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diagrams/layout2.xml" ContentType="application/vnd.openxmlformats-officedocument.drawingml.diagramLayout+xml"/>
  <Default Extension="gif" ContentType="image/gif"/>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39"/>
  </p:notesMasterIdLst>
  <p:sldIdLst>
    <p:sldId id="311" r:id="rId2"/>
    <p:sldId id="359" r:id="rId3"/>
    <p:sldId id="357" r:id="rId4"/>
    <p:sldId id="312" r:id="rId5"/>
    <p:sldId id="361" r:id="rId6"/>
    <p:sldId id="362" r:id="rId7"/>
    <p:sldId id="363" r:id="rId8"/>
    <p:sldId id="364" r:id="rId9"/>
    <p:sldId id="365" r:id="rId10"/>
    <p:sldId id="314" r:id="rId11"/>
    <p:sldId id="360" r:id="rId12"/>
    <p:sldId id="334" r:id="rId13"/>
    <p:sldId id="323" r:id="rId14"/>
    <p:sldId id="324" r:id="rId15"/>
    <p:sldId id="272" r:id="rId16"/>
    <p:sldId id="274" r:id="rId17"/>
    <p:sldId id="337" r:id="rId18"/>
    <p:sldId id="354" r:id="rId19"/>
    <p:sldId id="339" r:id="rId20"/>
    <p:sldId id="343" r:id="rId21"/>
    <p:sldId id="356" r:id="rId22"/>
    <p:sldId id="345" r:id="rId23"/>
    <p:sldId id="347" r:id="rId24"/>
    <p:sldId id="348" r:id="rId25"/>
    <p:sldId id="349" r:id="rId26"/>
    <p:sldId id="350" r:id="rId27"/>
    <p:sldId id="358" r:id="rId28"/>
    <p:sldId id="275" r:id="rId29"/>
    <p:sldId id="276" r:id="rId30"/>
    <p:sldId id="368" r:id="rId31"/>
    <p:sldId id="369" r:id="rId32"/>
    <p:sldId id="370" r:id="rId33"/>
    <p:sldId id="371" r:id="rId34"/>
    <p:sldId id="372" r:id="rId35"/>
    <p:sldId id="373" r:id="rId36"/>
    <p:sldId id="374" r:id="rId37"/>
    <p:sldId id="277"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99CCFF"/>
    </p:penClr>
  </p:showPr>
  <p:clrMru>
    <a:srgbClr val="FFCC99"/>
    <a:srgbClr val="000099"/>
    <a:srgbClr val="0000FF"/>
    <a:srgbClr val="FF5050"/>
    <a:srgbClr val="00FF00"/>
    <a:srgbClr val="800080"/>
    <a:srgbClr val="800000"/>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8046" autoAdjust="0"/>
  </p:normalViewPr>
  <p:slideViewPr>
    <p:cSldViewPr>
      <p:cViewPr varScale="1">
        <p:scale>
          <a:sx n="110" d="100"/>
          <a:sy n="110" d="100"/>
        </p:scale>
        <p:origin x="-15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c-nhoper\share\&#1048;&#1089;&#1087;&#1086;&#1083;&#1085;&#1077;&#1085;&#1080;&#1077;%20&#1079;&#1072;%202022%20&#1075;&#1086;&#1076;\&#1041;&#1070;&#1044;&#1046;&#1045;&#1058;%20&#1044;&#1051;&#1071;%20&#1043;&#1056;&#1040;&#1046;&#1044;&#1040;&#1053;\&#1058;&#1072;&#1073;&#1083;&#1080;&#1094;&#1099;%20&#1082;%20&#1073;&#1102;&#1076;&#1078;&#1077;&#1090;&#1091;%20&#1076;&#1083;&#1103;%20&#1075;&#1088;&#1072;&#1078;&#1076;&#1072;&#108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nhoper\share\&#1048;&#1089;&#1087;&#1086;&#1083;&#1085;&#1077;&#1085;&#1080;&#1077;%20&#1079;&#1072;%202022%20&#1075;&#1086;&#1076;\&#1041;&#1070;&#1044;&#1046;&#1045;&#1058;%20&#1044;&#1051;&#1071;%20&#1043;&#1056;&#1040;&#1046;&#1044;&#1040;&#1053;\&#1058;&#1072;&#1073;&#1083;&#1080;&#1094;&#1099;%20&#1082;%20&#1073;&#1102;&#1076;&#1078;&#1077;&#1090;&#1091;%20&#1076;&#1083;&#1103;%20&#1075;&#1088;&#1072;&#1078;&#1076;&#1072;&#108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c-nhoper\share\&#1048;&#1089;&#1087;&#1086;&#1083;&#1085;&#1077;&#1085;&#1080;&#1077;%20&#1079;&#1072;%202022%20&#1075;&#1086;&#1076;\&#1041;&#1070;&#1044;&#1046;&#1045;&#1058;%20&#1044;&#1051;&#1071;%20&#1043;&#1056;&#1040;&#1046;&#1044;&#1040;&#1053;\&#1058;&#1072;&#1073;&#1083;&#1080;&#1094;&#1099;%20&#1082;%20&#1073;&#1102;&#1076;&#1078;&#1077;&#1090;&#1091;%20&#1076;&#1083;&#1103;%20&#1075;&#1088;&#1072;&#1078;&#1076;&#1072;&#1085;%20(&#1040;&#1074;&#1090;&#1086;&#1089;&#1086;&#1093;&#1088;&#1072;&#1085;&#1077;&#1085;&#1085;&#1099;&#108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c-nhoper\share\&#1048;&#1089;&#1087;&#1086;&#1083;&#1085;&#1077;&#1085;&#1080;&#1077;%20&#1079;&#1072;%202022%20&#1075;&#1086;&#1076;\&#1041;&#1070;&#1044;&#1046;&#1045;&#1058;%20&#1044;&#1051;&#1071;%20&#1043;&#1056;&#1040;&#1046;&#1044;&#1040;&#1053;\&#1058;&#1072;&#1073;&#1083;&#1080;&#1094;&#1099;%20&#1082;%20&#1073;&#1102;&#1076;&#1078;&#1077;&#1090;&#1091;%20&#1076;&#1083;&#1103;%20&#1075;&#1088;&#1072;&#1078;&#1076;&#1072;&#1085;%20(&#1040;&#1074;&#1090;&#1086;&#1089;&#1086;&#1093;&#1088;&#1072;&#1085;&#1077;&#1085;&#1085;&#1099;&#108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c-nhoper\share\&#1048;&#1089;&#1087;&#1086;&#1083;&#1085;&#1077;&#1085;&#1080;&#1077;%20&#1079;&#1072;%202022%20&#1075;&#1086;&#1076;\&#1041;&#1070;&#1044;&#1046;&#1045;&#1058;%20&#1044;&#1051;&#1071;%20&#1043;&#1056;&#1040;&#1046;&#1044;&#1040;&#1053;\&#1058;&#1072;&#1073;&#1083;&#1080;&#1094;&#1099;%20&#1082;%20&#1073;&#1102;&#1076;&#1078;&#1077;&#1090;&#1091;%20&#1076;&#1083;&#1103;%20&#1075;&#1088;&#1072;&#1078;&#1076;&#1072;&#1085;%20(&#1040;&#1074;&#1090;&#1086;&#1089;&#1086;&#1093;&#1088;&#1072;&#1085;&#1077;&#1085;&#1085;&#1099;&#108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c-nhoper\share\&#1048;&#1089;&#1087;&#1086;&#1083;&#1085;&#1077;&#1085;&#1080;&#1077;%20&#1079;&#1072;%202022%20&#1075;&#1086;&#1076;\&#1041;&#1070;&#1044;&#1046;&#1045;&#1058;%20&#1044;&#1051;&#1071;%20&#1043;&#1056;&#1040;&#1046;&#1044;&#1040;&#1053;\&#1058;&#1072;&#1073;&#1083;&#1080;&#1094;&#1099;%20&#1082;%20&#1073;&#1102;&#1076;&#1078;&#1077;&#1090;&#1091;%20&#1076;&#1083;&#1103;%20&#1075;&#1088;&#1072;&#1078;&#1076;&#1072;&#1085;%20(&#1040;&#1074;&#1090;&#1086;&#1089;&#1086;&#1093;&#1088;&#1072;&#1085;&#1077;&#1085;&#1085;&#1099;&#108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c-nhoper\share\&#1048;&#1089;&#1087;&#1086;&#1083;&#1085;&#1077;&#1085;&#1080;&#1077;%20&#1079;&#1072;%202022%20&#1075;&#1086;&#1076;\&#1041;&#1070;&#1044;&#1046;&#1045;&#1058;%20&#1044;&#1051;&#1071;%20&#1043;&#1056;&#1040;&#1046;&#1044;&#1040;&#1053;\&#1058;&#1072;&#1073;&#1083;&#1080;&#1094;&#1099;%20&#1082;%20&#1073;&#1102;&#1076;&#1078;&#1077;&#1090;&#1091;%20&#1076;&#1083;&#1103;%20&#1075;&#1088;&#1072;&#1078;&#1076;&#1072;&#1085;%20(&#1040;&#1074;&#1090;&#1086;&#1089;&#1086;&#1093;&#1088;&#1072;&#1085;&#1077;&#1085;&#1085;&#1099;&#108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manualLayout>
          <c:layoutTarget val="inner"/>
          <c:xMode val="edge"/>
          <c:yMode val="edge"/>
          <c:x val="8.044531933508324E-2"/>
          <c:y val="0.10067296802623615"/>
          <c:w val="0.52068022747156661"/>
          <c:h val="0.81501398214793552"/>
        </c:manualLayout>
      </c:layout>
      <c:pie3DChart>
        <c:varyColors val="1"/>
        <c:ser>
          <c:idx val="0"/>
          <c:order val="0"/>
          <c:dLbls>
            <c:dLbl>
              <c:idx val="0"/>
              <c:layout>
                <c:manualLayout>
                  <c:x val="-8.5340223097112866E-2"/>
                  <c:y val="0.15940550375988291"/>
                </c:manualLayout>
              </c:layout>
              <c:showVal val="1"/>
            </c:dLbl>
            <c:dLbl>
              <c:idx val="1"/>
              <c:layout>
                <c:manualLayout>
                  <c:x val="2.5773950131233604E-2"/>
                  <c:y val="6.8743002216747492E-2"/>
                </c:manualLayout>
              </c:layout>
              <c:showVal val="1"/>
            </c:dLbl>
            <c:dLbl>
              <c:idx val="2"/>
              <c:layout>
                <c:manualLayout>
                  <c:x val="1.294520997375328E-2"/>
                  <c:y val="5.9117917008840434E-2"/>
                </c:manualLayout>
              </c:layout>
              <c:showVal val="1"/>
            </c:dLbl>
            <c:dLbl>
              <c:idx val="3"/>
              <c:layout>
                <c:manualLayout>
                  <c:x val="-2.9764873140857391E-3"/>
                  <c:y val="5.3856764836910938E-2"/>
                </c:manualLayout>
              </c:layout>
              <c:showVal val="1"/>
            </c:dLbl>
            <c:dLbl>
              <c:idx val="4"/>
              <c:layout>
                <c:manualLayout>
                  <c:x val="-1.8501640419947524E-2"/>
                  <c:y val="-5.0270464658175404E-2"/>
                </c:manualLayout>
              </c:layout>
              <c:showVal val="1"/>
            </c:dLbl>
            <c:dLbl>
              <c:idx val="5"/>
              <c:layout>
                <c:manualLayout>
                  <c:x val="5.440616797900282E-3"/>
                  <c:y val="-6.2621558808216474E-2"/>
                </c:manualLayout>
              </c:layout>
              <c:showVal val="1"/>
            </c:dLbl>
            <c:dLbl>
              <c:idx val="6"/>
              <c:layout>
                <c:manualLayout>
                  <c:x val="-4.1743110236220474E-2"/>
                  <c:y val="-7.8535551154265235E-2"/>
                </c:manualLayout>
              </c:layout>
              <c:showVal val="1"/>
            </c:dLbl>
            <c:dLbl>
              <c:idx val="7"/>
              <c:layout>
                <c:manualLayout>
                  <c:x val="2.534853455818023E-2"/>
                  <c:y val="-8.8073469343939711E-2"/>
                </c:manualLayout>
              </c:layout>
              <c:showVal val="1"/>
            </c:dLbl>
            <c:dLbl>
              <c:idx val="8"/>
              <c:layout>
                <c:manualLayout>
                  <c:x val="5.2196303587051719E-2"/>
                  <c:y val="-8.897197666242658E-2"/>
                </c:manualLayout>
              </c:layout>
              <c:showVal val="1"/>
            </c:dLbl>
            <c:txPr>
              <a:bodyPr/>
              <a:lstStyle/>
              <a:p>
                <a:pPr>
                  <a:defRPr b="1"/>
                </a:pPr>
                <a:endParaRPr lang="ru-RU"/>
              </a:p>
            </c:txPr>
            <c:showVal val="1"/>
            <c:showLeaderLines val="1"/>
          </c:dLbls>
          <c:cat>
            <c:strRef>
              <c:f>Лист3!$B$6:$B$16</c:f>
              <c:strCache>
                <c:ptCount val="11"/>
                <c:pt idx="0">
                  <c:v>НДФЛ</c:v>
                </c:pt>
                <c:pt idx="1">
                  <c:v>Доходы от уплаты акцизов на дизельное топливо</c:v>
                </c:pt>
                <c:pt idx="2">
                  <c:v>УСН</c:v>
                </c:pt>
                <c:pt idx="3">
                  <c:v>ЕНВД</c:v>
                </c:pt>
                <c:pt idx="4">
                  <c:v>Единый сельскозозяйственный налог</c:v>
                </c:pt>
                <c:pt idx="5">
                  <c:v>Патент</c:v>
                </c:pt>
                <c:pt idx="6">
                  <c:v>Государственная пошлина</c:v>
                </c:pt>
                <c:pt idx="7">
                  <c:v>Арендная плата за землю и имущество</c:v>
                </c:pt>
                <c:pt idx="8">
                  <c:v>Продажа земли и имущества</c:v>
                </c:pt>
                <c:pt idx="9">
                  <c:v>Доходы от платных  услуг</c:v>
                </c:pt>
                <c:pt idx="10">
                  <c:v>Другие неналоговые платежи</c:v>
                </c:pt>
              </c:strCache>
            </c:strRef>
          </c:cat>
          <c:val>
            <c:numRef>
              <c:f>Лист3!$C$6:$C$16</c:f>
              <c:numCache>
                <c:formatCode>0.0</c:formatCode>
                <c:ptCount val="11"/>
                <c:pt idx="0">
                  <c:v>60.404486459155798</c:v>
                </c:pt>
                <c:pt idx="1">
                  <c:v>7.1684067007014827</c:v>
                </c:pt>
                <c:pt idx="2">
                  <c:v>2.2355586517904791</c:v>
                </c:pt>
                <c:pt idx="3">
                  <c:v>1.7739016653654367E-2</c:v>
                </c:pt>
                <c:pt idx="4">
                  <c:v>3.8499566850830353</c:v>
                </c:pt>
                <c:pt idx="5">
                  <c:v>1.4450475874015365</c:v>
                </c:pt>
                <c:pt idx="6">
                  <c:v>1.3430759012324007</c:v>
                </c:pt>
                <c:pt idx="7">
                  <c:v>10.413909159270185</c:v>
                </c:pt>
                <c:pt idx="8">
                  <c:v>27.116650077059621</c:v>
                </c:pt>
                <c:pt idx="9">
                  <c:v>3.5392841772028185</c:v>
                </c:pt>
                <c:pt idx="10">
                  <c:v>0.95267001704199505</c:v>
                </c:pt>
              </c:numCache>
            </c:numRef>
          </c:val>
        </c:ser>
      </c:pie3DChart>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pie3DChart>
        <c:varyColors val="1"/>
        <c:ser>
          <c:idx val="0"/>
          <c:order val="0"/>
          <c:dLbls>
            <c:dLbl>
              <c:idx val="0"/>
              <c:layout>
                <c:manualLayout>
                  <c:x val="-3.915026246719161E-2"/>
                  <c:y val="-6.7439851268591422E-2"/>
                </c:manualLayout>
              </c:layout>
              <c:showVal val="1"/>
            </c:dLbl>
            <c:dLbl>
              <c:idx val="1"/>
              <c:layout>
                <c:manualLayout>
                  <c:x val="7.2734340311768383E-2"/>
                  <c:y val="-5.500667474337069E-2"/>
                </c:manualLayout>
              </c:layout>
              <c:showVal val="1"/>
            </c:dLbl>
            <c:dLbl>
              <c:idx val="2"/>
              <c:layout>
                <c:manualLayout>
                  <c:x val="-1.3367729378799653E-2"/>
                  <c:y val="5.8143892301208153E-3"/>
                </c:manualLayout>
              </c:layout>
              <c:showVal val="1"/>
            </c:dLbl>
            <c:dLbl>
              <c:idx val="3"/>
              <c:layout>
                <c:manualLayout>
                  <c:x val="-5.0318897637795436E-2"/>
                  <c:y val="-0.117233887430738"/>
                </c:manualLayout>
              </c:layout>
              <c:showVal val="1"/>
            </c:dLbl>
            <c:dLbl>
              <c:idx val="4"/>
              <c:layout>
                <c:manualLayout>
                  <c:x val="9.3007436570428908E-3"/>
                  <c:y val="-0.10625328083989502"/>
                </c:manualLayout>
              </c:layout>
              <c:showVal val="1"/>
            </c:dLbl>
            <c:showVal val="1"/>
            <c:showLeaderLines val="1"/>
          </c:dLbls>
          <c:cat>
            <c:strRef>
              <c:f>Лист3!$B$49:$B$53</c:f>
              <c:strCache>
                <c:ptCount val="5"/>
                <c:pt idx="0">
                  <c:v>Дотации</c:v>
                </c:pt>
                <c:pt idx="1">
                  <c:v>Субсидии </c:v>
                </c:pt>
                <c:pt idx="2">
                  <c:v>Субвенции</c:v>
                </c:pt>
                <c:pt idx="3">
                  <c:v>Иные межбюджетные трансферты</c:v>
                </c:pt>
                <c:pt idx="4">
                  <c:v>Прочие безвозмездные поступления</c:v>
                </c:pt>
              </c:strCache>
            </c:strRef>
          </c:cat>
          <c:val>
            <c:numRef>
              <c:f>Лист3!$C$49:$C$53</c:f>
              <c:numCache>
                <c:formatCode>0.0</c:formatCode>
                <c:ptCount val="5"/>
                <c:pt idx="0">
                  <c:v>16.124461356737207</c:v>
                </c:pt>
                <c:pt idx="1">
                  <c:v>54.383081853785342</c:v>
                </c:pt>
                <c:pt idx="2">
                  <c:v>33.011073409920776</c:v>
                </c:pt>
                <c:pt idx="3">
                  <c:v>2.5827732540922392</c:v>
                </c:pt>
                <c:pt idx="4">
                  <c:v>0.47438432440557921</c:v>
                </c:pt>
              </c:numCache>
            </c:numRef>
          </c:val>
        </c:ser>
      </c:pie3DChart>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27"/>
  <c:chart>
    <c:autoTitleDeleted val="1"/>
    <c:plotArea>
      <c:layout>
        <c:manualLayout>
          <c:layoutTarget val="inner"/>
          <c:xMode val="edge"/>
          <c:yMode val="edge"/>
          <c:x val="0.15766762976599399"/>
          <c:y val="2.8252405949256338E-2"/>
          <c:w val="0.78748604270418754"/>
          <c:h val="0.49560185185185357"/>
        </c:manualLayout>
      </c:layout>
      <c:barChart>
        <c:barDir val="col"/>
        <c:grouping val="clustered"/>
        <c:ser>
          <c:idx val="0"/>
          <c:order val="0"/>
          <c:tx>
            <c:strRef>
              <c:f>Лист2!$B$2</c:f>
              <c:strCache>
                <c:ptCount val="1"/>
                <c:pt idx="0">
                  <c:v>2021</c:v>
                </c:pt>
              </c:strCache>
            </c:strRef>
          </c:tx>
          <c:dLbls>
            <c:dLbl>
              <c:idx val="0"/>
              <c:layout>
                <c:manualLayout>
                  <c:x val="-1.1347516040652192E-2"/>
                  <c:y val="0"/>
                </c:manualLayout>
              </c:layout>
              <c:showVal val="1"/>
            </c:dLbl>
            <c:dLbl>
              <c:idx val="5"/>
              <c:layout>
                <c:manualLayout>
                  <c:x val="-2.2695032081304557E-2"/>
                  <c:y val="-1.5315891017167333E-17"/>
                </c:manualLayout>
              </c:layout>
              <c:showVal val="1"/>
            </c:dLbl>
            <c:dLbl>
              <c:idx val="6"/>
              <c:layout>
                <c:manualLayout>
                  <c:x val="-1.323876871409419E-2"/>
                  <c:y val="-3.3416875522138197E-3"/>
                </c:manualLayout>
              </c:layout>
              <c:tx>
                <c:rich>
                  <a:bodyPr/>
                  <a:lstStyle/>
                  <a:p>
                    <a:r>
                      <a:rPr lang="en-US"/>
                      <a:t>21</a:t>
                    </a:r>
                    <a:r>
                      <a:rPr lang="ru-RU"/>
                      <a:t>,0</a:t>
                    </a:r>
                    <a:endParaRPr lang="en-US"/>
                  </a:p>
                </c:rich>
              </c:tx>
              <c:showVal val="1"/>
            </c:dLbl>
            <c:dLbl>
              <c:idx val="7"/>
              <c:layout>
                <c:manualLayout>
                  <c:x val="-1.1347516040652175E-2"/>
                  <c:y val="0"/>
                </c:manualLayout>
              </c:layout>
              <c:showVal val="1"/>
            </c:dLbl>
            <c:dLbl>
              <c:idx val="8"/>
              <c:layout>
                <c:manualLayout>
                  <c:x val="-5.6737580203260534E-3"/>
                  <c:y val="-6.12635640686689E-17"/>
                </c:manualLayout>
              </c:layout>
              <c:showVal val="1"/>
            </c:dLbl>
            <c:dLbl>
              <c:idx val="9"/>
              <c:layout>
                <c:manualLayout>
                  <c:x val="-7.6048944586152075E-3"/>
                  <c:y val="-2.6733507451965236E-2"/>
                </c:manualLayout>
              </c:layout>
              <c:showVal val="1"/>
            </c:dLbl>
            <c:dLbl>
              <c:idx val="10"/>
              <c:layout>
                <c:manualLayout>
                  <c:x val="9.3098221877194968E-3"/>
                  <c:y val="-1.0025065294486962E-2"/>
                </c:manualLayout>
              </c:layout>
              <c:showVal val="1"/>
            </c:dLbl>
            <c:showVal val="1"/>
          </c:dLbls>
          <c:cat>
            <c:strRef>
              <c:f>Лист2!$A$3:$A$14</c:f>
              <c:strCache>
                <c:ptCount val="10"/>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Культура,кинематография</c:v>
                </c:pt>
                <c:pt idx="7">
                  <c:v>Социальная политика</c:v>
                </c:pt>
                <c:pt idx="8">
                  <c:v>Физическая культура и спорт</c:v>
                </c:pt>
                <c:pt idx="9">
                  <c:v>Межбюджетные трансферты</c:v>
                </c:pt>
              </c:strCache>
            </c:strRef>
          </c:cat>
          <c:val>
            <c:numRef>
              <c:f>Лист2!$B$3:$B$14</c:f>
              <c:numCache>
                <c:formatCode>#,##0.0</c:formatCode>
                <c:ptCount val="10"/>
                <c:pt idx="0">
                  <c:v>56.2</c:v>
                </c:pt>
                <c:pt idx="1">
                  <c:v>0</c:v>
                </c:pt>
                <c:pt idx="2">
                  <c:v>4.9000000000000004</c:v>
                </c:pt>
                <c:pt idx="3">
                  <c:v>122.8</c:v>
                </c:pt>
                <c:pt idx="4">
                  <c:v>199.8</c:v>
                </c:pt>
                <c:pt idx="5">
                  <c:v>702</c:v>
                </c:pt>
                <c:pt idx="6">
                  <c:v>32.799999999999997</c:v>
                </c:pt>
                <c:pt idx="7">
                  <c:v>42</c:v>
                </c:pt>
                <c:pt idx="8">
                  <c:v>0.8</c:v>
                </c:pt>
                <c:pt idx="9">
                  <c:v>98.4</c:v>
                </c:pt>
              </c:numCache>
            </c:numRef>
          </c:val>
        </c:ser>
        <c:ser>
          <c:idx val="1"/>
          <c:order val="1"/>
          <c:tx>
            <c:strRef>
              <c:f>Лист2!$C$2</c:f>
              <c:strCache>
                <c:ptCount val="1"/>
                <c:pt idx="0">
                  <c:v>2022</c:v>
                </c:pt>
              </c:strCache>
            </c:strRef>
          </c:tx>
          <c:dLbls>
            <c:dLbl>
              <c:idx val="0"/>
              <c:layout>
                <c:manualLayout>
                  <c:x val="1.1347516040652175E-2"/>
                  <c:y val="0"/>
                </c:manualLayout>
              </c:layout>
              <c:showVal val="1"/>
            </c:dLbl>
            <c:dLbl>
              <c:idx val="1"/>
              <c:layout>
                <c:manualLayout>
                  <c:x val="7.5650106937680504E-3"/>
                  <c:y val="0"/>
                </c:manualLayout>
              </c:layout>
              <c:showVal val="1"/>
            </c:dLbl>
            <c:dLbl>
              <c:idx val="2"/>
              <c:layout>
                <c:manualLayout>
                  <c:x val="1.5130021387536222E-2"/>
                  <c:y val="3.3416875522138197E-3"/>
                </c:manualLayout>
              </c:layout>
              <c:showVal val="1"/>
            </c:dLbl>
            <c:dLbl>
              <c:idx val="3"/>
              <c:layout>
                <c:manualLayout>
                  <c:x val="9.4562123396547387E-3"/>
                  <c:y val="-2.0050130588973945E-2"/>
                </c:manualLayout>
              </c:layout>
              <c:showVal val="1"/>
            </c:dLbl>
            <c:dLbl>
              <c:idx val="4"/>
              <c:layout>
                <c:manualLayout>
                  <c:x val="1.0062822650806382E-2"/>
                  <c:y val="0"/>
                </c:manualLayout>
              </c:layout>
              <c:showVal val="1"/>
            </c:dLbl>
            <c:dLbl>
              <c:idx val="7"/>
              <c:layout>
                <c:manualLayout>
                  <c:x val="1.7021274060978163E-2"/>
                  <c:y val="0"/>
                </c:manualLayout>
              </c:layout>
              <c:showVal val="1"/>
            </c:dLbl>
            <c:dLbl>
              <c:idx val="8"/>
              <c:layout>
                <c:manualLayout>
                  <c:x val="9.4562123396547387E-3"/>
                  <c:y val="-2.3391819020469579E-2"/>
                </c:manualLayout>
              </c:layout>
              <c:showVal val="1"/>
            </c:dLbl>
            <c:dLbl>
              <c:idx val="9"/>
              <c:layout>
                <c:manualLayout>
                  <c:x val="4.4389593403859368E-2"/>
                  <c:y val="1.9752948166397589E-2"/>
                </c:manualLayout>
              </c:layout>
              <c:showVal val="1"/>
            </c:dLbl>
            <c:dLbl>
              <c:idx val="10"/>
              <c:layout>
                <c:manualLayout>
                  <c:x val="1.3238768714094122E-2"/>
                  <c:y val="0"/>
                </c:manualLayout>
              </c:layout>
              <c:showVal val="1"/>
            </c:dLbl>
            <c:dLbl>
              <c:idx val="11"/>
              <c:layout>
                <c:manualLayout>
                  <c:x val="5.6338028169014088E-3"/>
                  <c:y val="-2.0050130588973945E-2"/>
                </c:manualLayout>
              </c:layout>
              <c:showVal val="1"/>
            </c:dLbl>
            <c:showVal val="1"/>
          </c:dLbls>
          <c:cat>
            <c:strRef>
              <c:f>Лист2!$A$3:$A$14</c:f>
              <c:strCache>
                <c:ptCount val="10"/>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Культура,кинематография</c:v>
                </c:pt>
                <c:pt idx="7">
                  <c:v>Социальная политика</c:v>
                </c:pt>
                <c:pt idx="8">
                  <c:v>Физическая культура и спорт</c:v>
                </c:pt>
                <c:pt idx="9">
                  <c:v>Межбюджетные трансферты</c:v>
                </c:pt>
              </c:strCache>
            </c:strRef>
          </c:cat>
          <c:val>
            <c:numRef>
              <c:f>Лист2!$C$3:$C$14</c:f>
              <c:numCache>
                <c:formatCode>#,##0.0</c:formatCode>
                <c:ptCount val="10"/>
                <c:pt idx="0">
                  <c:v>76.900000000000006</c:v>
                </c:pt>
                <c:pt idx="1">
                  <c:v>0.2</c:v>
                </c:pt>
                <c:pt idx="2">
                  <c:v>10</c:v>
                </c:pt>
                <c:pt idx="3">
                  <c:v>187.6</c:v>
                </c:pt>
                <c:pt idx="4">
                  <c:v>137.69999999999999</c:v>
                </c:pt>
                <c:pt idx="5">
                  <c:v>778.1</c:v>
                </c:pt>
                <c:pt idx="6">
                  <c:v>21.1</c:v>
                </c:pt>
                <c:pt idx="7">
                  <c:v>43.1</c:v>
                </c:pt>
                <c:pt idx="8">
                  <c:v>1.4</c:v>
                </c:pt>
                <c:pt idx="9">
                  <c:v>120.4</c:v>
                </c:pt>
              </c:numCache>
            </c:numRef>
          </c:val>
        </c:ser>
        <c:axId val="60614144"/>
        <c:axId val="60615680"/>
      </c:barChart>
      <c:catAx>
        <c:axId val="60614144"/>
        <c:scaling>
          <c:orientation val="minMax"/>
        </c:scaling>
        <c:axPos val="b"/>
        <c:tickLblPos val="nextTo"/>
        <c:crossAx val="60615680"/>
        <c:crosses val="autoZero"/>
        <c:auto val="1"/>
        <c:lblAlgn val="ctr"/>
        <c:lblOffset val="100"/>
      </c:catAx>
      <c:valAx>
        <c:axId val="60615680"/>
        <c:scaling>
          <c:orientation val="minMax"/>
        </c:scaling>
        <c:axPos val="l"/>
        <c:majorGridlines/>
        <c:numFmt formatCode="#,##0.0" sourceLinked="1"/>
        <c:tickLblPos val="nextTo"/>
        <c:crossAx val="60614144"/>
        <c:crosses val="autoZero"/>
        <c:crossBetween val="between"/>
      </c:valAx>
    </c:plotArea>
    <c:legend>
      <c:legendPos val="r"/>
      <c:layout>
        <c:manualLayout>
          <c:xMode val="edge"/>
          <c:yMode val="edge"/>
          <c:x val="0.92195842639438674"/>
          <c:y val="0.67349055052329498"/>
          <c:w val="7.0777755344684473E-2"/>
          <c:h val="0.12085492493831061"/>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style val="26"/>
  <c:chart>
    <c:view3D>
      <c:rotX val="75"/>
      <c:perspective val="30"/>
    </c:view3D>
    <c:plotArea>
      <c:layout/>
      <c:pie3DChart>
        <c:varyColors val="1"/>
        <c:ser>
          <c:idx val="0"/>
          <c:order val="0"/>
          <c:explosion val="25"/>
          <c:dLbls>
            <c:dLbl>
              <c:idx val="0"/>
              <c:layout>
                <c:manualLayout>
                  <c:x val="-3.9561087638435438E-2"/>
                  <c:y val="-1.4437064932100872E-2"/>
                </c:manualLayout>
              </c:layout>
              <c:showVal val="1"/>
            </c:dLbl>
            <c:dLbl>
              <c:idx val="1"/>
              <c:layout>
                <c:manualLayout>
                  <c:x val="7.761987068689631E-6"/>
                  <c:y val="-1.9044254250827435E-2"/>
                </c:manualLayout>
              </c:layout>
              <c:showVal val="1"/>
            </c:dLbl>
            <c:dLbl>
              <c:idx val="2"/>
              <c:layout>
                <c:manualLayout>
                  <c:x val="1.2304189872607401E-2"/>
                  <c:y val="1.2994819125870135E-2"/>
                </c:manualLayout>
              </c:layout>
              <c:showVal val="1"/>
            </c:dLbl>
            <c:dLbl>
              <c:idx val="3"/>
              <c:layout>
                <c:manualLayout>
                  <c:x val="1.4231803341655481E-2"/>
                  <c:y val="2.3031381946821872E-3"/>
                </c:manualLayout>
              </c:layout>
              <c:showVal val="1"/>
            </c:dLbl>
            <c:dLbl>
              <c:idx val="4"/>
              <c:layout>
                <c:manualLayout>
                  <c:x val="6.9063280199731852E-3"/>
                  <c:y val="7.6090836471528114E-3"/>
                </c:manualLayout>
              </c:layout>
              <c:showVal val="1"/>
            </c:dLbl>
            <c:dLbl>
              <c:idx val="5"/>
              <c:layout>
                <c:manualLayout>
                  <c:x val="2.2368046219832273E-2"/>
                  <c:y val="-9.9114914983453248E-3"/>
                </c:manualLayout>
              </c:layout>
              <c:showVal val="1"/>
            </c:dLbl>
            <c:dLbl>
              <c:idx val="6"/>
              <c:layout>
                <c:manualLayout>
                  <c:x val="-7.5044011266884323E-3"/>
                  <c:y val="-1.4194408307657221E-2"/>
                </c:manualLayout>
              </c:layout>
              <c:showVal val="1"/>
            </c:dLbl>
            <c:dLbl>
              <c:idx val="7"/>
              <c:layout>
                <c:manualLayout>
                  <c:x val="-1.411521349465456E-2"/>
                  <c:y val="-1.3650667579596019E-2"/>
                </c:manualLayout>
              </c:layout>
              <c:showVal val="1"/>
            </c:dLbl>
            <c:dLbl>
              <c:idx val="8"/>
              <c:layout>
                <c:manualLayout>
                  <c:x val="4.8750880225337904E-3"/>
                  <c:y val="-1.6228232340522661E-3"/>
                </c:manualLayout>
              </c:layout>
              <c:showVal val="1"/>
            </c:dLbl>
            <c:dLbl>
              <c:idx val="10"/>
              <c:layout>
                <c:manualLayout>
                  <c:x val="7.4626304333909772E-3"/>
                  <c:y val="-7.8123017231542143E-3"/>
                </c:manualLayout>
              </c:layout>
              <c:showVal val="1"/>
            </c:dLbl>
            <c:showVal val="1"/>
            <c:showLeaderLines val="1"/>
          </c:dLbls>
          <c:cat>
            <c:strRef>
              <c:f>Лист2!$A$37:$A$49</c:f>
              <c:strCache>
                <c:ptCount val="10"/>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Культура,кинематография</c:v>
                </c:pt>
                <c:pt idx="7">
                  <c:v>Социальная политика</c:v>
                </c:pt>
                <c:pt idx="8">
                  <c:v>Физическая культура и спорт</c:v>
                </c:pt>
                <c:pt idx="9">
                  <c:v>Межбюджетные трансферты</c:v>
                </c:pt>
              </c:strCache>
            </c:strRef>
          </c:cat>
          <c:val>
            <c:numRef>
              <c:f>Лист2!$B$37:$B$49</c:f>
              <c:numCache>
                <c:formatCode>0.0</c:formatCode>
                <c:ptCount val="10"/>
                <c:pt idx="0">
                  <c:v>5.5866327642571738</c:v>
                </c:pt>
                <c:pt idx="1">
                  <c:v>1.452960406828914E-2</c:v>
                </c:pt>
                <c:pt idx="2">
                  <c:v>0.72648020341445696</c:v>
                </c:pt>
                <c:pt idx="3">
                  <c:v>13.628768616055211</c:v>
                </c:pt>
                <c:pt idx="4">
                  <c:v>10.003632401017072</c:v>
                </c:pt>
                <c:pt idx="5">
                  <c:v>56.527424627678897</c:v>
                </c:pt>
                <c:pt idx="6">
                  <c:v>1.5328732292045042</c:v>
                </c:pt>
                <c:pt idx="7">
                  <c:v>3.1311296767163093</c:v>
                </c:pt>
                <c:pt idx="8">
                  <c:v>0.10170722847802396</c:v>
                </c:pt>
                <c:pt idx="9">
                  <c:v>8.7468216491100623</c:v>
                </c:pt>
              </c:numCache>
            </c:numRef>
          </c:val>
        </c:ser>
      </c:pie3DChart>
    </c:plotArea>
    <c:legend>
      <c:legendPos val="r"/>
      <c:layout>
        <c:manualLayout>
          <c:xMode val="edge"/>
          <c:yMode val="edge"/>
          <c:x val="0.64922480620155043"/>
          <c:y val="6.0691543991783635E-2"/>
          <c:w val="0.34108527131782945"/>
          <c:h val="0.92267488303092549"/>
        </c:manualLayout>
      </c:layout>
      <c:txPr>
        <a:bodyPr/>
        <a:lstStyle/>
        <a:p>
          <a:pPr rtl="0">
            <a:defRPr/>
          </a:pPr>
          <a:endParaRPr lang="ru-RU"/>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view3D>
      <c:rotX val="75"/>
      <c:perspective val="30"/>
    </c:view3D>
    <c:plotArea>
      <c:layout/>
      <c:pie3DChart>
        <c:varyColors val="1"/>
        <c:ser>
          <c:idx val="0"/>
          <c:order val="0"/>
          <c:explosion val="25"/>
          <c:dLbls>
            <c:dLbl>
              <c:idx val="0"/>
              <c:layout>
                <c:manualLayout>
                  <c:x val="5.9336107876706172E-2"/>
                  <c:y val="-9.1496062992126592E-2"/>
                </c:manualLayout>
              </c:layout>
              <c:spPr/>
              <c:txPr>
                <a:bodyPr/>
                <a:lstStyle/>
                <a:p>
                  <a:pPr>
                    <a:defRPr sz="800">
                      <a:latin typeface="Times New Roman" pitchFamily="18" charset="0"/>
                      <a:cs typeface="Times New Roman" pitchFamily="18" charset="0"/>
                    </a:defRPr>
                  </a:pPr>
                  <a:endParaRPr lang="ru-RU"/>
                </a:p>
              </c:txPr>
              <c:showVal val="1"/>
              <c:showCatName val="1"/>
            </c:dLbl>
            <c:dLbl>
              <c:idx val="1"/>
              <c:spPr/>
              <c:txPr>
                <a:bodyPr/>
                <a:lstStyle/>
                <a:p>
                  <a:pPr>
                    <a:defRPr sz="800">
                      <a:latin typeface="Times New Roman" pitchFamily="18" charset="0"/>
                      <a:cs typeface="Times New Roman" pitchFamily="18" charset="0"/>
                    </a:defRPr>
                  </a:pPr>
                  <a:endParaRPr lang="ru-RU"/>
                </a:p>
              </c:txPr>
            </c:dLbl>
            <c:dLbl>
              <c:idx val="2"/>
              <c:layout>
                <c:manualLayout>
                  <c:x val="6.7939488884019031E-2"/>
                  <c:y val="1.0749071115120563E-2"/>
                </c:manualLayout>
              </c:layout>
              <c:spPr/>
              <c:txPr>
                <a:bodyPr/>
                <a:lstStyle/>
                <a:p>
                  <a:pPr>
                    <a:defRPr sz="800">
                      <a:latin typeface="Times New Roman" pitchFamily="18" charset="0"/>
                      <a:cs typeface="Times New Roman" pitchFamily="18" charset="0"/>
                    </a:defRPr>
                  </a:pPr>
                  <a:endParaRPr lang="ru-RU"/>
                </a:p>
              </c:txPr>
              <c:showVal val="1"/>
              <c:showCatName val="1"/>
            </c:dLbl>
            <c:dLbl>
              <c:idx val="3"/>
              <c:spPr/>
              <c:txPr>
                <a:bodyPr/>
                <a:lstStyle/>
                <a:p>
                  <a:pPr>
                    <a:defRPr sz="800">
                      <a:latin typeface="Times New Roman" pitchFamily="18" charset="0"/>
                      <a:cs typeface="Times New Roman" pitchFamily="18" charset="0"/>
                    </a:defRPr>
                  </a:pPr>
                  <a:endParaRPr lang="ru-RU"/>
                </a:p>
              </c:txPr>
            </c:dLbl>
            <c:dLbl>
              <c:idx val="4"/>
              <c:spPr/>
              <c:txPr>
                <a:bodyPr/>
                <a:lstStyle/>
                <a:p>
                  <a:pPr>
                    <a:defRPr sz="800">
                      <a:latin typeface="Times New Roman" pitchFamily="18" charset="0"/>
                      <a:cs typeface="Times New Roman" pitchFamily="18" charset="0"/>
                    </a:defRPr>
                  </a:pPr>
                  <a:endParaRPr lang="ru-RU"/>
                </a:p>
              </c:txPr>
            </c:dLbl>
            <c:dLbl>
              <c:idx val="5"/>
              <c:layout>
                <c:manualLayout>
                  <c:x val="-4.5205765597561814E-2"/>
                  <c:y val="-2.9869250825513931E-2"/>
                </c:manualLayout>
              </c:layout>
              <c:spPr/>
              <c:txPr>
                <a:bodyPr/>
                <a:lstStyle/>
                <a:p>
                  <a:pPr>
                    <a:defRPr sz="800">
                      <a:latin typeface="Times New Roman" pitchFamily="18" charset="0"/>
                      <a:cs typeface="Times New Roman" pitchFamily="18" charset="0"/>
                    </a:defRPr>
                  </a:pPr>
                  <a:endParaRPr lang="ru-RU"/>
                </a:p>
              </c:txPr>
              <c:showVal val="1"/>
              <c:showCatName val="1"/>
            </c:dLbl>
            <c:dLbl>
              <c:idx val="6"/>
              <c:layout>
                <c:manualLayout>
                  <c:x val="-5.8452180863850109E-2"/>
                  <c:y val="-6.243217627503219E-2"/>
                </c:manualLayout>
              </c:layout>
              <c:spPr/>
              <c:txPr>
                <a:bodyPr/>
                <a:lstStyle/>
                <a:p>
                  <a:pPr>
                    <a:defRPr sz="800">
                      <a:latin typeface="Times New Roman" pitchFamily="18" charset="0"/>
                      <a:cs typeface="Times New Roman" pitchFamily="18" charset="0"/>
                    </a:defRPr>
                  </a:pPr>
                  <a:endParaRPr lang="ru-RU"/>
                </a:p>
              </c:txPr>
              <c:showVal val="1"/>
              <c:showCatName val="1"/>
            </c:dLbl>
            <c:dLbl>
              <c:idx val="7"/>
              <c:layout>
                <c:manualLayout>
                  <c:x val="-8.3678057944627168E-2"/>
                  <c:y val="-8.1299097162445932E-2"/>
                </c:manualLayout>
              </c:layout>
              <c:spPr/>
              <c:txPr>
                <a:bodyPr/>
                <a:lstStyle/>
                <a:p>
                  <a:pPr>
                    <a:defRPr sz="800">
                      <a:latin typeface="Times New Roman" pitchFamily="18" charset="0"/>
                      <a:cs typeface="Times New Roman" pitchFamily="18" charset="0"/>
                    </a:defRPr>
                  </a:pPr>
                  <a:endParaRPr lang="ru-RU"/>
                </a:p>
              </c:txPr>
              <c:showVal val="1"/>
              <c:showCatName val="1"/>
            </c:dLbl>
            <c:dLbl>
              <c:idx val="8"/>
              <c:layout>
                <c:manualLayout>
                  <c:x val="3.7806354388806883E-2"/>
                  <c:y val="4.7830599135861943E-4"/>
                </c:manualLayout>
              </c:layout>
              <c:spPr/>
              <c:txPr>
                <a:bodyPr/>
                <a:lstStyle/>
                <a:p>
                  <a:pPr>
                    <a:defRPr sz="900">
                      <a:latin typeface="Times New Roman" pitchFamily="18" charset="0"/>
                      <a:cs typeface="Times New Roman" pitchFamily="18" charset="0"/>
                    </a:defRPr>
                  </a:pPr>
                  <a:endParaRPr lang="ru-RU"/>
                </a:p>
              </c:txPr>
              <c:showVal val="1"/>
              <c:showCatName val="1"/>
            </c:dLbl>
            <c:dLbl>
              <c:idx val="9"/>
              <c:layout>
                <c:manualLayout>
                  <c:x val="0.11910756228453706"/>
                  <c:y val="6.8375575081657664E-4"/>
                </c:manualLayout>
              </c:layout>
              <c:spPr/>
              <c:txPr>
                <a:bodyPr/>
                <a:lstStyle/>
                <a:p>
                  <a:pPr>
                    <a:defRPr sz="800">
                      <a:latin typeface="Times New Roman" pitchFamily="18" charset="0"/>
                      <a:cs typeface="Times New Roman" pitchFamily="18" charset="0"/>
                    </a:defRPr>
                  </a:pPr>
                  <a:endParaRPr lang="ru-RU"/>
                </a:p>
              </c:txPr>
              <c:showVal val="1"/>
              <c:showCatName val="1"/>
            </c:dLbl>
            <c:showVal val="1"/>
            <c:showCatName val="1"/>
            <c:showLeaderLines val="1"/>
          </c:dLbls>
          <c:cat>
            <c:strRef>
              <c:f>Лист2!$A$98:$A$110</c:f>
              <c:strCache>
                <c:ptCount val="10"/>
                <c:pt idx="0">
                  <c:v>МП «Развитие образования Новохоперского муниципального района»</c:v>
                </c:pt>
                <c:pt idx="1">
                  <c:v>МП «Обеспечение доступным и комфортным жильем, коммунальными услугами населения Новохоперского муниципального района»</c:v>
                </c:pt>
                <c:pt idx="2">
                  <c:v>МП«Культура Новохопёрского муниципального района»</c:v>
                </c:pt>
                <c:pt idx="3">
                  <c:v>МП«Развитие физической культуры и спорта  Новохоперского муниципального района на 2014-2019 годы»</c:v>
                </c:pt>
                <c:pt idx="4">
                  <c:v>МП«Экономическое развитие»</c:v>
                </c:pt>
                <c:pt idx="5">
                  <c:v>МП«Энергосбережение и повышение энергетической эффективности в Новохоперском муниципальном районе на 2014-2019 годы»</c:v>
                </c:pt>
                <c:pt idx="6">
                  <c:v>МП«Управление муниципальным имуществом и земельными ресурсами»</c:v>
                </c:pt>
                <c:pt idx="7">
                  <c:v>МП«Управление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бюджета Новохоперского муниципального района»</c:v>
                </c:pt>
                <c:pt idx="8">
                  <c:v>МП«Муниципальное управление и гражданское общество Новохоперского муниципального района»</c:v>
                </c:pt>
                <c:pt idx="9">
                  <c:v>МП «Комплексное развитие сельских территорий Новохопёрского муниципального района»</c:v>
                </c:pt>
              </c:strCache>
            </c:strRef>
          </c:cat>
          <c:val>
            <c:numRef>
              <c:f>Лист2!$C$98:$C$110</c:f>
              <c:numCache>
                <c:formatCode>0.0</c:formatCode>
                <c:ptCount val="10"/>
                <c:pt idx="0">
                  <c:v>56.825281511078813</c:v>
                </c:pt>
                <c:pt idx="1">
                  <c:v>0.58844896476570996</c:v>
                </c:pt>
                <c:pt idx="2">
                  <c:v>2.796948783145659</c:v>
                </c:pt>
                <c:pt idx="3">
                  <c:v>0.10170722847802395</c:v>
                </c:pt>
                <c:pt idx="4">
                  <c:v>5.1216854340719209</c:v>
                </c:pt>
                <c:pt idx="5">
                  <c:v>10.44678532509989</c:v>
                </c:pt>
                <c:pt idx="6">
                  <c:v>0.41409371594624039</c:v>
                </c:pt>
                <c:pt idx="7">
                  <c:v>8.6741736287686155</c:v>
                </c:pt>
                <c:pt idx="8">
                  <c:v>6.9669451507446416</c:v>
                </c:pt>
                <c:pt idx="9">
                  <c:v>8.0639302579004717</c:v>
                </c:pt>
              </c:numCache>
            </c:numRef>
          </c:val>
        </c:ser>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view3D>
      <c:rotX val="10"/>
      <c:rotY val="0"/>
      <c:depthPercent val="210"/>
      <c:perspective val="10"/>
    </c:view3D>
    <c:sideWall>
      <c:spPr>
        <a:noFill/>
        <a:ln w="25400">
          <a:noFill/>
        </a:ln>
      </c:spPr>
    </c:sideWall>
    <c:backWall>
      <c:spPr>
        <a:noFill/>
        <a:ln w="25400">
          <a:noFill/>
        </a:ln>
      </c:spPr>
    </c:backWall>
    <c:plotArea>
      <c:layout>
        <c:manualLayout>
          <c:layoutTarget val="inner"/>
          <c:xMode val="edge"/>
          <c:yMode val="edge"/>
          <c:x val="0.28753035180947212"/>
          <c:y val="6.2884412175750762E-2"/>
          <c:w val="0.87087270341207634"/>
          <c:h val="0.51903762029746259"/>
        </c:manualLayout>
      </c:layout>
      <c:bar3DChart>
        <c:barDir val="col"/>
        <c:grouping val="standard"/>
        <c:ser>
          <c:idx val="0"/>
          <c:order val="0"/>
          <c:spPr>
            <a:solidFill>
              <a:srgbClr val="92D050"/>
            </a:solidFill>
          </c:spPr>
          <c:dPt>
            <c:idx val="1"/>
            <c:spPr>
              <a:solidFill>
                <a:srgbClr val="FFC000"/>
              </a:solidFill>
            </c:spPr>
          </c:dPt>
          <c:dPt>
            <c:idx val="2"/>
            <c:spPr>
              <a:solidFill>
                <a:srgbClr val="00B0F0"/>
              </a:solidFill>
            </c:spPr>
          </c:dPt>
          <c:dPt>
            <c:idx val="3"/>
            <c:spPr>
              <a:solidFill>
                <a:srgbClr val="0070C0"/>
              </a:solidFill>
            </c:spPr>
          </c:dPt>
          <c:dLbls>
            <c:dLbl>
              <c:idx val="0"/>
              <c:layout>
                <c:manualLayout>
                  <c:x val="5.4644808743169373E-3"/>
                  <c:y val="-4.4817927170868382E-2"/>
                </c:manualLayout>
              </c:layout>
              <c:showVal val="1"/>
            </c:dLbl>
            <c:dLbl>
              <c:idx val="1"/>
              <c:layout>
                <c:manualLayout>
                  <c:x val="-2.7322404371584686E-3"/>
                  <c:y val="-8.9635854341736737E-2"/>
                </c:manualLayout>
              </c:layout>
              <c:showVal val="1"/>
            </c:dLbl>
            <c:dLbl>
              <c:idx val="2"/>
              <c:layout>
                <c:manualLayout>
                  <c:x val="5.0090496031554223E-17"/>
                  <c:y val="-9.5238095238095247E-2"/>
                </c:manualLayout>
              </c:layout>
              <c:showVal val="1"/>
            </c:dLbl>
            <c:dLbl>
              <c:idx val="3"/>
              <c:layout>
                <c:manualLayout>
                  <c:x val="8.1967213114753842E-3"/>
                  <c:y val="-9.5238095238095261E-2"/>
                </c:manualLayout>
              </c:layout>
              <c:showVal val="1"/>
            </c:dLbl>
            <c:txPr>
              <a:bodyPr/>
              <a:lstStyle/>
              <a:p>
                <a:pPr>
                  <a:defRPr>
                    <a:latin typeface="Times New Roman" pitchFamily="18" charset="0"/>
                    <a:cs typeface="Times New Roman" pitchFamily="18" charset="0"/>
                  </a:defRPr>
                </a:pPr>
                <a:endParaRPr lang="ru-RU"/>
              </a:p>
            </c:txPr>
            <c:showVal val="1"/>
          </c:dLbls>
          <c:cat>
            <c:strRef>
              <c:f>Лист2!$A$141:$A$144</c:f>
              <c:strCache>
                <c:ptCount val="4"/>
                <c:pt idx="0">
                  <c:v>Образование</c:v>
                </c:pt>
                <c:pt idx="1">
                  <c:v>Культура </c:v>
                </c:pt>
                <c:pt idx="2">
                  <c:v>Социальная политика</c:v>
                </c:pt>
                <c:pt idx="3">
                  <c:v>Физическая культура и спорт</c:v>
                </c:pt>
              </c:strCache>
            </c:strRef>
          </c:cat>
          <c:val>
            <c:numRef>
              <c:f>Лист2!$B$141:$B$144</c:f>
              <c:numCache>
                <c:formatCode>General</c:formatCode>
                <c:ptCount val="4"/>
                <c:pt idx="0">
                  <c:v>778.1</c:v>
                </c:pt>
                <c:pt idx="1">
                  <c:v>21.1</c:v>
                </c:pt>
                <c:pt idx="2">
                  <c:v>43.1</c:v>
                </c:pt>
                <c:pt idx="3">
                  <c:v>1.4</c:v>
                </c:pt>
              </c:numCache>
            </c:numRef>
          </c:val>
        </c:ser>
        <c:shape val="cylinder"/>
        <c:axId val="133534848"/>
        <c:axId val="133536384"/>
        <c:axId val="151928320"/>
      </c:bar3DChart>
      <c:catAx>
        <c:axId val="133534848"/>
        <c:scaling>
          <c:orientation val="maxMin"/>
        </c:scaling>
        <c:axPos val="b"/>
        <c:numFmt formatCode="#,##0.00" sourceLinked="0"/>
        <c:majorTickMark val="none"/>
        <c:tickLblPos val="nextTo"/>
        <c:txPr>
          <a:bodyPr/>
          <a:lstStyle/>
          <a:p>
            <a:pPr>
              <a:defRPr sz="900">
                <a:latin typeface="Times New Roman" pitchFamily="18" charset="0"/>
                <a:cs typeface="Times New Roman" pitchFamily="18" charset="0"/>
              </a:defRPr>
            </a:pPr>
            <a:endParaRPr lang="ru-RU"/>
          </a:p>
        </c:txPr>
        <c:crossAx val="133536384"/>
        <c:crosses val="autoZero"/>
        <c:auto val="1"/>
        <c:lblAlgn val="ctr"/>
        <c:lblOffset val="100"/>
      </c:catAx>
      <c:valAx>
        <c:axId val="133536384"/>
        <c:scaling>
          <c:orientation val="minMax"/>
        </c:scaling>
        <c:delete val="1"/>
        <c:axPos val="r"/>
        <c:numFmt formatCode="General" sourceLinked="1"/>
        <c:tickLblPos val="nextTo"/>
        <c:crossAx val="133534848"/>
        <c:crosses val="autoZero"/>
        <c:crossBetween val="between"/>
      </c:valAx>
      <c:serAx>
        <c:axId val="151928320"/>
        <c:scaling>
          <c:orientation val="minMax"/>
        </c:scaling>
        <c:delete val="1"/>
        <c:axPos val="b"/>
        <c:tickLblPos val="none"/>
        <c:crossAx val="133536384"/>
        <c:crosses val="autoZero"/>
      </c:serAx>
    </c:plotArea>
    <c:plotVisOnly val="1"/>
  </c:chart>
  <c:spPr>
    <a:scene3d>
      <a:camera prst="orthographicFront"/>
      <a:lightRig rig="threePt" dir="t"/>
    </a:scene3d>
    <a:sp3d prstMaterial="dkEdge"/>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Лист2!$B$270</c:f>
              <c:strCache>
                <c:ptCount val="1"/>
                <c:pt idx="0">
                  <c:v> Уточненный план</c:v>
                </c:pt>
              </c:strCache>
            </c:strRef>
          </c:tx>
          <c:dLbls>
            <c:showVal val="1"/>
          </c:dLbls>
          <c:cat>
            <c:strRef>
              <c:f>Лист2!$A$271:$A$285</c:f>
              <c:strCache>
                <c:ptCount val="2"/>
                <c:pt idx="0">
                  <c:v>ДОТАЦИИ</c:v>
                </c:pt>
                <c:pt idx="1">
                  <c:v>ИНЫЕ МЕЖБЮДЖЕТНЫЕ ТРАНСФЕРТЫ</c:v>
                </c:pt>
              </c:strCache>
            </c:strRef>
          </c:cat>
          <c:val>
            <c:numRef>
              <c:f>Лист2!$B$271:$B$285</c:f>
              <c:numCache>
                <c:formatCode>#,##0.00</c:formatCode>
                <c:ptCount val="2"/>
                <c:pt idx="0">
                  <c:v>13.8</c:v>
                </c:pt>
                <c:pt idx="1">
                  <c:v>401.7</c:v>
                </c:pt>
              </c:numCache>
            </c:numRef>
          </c:val>
        </c:ser>
        <c:ser>
          <c:idx val="1"/>
          <c:order val="1"/>
          <c:tx>
            <c:strRef>
              <c:f>Лист2!$C$270</c:f>
              <c:strCache>
                <c:ptCount val="1"/>
                <c:pt idx="0">
                  <c:v>Фактическое исполнение</c:v>
                </c:pt>
              </c:strCache>
            </c:strRef>
          </c:tx>
          <c:dLbls>
            <c:dLbl>
              <c:idx val="0"/>
              <c:layout>
                <c:manualLayout>
                  <c:x val="3.333333333333334E-2"/>
                  <c:y val="-4.6296296296295504E-3"/>
                </c:manualLayout>
              </c:layout>
              <c:showVal val="1"/>
            </c:dLbl>
            <c:showVal val="1"/>
          </c:dLbls>
          <c:cat>
            <c:strRef>
              <c:f>Лист2!$A$271:$A$285</c:f>
              <c:strCache>
                <c:ptCount val="2"/>
                <c:pt idx="0">
                  <c:v>ДОТАЦИИ</c:v>
                </c:pt>
                <c:pt idx="1">
                  <c:v>ИНЫЕ МЕЖБЮДЖЕТНЫЕ ТРАНСФЕРТЫ</c:v>
                </c:pt>
              </c:strCache>
            </c:strRef>
          </c:cat>
          <c:val>
            <c:numRef>
              <c:f>Лист2!$C$271:$C$285</c:f>
              <c:numCache>
                <c:formatCode>#,##0.00</c:formatCode>
                <c:ptCount val="2"/>
                <c:pt idx="0">
                  <c:v>13.8</c:v>
                </c:pt>
                <c:pt idx="1">
                  <c:v>401.7</c:v>
                </c:pt>
              </c:numCache>
            </c:numRef>
          </c:val>
        </c:ser>
        <c:axId val="38873728"/>
        <c:axId val="38891904"/>
      </c:barChart>
      <c:catAx>
        <c:axId val="38873728"/>
        <c:scaling>
          <c:orientation val="minMax"/>
        </c:scaling>
        <c:axPos val="b"/>
        <c:tickLblPos val="nextTo"/>
        <c:crossAx val="38891904"/>
        <c:crosses val="autoZero"/>
        <c:auto val="1"/>
        <c:lblAlgn val="ctr"/>
        <c:lblOffset val="100"/>
      </c:catAx>
      <c:valAx>
        <c:axId val="38891904"/>
        <c:scaling>
          <c:orientation val="minMax"/>
        </c:scaling>
        <c:axPos val="l"/>
        <c:majorGridlines/>
        <c:numFmt formatCode="#,##0.00" sourceLinked="1"/>
        <c:tickLblPos val="nextTo"/>
        <c:crossAx val="38873728"/>
        <c:crosses val="autoZero"/>
        <c:crossBetween val="between"/>
      </c:valAx>
    </c:plotArea>
    <c:legend>
      <c:legendPos val="r"/>
      <c:layout/>
    </c:legend>
    <c:plotVisOnly val="1"/>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4" Type="http://schemas.openxmlformats.org/officeDocument/2006/relationships/image" Target="../media/image35.jpeg"/></Relationships>
</file>

<file path=ppt/diagrams/_rels/data2.xml.rels><?xml version="1.0" encoding="UTF-8" standalone="yes"?>
<Relationships xmlns="http://schemas.openxmlformats.org/package/2006/relationships"><Relationship Id="rId1" Type="http://schemas.openxmlformats.org/officeDocument/2006/relationships/image" Target="../media/image51.gif"/></Relationships>
</file>

<file path=ppt/diagrams/_rels/drawing1.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image" Target="../media/image161.jpeg"/><Relationship Id="rId1" Type="http://schemas.openxmlformats.org/officeDocument/2006/relationships/image" Target="../media/image151.jpeg"/><Relationship Id="rId5" Type="http://schemas.openxmlformats.org/officeDocument/2006/relationships/image" Target="../media/image191.jpeg"/><Relationship Id="rId4" Type="http://schemas.openxmlformats.org/officeDocument/2006/relationships/image" Target="../media/image18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1162B-046F-46CD-BEAC-187C9B1853E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62B3257D-572D-4A79-AE24-C444F5E5B4B7}">
      <dgm:prSet phldrT="[Текст]"/>
      <dgm:spPr>
        <a:blipFill rotWithShape="0">
          <a:blip xmlns:r="http://schemas.openxmlformats.org/officeDocument/2006/relationships" r:embed="rId1"/>
          <a:stretch>
            <a:fillRect/>
          </a:stretch>
        </a:blipFill>
      </dgm:spPr>
      <dgm:t>
        <a:bodyPr/>
        <a:lstStyle/>
        <a:p>
          <a:endParaRPr lang="ru-RU" dirty="0"/>
        </a:p>
      </dgm:t>
    </dgm:pt>
    <dgm:pt modelId="{9AF7A12B-D2BA-4312-B69A-D7BE4FA584C5}" type="parTrans" cxnId="{60EB8297-6AD8-44D0-BE61-A19FF801F57D}">
      <dgm:prSet/>
      <dgm:spPr/>
      <dgm:t>
        <a:bodyPr/>
        <a:lstStyle/>
        <a:p>
          <a:endParaRPr lang="ru-RU"/>
        </a:p>
      </dgm:t>
    </dgm:pt>
    <dgm:pt modelId="{3C135FDB-D87F-4241-8D19-6BAAE9A1A52F}" type="sibTrans" cxnId="{60EB8297-6AD8-44D0-BE61-A19FF801F57D}">
      <dgm:prSet/>
      <dgm:spPr/>
      <dgm:t>
        <a:bodyPr/>
        <a:lstStyle/>
        <a:p>
          <a:endParaRPr lang="ru-RU"/>
        </a:p>
      </dgm:t>
    </dgm:pt>
    <dgm:pt modelId="{0AC20D0F-3EBA-4801-9358-42243A14C1B1}">
      <dgm:prSet phldrT="[Текст]"/>
      <dgm:spPr>
        <a:blipFill rotWithShape="0">
          <a:blip xmlns:r="http://schemas.openxmlformats.org/officeDocument/2006/relationships" r:embed="rId2"/>
          <a:stretch>
            <a:fillRect/>
          </a:stretch>
        </a:blipFill>
      </dgm:spPr>
      <dgm:t>
        <a:bodyPr/>
        <a:lstStyle/>
        <a:p>
          <a:endParaRPr lang="ru-RU" dirty="0" smtClean="0"/>
        </a:p>
        <a:p>
          <a:endParaRPr lang="ru-RU" dirty="0"/>
        </a:p>
      </dgm:t>
    </dgm:pt>
    <dgm:pt modelId="{E9C2F509-FB3A-4E84-B501-7558032E286C}" type="parTrans" cxnId="{EC2777B3-83C7-4721-833B-54115AF0037D}">
      <dgm:prSet/>
      <dgm:spPr/>
      <dgm:t>
        <a:bodyPr/>
        <a:lstStyle/>
        <a:p>
          <a:endParaRPr lang="ru-RU"/>
        </a:p>
      </dgm:t>
    </dgm:pt>
    <dgm:pt modelId="{34ABB95D-2661-4960-8178-1B5A27D62F97}" type="sibTrans" cxnId="{EC2777B3-83C7-4721-833B-54115AF0037D}">
      <dgm:prSet/>
      <dgm:spPr/>
      <dgm:t>
        <a:bodyPr/>
        <a:lstStyle/>
        <a:p>
          <a:endParaRPr lang="ru-RU"/>
        </a:p>
      </dgm:t>
    </dgm:pt>
    <dgm:pt modelId="{18DA3CF9-35E6-42E1-92EE-CE114BF28245}">
      <dgm:prSet phldrT="[Текст]"/>
      <dgm:spPr>
        <a:blipFill rotWithShape="0">
          <a:blip xmlns:r="http://schemas.openxmlformats.org/officeDocument/2006/relationships" r:embed="rId3"/>
          <a:stretch>
            <a:fillRect/>
          </a:stretch>
        </a:blipFill>
      </dgm:spPr>
      <dgm:t>
        <a:bodyPr/>
        <a:lstStyle/>
        <a:p>
          <a:endParaRPr lang="ru-RU" dirty="0" smtClean="0"/>
        </a:p>
        <a:p>
          <a:endParaRPr lang="ru-RU" dirty="0"/>
        </a:p>
      </dgm:t>
    </dgm:pt>
    <dgm:pt modelId="{B92D378F-76A2-4C28-AA36-0A52B1287B3D}" type="parTrans" cxnId="{8A206FCB-95EC-4DBA-AB92-3E059CC9475E}">
      <dgm:prSet/>
      <dgm:spPr/>
      <dgm:t>
        <a:bodyPr/>
        <a:lstStyle/>
        <a:p>
          <a:endParaRPr lang="ru-RU"/>
        </a:p>
      </dgm:t>
    </dgm:pt>
    <dgm:pt modelId="{E6932402-01A2-405C-9BE5-7B00E55948BB}" type="sibTrans" cxnId="{8A206FCB-95EC-4DBA-AB92-3E059CC9475E}">
      <dgm:prSet/>
      <dgm:spPr/>
      <dgm:t>
        <a:bodyPr/>
        <a:lstStyle/>
        <a:p>
          <a:endParaRPr lang="ru-RU"/>
        </a:p>
      </dgm:t>
    </dgm:pt>
    <dgm:pt modelId="{B34A930F-C72C-4C21-8E15-FCBBB50B328F}">
      <dgm:prSet phldrT="[Текст]"/>
      <dgm:spPr>
        <a:blipFill rotWithShape="0">
          <a:blip xmlns:r="http://schemas.openxmlformats.org/officeDocument/2006/relationships" r:embed="rId4"/>
          <a:stretch>
            <a:fillRect/>
          </a:stretch>
        </a:blipFill>
      </dgm:spPr>
      <dgm:t>
        <a:bodyPr/>
        <a:lstStyle/>
        <a:p>
          <a:endParaRPr lang="ru-RU" dirty="0" smtClean="0"/>
        </a:p>
        <a:p>
          <a:endParaRPr lang="ru-RU" dirty="0"/>
        </a:p>
      </dgm:t>
    </dgm:pt>
    <dgm:pt modelId="{E4A5A07A-2AA1-437E-AF8A-26D5AEE3E71F}" type="parTrans" cxnId="{97ABB10E-3D0E-45E3-BA72-4B6DA48914F8}">
      <dgm:prSet/>
      <dgm:spPr/>
      <dgm:t>
        <a:bodyPr/>
        <a:lstStyle/>
        <a:p>
          <a:endParaRPr lang="ru-RU"/>
        </a:p>
      </dgm:t>
    </dgm:pt>
    <dgm:pt modelId="{F96BC762-865E-46A5-856A-3DA863805CBF}" type="sibTrans" cxnId="{97ABB10E-3D0E-45E3-BA72-4B6DA48914F8}">
      <dgm:prSet/>
      <dgm:spPr/>
      <dgm:t>
        <a:bodyPr/>
        <a:lstStyle/>
        <a:p>
          <a:endParaRPr lang="ru-RU"/>
        </a:p>
      </dgm:t>
    </dgm:pt>
    <dgm:pt modelId="{0D00DDF8-38DA-4DBA-931A-BF7438231407}" type="pres">
      <dgm:prSet presAssocID="{8321162B-046F-46CD-BEAC-187C9B1853E7}" presName="matrix" presStyleCnt="0">
        <dgm:presLayoutVars>
          <dgm:chMax val="1"/>
          <dgm:dir/>
          <dgm:resizeHandles val="exact"/>
        </dgm:presLayoutVars>
      </dgm:prSet>
      <dgm:spPr/>
      <dgm:t>
        <a:bodyPr/>
        <a:lstStyle/>
        <a:p>
          <a:endParaRPr lang="ru-RU"/>
        </a:p>
      </dgm:t>
    </dgm:pt>
    <dgm:pt modelId="{91366594-3618-42C8-B11B-36C48BC19380}" type="pres">
      <dgm:prSet presAssocID="{8321162B-046F-46CD-BEAC-187C9B1853E7}" presName="diamond" presStyleLbl="bgShp" presStyleIdx="0" presStyleCnt="1"/>
      <dgm:spPr/>
    </dgm:pt>
    <dgm:pt modelId="{2715A770-A574-44FB-87B1-21C9C66AFFF9}" type="pres">
      <dgm:prSet presAssocID="{8321162B-046F-46CD-BEAC-187C9B1853E7}" presName="quad1" presStyleLbl="node1" presStyleIdx="0" presStyleCnt="4">
        <dgm:presLayoutVars>
          <dgm:chMax val="0"/>
          <dgm:chPref val="0"/>
          <dgm:bulletEnabled val="1"/>
        </dgm:presLayoutVars>
      </dgm:prSet>
      <dgm:spPr/>
      <dgm:t>
        <a:bodyPr/>
        <a:lstStyle/>
        <a:p>
          <a:endParaRPr lang="ru-RU"/>
        </a:p>
      </dgm:t>
    </dgm:pt>
    <dgm:pt modelId="{FFA5A2E2-373B-4126-AA4A-F7D8F361282B}" type="pres">
      <dgm:prSet presAssocID="{8321162B-046F-46CD-BEAC-187C9B1853E7}" presName="quad2" presStyleLbl="node1" presStyleIdx="1" presStyleCnt="4">
        <dgm:presLayoutVars>
          <dgm:chMax val="0"/>
          <dgm:chPref val="0"/>
          <dgm:bulletEnabled val="1"/>
        </dgm:presLayoutVars>
      </dgm:prSet>
      <dgm:spPr/>
      <dgm:t>
        <a:bodyPr/>
        <a:lstStyle/>
        <a:p>
          <a:endParaRPr lang="ru-RU"/>
        </a:p>
      </dgm:t>
    </dgm:pt>
    <dgm:pt modelId="{D0359CD0-EBAA-4DE6-82EF-86862BDFC673}" type="pres">
      <dgm:prSet presAssocID="{8321162B-046F-46CD-BEAC-187C9B1853E7}" presName="quad3" presStyleLbl="node1" presStyleIdx="2" presStyleCnt="4">
        <dgm:presLayoutVars>
          <dgm:chMax val="0"/>
          <dgm:chPref val="0"/>
          <dgm:bulletEnabled val="1"/>
        </dgm:presLayoutVars>
      </dgm:prSet>
      <dgm:spPr/>
      <dgm:t>
        <a:bodyPr/>
        <a:lstStyle/>
        <a:p>
          <a:endParaRPr lang="ru-RU"/>
        </a:p>
      </dgm:t>
    </dgm:pt>
    <dgm:pt modelId="{426A5212-4661-48F1-823C-992831B1B4A3}" type="pres">
      <dgm:prSet presAssocID="{8321162B-046F-46CD-BEAC-187C9B1853E7}" presName="quad4" presStyleLbl="node1" presStyleIdx="3" presStyleCnt="4">
        <dgm:presLayoutVars>
          <dgm:chMax val="0"/>
          <dgm:chPref val="0"/>
          <dgm:bulletEnabled val="1"/>
        </dgm:presLayoutVars>
      </dgm:prSet>
      <dgm:spPr/>
      <dgm:t>
        <a:bodyPr/>
        <a:lstStyle/>
        <a:p>
          <a:endParaRPr lang="ru-RU"/>
        </a:p>
      </dgm:t>
    </dgm:pt>
  </dgm:ptLst>
  <dgm:cxnLst>
    <dgm:cxn modelId="{E699BB12-0679-4008-8C3F-EE4D256D4BE6}" type="presOf" srcId="{18DA3CF9-35E6-42E1-92EE-CE114BF28245}" destId="{D0359CD0-EBAA-4DE6-82EF-86862BDFC673}" srcOrd="0" destOrd="0" presId="urn:microsoft.com/office/officeart/2005/8/layout/matrix3"/>
    <dgm:cxn modelId="{60EB8297-6AD8-44D0-BE61-A19FF801F57D}" srcId="{8321162B-046F-46CD-BEAC-187C9B1853E7}" destId="{62B3257D-572D-4A79-AE24-C444F5E5B4B7}" srcOrd="0" destOrd="0" parTransId="{9AF7A12B-D2BA-4312-B69A-D7BE4FA584C5}" sibTransId="{3C135FDB-D87F-4241-8D19-6BAAE9A1A52F}"/>
    <dgm:cxn modelId="{20E49F28-573B-4226-818E-2AE97C57AF15}" type="presOf" srcId="{0AC20D0F-3EBA-4801-9358-42243A14C1B1}" destId="{FFA5A2E2-373B-4126-AA4A-F7D8F361282B}" srcOrd="0" destOrd="0" presId="urn:microsoft.com/office/officeart/2005/8/layout/matrix3"/>
    <dgm:cxn modelId="{11422738-7E72-4602-AF4E-A9523B355D26}" type="presOf" srcId="{B34A930F-C72C-4C21-8E15-FCBBB50B328F}" destId="{426A5212-4661-48F1-823C-992831B1B4A3}" srcOrd="0" destOrd="0" presId="urn:microsoft.com/office/officeart/2005/8/layout/matrix3"/>
    <dgm:cxn modelId="{BF5FC4AA-05EA-4C11-B9A8-C8A9846CB567}" type="presOf" srcId="{8321162B-046F-46CD-BEAC-187C9B1853E7}" destId="{0D00DDF8-38DA-4DBA-931A-BF7438231407}" srcOrd="0" destOrd="0" presId="urn:microsoft.com/office/officeart/2005/8/layout/matrix3"/>
    <dgm:cxn modelId="{EC2777B3-83C7-4721-833B-54115AF0037D}" srcId="{8321162B-046F-46CD-BEAC-187C9B1853E7}" destId="{0AC20D0F-3EBA-4801-9358-42243A14C1B1}" srcOrd="1" destOrd="0" parTransId="{E9C2F509-FB3A-4E84-B501-7558032E286C}" sibTransId="{34ABB95D-2661-4960-8178-1B5A27D62F97}"/>
    <dgm:cxn modelId="{5D44092A-5A96-4ADC-9C72-C836A2DB9F1C}" type="presOf" srcId="{62B3257D-572D-4A79-AE24-C444F5E5B4B7}" destId="{2715A770-A574-44FB-87B1-21C9C66AFFF9}" srcOrd="0" destOrd="0" presId="urn:microsoft.com/office/officeart/2005/8/layout/matrix3"/>
    <dgm:cxn modelId="{8A206FCB-95EC-4DBA-AB92-3E059CC9475E}" srcId="{8321162B-046F-46CD-BEAC-187C9B1853E7}" destId="{18DA3CF9-35E6-42E1-92EE-CE114BF28245}" srcOrd="2" destOrd="0" parTransId="{B92D378F-76A2-4C28-AA36-0A52B1287B3D}" sibTransId="{E6932402-01A2-405C-9BE5-7B00E55948BB}"/>
    <dgm:cxn modelId="{97ABB10E-3D0E-45E3-BA72-4B6DA48914F8}" srcId="{8321162B-046F-46CD-BEAC-187C9B1853E7}" destId="{B34A930F-C72C-4C21-8E15-FCBBB50B328F}" srcOrd="3" destOrd="0" parTransId="{E4A5A07A-2AA1-437E-AF8A-26D5AEE3E71F}" sibTransId="{F96BC762-865E-46A5-856A-3DA863805CBF}"/>
    <dgm:cxn modelId="{2B6647E1-3A5D-4075-BDD0-BF29119CC20E}" type="presParOf" srcId="{0D00DDF8-38DA-4DBA-931A-BF7438231407}" destId="{91366594-3618-42C8-B11B-36C48BC19380}" srcOrd="0" destOrd="0" presId="urn:microsoft.com/office/officeart/2005/8/layout/matrix3"/>
    <dgm:cxn modelId="{B9142FEB-7749-41AA-90F3-07ED513DD78D}" type="presParOf" srcId="{0D00DDF8-38DA-4DBA-931A-BF7438231407}" destId="{2715A770-A574-44FB-87B1-21C9C66AFFF9}" srcOrd="1" destOrd="0" presId="urn:microsoft.com/office/officeart/2005/8/layout/matrix3"/>
    <dgm:cxn modelId="{EC9F9F08-5696-4356-86CC-AC16F3A3C8A8}" type="presParOf" srcId="{0D00DDF8-38DA-4DBA-931A-BF7438231407}" destId="{FFA5A2E2-373B-4126-AA4A-F7D8F361282B}" srcOrd="2" destOrd="0" presId="urn:microsoft.com/office/officeart/2005/8/layout/matrix3"/>
    <dgm:cxn modelId="{0E36D57F-8993-4FA8-A8EF-C3843DA6E906}" type="presParOf" srcId="{0D00DDF8-38DA-4DBA-931A-BF7438231407}" destId="{D0359CD0-EBAA-4DE6-82EF-86862BDFC673}" srcOrd="3" destOrd="0" presId="urn:microsoft.com/office/officeart/2005/8/layout/matrix3"/>
    <dgm:cxn modelId="{829C01CA-00D1-4097-B260-2B2122360963}" type="presParOf" srcId="{0D00DDF8-38DA-4DBA-931A-BF7438231407}" destId="{426A5212-4661-48F1-823C-992831B1B4A3}" srcOrd="4" destOrd="0" presId="urn:microsoft.com/office/officeart/2005/8/layout/matrix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89A99-3795-4F41-AEB8-CD529FD4FB0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681FE3BF-783B-46E7-8887-33A499C7EBDF}">
      <dgm:prSet phldrT="[Текст]" custT="1">
        <dgm:style>
          <a:lnRef idx="2">
            <a:schemeClr val="accent6"/>
          </a:lnRef>
          <a:fillRef idx="1">
            <a:schemeClr val="lt1"/>
          </a:fillRef>
          <a:effectRef idx="0">
            <a:schemeClr val="accent6"/>
          </a:effectRef>
          <a:fontRef idx="minor">
            <a:schemeClr val="dk1"/>
          </a:fontRef>
        </dgm:style>
      </dgm:prSet>
      <dgm:spPr/>
      <dgm:t>
        <a:bodyPr/>
        <a:lstStyle/>
        <a:p>
          <a:pPr algn="ctr"/>
          <a:r>
            <a:rPr lang="ru-RU" sz="2400" dirty="0" smtClean="0">
              <a:solidFill>
                <a:schemeClr val="accent4"/>
              </a:solidFill>
              <a:latin typeface="Times New Roman" pitchFamily="18" charset="0"/>
              <a:cs typeface="Times New Roman" pitchFamily="18" charset="0"/>
            </a:rPr>
            <a:t>Открытый информационный ресурс </a:t>
          </a:r>
          <a:r>
            <a:rPr lang="ru-RU" sz="4800" dirty="0" smtClean="0">
              <a:solidFill>
                <a:schemeClr val="accent4"/>
              </a:solidFill>
              <a:latin typeface="Times New Roman" pitchFamily="18" charset="0"/>
              <a:cs typeface="Times New Roman" pitchFamily="18" charset="0"/>
            </a:rPr>
            <a:t>http</a:t>
          </a:r>
          <a:r>
            <a:rPr lang="ru-RU" sz="4800" dirty="0">
              <a:solidFill>
                <a:schemeClr val="accent4"/>
              </a:solidFill>
              <a:latin typeface="Times New Roman" pitchFamily="18" charset="0"/>
              <a:cs typeface="Times New Roman" pitchFamily="18" charset="0"/>
            </a:rPr>
            <a:t>://</a:t>
          </a:r>
          <a:r>
            <a:rPr lang="ru-RU" sz="4800" dirty="0" smtClean="0">
              <a:solidFill>
                <a:schemeClr val="accent4"/>
              </a:solidFill>
              <a:latin typeface="Times New Roman" pitchFamily="18" charset="0"/>
              <a:cs typeface="Times New Roman" pitchFamily="18" charset="0"/>
            </a:rPr>
            <a:t>www.nhoper.ru</a:t>
          </a:r>
          <a:endParaRPr lang="ru-RU" sz="4800" dirty="0">
            <a:solidFill>
              <a:schemeClr val="accent4"/>
            </a:solidFill>
            <a:latin typeface="Times New Roman" pitchFamily="18" charset="0"/>
            <a:cs typeface="Times New Roman" pitchFamily="18" charset="0"/>
          </a:endParaRPr>
        </a:p>
      </dgm:t>
    </dgm:pt>
    <dgm:pt modelId="{ADB3F2C6-3B03-433B-9419-C00AECB9BEE8}" type="parTrans" cxnId="{95B00EF4-1814-4A92-9120-69E26A170895}">
      <dgm:prSet/>
      <dgm:spPr/>
      <dgm:t>
        <a:bodyPr/>
        <a:lstStyle/>
        <a:p>
          <a:endParaRPr lang="ru-RU"/>
        </a:p>
      </dgm:t>
    </dgm:pt>
    <dgm:pt modelId="{85F95AA8-B8D8-4293-9BA9-8D8DA97757D7}" type="sibTrans" cxnId="{95B00EF4-1814-4A92-9120-69E26A170895}">
      <dgm:prSet/>
      <dgm:spPr/>
      <dgm:t>
        <a:bodyPr/>
        <a:lstStyle/>
        <a:p>
          <a:endParaRPr lang="ru-RU"/>
        </a:p>
      </dgm:t>
    </dgm:pt>
    <dgm:pt modelId="{1C831BDF-E8D5-4065-9082-F4B1C4DE3B60}" type="pres">
      <dgm:prSet presAssocID="{FF489A99-3795-4F41-AEB8-CD529FD4FB08}" presName="linear" presStyleCnt="0">
        <dgm:presLayoutVars>
          <dgm:dir/>
          <dgm:resizeHandles val="exact"/>
        </dgm:presLayoutVars>
      </dgm:prSet>
      <dgm:spPr/>
      <dgm:t>
        <a:bodyPr/>
        <a:lstStyle/>
        <a:p>
          <a:endParaRPr lang="ru-RU"/>
        </a:p>
      </dgm:t>
    </dgm:pt>
    <dgm:pt modelId="{B265F252-BEA6-46CC-9C04-DB7B176A2DB6}" type="pres">
      <dgm:prSet presAssocID="{681FE3BF-783B-46E7-8887-33A499C7EBDF}" presName="comp" presStyleCnt="0"/>
      <dgm:spPr/>
    </dgm:pt>
    <dgm:pt modelId="{913C778F-07E8-47D2-9526-23515892DD05}" type="pres">
      <dgm:prSet presAssocID="{681FE3BF-783B-46E7-8887-33A499C7EBDF}" presName="box" presStyleLbl="node1" presStyleIdx="0" presStyleCnt="1" custLinFactNeighborX="-870" custLinFactNeighborY="-3333"/>
      <dgm:spPr/>
      <dgm:t>
        <a:bodyPr/>
        <a:lstStyle/>
        <a:p>
          <a:endParaRPr lang="ru-RU"/>
        </a:p>
      </dgm:t>
    </dgm:pt>
    <dgm:pt modelId="{5FA22E0F-C9B3-45DC-85D0-E3C24511C698}" type="pres">
      <dgm:prSet presAssocID="{681FE3BF-783B-46E7-8887-33A499C7EBDF}" presName="img" presStyleLbl="fgImgPlace1" presStyleIdx="0" presStyleCnt="1"/>
      <dgm:spPr>
        <a:blipFill rotWithShape="0">
          <a:blip xmlns:r="http://schemas.openxmlformats.org/officeDocument/2006/relationships" r:embed="rId1"/>
          <a:stretch>
            <a:fillRect/>
          </a:stretch>
        </a:blipFill>
      </dgm:spPr>
    </dgm:pt>
    <dgm:pt modelId="{BAA31E60-AF97-413E-B5B9-3D69EAD0F21A}" type="pres">
      <dgm:prSet presAssocID="{681FE3BF-783B-46E7-8887-33A499C7EBDF}" presName="text" presStyleLbl="node1" presStyleIdx="0" presStyleCnt="1">
        <dgm:presLayoutVars>
          <dgm:bulletEnabled val="1"/>
        </dgm:presLayoutVars>
      </dgm:prSet>
      <dgm:spPr/>
      <dgm:t>
        <a:bodyPr/>
        <a:lstStyle/>
        <a:p>
          <a:endParaRPr lang="ru-RU"/>
        </a:p>
      </dgm:t>
    </dgm:pt>
  </dgm:ptLst>
  <dgm:cxnLst>
    <dgm:cxn modelId="{540A484F-40D0-4919-8FAB-2B8EA90F460D}" type="presOf" srcId="{681FE3BF-783B-46E7-8887-33A499C7EBDF}" destId="{913C778F-07E8-47D2-9526-23515892DD05}" srcOrd="0" destOrd="0" presId="urn:microsoft.com/office/officeart/2005/8/layout/vList4"/>
    <dgm:cxn modelId="{95B00EF4-1814-4A92-9120-69E26A170895}" srcId="{FF489A99-3795-4F41-AEB8-CD529FD4FB08}" destId="{681FE3BF-783B-46E7-8887-33A499C7EBDF}" srcOrd="0" destOrd="0" parTransId="{ADB3F2C6-3B03-433B-9419-C00AECB9BEE8}" sibTransId="{85F95AA8-B8D8-4293-9BA9-8D8DA97757D7}"/>
    <dgm:cxn modelId="{758019AA-7420-43BC-87A7-A49BC24118BE}" type="presOf" srcId="{681FE3BF-783B-46E7-8887-33A499C7EBDF}" destId="{BAA31E60-AF97-413E-B5B9-3D69EAD0F21A}" srcOrd="1" destOrd="0" presId="urn:microsoft.com/office/officeart/2005/8/layout/vList4"/>
    <dgm:cxn modelId="{82A25971-961C-4BA2-82B9-A83ADBE4BB24}" type="presOf" srcId="{FF489A99-3795-4F41-AEB8-CD529FD4FB08}" destId="{1C831BDF-E8D5-4065-9082-F4B1C4DE3B60}" srcOrd="0" destOrd="0" presId="urn:microsoft.com/office/officeart/2005/8/layout/vList4"/>
    <dgm:cxn modelId="{3060DF6B-4890-42EE-9F84-9BADDC10D4CE}" type="presParOf" srcId="{1C831BDF-E8D5-4065-9082-F4B1C4DE3B60}" destId="{B265F252-BEA6-46CC-9C04-DB7B176A2DB6}" srcOrd="0" destOrd="0" presId="urn:microsoft.com/office/officeart/2005/8/layout/vList4"/>
    <dgm:cxn modelId="{B2A29C87-A95C-46FB-B55B-62F6CE6F0A4F}" type="presParOf" srcId="{B265F252-BEA6-46CC-9C04-DB7B176A2DB6}" destId="{913C778F-07E8-47D2-9526-23515892DD05}" srcOrd="0" destOrd="0" presId="urn:microsoft.com/office/officeart/2005/8/layout/vList4"/>
    <dgm:cxn modelId="{4CEFDBF0-AEC8-4648-86BA-09664F718AFE}" type="presParOf" srcId="{B265F252-BEA6-46CC-9C04-DB7B176A2DB6}" destId="{5FA22E0F-C9B3-45DC-85D0-E3C24511C698}" srcOrd="1" destOrd="0" presId="urn:microsoft.com/office/officeart/2005/8/layout/vList4"/>
    <dgm:cxn modelId="{B5420648-39F1-47B0-95F5-FE7BE4B61E19}" type="presParOf" srcId="{B265F252-BEA6-46CC-9C04-DB7B176A2DB6}" destId="{BAA31E60-AF97-413E-B5B9-3D69EAD0F21A}" srcOrd="2" destOrd="0" presId="urn:microsoft.com/office/officeart/2005/8/layout/vList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B7F2E4-F6C5-42C6-A791-41A48905FE8A}">
      <dsp:nvSpPr>
        <dsp:cNvPr id="0" name=""/>
        <dsp:cNvSpPr/>
      </dsp:nvSpPr>
      <dsp:spPr>
        <a:xfrm rot="10800000">
          <a:off x="1550870" y="2756"/>
          <a:ext cx="5368208" cy="794912"/>
        </a:xfrm>
        <a:prstGeom prst="homePlate">
          <a:avLst/>
        </a:prstGeom>
        <a:solidFill>
          <a:schemeClr val="accent1">
            <a:lumMod val="20000"/>
            <a:lumOff val="8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534" tIns="49530" rIns="92456"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rPr>
            <a:t>Подпрограмма «Развитие системы образования Новохоперского муниципального района» в сумме 667,1 млн.рублей</a:t>
          </a:r>
          <a:endParaRPr lang="ru-RU" sz="1300" kern="1200" dirty="0">
            <a:solidFill>
              <a:schemeClr val="tx1"/>
            </a:solidFill>
          </a:endParaRPr>
        </a:p>
      </dsp:txBody>
      <dsp:txXfrm rot="10800000">
        <a:off x="1550870" y="2756"/>
        <a:ext cx="5368208" cy="794912"/>
      </dsp:txXfrm>
    </dsp:sp>
    <dsp:sp modelId="{B66983AC-6A61-495E-A4EA-208701F534A2}">
      <dsp:nvSpPr>
        <dsp:cNvPr id="0" name=""/>
        <dsp:cNvSpPr/>
      </dsp:nvSpPr>
      <dsp:spPr>
        <a:xfrm>
          <a:off x="1153414" y="2756"/>
          <a:ext cx="794912" cy="794912"/>
        </a:xfrm>
        <a:prstGeom prst="ellipse">
          <a:avLst/>
        </a:prstGeom>
        <a:blipFill rotWithShape="0">
          <a:blip xmlns:r="http://schemas.openxmlformats.org/officeDocument/2006/relationships" r:embed="rId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F1AA5-37FF-4779-AD5E-C6A6E8B3F736}">
      <dsp:nvSpPr>
        <dsp:cNvPr id="0" name=""/>
        <dsp:cNvSpPr/>
      </dsp:nvSpPr>
      <dsp:spPr>
        <a:xfrm rot="10800000">
          <a:off x="1550870" y="1034955"/>
          <a:ext cx="5368208" cy="794912"/>
        </a:xfrm>
        <a:prstGeom prst="homePlate">
          <a:avLst/>
        </a:prstGeom>
        <a:solidFill>
          <a:schemeClr val="accent1">
            <a:lumMod val="20000"/>
            <a:lumOff val="8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534" tIns="49530" rIns="92456"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rPr>
            <a:t>Подпрограмма «Молодежь»  в сумме 0,04 млн. рублей</a:t>
          </a:r>
          <a:endParaRPr lang="ru-RU" sz="1300" kern="1200" dirty="0">
            <a:solidFill>
              <a:schemeClr val="tx1"/>
            </a:solidFill>
          </a:endParaRPr>
        </a:p>
      </dsp:txBody>
      <dsp:txXfrm rot="10800000">
        <a:off x="1550870" y="1034955"/>
        <a:ext cx="5368208" cy="794912"/>
      </dsp:txXfrm>
    </dsp:sp>
    <dsp:sp modelId="{23770AEE-806E-484B-9F51-2ED1D4DD7846}">
      <dsp:nvSpPr>
        <dsp:cNvPr id="0" name=""/>
        <dsp:cNvSpPr/>
      </dsp:nvSpPr>
      <dsp:spPr>
        <a:xfrm>
          <a:off x="1153414" y="1034955"/>
          <a:ext cx="794912" cy="794912"/>
        </a:xfrm>
        <a:prstGeom prst="ellipse">
          <a:avLst/>
        </a:prstGeom>
        <a:blipFill rotWithShape="0">
          <a:blip xmlns:r="http://schemas.openxmlformats.org/officeDocument/2006/relationships" r:embed="rId2"/>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FFAEF-EC2E-4665-8415-6B2A01163D21}">
      <dsp:nvSpPr>
        <dsp:cNvPr id="0" name=""/>
        <dsp:cNvSpPr/>
      </dsp:nvSpPr>
      <dsp:spPr>
        <a:xfrm rot="10800000">
          <a:off x="1550870" y="2067154"/>
          <a:ext cx="5368208" cy="794912"/>
        </a:xfrm>
        <a:prstGeom prst="homePlate">
          <a:avLst/>
        </a:prstGeom>
        <a:solidFill>
          <a:schemeClr val="accent1">
            <a:lumMod val="20000"/>
            <a:lumOff val="8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534" tIns="49530" rIns="92456"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rPr>
            <a:t>Подпрограмма «Одаренные дети Новохоперского муниципального района» в сумме 282,7 млн. рублей</a:t>
          </a:r>
          <a:endParaRPr lang="ru-RU" sz="1300" kern="1200" dirty="0">
            <a:solidFill>
              <a:schemeClr val="tx1"/>
            </a:solidFill>
          </a:endParaRPr>
        </a:p>
      </dsp:txBody>
      <dsp:txXfrm rot="10800000">
        <a:off x="1550870" y="2067154"/>
        <a:ext cx="5368208" cy="794912"/>
      </dsp:txXfrm>
    </dsp:sp>
    <dsp:sp modelId="{E9AB5C9D-BE27-4CDB-8168-4E9F1218C68D}">
      <dsp:nvSpPr>
        <dsp:cNvPr id="0" name=""/>
        <dsp:cNvSpPr/>
      </dsp:nvSpPr>
      <dsp:spPr>
        <a:xfrm>
          <a:off x="1153414" y="2067154"/>
          <a:ext cx="794912" cy="794912"/>
        </a:xfrm>
        <a:prstGeom prst="ellipse">
          <a:avLst/>
        </a:prstGeom>
        <a:blipFill rotWithShape="0">
          <a:blip xmlns:r="http://schemas.openxmlformats.org/officeDocument/2006/relationships" r:embed="rId3"/>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F5E93-8B3A-440D-BACD-BD47043649EE}">
      <dsp:nvSpPr>
        <dsp:cNvPr id="0" name=""/>
        <dsp:cNvSpPr/>
      </dsp:nvSpPr>
      <dsp:spPr>
        <a:xfrm rot="10800000">
          <a:off x="1550870" y="3099354"/>
          <a:ext cx="5368208" cy="794912"/>
        </a:xfrm>
        <a:prstGeom prst="homePlate">
          <a:avLst/>
        </a:prstGeom>
        <a:solidFill>
          <a:schemeClr val="accent1">
            <a:lumMod val="20000"/>
            <a:lumOff val="8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534" tIns="49530" rIns="92456"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rPr>
            <a:t>Подпрограмма «Организация отдыха, оздоровления, занятости детей и подростков Новохопёрского муниципального района» в сумме 4,6 млн. рублей</a:t>
          </a:r>
          <a:endParaRPr lang="ru-RU" sz="1300" kern="1200" dirty="0">
            <a:solidFill>
              <a:schemeClr val="tx1"/>
            </a:solidFill>
          </a:endParaRPr>
        </a:p>
      </dsp:txBody>
      <dsp:txXfrm rot="10800000">
        <a:off x="1550870" y="3099354"/>
        <a:ext cx="5368208" cy="794912"/>
      </dsp:txXfrm>
    </dsp:sp>
    <dsp:sp modelId="{907FB1A0-7122-4F65-B9F3-FE42AA1D3032}">
      <dsp:nvSpPr>
        <dsp:cNvPr id="0" name=""/>
        <dsp:cNvSpPr/>
      </dsp:nvSpPr>
      <dsp:spPr>
        <a:xfrm>
          <a:off x="1153414" y="3099354"/>
          <a:ext cx="794912" cy="794912"/>
        </a:xfrm>
        <a:prstGeom prst="ellipse">
          <a:avLst/>
        </a:prstGeom>
        <a:blipFill rotWithShape="0">
          <a:blip xmlns:r="http://schemas.openxmlformats.org/officeDocument/2006/relationships" r:embed="rId4"/>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4AE4D5-F4DC-40F0-B1FB-B8233340820B}">
      <dsp:nvSpPr>
        <dsp:cNvPr id="0" name=""/>
        <dsp:cNvSpPr/>
      </dsp:nvSpPr>
      <dsp:spPr>
        <a:xfrm rot="10800000">
          <a:off x="1550870" y="4131553"/>
          <a:ext cx="5368208" cy="794912"/>
        </a:xfrm>
        <a:prstGeom prst="homePlate">
          <a:avLst/>
        </a:prstGeom>
        <a:solidFill>
          <a:schemeClr val="accent1">
            <a:lumMod val="20000"/>
            <a:lumOff val="8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534" tIns="49530" rIns="92456"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rPr>
            <a:t>Подпрограмма «Дети сироты» в сумме 19,5 млн.рублей</a:t>
          </a:r>
          <a:endParaRPr lang="ru-RU" sz="1300" kern="1200" dirty="0">
            <a:solidFill>
              <a:schemeClr val="tx1"/>
            </a:solidFill>
          </a:endParaRPr>
        </a:p>
      </dsp:txBody>
      <dsp:txXfrm rot="10800000">
        <a:off x="1550870" y="4131553"/>
        <a:ext cx="5368208" cy="794912"/>
      </dsp:txXfrm>
    </dsp:sp>
    <dsp:sp modelId="{0A874C0F-AB8C-4DD2-B75B-CB44336C70AD}">
      <dsp:nvSpPr>
        <dsp:cNvPr id="0" name=""/>
        <dsp:cNvSpPr/>
      </dsp:nvSpPr>
      <dsp:spPr>
        <a:xfrm>
          <a:off x="1153414" y="4131553"/>
          <a:ext cx="794912" cy="794912"/>
        </a:xfrm>
        <a:prstGeom prst="ellipse">
          <a:avLst/>
        </a:prstGeom>
        <a:blipFill rotWithShape="0">
          <a:blip xmlns:r="http://schemas.openxmlformats.org/officeDocument/2006/relationships" r:embed="rId5"/>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6571CAA-05E8-43F4-B20C-4A2A8772C59A}" type="datetimeFigureOut">
              <a:rPr lang="ru-RU"/>
              <a:pPr>
                <a:defRPr/>
              </a:pPr>
              <a:t>31.03.2023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535B7-4300-4885-A843-BB8F9A48FCB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592C19-D919-4BD4-8C38-F8EE58EB7A59}" type="slidenum">
              <a:rPr lang="ru-RU" smtClean="0"/>
              <a:pPr/>
              <a:t>4</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20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DDE3A8-5309-43EB-9E86-856D19638671}" type="slidenum">
              <a:rPr lang="ru-RU" smtClean="0"/>
              <a:pPr/>
              <a:t>25</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1F816F-16D8-4356-85A4-58FF2C95EAF0}" type="slidenum">
              <a:rPr lang="ru-RU" smtClean="0"/>
              <a:pPr/>
              <a:t>28</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29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BA937B-8FE7-4F80-BEC7-0842DA9581A0}" type="slidenum">
              <a:rPr lang="ru-RU" smtClean="0"/>
              <a:pPr/>
              <a:t>12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2BF15B-B5C5-4E3C-AB3C-07B7798F3064}" type="slidenum">
              <a:rPr lang="ru-RU" smtClean="0"/>
              <a:pPr/>
              <a:t>13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F27D7D-A268-437B-9CD7-C2EFD616F5FC}" type="slidenum">
              <a:rPr lang="ru-RU" smtClean="0"/>
              <a:pPr/>
              <a:t>14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
        <p:nvSpPr>
          <p:cNvPr id="389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48EDD1-28CD-432B-B1FD-8C46700280BA}" type="slidenum">
              <a:rPr lang="ru-RU" smtClean="0"/>
              <a:pPr/>
              <a:t>15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4DEE19-8376-4804-A107-A17C10A9E89E}" type="slidenum">
              <a:rPr lang="ru-RU" smtClean="0"/>
              <a:pPr/>
              <a:t>16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418A8D-48BE-4FDB-9A56-8ECA4C160D33}" type="slidenum">
              <a:rPr lang="ru-RU" smtClean="0"/>
              <a:pPr/>
              <a:t>17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298229-C583-4632-B98C-0FB1ABCC0558}" type="slidenum">
              <a:rPr lang="ru-RU" smtClean="0"/>
              <a:pPr/>
              <a:t>18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8DB708DF-7404-459B-A9A5-D805778403BB}"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43560309-AA93-4D72-B8C8-1F29B4D8EB56}"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6649E0E-DB7F-46A0-829A-0E3E727264AA}"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8C2456E6-9230-468E-805C-CD460A2117B8}" type="slidenum">
              <a:rPr lang="ru-RU"/>
              <a:pPr>
                <a:defRPr/>
              </a:pPr>
              <a:t>‹#›</a:t>
            </a:fld>
            <a:endParaRPr lang="ru-RU"/>
          </a:p>
        </p:txBody>
      </p:sp>
    </p:spTree>
  </p:cSld>
  <p:clrMapOvr>
    <a:masterClrMapping/>
  </p:clrMapOvr>
  <p:transition spd="slow" advTm="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2FA06E87-9BC6-4EBE-A2AC-A1F4E1835F0C}"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20A85377-5FE0-44B3-A6F9-77915DE538E0}"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2B9D56EF-F0A4-45A6-AC63-415C4E7C21A0}"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CE741EA9-250E-4CAD-8764-8947018A17C8}"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7AFBE15D-D457-429C-84D8-7E2A6F9994BF}"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DA80A233-D203-428B-8FCF-308BC9316511}"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076EF1AB-851A-45E9-A33C-22CA242F1DAA}"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28896630-1502-4426-9ADD-66201DE6EE0E}"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spd="slow">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B20D7C77-567D-448F-B66C-1276E681BEB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ransition spd="slow">
    <p:dissolve/>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hyperlink" Target="mailto:nhoper.fin@govvrn.ru" TargetMode="Externa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ChangeArrowheads="1"/>
          </p:cNvSpPr>
          <p:nvPr/>
        </p:nvSpPr>
        <p:spPr bwMode="auto">
          <a:xfrm>
            <a:off x="1214414" y="260350"/>
            <a:ext cx="7750199" cy="830997"/>
          </a:xfrm>
          <a:prstGeom prst="rect">
            <a:avLst/>
          </a:prstGeom>
          <a:noFill/>
          <a:ln w="9525">
            <a:noFill/>
            <a:miter lim="800000"/>
            <a:headEnd/>
            <a:tailEnd/>
          </a:ln>
          <a:effectLst/>
        </p:spPr>
        <p:txBody>
          <a:bodyPr wrap="square">
            <a:spAutoFit/>
          </a:bodyPr>
          <a:lstStyle/>
          <a:p>
            <a:pPr algn="ctr">
              <a:defRPr/>
            </a:pPr>
            <a:r>
              <a:rPr lang="ru-RU" sz="1600" b="1"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К проекту решения Совета народных депутатов Новохопёрского района  </a:t>
            </a:r>
          </a:p>
          <a:p>
            <a:pPr algn="ctr">
              <a:defRPr/>
            </a:pPr>
            <a:r>
              <a:rPr lang="ru-RU" sz="1600" b="1"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«ОБ </a:t>
            </a:r>
            <a:r>
              <a:rPr lang="ru-RU" sz="1600" b="1" dirty="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ИСПОЛНЕНИИ БЮДЖЕТА НОВОХОПЕРСКОГО МУНИЦИПАЛЬНОГО РАЙОНА ЗА </a:t>
            </a:r>
            <a:r>
              <a:rPr lang="ru-RU" sz="1600" b="1" dirty="0" smtClean="0">
                <a:solidFill>
                  <a:srgbClr val="002060"/>
                </a:solidFill>
                <a:effectLst>
                  <a:outerShdw blurRad="50800" dist="38100" algn="tr" rotWithShape="0">
                    <a:prstClr val="black">
                      <a:alpha val="40000"/>
                    </a:prstClr>
                  </a:outerShdw>
                </a:effectLst>
                <a:latin typeface="Times New Roman" pitchFamily="18" charset="0"/>
                <a:cs typeface="Times New Roman" pitchFamily="18" charset="0"/>
              </a:rPr>
              <a:t>2022 ГОД»</a:t>
            </a:r>
            <a:endParaRPr lang="ru-RU" sz="1600" dirty="0">
              <a:solidFill>
                <a:srgbClr val="002060"/>
              </a:solidFill>
              <a:latin typeface="Times New Roman" pitchFamily="18" charset="0"/>
              <a:cs typeface="Times New Roman" pitchFamily="18" charset="0"/>
            </a:endParaRPr>
          </a:p>
        </p:txBody>
      </p:sp>
      <p:sp>
        <p:nvSpPr>
          <p:cNvPr id="93190" name="Rectangle 6"/>
          <p:cNvSpPr>
            <a:spLocks noChangeArrowheads="1"/>
          </p:cNvSpPr>
          <p:nvPr/>
        </p:nvSpPr>
        <p:spPr bwMode="auto">
          <a:xfrm>
            <a:off x="1908175" y="2357438"/>
            <a:ext cx="5664200" cy="1446212"/>
          </a:xfrm>
          <a:prstGeom prst="rect">
            <a:avLst/>
          </a:prstGeom>
          <a:noFill/>
          <a:ln w="9525">
            <a:noFill/>
            <a:miter lim="800000"/>
            <a:headEnd/>
            <a:tailEnd/>
          </a:ln>
          <a:effectLst/>
        </p:spPr>
        <p:txBody>
          <a:bodyPr>
            <a:spAutoFit/>
          </a:bodyPr>
          <a:lstStyle/>
          <a:p>
            <a:pPr algn="ctr">
              <a:defRPr/>
            </a:pPr>
            <a:r>
              <a:rPr lang="ru-RU" sz="4400" b="1" dirty="0">
                <a:solidFill>
                  <a:schemeClr val="accent1"/>
                </a:solidFill>
                <a:effectLst>
                  <a:outerShdw blurRad="38100" dist="38100" dir="2700000" algn="tl">
                    <a:srgbClr val="000000"/>
                  </a:outerShdw>
                </a:effectLst>
                <a:latin typeface="Times New Roman" pitchFamily="18" charset="0"/>
              </a:rPr>
              <a:t>БЮДЖЕТ </a:t>
            </a:r>
          </a:p>
          <a:p>
            <a:pPr algn="ctr">
              <a:defRPr/>
            </a:pPr>
            <a:r>
              <a:rPr lang="ru-RU" sz="4400" b="1" dirty="0">
                <a:solidFill>
                  <a:schemeClr val="accent1"/>
                </a:solidFill>
                <a:effectLst>
                  <a:outerShdw blurRad="38100" dist="38100" dir="2700000" algn="tl">
                    <a:srgbClr val="000000"/>
                  </a:outerShdw>
                </a:effectLst>
                <a:latin typeface="Times New Roman" pitchFamily="18" charset="0"/>
              </a:rPr>
              <a:t>ДЛЯ ГРАЖДАН</a:t>
            </a:r>
          </a:p>
        </p:txBody>
      </p:sp>
      <p:pic>
        <p:nvPicPr>
          <p:cNvPr id="3077"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285750" y="214313"/>
            <a:ext cx="711200" cy="857250"/>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3" name="Rectangle 7"/>
          <p:cNvSpPr>
            <a:spLocks noChangeArrowheads="1"/>
          </p:cNvSpPr>
          <p:nvPr/>
        </p:nvSpPr>
        <p:spPr bwMode="auto">
          <a:xfrm>
            <a:off x="0" y="357166"/>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Основные характеристики бюджета</a:t>
            </a:r>
            <a:endParaRPr lang="ru-RU" dirty="0">
              <a:solidFill>
                <a:schemeClr val="accent1">
                  <a:lumMod val="75000"/>
                </a:schemeClr>
              </a:solidFill>
              <a:latin typeface="Times New Roman" pitchFamily="18" charset="0"/>
              <a:ea typeface="Calibri" pitchFamily="34"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6" name="Прямоугольник 5"/>
          <p:cNvSpPr/>
          <p:nvPr/>
        </p:nvSpPr>
        <p:spPr>
          <a:xfrm>
            <a:off x="1643042" y="857232"/>
            <a:ext cx="7215238" cy="1815882"/>
          </a:xfrm>
          <a:prstGeom prst="rect">
            <a:avLst/>
          </a:prstGeom>
        </p:spPr>
        <p:txBody>
          <a:bodyPr wrap="square">
            <a:spAutoFit/>
          </a:bodyPr>
          <a:lstStyle/>
          <a:p>
            <a:pPr indent="355600" algn="just"/>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ДОХОДЫ бюджета </a:t>
            </a:r>
            <a:r>
              <a:rPr lang="ru-RU" sz="1400" dirty="0" smtClean="0">
                <a:latin typeface="Times New Roman" pitchFamily="18" charset="0"/>
                <a:cs typeface="Times New Roman" pitchFamily="18" charset="0"/>
              </a:rPr>
              <a:t>бывают: собственные - налоговые и неналоговые доходы; безвозмездные поступления от других бюджетов бюджетной системы РФ - дотации, субсидии, субвенции, иные межбюджетные трансферты. </a:t>
            </a:r>
          </a:p>
          <a:p>
            <a:pPr indent="355600" algn="just"/>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355600" algn="just"/>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РАСХОДЫ бюджета </a:t>
            </a:r>
            <a:r>
              <a:rPr lang="ru-RU" sz="1400" dirty="0" smtClean="0">
                <a:latin typeface="Times New Roman" pitchFamily="18" charset="0"/>
                <a:cs typeface="Times New Roman" pitchFamily="18" charset="0"/>
              </a:rPr>
              <a:t>– совокупность средств, направляемых на оказание муниципальных услуг, социальное обеспечение населения, бюджетные инвестиции, предоставление межбюджетных трансфертов, обслуживание муниципального долга</a:t>
            </a:r>
            <a:endParaRPr lang="ru-RU" sz="1400" dirty="0">
              <a:latin typeface="Times New Roman" pitchFamily="18" charset="0"/>
              <a:cs typeface="Times New Roman" pitchFamily="18" charset="0"/>
            </a:endParaRPr>
          </a:p>
        </p:txBody>
      </p:sp>
      <p:pic>
        <p:nvPicPr>
          <p:cNvPr id="24578" name="Picture 2" descr="https://redak-dobroe.ru/sites/redak-dobroe/files/articles/30394/galery/budget.png"/>
          <p:cNvPicPr>
            <a:picLocks noChangeAspect="1" noChangeArrowheads="1"/>
          </p:cNvPicPr>
          <p:nvPr/>
        </p:nvPicPr>
        <p:blipFill>
          <a:blip r:embed="rId3" cstate="print"/>
          <a:srcRect/>
          <a:stretch>
            <a:fillRect/>
          </a:stretch>
        </p:blipFill>
        <p:spPr bwMode="auto">
          <a:xfrm>
            <a:off x="428596" y="928670"/>
            <a:ext cx="1071036" cy="714381"/>
          </a:xfrm>
          <a:prstGeom prst="rect">
            <a:avLst/>
          </a:prstGeom>
          <a:noFill/>
        </p:spPr>
      </p:pic>
      <p:pic>
        <p:nvPicPr>
          <p:cNvPr id="24580" name="Picture 4" descr="https://special.krd.ru/uploads/cache/fancybox/e9/e7/252355-dbcf4938.jpg"/>
          <p:cNvPicPr>
            <a:picLocks noChangeAspect="1" noChangeArrowheads="1"/>
          </p:cNvPicPr>
          <p:nvPr/>
        </p:nvPicPr>
        <p:blipFill>
          <a:blip r:embed="rId4" cstate="print"/>
          <a:srcRect/>
          <a:stretch>
            <a:fillRect/>
          </a:stretch>
        </p:blipFill>
        <p:spPr bwMode="auto">
          <a:xfrm>
            <a:off x="428596" y="1785926"/>
            <a:ext cx="1035265" cy="690522"/>
          </a:xfrm>
          <a:prstGeom prst="rect">
            <a:avLst/>
          </a:prstGeom>
          <a:noFill/>
        </p:spPr>
      </p:pic>
      <p:sp>
        <p:nvSpPr>
          <p:cNvPr id="8" name="Прямоугольник 7"/>
          <p:cNvSpPr/>
          <p:nvPr/>
        </p:nvSpPr>
        <p:spPr>
          <a:xfrm>
            <a:off x="1643042" y="2551837"/>
            <a:ext cx="7143800" cy="738664"/>
          </a:xfrm>
          <a:prstGeom prst="rect">
            <a:avLst/>
          </a:prstGeom>
        </p:spPr>
        <p:txBody>
          <a:bodyPr wrap="square">
            <a:spAutoFit/>
          </a:bodyPr>
          <a:lstStyle/>
          <a:p>
            <a:pPr indent="355600" algn="just"/>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355600" algn="just"/>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Сбалансированность бюджета </a:t>
            </a:r>
            <a:r>
              <a:rPr lang="ru-RU" sz="1400" dirty="0" smtClean="0">
                <a:latin typeface="Times New Roman" pitchFamily="18" charset="0"/>
                <a:cs typeface="Times New Roman" pitchFamily="18" charset="0"/>
              </a:rPr>
              <a:t>по доходам и расходам – основополагающее требование, предъявляемое к органам, составляющим и утверждающим бюджет</a:t>
            </a:r>
            <a:endParaRPr lang="ru-RU" sz="1400" dirty="0">
              <a:latin typeface="Times New Roman" pitchFamily="18" charset="0"/>
              <a:cs typeface="Times New Roman" pitchFamily="18" charset="0"/>
            </a:endParaRPr>
          </a:p>
        </p:txBody>
      </p:sp>
      <p:pic>
        <p:nvPicPr>
          <p:cNvPr id="24581" name="Picture 5"/>
          <p:cNvPicPr>
            <a:picLocks noChangeAspect="1" noChangeArrowheads="1"/>
          </p:cNvPicPr>
          <p:nvPr/>
        </p:nvPicPr>
        <p:blipFill>
          <a:blip r:embed="rId5" cstate="print"/>
          <a:srcRect/>
          <a:stretch>
            <a:fillRect/>
          </a:stretch>
        </p:blipFill>
        <p:spPr bwMode="auto">
          <a:xfrm>
            <a:off x="500034" y="2500306"/>
            <a:ext cx="928694" cy="900070"/>
          </a:xfrm>
          <a:prstGeom prst="rect">
            <a:avLst/>
          </a:prstGeom>
          <a:noFill/>
          <a:ln w="9525">
            <a:noFill/>
            <a:miter lim="800000"/>
            <a:headEnd/>
            <a:tailEnd/>
          </a:ln>
          <a:effectLst/>
        </p:spPr>
      </p:pic>
      <p:pic>
        <p:nvPicPr>
          <p:cNvPr id="24583" name="Picture 7" descr="https://img.youscreen.ru/wall/14977538424396/14977538424396_1920x1200.jpg"/>
          <p:cNvPicPr>
            <a:picLocks noChangeAspect="1" noChangeArrowheads="1"/>
          </p:cNvPicPr>
          <p:nvPr/>
        </p:nvPicPr>
        <p:blipFill>
          <a:blip r:embed="rId6" cstate="print"/>
          <a:srcRect/>
          <a:stretch>
            <a:fillRect/>
          </a:stretch>
        </p:blipFill>
        <p:spPr bwMode="auto">
          <a:xfrm>
            <a:off x="285720" y="4000504"/>
            <a:ext cx="1371609" cy="857256"/>
          </a:xfrm>
          <a:prstGeom prst="rect">
            <a:avLst/>
          </a:prstGeom>
          <a:noFill/>
        </p:spPr>
      </p:pic>
      <p:pic>
        <p:nvPicPr>
          <p:cNvPr id="24585" name="Picture 9" descr="https://st2.depositphotos.com/1740193/6672/i/950/depositphotos_66722619-stock-photo-euro-coins-in-columns.jpg"/>
          <p:cNvPicPr>
            <a:picLocks noChangeAspect="1" noChangeArrowheads="1"/>
          </p:cNvPicPr>
          <p:nvPr/>
        </p:nvPicPr>
        <p:blipFill>
          <a:blip r:embed="rId7" cstate="print"/>
          <a:srcRect/>
          <a:stretch>
            <a:fillRect/>
          </a:stretch>
        </p:blipFill>
        <p:spPr bwMode="auto">
          <a:xfrm>
            <a:off x="285720" y="5072074"/>
            <a:ext cx="1306962" cy="857256"/>
          </a:xfrm>
          <a:prstGeom prst="rect">
            <a:avLst/>
          </a:prstGeom>
          <a:noFill/>
        </p:spPr>
      </p:pic>
      <p:sp>
        <p:nvSpPr>
          <p:cNvPr id="15" name="Прямоугольник 14"/>
          <p:cNvSpPr/>
          <p:nvPr/>
        </p:nvSpPr>
        <p:spPr>
          <a:xfrm>
            <a:off x="5000628" y="3786190"/>
            <a:ext cx="4000496" cy="1384995"/>
          </a:xfrm>
          <a:prstGeom prst="rect">
            <a:avLst/>
          </a:prstGeom>
        </p:spPr>
        <p:txBody>
          <a:bodyPr wrap="square">
            <a:spAutoFit/>
          </a:bodyPr>
          <a:lstStyle/>
          <a:p>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ПРОФИЦИТ</a:t>
            </a:r>
            <a:r>
              <a:rPr lang="ru-RU" sz="1400" dirty="0" smtClean="0">
                <a:latin typeface="Times New Roman" pitchFamily="18" charset="0"/>
                <a:cs typeface="Times New Roman" pitchFamily="18" charset="0"/>
              </a:rPr>
              <a:t>– превышение доходов над расходами образует положительный остаток бюджета (принимается решение, как их использовать: накапливать резервы, погашать долги и т.д.)</a:t>
            </a:r>
            <a:endParaRPr lang="ru-RU" sz="1400" dirty="0">
              <a:latin typeface="Times New Roman" pitchFamily="18" charset="0"/>
              <a:cs typeface="Times New Roman" pitchFamily="18" charset="0"/>
            </a:endParaRPr>
          </a:p>
        </p:txBody>
      </p:sp>
      <p:sp>
        <p:nvSpPr>
          <p:cNvPr id="16" name="Прямоугольник 15"/>
          <p:cNvSpPr/>
          <p:nvPr/>
        </p:nvSpPr>
        <p:spPr>
          <a:xfrm>
            <a:off x="5000628" y="5143513"/>
            <a:ext cx="3929058" cy="1169551"/>
          </a:xfrm>
          <a:prstGeom prst="rect">
            <a:avLst/>
          </a:prstGeom>
        </p:spPr>
        <p:txBody>
          <a:bodyPr wrap="square">
            <a:spAutoFit/>
          </a:bodyPr>
          <a:lstStyle/>
          <a:p>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ДЕФИЦИТ</a:t>
            </a:r>
            <a:r>
              <a:rPr lang="ru-RU" sz="1400" dirty="0" smtClean="0">
                <a:latin typeface="Times New Roman" pitchFamily="18" charset="0"/>
                <a:cs typeface="Times New Roman" pitchFamily="18" charset="0"/>
              </a:rPr>
              <a:t>– превышение расходов над доходами (принимается решение об использовании источников финансирования дефицита: использовать имеющиеся накопления, остатки, взять в долг)</a:t>
            </a:r>
            <a:endParaRPr lang="ru-RU" sz="1400" dirty="0">
              <a:latin typeface="Times New Roman" pitchFamily="18" charset="0"/>
              <a:cs typeface="Times New Roman" pitchFamily="18" charset="0"/>
            </a:endParaRPr>
          </a:p>
        </p:txBody>
      </p:sp>
      <p:sp>
        <p:nvSpPr>
          <p:cNvPr id="18" name="Скругленный прямоугольник 17"/>
          <p:cNvSpPr/>
          <p:nvPr/>
        </p:nvSpPr>
        <p:spPr>
          <a:xfrm>
            <a:off x="1714480" y="4071942"/>
            <a:ext cx="121444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ДОХОДЫ</a:t>
            </a:r>
            <a:endParaRPr lang="ru-RU" sz="1400" dirty="0"/>
          </a:p>
        </p:txBody>
      </p:sp>
      <p:sp>
        <p:nvSpPr>
          <p:cNvPr id="19" name="Скругленный прямоугольник 18"/>
          <p:cNvSpPr/>
          <p:nvPr/>
        </p:nvSpPr>
        <p:spPr>
          <a:xfrm>
            <a:off x="3214678" y="4071942"/>
            <a:ext cx="121444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РАСХОДЫ</a:t>
            </a:r>
            <a:endParaRPr lang="ru-RU" sz="1400" dirty="0"/>
          </a:p>
        </p:txBody>
      </p:sp>
      <p:sp>
        <p:nvSpPr>
          <p:cNvPr id="20" name="Прямоугольник 19"/>
          <p:cNvSpPr/>
          <p:nvPr/>
        </p:nvSpPr>
        <p:spPr>
          <a:xfrm>
            <a:off x="3000364" y="4214818"/>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714876" y="4143380"/>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714876" y="4286256"/>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1643042" y="5214950"/>
            <a:ext cx="121444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ДОХОДЫ</a:t>
            </a:r>
            <a:endParaRPr lang="ru-RU" sz="1400" dirty="0"/>
          </a:p>
        </p:txBody>
      </p:sp>
      <p:sp>
        <p:nvSpPr>
          <p:cNvPr id="24" name="Скругленный прямоугольник 23"/>
          <p:cNvSpPr/>
          <p:nvPr/>
        </p:nvSpPr>
        <p:spPr>
          <a:xfrm>
            <a:off x="3286116" y="5214950"/>
            <a:ext cx="121444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РАСХОДЫ</a:t>
            </a:r>
            <a:endParaRPr lang="ru-RU" sz="1400" dirty="0"/>
          </a:p>
        </p:txBody>
      </p:sp>
      <p:sp>
        <p:nvSpPr>
          <p:cNvPr id="25" name="Прямоугольник 24"/>
          <p:cNvSpPr/>
          <p:nvPr/>
        </p:nvSpPr>
        <p:spPr>
          <a:xfrm>
            <a:off x="3000364" y="5357826"/>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4714876" y="5286388"/>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4714876" y="5429264"/>
            <a:ext cx="1428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100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467544" y="620688"/>
            <a:ext cx="642942" cy="774975"/>
          </a:xfrm>
          <a:prstGeom prst="rect">
            <a:avLst/>
          </a:prstGeom>
          <a:noFill/>
          <a:ln w="9525">
            <a:noFill/>
            <a:miter lim="800000"/>
            <a:headEnd/>
            <a:tailEnd/>
          </a:ln>
        </p:spPr>
      </p:pic>
      <p:sp>
        <p:nvSpPr>
          <p:cNvPr id="4" name="Rectangle 7"/>
          <p:cNvSpPr>
            <a:spLocks noChangeArrowheads="1"/>
          </p:cNvSpPr>
          <p:nvPr/>
        </p:nvSpPr>
        <p:spPr bwMode="auto">
          <a:xfrm>
            <a:off x="0" y="-553996"/>
            <a:ext cx="9144000" cy="1754326"/>
          </a:xfrm>
          <a:prstGeom prst="rect">
            <a:avLst/>
          </a:prstGeom>
          <a:noFill/>
          <a:ln w="9525" cap="flat" cmpd="sng" algn="ctr">
            <a:noFill/>
            <a:prstDash val="solid"/>
            <a:miter lim="800000"/>
            <a:headEnd/>
            <a:tailEnd/>
          </a:ln>
          <a:effectLst/>
        </p:spPr>
        <p:txBody>
          <a:bodyPr anchor="ctr">
            <a:spAutoFit/>
          </a:bodyPr>
          <a:lstStyle/>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r>
              <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Основные параметры бюджета</a:t>
            </a:r>
            <a:endParaRPr lang="ru-RU" dirty="0">
              <a:solidFill>
                <a:schemeClr val="accent1">
                  <a:lumMod val="75000"/>
                </a:schemeClr>
              </a:solidFill>
              <a:latin typeface="Times New Roman" pitchFamily="18" charset="0"/>
              <a:ea typeface="Calibri" pitchFamily="34" charset="0"/>
              <a:cs typeface="Times New Roman" pitchFamily="18" charset="0"/>
            </a:endParaRPr>
          </a:p>
          <a:p>
            <a:pPr algn="ctr" eaLnBrk="0" hangingPunct="0">
              <a:defRPr/>
            </a:pPr>
            <a:r>
              <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Новохопёрского муниципального района</a:t>
            </a:r>
            <a:r>
              <a:rPr lang="en-US"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 </a:t>
            </a:r>
            <a:r>
              <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по итогам 2022 года</a:t>
            </a:r>
            <a:endParaRPr lang="ru-RU" dirty="0">
              <a:solidFill>
                <a:schemeClr val="accent1">
                  <a:lumMod val="75000"/>
                </a:schemeClr>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539552" y="1643050"/>
          <a:ext cx="8104414" cy="3658160"/>
        </p:xfrm>
        <a:graphic>
          <a:graphicData uri="http://schemas.openxmlformats.org/drawingml/2006/table">
            <a:tbl>
              <a:tblPr/>
              <a:tblGrid>
                <a:gridCol w="2595213"/>
                <a:gridCol w="1338859"/>
                <a:gridCol w="1470120"/>
                <a:gridCol w="900074"/>
                <a:gridCol w="990082"/>
                <a:gridCol w="810066"/>
              </a:tblGrid>
              <a:tr h="1981500">
                <a:tc rowSpan="2">
                  <a:txBody>
                    <a:bodyPr/>
                    <a:lstStyle/>
                    <a:p>
                      <a:pPr algn="ctr" rtl="0" fontAlgn="ctr"/>
                      <a:r>
                        <a:rPr lang="ru-RU" sz="1100" b="0" i="0" u="none" strike="noStrike" dirty="0">
                          <a:solidFill>
                            <a:srgbClr val="000000"/>
                          </a:solidFill>
                          <a:latin typeface="Times New Roman"/>
                        </a:rPr>
                        <a:t>Показатель</a:t>
                      </a:r>
                      <a:r>
                        <a:rPr lang="ru-RU" sz="900" b="0" i="0" u="none" strike="noStrike" dirty="0">
                          <a:solidFill>
                            <a:srgbClr val="000000"/>
                          </a:solidFill>
                          <a:latin typeface="Times New Roman"/>
                        </a:rPr>
                        <a:t> </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rtl="0" fontAlgn="ctr"/>
                      <a:r>
                        <a:rPr lang="ru-RU" sz="1100" b="0" i="0" u="none" strike="noStrike" dirty="0">
                          <a:solidFill>
                            <a:srgbClr val="000000"/>
                          </a:solidFill>
                          <a:latin typeface="Times New Roman"/>
                        </a:rPr>
                        <a:t>Первоначально утвержденный план </a:t>
                      </a:r>
                      <a:r>
                        <a:rPr lang="ru-RU" sz="1100" b="0" i="0" u="none" strike="noStrike" dirty="0" smtClean="0">
                          <a:solidFill>
                            <a:srgbClr val="000000"/>
                          </a:solidFill>
                          <a:latin typeface="Times New Roman"/>
                        </a:rPr>
                        <a:t>(млн. </a:t>
                      </a:r>
                      <a:r>
                        <a:rPr lang="ru-RU" sz="1100" b="0" i="0" u="none" strike="noStrike" dirty="0">
                          <a:solidFill>
                            <a:srgbClr val="000000"/>
                          </a:solidFill>
                          <a:latin typeface="Times New Roman"/>
                        </a:rPr>
                        <a:t>руб.)</a:t>
                      </a:r>
                      <a:r>
                        <a:rPr lang="ru-RU" sz="900" b="0" i="0" u="none" strike="noStrike" dirty="0">
                          <a:solidFill>
                            <a:srgbClr val="000000"/>
                          </a:solidFill>
                          <a:latin typeface="Times New Roman"/>
                        </a:rPr>
                        <a:t> </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a:solidFill>
                            <a:srgbClr val="000000"/>
                          </a:solidFill>
                          <a:latin typeface="Times New Roman"/>
                        </a:rPr>
                        <a:t>Уточненный план</a:t>
                      </a:r>
                      <a:r>
                        <a:rPr lang="ru-RU" sz="900" b="0" i="0" u="none" strike="noStrike" dirty="0">
                          <a:solidFill>
                            <a:srgbClr val="000000"/>
                          </a:solidFill>
                          <a:latin typeface="Times New Roman"/>
                        </a:rPr>
                        <a:t> </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rowSpan="2">
                  <a:txBody>
                    <a:bodyPr/>
                    <a:lstStyle/>
                    <a:p>
                      <a:pPr algn="ctr" rtl="0" fontAlgn="ctr"/>
                      <a:r>
                        <a:rPr lang="ru-RU" sz="1100" b="0" i="0" u="none" strike="noStrike">
                          <a:solidFill>
                            <a:srgbClr val="000000"/>
                          </a:solidFill>
                          <a:latin typeface="Times New Roman"/>
                        </a:rPr>
                        <a:t>Изменение плана (%)</a:t>
                      </a:r>
                      <a:r>
                        <a:rPr lang="ru-RU" sz="900" b="0" i="0" u="none" strike="noStrike">
                          <a:solidFill>
                            <a:srgbClr val="000000"/>
                          </a:solidFill>
                          <a:latin typeface="Times New Roman"/>
                        </a:rPr>
                        <a:t> </a:t>
                      </a:r>
                      <a:endParaRPr lang="ru-RU" sz="1100" b="0" i="0" u="none" strike="noStrike">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a:solidFill>
                            <a:srgbClr val="000000"/>
                          </a:solidFill>
                          <a:latin typeface="Times New Roman"/>
                        </a:rPr>
                        <a:t>Фактическое исполнение</a:t>
                      </a:r>
                      <a:r>
                        <a:rPr lang="ru-RU" sz="900" b="0" i="0" u="none" strike="noStrike">
                          <a:solidFill>
                            <a:srgbClr val="000000"/>
                          </a:solidFill>
                          <a:latin typeface="Times New Roman"/>
                        </a:rPr>
                        <a:t> </a:t>
                      </a:r>
                      <a:endParaRPr lang="ru-RU" sz="1100" b="0" i="0" u="none" strike="noStrike">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rowSpan="2">
                  <a:txBody>
                    <a:bodyPr/>
                    <a:lstStyle/>
                    <a:p>
                      <a:pPr algn="ctr" rtl="0" fontAlgn="ctr"/>
                      <a:r>
                        <a:rPr lang="ru-RU" sz="1100" b="0" i="0" u="none" strike="noStrike">
                          <a:solidFill>
                            <a:srgbClr val="000000"/>
                          </a:solidFill>
                          <a:latin typeface="Times New Roman"/>
                        </a:rPr>
                        <a:t>Исполнение уточненного плана (%)</a:t>
                      </a:r>
                      <a:r>
                        <a:rPr lang="ru-RU" sz="900" b="0" i="0" u="none" strike="noStrike">
                          <a:solidFill>
                            <a:srgbClr val="000000"/>
                          </a:solidFill>
                          <a:latin typeface="Times New Roman"/>
                        </a:rPr>
                        <a:t> </a:t>
                      </a:r>
                      <a:endParaRPr lang="ru-RU" sz="1100" b="0" i="0" u="none" strike="noStrike">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19165">
                <a:tc vMerge="1">
                  <a:txBody>
                    <a:bodyPr/>
                    <a:lstStyle/>
                    <a:p>
                      <a:endParaRPr lang="ru-RU"/>
                    </a:p>
                  </a:txBody>
                  <a:tcPr/>
                </a:tc>
                <a:tc vMerge="1">
                  <a:txBody>
                    <a:bodyPr/>
                    <a:lstStyle/>
                    <a:p>
                      <a:endParaRPr lang="ru-RU"/>
                    </a:p>
                  </a:txBody>
                  <a:tcPr/>
                </a:tc>
                <a:tc>
                  <a:txBody>
                    <a:bodyPr/>
                    <a:lstStyle/>
                    <a:p>
                      <a:pPr algn="ctr" rtl="0" fontAlgn="ctr"/>
                      <a:r>
                        <a:rPr lang="ru-RU" sz="1100" b="0" i="0" u="none" strike="noStrike" dirty="0" smtClean="0">
                          <a:solidFill>
                            <a:srgbClr val="000000"/>
                          </a:solidFill>
                          <a:latin typeface="Times New Roman"/>
                        </a:rPr>
                        <a:t>(млн. </a:t>
                      </a:r>
                      <a:r>
                        <a:rPr lang="ru-RU" sz="1100" b="0" i="0" u="none" strike="noStrike" dirty="0">
                          <a:solidFill>
                            <a:srgbClr val="000000"/>
                          </a:solidFill>
                          <a:latin typeface="Times New Roman"/>
                        </a:rPr>
                        <a:t>руб.)</a:t>
                      </a:r>
                      <a:r>
                        <a:rPr lang="ru-RU" sz="900" b="0" i="0" u="none" strike="noStrike" dirty="0">
                          <a:solidFill>
                            <a:srgbClr val="000000"/>
                          </a:solidFill>
                          <a:latin typeface="Times New Roman"/>
                        </a:rPr>
                        <a:t> </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rtl="0" fontAlgn="ctr"/>
                      <a:r>
                        <a:rPr lang="ru-RU" sz="1100" b="0" i="0" u="none" strike="noStrike" dirty="0" smtClean="0">
                          <a:solidFill>
                            <a:srgbClr val="000000"/>
                          </a:solidFill>
                          <a:latin typeface="Times New Roman"/>
                        </a:rPr>
                        <a:t>(млн. </a:t>
                      </a:r>
                      <a:r>
                        <a:rPr lang="ru-RU" sz="1100" b="0" i="0" u="none" strike="noStrike" dirty="0">
                          <a:solidFill>
                            <a:srgbClr val="000000"/>
                          </a:solidFill>
                          <a:latin typeface="Times New Roman"/>
                        </a:rPr>
                        <a:t>руб.)</a:t>
                      </a:r>
                      <a:r>
                        <a:rPr lang="ru-RU" sz="900" b="0" i="0" u="none" strike="noStrike" dirty="0">
                          <a:solidFill>
                            <a:srgbClr val="000000"/>
                          </a:solidFill>
                          <a:latin typeface="Times New Roman"/>
                        </a:rPr>
                        <a:t> </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r>
              <a:tr h="419165">
                <a:tc>
                  <a:txBody>
                    <a:bodyPr/>
                    <a:lstStyle/>
                    <a:p>
                      <a:pPr algn="ctr" rtl="0" fontAlgn="ctr"/>
                      <a:r>
                        <a:rPr lang="ru-RU" sz="1100" b="0" i="0" u="none" strike="noStrike">
                          <a:solidFill>
                            <a:srgbClr val="000000"/>
                          </a:solidFill>
                          <a:latin typeface="Times New Roman"/>
                        </a:rPr>
                        <a:t>Доходы</a:t>
                      </a:r>
                      <a:r>
                        <a:rPr lang="ru-RU" sz="900" b="0" i="0" u="none" strike="noStrike">
                          <a:solidFill>
                            <a:srgbClr val="000000"/>
                          </a:solidFill>
                          <a:latin typeface="Times New Roman"/>
                        </a:rPr>
                        <a:t> </a:t>
                      </a:r>
                      <a:endParaRPr lang="ru-RU" sz="1100" b="0" i="0" u="none" strike="noStrike">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a:solidFill>
                            <a:srgbClr val="000000"/>
                          </a:solidFill>
                          <a:latin typeface="Times New Roman"/>
                        </a:rPr>
                        <a:t>1 </a:t>
                      </a:r>
                      <a:r>
                        <a:rPr lang="ru-RU" sz="1100" b="0" i="0" u="none" strike="noStrike" dirty="0" smtClean="0">
                          <a:solidFill>
                            <a:srgbClr val="000000"/>
                          </a:solidFill>
                          <a:latin typeface="Times New Roman"/>
                        </a:rPr>
                        <a:t>293, 8</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a:solidFill>
                            <a:srgbClr val="000000"/>
                          </a:solidFill>
                          <a:latin typeface="Times New Roman"/>
                        </a:rPr>
                        <a:t>1 </a:t>
                      </a:r>
                      <a:r>
                        <a:rPr lang="ru-RU" sz="1100" b="0" i="0" u="none" strike="noStrike" dirty="0" smtClean="0">
                          <a:solidFill>
                            <a:srgbClr val="000000"/>
                          </a:solidFill>
                          <a:latin typeface="Times New Roman"/>
                        </a:rPr>
                        <a:t>403, 8</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a:solidFill>
                            <a:srgbClr val="000000"/>
                          </a:solidFill>
                          <a:latin typeface="Times New Roman"/>
                        </a:rPr>
                        <a:t>108,5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a:solidFill>
                            <a:srgbClr val="000000"/>
                          </a:solidFill>
                          <a:latin typeface="Times New Roman"/>
                        </a:rPr>
                        <a:t>1 </a:t>
                      </a:r>
                      <a:r>
                        <a:rPr lang="ru-RU" sz="1100" b="0" i="0" u="none" strike="noStrike" dirty="0" smtClean="0">
                          <a:solidFill>
                            <a:srgbClr val="000000"/>
                          </a:solidFill>
                          <a:latin typeface="Times New Roman"/>
                        </a:rPr>
                        <a:t>407, 4</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a:solidFill>
                            <a:srgbClr val="000000"/>
                          </a:solidFill>
                          <a:latin typeface="Times New Roman"/>
                        </a:rPr>
                        <a:t>100,3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19165">
                <a:tc>
                  <a:txBody>
                    <a:bodyPr/>
                    <a:lstStyle/>
                    <a:p>
                      <a:pPr algn="ctr" rtl="0" fontAlgn="ctr"/>
                      <a:r>
                        <a:rPr lang="ru-RU" sz="1100" b="0" i="0" u="none" strike="noStrike">
                          <a:solidFill>
                            <a:srgbClr val="000000"/>
                          </a:solidFill>
                          <a:latin typeface="Times New Roman"/>
                        </a:rPr>
                        <a:t>Расходы</a:t>
                      </a:r>
                      <a:r>
                        <a:rPr lang="ru-RU" sz="900" b="0" i="0" u="none" strike="noStrike">
                          <a:solidFill>
                            <a:srgbClr val="000000"/>
                          </a:solidFill>
                          <a:latin typeface="Times New Roman"/>
                        </a:rPr>
                        <a:t> </a:t>
                      </a:r>
                      <a:endParaRPr lang="ru-RU" sz="1100" b="0" i="0" u="none" strike="noStrike">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a:solidFill>
                            <a:srgbClr val="000000"/>
                          </a:solidFill>
                          <a:latin typeface="Times New Roman"/>
                        </a:rPr>
                        <a:t>1 </a:t>
                      </a:r>
                      <a:r>
                        <a:rPr lang="ru-RU" sz="1100" b="0" i="0" u="none" strike="noStrike" dirty="0" smtClean="0">
                          <a:solidFill>
                            <a:srgbClr val="000000"/>
                          </a:solidFill>
                          <a:latin typeface="Times New Roman"/>
                        </a:rPr>
                        <a:t>294, 2</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smtClean="0">
                          <a:solidFill>
                            <a:srgbClr val="000000"/>
                          </a:solidFill>
                          <a:latin typeface="Times New Roman"/>
                        </a:rPr>
                        <a:t>1 381,3</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smtClean="0">
                          <a:solidFill>
                            <a:srgbClr val="000000"/>
                          </a:solidFill>
                          <a:latin typeface="Times New Roman"/>
                        </a:rPr>
                        <a:t>106,7</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smtClean="0">
                          <a:solidFill>
                            <a:srgbClr val="000000"/>
                          </a:solidFill>
                          <a:latin typeface="Times New Roman"/>
                        </a:rPr>
                        <a:t>1 376, 5</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smtClean="0">
                          <a:solidFill>
                            <a:srgbClr val="000000"/>
                          </a:solidFill>
                          <a:latin typeface="Times New Roman"/>
                        </a:rPr>
                        <a:t>99,6</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19165">
                <a:tc>
                  <a:txBody>
                    <a:bodyPr/>
                    <a:lstStyle/>
                    <a:p>
                      <a:pPr algn="ctr" rtl="0" fontAlgn="ctr"/>
                      <a:r>
                        <a:rPr lang="ru-RU" sz="1100" b="0" i="0" u="none" strike="noStrike">
                          <a:solidFill>
                            <a:srgbClr val="000000"/>
                          </a:solidFill>
                          <a:latin typeface="Times New Roman"/>
                        </a:rPr>
                        <a:t>Дефицит (-), профицит (+)</a:t>
                      </a:r>
                      <a:r>
                        <a:rPr lang="ru-RU" sz="900" b="0" i="0" u="none" strike="noStrike">
                          <a:solidFill>
                            <a:srgbClr val="000000"/>
                          </a:solidFill>
                          <a:latin typeface="Times New Roman"/>
                        </a:rPr>
                        <a:t> </a:t>
                      </a:r>
                      <a:endParaRPr lang="ru-RU" sz="1100" b="0" i="0" u="none" strike="noStrike">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smtClean="0">
                          <a:solidFill>
                            <a:srgbClr val="000000"/>
                          </a:solidFill>
                          <a:latin typeface="Times New Roman"/>
                        </a:rPr>
                        <a:t>0,4</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smtClean="0">
                          <a:solidFill>
                            <a:srgbClr val="000000"/>
                          </a:solidFill>
                          <a:latin typeface="Times New Roman"/>
                        </a:rPr>
                        <a:t>22,5</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100" b="0" i="0" u="none" strike="noStrike">
                          <a:solidFill>
                            <a:srgbClr val="FF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smtClean="0">
                          <a:solidFill>
                            <a:srgbClr val="000000"/>
                          </a:solidFill>
                          <a:latin typeface="Times New Roman"/>
                        </a:rPr>
                        <a:t>30,9</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100" b="0" i="0" u="none" strike="noStrike" dirty="0">
                          <a:solidFill>
                            <a:srgbClr val="000000"/>
                          </a:solidFill>
                          <a:latin typeface="Times New Roman"/>
                        </a:rPr>
                        <a:t>-</a:t>
                      </a:r>
                      <a:r>
                        <a:rPr lang="ru-RU" sz="900" b="0" i="0" u="none" strike="noStrike" dirty="0">
                          <a:solidFill>
                            <a:srgbClr val="000000"/>
                          </a:solidFill>
                          <a:latin typeface="Times New Roman"/>
                        </a:rPr>
                        <a:t> </a:t>
                      </a:r>
                      <a:endParaRPr lang="ru-RU" sz="11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ransition spd="slow" advClick="0" advTm="1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9" name="Rectangle 7"/>
          <p:cNvSpPr>
            <a:spLocks noChangeArrowheads="1"/>
          </p:cNvSpPr>
          <p:nvPr/>
        </p:nvSpPr>
        <p:spPr bwMode="auto">
          <a:xfrm>
            <a:off x="1142976" y="357166"/>
            <a:ext cx="8001024" cy="646331"/>
          </a:xfrm>
          <a:prstGeom prst="rect">
            <a:avLst/>
          </a:prstGeom>
          <a:noFill/>
          <a:ln w="9525" cap="flat" cmpd="sng" algn="ctr">
            <a:noFill/>
            <a:prstDash val="solid"/>
            <a:miter lim="800000"/>
            <a:headEnd/>
            <a:tailEnd/>
          </a:ln>
          <a:effectLst/>
        </p:spPr>
        <p:txBody>
          <a:bodyPr wrap="square" anchor="ctr">
            <a:spAutoFit/>
          </a:bodyPr>
          <a:lstStyle/>
          <a:p>
            <a:pPr algn="ctr"/>
            <a:r>
              <a:rPr lang="ru-RU" b="1" dirty="0" smtClean="0">
                <a:solidFill>
                  <a:srgbClr val="002060"/>
                </a:solidFill>
                <a:effectLst>
                  <a:outerShdw blurRad="38100" dist="38100" dir="2700000" algn="tl">
                    <a:srgbClr val="C0C0C0"/>
                  </a:outerShdw>
                </a:effectLst>
                <a:latin typeface="Times New Roman" pitchFamily="18" charset="0"/>
                <a:ea typeface="Calibri" pitchFamily="34" charset="0"/>
                <a:cs typeface="Times New Roman" pitchFamily="18" charset="0"/>
              </a:rPr>
              <a:t>Структура </a:t>
            </a:r>
            <a:r>
              <a:rPr lang="ru-RU" b="1" dirty="0">
                <a:solidFill>
                  <a:srgbClr val="002060"/>
                </a:solidFill>
                <a:effectLst>
                  <a:outerShdw blurRad="38100" dist="38100" dir="2700000" algn="tl">
                    <a:srgbClr val="C0C0C0"/>
                  </a:outerShdw>
                </a:effectLst>
                <a:latin typeface="Times New Roman" pitchFamily="18" charset="0"/>
                <a:cs typeface="Times New Roman" pitchFamily="18" charset="0"/>
              </a:rPr>
              <a:t>налоговых и неналоговых </a:t>
            </a:r>
            <a:r>
              <a:rPr lang="ru-RU" b="1" dirty="0">
                <a:solidFill>
                  <a:srgbClr val="002060"/>
                </a:solidFill>
                <a:effectLst>
                  <a:outerShdw blurRad="38100" dist="38100" dir="2700000" algn="tl">
                    <a:srgbClr val="C0C0C0"/>
                  </a:outerShdw>
                </a:effectLst>
                <a:latin typeface="Times New Roman" pitchFamily="18" charset="0"/>
                <a:cs typeface="Calibri" pitchFamily="34" charset="0"/>
              </a:rPr>
              <a:t>доходов </a:t>
            </a:r>
            <a:endParaRPr lang="ru-RU" b="1" dirty="0">
              <a:solidFill>
                <a:srgbClr val="002060"/>
              </a:solidFill>
              <a:effectLst>
                <a:outerShdw blurRad="38100" dist="38100" dir="2700000" algn="tl">
                  <a:srgbClr val="C0C0C0"/>
                </a:outerShdw>
              </a:effectLst>
              <a:latin typeface="Times New Roman" pitchFamily="18" charset="0"/>
              <a:cs typeface="Times New Roman" pitchFamily="18" charset="0"/>
            </a:endParaRPr>
          </a:p>
          <a:p>
            <a:pPr algn="ctr"/>
            <a:r>
              <a:rPr lang="ru-RU" b="1" dirty="0">
                <a:solidFill>
                  <a:srgbClr val="002060"/>
                </a:solidFill>
                <a:effectLst>
                  <a:outerShdw blurRad="38100" dist="38100" dir="2700000" algn="tl">
                    <a:srgbClr val="C0C0C0"/>
                  </a:outerShdw>
                </a:effectLst>
                <a:latin typeface="Times New Roman" pitchFamily="18" charset="0"/>
                <a:cs typeface="Times New Roman" pitchFamily="18" charset="0"/>
              </a:rPr>
              <a:t>районного </a:t>
            </a:r>
            <a:r>
              <a:rPr lang="ru-RU" b="1" dirty="0">
                <a:solidFill>
                  <a:srgbClr val="002060"/>
                </a:solidFill>
                <a:effectLst>
                  <a:outerShdw blurRad="38100" dist="38100" dir="2700000" algn="tl">
                    <a:srgbClr val="C0C0C0"/>
                  </a:outerShdw>
                </a:effectLst>
                <a:latin typeface="Times New Roman" pitchFamily="18" charset="0"/>
                <a:cs typeface="Calibri" pitchFamily="34" charset="0"/>
              </a:rPr>
              <a:t>бюджета в </a:t>
            </a:r>
            <a:r>
              <a:rPr lang="ru-RU" b="1" dirty="0" smtClean="0">
                <a:solidFill>
                  <a:srgbClr val="002060"/>
                </a:solidFill>
                <a:effectLst>
                  <a:outerShdw blurRad="38100" dist="38100" dir="2700000" algn="tl">
                    <a:srgbClr val="C0C0C0"/>
                  </a:outerShdw>
                </a:effectLst>
                <a:latin typeface="Times New Roman" pitchFamily="18" charset="0"/>
                <a:cs typeface="Calibri" pitchFamily="34" charset="0"/>
              </a:rPr>
              <a:t>2022 </a:t>
            </a:r>
            <a:r>
              <a:rPr lang="ru-RU" b="1" dirty="0">
                <a:solidFill>
                  <a:srgbClr val="002060"/>
                </a:solidFill>
                <a:effectLst>
                  <a:outerShdw blurRad="38100" dist="38100" dir="2700000" algn="tl">
                    <a:srgbClr val="C0C0C0"/>
                  </a:outerShdw>
                </a:effectLst>
                <a:latin typeface="Times New Roman" pitchFamily="18" charset="0"/>
                <a:cs typeface="Calibri" pitchFamily="34" charset="0"/>
              </a:rPr>
              <a:t>году, %</a:t>
            </a:r>
            <a:endParaRPr lang="ru-RU" dirty="0">
              <a:solidFill>
                <a:srgbClr val="002060"/>
              </a:solidFill>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00034" y="142852"/>
            <a:ext cx="642942" cy="774975"/>
          </a:xfrm>
          <a:prstGeom prst="rect">
            <a:avLst/>
          </a:prstGeom>
          <a:noFill/>
          <a:ln w="9525">
            <a:noFill/>
            <a:miter lim="800000"/>
            <a:headEnd/>
            <a:tailEnd/>
          </a:ln>
        </p:spPr>
      </p:pic>
      <p:graphicFrame>
        <p:nvGraphicFramePr>
          <p:cNvPr id="7" name="Диаграмма 6"/>
          <p:cNvGraphicFramePr/>
          <p:nvPr/>
        </p:nvGraphicFramePr>
        <p:xfrm>
          <a:off x="683569" y="652462"/>
          <a:ext cx="7632848" cy="55530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Rectangle 7"/>
          <p:cNvSpPr>
            <a:spLocks noChangeArrowheads="1"/>
          </p:cNvSpPr>
          <p:nvPr/>
        </p:nvSpPr>
        <p:spPr bwMode="auto">
          <a:xfrm>
            <a:off x="0" y="4376"/>
            <a:ext cx="9144000" cy="923330"/>
          </a:xfrm>
          <a:prstGeom prst="rect">
            <a:avLst/>
          </a:prstGeom>
          <a:noFill/>
          <a:ln w="9525" cap="flat" cmpd="sng" algn="ctr">
            <a:noFill/>
            <a:prstDash val="solid"/>
            <a:miter lim="800000"/>
            <a:headEnd/>
            <a:tailEnd/>
          </a:ln>
          <a:effectLst/>
        </p:spPr>
        <p:txBody>
          <a:bodyPr anchor="ctr">
            <a:spAutoFit/>
          </a:bodyPr>
          <a:lstStyle/>
          <a:p>
            <a:pPr algn="ctr"/>
            <a:endParaRPr lang="ru-RU" b="1" dirty="0" smtClean="0">
              <a:solidFill>
                <a:srgbClr val="17375E"/>
              </a:solidFill>
              <a:effectLst>
                <a:outerShdw blurRad="38100" dist="38100" dir="2700000" algn="tl">
                  <a:srgbClr val="C0C0C0"/>
                </a:outerShdw>
              </a:effectLst>
              <a:latin typeface="Times New Roman" pitchFamily="18" charset="0"/>
            </a:endParaRPr>
          </a:p>
          <a:p>
            <a:pPr algn="ctr"/>
            <a:r>
              <a:rPr lang="ru-RU" b="1" dirty="0" smtClean="0">
                <a:solidFill>
                  <a:srgbClr val="17375E"/>
                </a:solidFill>
                <a:effectLst>
                  <a:outerShdw blurRad="38100" dist="38100" dir="2700000" algn="tl">
                    <a:srgbClr val="C0C0C0"/>
                  </a:outerShdw>
                </a:effectLst>
                <a:latin typeface="Times New Roman" pitchFamily="18" charset="0"/>
              </a:rPr>
              <a:t>Структура </a:t>
            </a:r>
            <a:r>
              <a:rPr lang="ru-RU" b="1" dirty="0">
                <a:solidFill>
                  <a:srgbClr val="17375E"/>
                </a:solidFill>
                <a:effectLst>
                  <a:outerShdw blurRad="38100" dist="38100" dir="2700000" algn="tl">
                    <a:srgbClr val="C0C0C0"/>
                  </a:outerShdw>
                </a:effectLst>
                <a:latin typeface="Times New Roman" pitchFamily="18" charset="0"/>
              </a:rPr>
              <a:t>б</a:t>
            </a:r>
            <a:r>
              <a:rPr lang="ru-RU" b="1" dirty="0">
                <a:solidFill>
                  <a:srgbClr val="17375E"/>
                </a:solidFill>
                <a:effectLst>
                  <a:outerShdw blurRad="38100" dist="38100" dir="2700000" algn="tl">
                    <a:srgbClr val="C0C0C0"/>
                  </a:outerShdw>
                </a:effectLst>
                <a:latin typeface="Times New Roman" pitchFamily="18" charset="0"/>
                <a:ea typeface="Calibri" pitchFamily="34" charset="0"/>
                <a:cs typeface="Times New Roman" pitchFamily="18" charset="0"/>
              </a:rPr>
              <a:t>езвозмездны</a:t>
            </a:r>
            <a:r>
              <a:rPr lang="ru-RU" b="1" dirty="0">
                <a:solidFill>
                  <a:srgbClr val="17375E"/>
                </a:solidFill>
                <a:effectLst>
                  <a:outerShdw blurRad="38100" dist="38100" dir="2700000" algn="tl">
                    <a:srgbClr val="C0C0C0"/>
                  </a:outerShdw>
                </a:effectLst>
                <a:latin typeface="Times New Roman" pitchFamily="18" charset="0"/>
                <a:cs typeface="Times New Roman" pitchFamily="18" charset="0"/>
              </a:rPr>
              <a:t>х</a:t>
            </a:r>
            <a:r>
              <a:rPr lang="ru-RU" b="1" dirty="0">
                <a:solidFill>
                  <a:srgbClr val="17375E"/>
                </a:solidFill>
                <a:effectLst>
                  <a:outerShdw blurRad="38100" dist="38100" dir="2700000" algn="tl">
                    <a:srgbClr val="C0C0C0"/>
                  </a:outerShdw>
                </a:effectLst>
                <a:latin typeface="Times New Roman" pitchFamily="18" charset="0"/>
                <a:cs typeface="Calibri" pitchFamily="34" charset="0"/>
              </a:rPr>
              <a:t> поступлени</a:t>
            </a:r>
            <a:r>
              <a:rPr lang="ru-RU" b="1" dirty="0">
                <a:solidFill>
                  <a:srgbClr val="17375E"/>
                </a:solidFill>
                <a:effectLst>
                  <a:outerShdw blurRad="38100" dist="38100" dir="2700000" algn="tl">
                    <a:srgbClr val="C0C0C0"/>
                  </a:outerShdw>
                </a:effectLst>
                <a:latin typeface="Times New Roman" pitchFamily="18" charset="0"/>
                <a:cs typeface="Times New Roman" pitchFamily="18" charset="0"/>
              </a:rPr>
              <a:t>й</a:t>
            </a:r>
            <a:r>
              <a:rPr lang="ru-RU" b="1" dirty="0">
                <a:solidFill>
                  <a:srgbClr val="17375E"/>
                </a:solidFill>
                <a:effectLst>
                  <a:outerShdw blurRad="38100" dist="38100" dir="2700000" algn="tl">
                    <a:srgbClr val="C0C0C0"/>
                  </a:outerShdw>
                </a:effectLst>
                <a:latin typeface="Times New Roman" pitchFamily="18" charset="0"/>
                <a:cs typeface="Calibri" pitchFamily="34" charset="0"/>
              </a:rPr>
              <a:t>  </a:t>
            </a:r>
            <a:endParaRPr lang="ru-RU" dirty="0">
              <a:solidFill>
                <a:srgbClr val="17375E"/>
              </a:solidFill>
              <a:latin typeface="Times New Roman" pitchFamily="18" charset="0"/>
              <a:cs typeface="Calibri" pitchFamily="34" charset="0"/>
            </a:endParaRPr>
          </a:p>
          <a:p>
            <a:pPr algn="ctr" eaLnBrk="0" hangingPunct="0"/>
            <a:r>
              <a:rPr lang="ru-RU" b="1" dirty="0">
                <a:solidFill>
                  <a:srgbClr val="17375E"/>
                </a:solidFill>
                <a:effectLst>
                  <a:outerShdw blurRad="38100" dist="38100" dir="2700000" algn="tl">
                    <a:srgbClr val="C0C0C0"/>
                  </a:outerShdw>
                </a:effectLst>
                <a:latin typeface="Times New Roman" pitchFamily="18" charset="0"/>
                <a:cs typeface="Calibri" pitchFamily="34" charset="0"/>
              </a:rPr>
              <a:t> районного  бюджета  в </a:t>
            </a:r>
            <a:r>
              <a:rPr lang="ru-RU" b="1" dirty="0">
                <a:solidFill>
                  <a:srgbClr val="17375E"/>
                </a:solidFill>
                <a:effectLst>
                  <a:outerShdw blurRad="38100" dist="38100" dir="2700000" algn="tl">
                    <a:srgbClr val="C0C0C0"/>
                  </a:outerShdw>
                </a:effectLst>
                <a:latin typeface="Times New Roman" pitchFamily="18" charset="0"/>
                <a:cs typeface="Times New Roman" pitchFamily="18" charset="0"/>
              </a:rPr>
              <a:t> </a:t>
            </a:r>
            <a:r>
              <a:rPr lang="ru-RU" b="1" dirty="0" smtClean="0">
                <a:solidFill>
                  <a:srgbClr val="17375E"/>
                </a:solidFill>
                <a:effectLst>
                  <a:outerShdw blurRad="38100" dist="38100" dir="2700000" algn="tl">
                    <a:srgbClr val="C0C0C0"/>
                  </a:outerShdw>
                </a:effectLst>
                <a:latin typeface="Times New Roman" pitchFamily="18" charset="0"/>
                <a:cs typeface="Times New Roman" pitchFamily="18" charset="0"/>
              </a:rPr>
              <a:t>2</a:t>
            </a:r>
            <a:r>
              <a:rPr lang="ru-RU" b="1" dirty="0" smtClean="0">
                <a:solidFill>
                  <a:srgbClr val="17375E"/>
                </a:solidFill>
                <a:effectLst>
                  <a:outerShdw blurRad="38100" dist="38100" dir="2700000" algn="tl">
                    <a:srgbClr val="C0C0C0"/>
                  </a:outerShdw>
                </a:effectLst>
                <a:latin typeface="Times New Roman" pitchFamily="18" charset="0"/>
                <a:cs typeface="Calibri" pitchFamily="34" charset="0"/>
              </a:rPr>
              <a:t>022 </a:t>
            </a:r>
            <a:r>
              <a:rPr lang="ru-RU" b="1" dirty="0">
                <a:solidFill>
                  <a:srgbClr val="17375E"/>
                </a:solidFill>
                <a:effectLst>
                  <a:outerShdw blurRad="38100" dist="38100" dir="2700000" algn="tl">
                    <a:srgbClr val="C0C0C0"/>
                  </a:outerShdw>
                </a:effectLst>
                <a:latin typeface="Times New Roman" pitchFamily="18" charset="0"/>
                <a:cs typeface="Calibri" pitchFamily="34" charset="0"/>
              </a:rPr>
              <a:t>год</a:t>
            </a:r>
            <a:r>
              <a:rPr lang="ru-RU" b="1" dirty="0">
                <a:solidFill>
                  <a:srgbClr val="17375E"/>
                </a:solidFill>
                <a:effectLst>
                  <a:outerShdw blurRad="38100" dist="38100" dir="2700000" algn="tl">
                    <a:srgbClr val="C0C0C0"/>
                  </a:outerShdw>
                </a:effectLst>
                <a:latin typeface="Times New Roman" pitchFamily="18" charset="0"/>
                <a:cs typeface="Times New Roman" pitchFamily="18" charset="0"/>
              </a:rPr>
              <a:t>у, </a:t>
            </a:r>
            <a:r>
              <a:rPr lang="ru-RU" b="1" dirty="0">
                <a:solidFill>
                  <a:srgbClr val="17375E"/>
                </a:solidFill>
                <a:effectLst>
                  <a:outerShdw blurRad="38100" dist="38100" dir="2700000" algn="tl">
                    <a:srgbClr val="C0C0C0"/>
                  </a:outerShdw>
                </a:effectLst>
                <a:latin typeface="Times New Roman" pitchFamily="18" charset="0"/>
              </a:rPr>
              <a:t>%</a:t>
            </a: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39552" y="548680"/>
            <a:ext cx="642942" cy="774975"/>
          </a:xfrm>
          <a:prstGeom prst="rect">
            <a:avLst/>
          </a:prstGeom>
          <a:noFill/>
          <a:ln w="9525">
            <a:noFill/>
            <a:miter lim="800000"/>
            <a:headEnd/>
            <a:tailEnd/>
          </a:ln>
        </p:spPr>
      </p:pic>
      <p:graphicFrame>
        <p:nvGraphicFramePr>
          <p:cNvPr id="7" name="Диаграмма 6"/>
          <p:cNvGraphicFramePr/>
          <p:nvPr/>
        </p:nvGraphicFramePr>
        <p:xfrm>
          <a:off x="683568" y="1484784"/>
          <a:ext cx="7776863" cy="453650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35" name="Rectangle 39"/>
          <p:cNvSpPr>
            <a:spLocks noChangeArrowheads="1"/>
          </p:cNvSpPr>
          <p:nvPr/>
        </p:nvSpPr>
        <p:spPr bwMode="auto">
          <a:xfrm>
            <a:off x="0" y="285728"/>
            <a:ext cx="9144000" cy="923330"/>
          </a:xfrm>
          <a:prstGeom prst="rect">
            <a:avLst/>
          </a:prstGeom>
          <a:noFill/>
          <a:ln w="9525" cap="flat" cmpd="sng" algn="ctr">
            <a:noFill/>
            <a:prstDash val="solid"/>
            <a:miter lim="800000"/>
            <a:headEnd/>
            <a:tailEnd/>
          </a:ln>
          <a:effectLst/>
        </p:spPr>
        <p:txBody>
          <a:bodyPr anchor="ctr">
            <a:spAutoFit/>
          </a:bodyPr>
          <a:lstStyle/>
          <a:p>
            <a:pPr algn="ctr" hangingPunct="0"/>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Динамика исполнения районного бюджета </a:t>
            </a:r>
            <a:endParaRPr lang="ru-RU"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hangingPunct="0"/>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по разделам классификации расходов бюджетов </a:t>
            </a:r>
            <a:endParaRPr lang="ru-RU"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в </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20</a:t>
            </a:r>
            <a:r>
              <a:rPr lang="en-US"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1-2022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годах</a:t>
            </a:r>
            <a:r>
              <a:rPr lang="ru-RU" b="1" dirty="0" smtClean="0">
                <a:solidFill>
                  <a:schemeClr val="tx2">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млн.рублей</a:t>
            </a:r>
            <a:r>
              <a:rPr lang="ru-RU" dirty="0">
                <a:solidFill>
                  <a:schemeClr val="tx2">
                    <a:lumMod val="75000"/>
                  </a:schemeClr>
                </a:solidFill>
                <a:effectLst>
                  <a:outerShdw blurRad="38100" dist="38100" dir="2700000" algn="tl">
                    <a:srgbClr val="000000">
                      <a:alpha val="43137"/>
                    </a:srgbClr>
                  </a:outerShdw>
                </a:effectLst>
                <a:latin typeface="Arial" pitchFamily="34" charset="0"/>
              </a:rPr>
              <a:t> </a:t>
            </a: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5" name="Диаграмма 4"/>
          <p:cNvGraphicFramePr/>
          <p:nvPr/>
        </p:nvGraphicFramePr>
        <p:xfrm>
          <a:off x="785786" y="1357298"/>
          <a:ext cx="7572428" cy="45005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Rectangle 8"/>
          <p:cNvSpPr>
            <a:spLocks noChangeArrowheads="1"/>
          </p:cNvSpPr>
          <p:nvPr/>
        </p:nvSpPr>
        <p:spPr bwMode="auto">
          <a:xfrm>
            <a:off x="0" y="357166"/>
            <a:ext cx="9144000" cy="646331"/>
          </a:xfrm>
          <a:prstGeom prst="rect">
            <a:avLst/>
          </a:prstGeom>
          <a:noFill/>
          <a:ln w="9525" cap="flat" cmpd="sng" algn="ctr">
            <a:noFill/>
            <a:prstDash val="solid"/>
            <a:miter lim="800000"/>
            <a:headEnd/>
            <a:tailEnd/>
          </a:ln>
          <a:effectLst/>
        </p:spPr>
        <p:txBody>
          <a:bodyPr wrap="square" anchor="ctr">
            <a:spAutoFit/>
          </a:bodyPr>
          <a:lstStyle/>
          <a:p>
            <a:pPr algn="ctr" hangingPunct="0"/>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Структура расходов </a:t>
            </a:r>
            <a:endPar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hangingPunct="0"/>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районного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бюджета в </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2022 году</a:t>
            </a:r>
            <a:r>
              <a:rPr lang="ru-RU" b="1" dirty="0" smtClean="0">
                <a:solidFill>
                  <a:srgbClr val="002060"/>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lang="ru-RU" b="1" dirty="0">
                <a:solidFill>
                  <a:srgbClr val="00206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lang="ru-RU" dirty="0">
              <a:solidFill>
                <a:srgbClr val="002060"/>
              </a:solidFill>
              <a:effectLst>
                <a:outerShdw blurRad="38100" dist="38100" dir="2700000" algn="tl">
                  <a:srgbClr val="000000">
                    <a:alpha val="43137"/>
                  </a:srgbClr>
                </a:outerShdw>
              </a:effectLst>
              <a:latin typeface="Arial" pitchFamily="34" charset="0"/>
            </a:endParaRP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5" name="Диаграмма 4"/>
          <p:cNvGraphicFramePr/>
          <p:nvPr/>
        </p:nvGraphicFramePr>
        <p:xfrm>
          <a:off x="1295400" y="690562"/>
          <a:ext cx="6553200" cy="54768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1538" y="357166"/>
            <a:ext cx="8072462" cy="923330"/>
          </a:xfrm>
          <a:prstGeom prst="rect">
            <a:avLst/>
          </a:prstGeom>
        </p:spPr>
        <p:txBody>
          <a:bodyPr wrap="square">
            <a:spAutoFit/>
          </a:bodyPr>
          <a:lstStyle/>
          <a:p>
            <a:pPr algn="ctr">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Информация о финансировании муниципальных программ Новохоперского муниципального района, сгруппированных по </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направлениям за  2022 год</a:t>
            </a:r>
            <a:endPar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8" name="Диаграмма 7"/>
          <p:cNvGraphicFramePr/>
          <p:nvPr/>
        </p:nvGraphicFramePr>
        <p:xfrm>
          <a:off x="428597" y="1285859"/>
          <a:ext cx="8286808" cy="464347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28604"/>
            <a:ext cx="9144000" cy="646331"/>
          </a:xfrm>
          <a:prstGeom prst="rect">
            <a:avLst/>
          </a:prstGeom>
        </p:spPr>
        <p:txBody>
          <a:bodyPr>
            <a:spAutoFit/>
          </a:bodyPr>
          <a:lstStyle/>
          <a:p>
            <a:pPr algn="ctr">
              <a:defRPr/>
            </a:pP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Муниципальная программа «Развитие образования </a:t>
            </a:r>
            <a:endPar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Новохоперского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муниципального района» за  </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2022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accent1">
                  <a:lumMod val="75000"/>
                </a:schemeClr>
              </a:solidFill>
              <a:latin typeface="Times New Roman" pitchFamily="18" charset="0"/>
              <a:cs typeface="Times New Roman" pitchFamily="18" charset="0"/>
            </a:endParaRP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pic>
        <p:nvPicPr>
          <p:cNvPr id="26626" name="Picture 2" descr="1"/>
          <p:cNvPicPr>
            <a:picLocks noChangeAspect="1" noChangeArrowheads="1"/>
          </p:cNvPicPr>
          <p:nvPr/>
        </p:nvPicPr>
        <p:blipFill>
          <a:blip r:embed="rId4" cstate="print"/>
          <a:srcRect/>
          <a:stretch>
            <a:fillRect/>
          </a:stretch>
        </p:blipFill>
        <p:spPr bwMode="auto">
          <a:xfrm>
            <a:off x="1142977" y="1285860"/>
            <a:ext cx="2143140" cy="2857521"/>
          </a:xfrm>
          <a:prstGeom prst="rect">
            <a:avLst/>
          </a:prstGeom>
          <a:noFill/>
        </p:spPr>
      </p:pic>
      <p:pic>
        <p:nvPicPr>
          <p:cNvPr id="26628" name="Picture 4" descr="22"/>
          <p:cNvPicPr>
            <a:picLocks noChangeAspect="1" noChangeArrowheads="1"/>
          </p:cNvPicPr>
          <p:nvPr/>
        </p:nvPicPr>
        <p:blipFill>
          <a:blip r:embed="rId5" cstate="print"/>
          <a:srcRect/>
          <a:stretch>
            <a:fillRect/>
          </a:stretch>
        </p:blipFill>
        <p:spPr bwMode="auto">
          <a:xfrm>
            <a:off x="5357818" y="3786190"/>
            <a:ext cx="2365649" cy="1666853"/>
          </a:xfrm>
          <a:prstGeom prst="rect">
            <a:avLst/>
          </a:prstGeom>
          <a:noFill/>
        </p:spPr>
      </p:pic>
      <p:pic>
        <p:nvPicPr>
          <p:cNvPr id="26630" name="Picture 6" descr="33"/>
          <p:cNvPicPr>
            <a:picLocks noChangeAspect="1" noChangeArrowheads="1"/>
          </p:cNvPicPr>
          <p:nvPr/>
        </p:nvPicPr>
        <p:blipFill>
          <a:blip r:embed="rId6" cstate="print"/>
          <a:srcRect/>
          <a:stretch>
            <a:fillRect/>
          </a:stretch>
        </p:blipFill>
        <p:spPr bwMode="auto">
          <a:xfrm>
            <a:off x="7572396" y="1214422"/>
            <a:ext cx="857256" cy="1245679"/>
          </a:xfrm>
          <a:prstGeom prst="rect">
            <a:avLst/>
          </a:prstGeom>
          <a:noFill/>
        </p:spPr>
      </p:pic>
      <p:pic>
        <p:nvPicPr>
          <p:cNvPr id="26632" name="Picture 8" descr="Буфер обмена 1"/>
          <p:cNvPicPr>
            <a:picLocks noChangeAspect="1" noChangeArrowheads="1"/>
          </p:cNvPicPr>
          <p:nvPr/>
        </p:nvPicPr>
        <p:blipFill>
          <a:blip r:embed="rId7"/>
          <a:srcRect/>
          <a:stretch>
            <a:fillRect/>
          </a:stretch>
        </p:blipFill>
        <p:spPr bwMode="auto">
          <a:xfrm>
            <a:off x="4143372" y="1428736"/>
            <a:ext cx="2250895" cy="2019305"/>
          </a:xfrm>
          <a:prstGeom prst="rect">
            <a:avLst/>
          </a:prstGeom>
          <a:noFill/>
        </p:spPr>
      </p:pic>
    </p:spTree>
  </p:cSld>
  <p:clrMapOvr>
    <a:masterClrMapping/>
  </p:clrMapOvr>
  <p:transition spd="slow" advClick="0" advTm="100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142875"/>
            <a:ext cx="8001026" cy="1428737"/>
          </a:xfrm>
        </p:spPr>
        <p:txBody>
          <a:bodyPr/>
          <a:lstStyle/>
          <a:p>
            <a:pPr algn="ctr">
              <a:defRPr/>
            </a:pPr>
            <a:r>
              <a:rPr lang="ru-RU" sz="18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r>
              <a:rPr lang="ru-RU" sz="1800" b="1" dirty="0" smtClean="0">
                <a:solidFill>
                  <a:schemeClr val="accent1">
                    <a:lumMod val="75000"/>
                  </a:schemeClr>
                </a:solidFill>
                <a:effectLst>
                  <a:outerShdw blurRad="38100" dist="38100" dir="2700000" algn="tl">
                    <a:srgbClr val="000000">
                      <a:alpha val="43137"/>
                    </a:srgbClr>
                  </a:outerShdw>
                </a:effectLst>
                <a:latin typeface="Times New Roman"/>
              </a:rPr>
              <a:t>Обеспечение жильем молодых семей и врачей, работающих в медицинских учреждениях Новохопёрского муниципального района</a:t>
            </a:r>
            <a:r>
              <a:rPr lang="ru-RU" sz="18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за  202</a:t>
            </a:r>
            <a:r>
              <a:rPr lang="ru-RU" sz="1800"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a:t>
            </a:r>
            <a:r>
              <a:rPr lang="ru-RU" sz="18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год</a:t>
            </a:r>
            <a:endParaRPr lang="ru-RU" sz="18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00034" y="5000636"/>
            <a:ext cx="8286808" cy="1071570"/>
          </a:xfrm>
        </p:spPr>
        <p:txBody>
          <a:bodyPr>
            <a:normAutofit/>
          </a:bodyPr>
          <a:lstStyle/>
          <a:p>
            <a:pPr algn="just">
              <a:defRPr/>
            </a:pPr>
            <a:r>
              <a:rPr lang="ru-RU" sz="1400" dirty="0" smtClean="0">
                <a:solidFill>
                  <a:schemeClr val="tx1"/>
                </a:solidFill>
                <a:latin typeface="Times New Roman" pitchFamily="18" charset="0"/>
                <a:cs typeface="Times New Roman" pitchFamily="18" charset="0"/>
              </a:rPr>
              <a:t>Общий размер социальных выплат в 2022 году составляет 7 946 400 рублей. Финансирование программы осуществляется из федерального, областного и районного бюджетов.</a:t>
            </a:r>
            <a:endParaRPr lang="ru-RU" sz="1400" dirty="0" smtClean="0">
              <a:solidFill>
                <a:schemeClr val="tx1"/>
              </a:solidFill>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pic>
        <p:nvPicPr>
          <p:cNvPr id="24578" name="Picture 2" descr="1"/>
          <p:cNvPicPr>
            <a:picLocks noChangeAspect="1" noChangeArrowheads="1"/>
          </p:cNvPicPr>
          <p:nvPr/>
        </p:nvPicPr>
        <p:blipFill>
          <a:blip r:embed="rId4"/>
          <a:srcRect/>
          <a:stretch>
            <a:fillRect/>
          </a:stretch>
        </p:blipFill>
        <p:spPr bwMode="auto">
          <a:xfrm>
            <a:off x="571472" y="1643050"/>
            <a:ext cx="4370077" cy="2914808"/>
          </a:xfrm>
          <a:prstGeom prst="rect">
            <a:avLst/>
          </a:prstGeom>
          <a:noFill/>
        </p:spPr>
      </p:pic>
      <p:sp>
        <p:nvSpPr>
          <p:cNvPr id="8" name="Прямоугольник 7"/>
          <p:cNvSpPr/>
          <p:nvPr/>
        </p:nvSpPr>
        <p:spPr>
          <a:xfrm>
            <a:off x="4929190" y="1643050"/>
            <a:ext cx="3786182" cy="1754326"/>
          </a:xfrm>
          <a:prstGeom prst="rect">
            <a:avLst/>
          </a:prstGeom>
        </p:spPr>
        <p:txBody>
          <a:bodyPr wrap="square">
            <a:spAutoFit/>
          </a:bodyPr>
          <a:lstStyle/>
          <a:p>
            <a:r>
              <a:rPr lang="ru-RU" sz="1200" dirty="0" smtClean="0">
                <a:latin typeface="Times New Roman" pitchFamily="18" charset="0"/>
                <a:cs typeface="Times New Roman" pitchFamily="18" charset="0"/>
              </a:rPr>
              <a:t>19 молодых семей Новохопёрского района, одна из которых многодетная, в этом году получили свидетельства о праве на получение социальной выплаты на приобретение жилого помещения или создание объекта индивидуального жилищного строительства в рамках реализации муниципальной программы «Обеспечение жильем молодых семей и врачей, работающих в медицинских учреждениях Новохопёрского муниципального района».</a:t>
            </a:r>
            <a:endParaRPr lang="ru-RU" sz="12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7166"/>
            <a:ext cx="9144000" cy="923330"/>
          </a:xfrm>
          <a:prstGeom prst="rect">
            <a:avLst/>
          </a:prstGeom>
        </p:spPr>
        <p:txBody>
          <a:bodyPr>
            <a:spAutoFit/>
          </a:bodyPr>
          <a:lstStyle/>
          <a:p>
            <a:pPr algn="ctr">
              <a:defRPr/>
            </a:pP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Культура Новохоперского муниципального района</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a:t>
            </a:r>
            <a:endPar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2022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accent1">
                  <a:lumMod val="75000"/>
                </a:schemeClr>
              </a:solidFill>
              <a:latin typeface="Times New Roman" pitchFamily="18" charset="0"/>
              <a:cs typeface="Times New Roman" pitchFamily="18" charset="0"/>
            </a:endParaRPr>
          </a:p>
        </p:txBody>
      </p:sp>
      <p:pic>
        <p:nvPicPr>
          <p:cNvPr id="15364" name="Picture 3"/>
          <p:cNvPicPr>
            <a:picLocks noChangeAspect="1" noChangeArrowheads="1"/>
          </p:cNvPicPr>
          <p:nvPr/>
        </p:nvPicPr>
        <p:blipFill>
          <a:blip r:embed="rId3" cstate="print"/>
          <a:srcRect/>
          <a:stretch>
            <a:fillRect/>
          </a:stretch>
        </p:blipFill>
        <p:spPr bwMode="auto">
          <a:xfrm>
            <a:off x="3500430" y="4929198"/>
            <a:ext cx="1928812" cy="1168400"/>
          </a:xfrm>
          <a:prstGeom prst="rect">
            <a:avLst/>
          </a:prstGeom>
          <a:noFill/>
          <a:ln w="9525">
            <a:noFill/>
            <a:miter lim="800000"/>
            <a:headEnd/>
            <a:tailEnd/>
          </a:ln>
        </p:spPr>
      </p:pic>
      <p:pic>
        <p:nvPicPr>
          <p:cNvPr id="9" name="Picture 6" descr="Герб района без вольной части"/>
          <p:cNvPicPr>
            <a:picLocks noChangeAspect="1" noChangeArrowheads="1"/>
          </p:cNvPicPr>
          <p:nvPr/>
        </p:nvPicPr>
        <p:blipFill>
          <a:blip r:embed="rId4"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pic>
        <p:nvPicPr>
          <p:cNvPr id="22530" name="Picture 2" descr="1"/>
          <p:cNvPicPr>
            <a:picLocks noChangeAspect="1" noChangeArrowheads="1"/>
          </p:cNvPicPr>
          <p:nvPr/>
        </p:nvPicPr>
        <p:blipFill>
          <a:blip r:embed="rId5"/>
          <a:srcRect/>
          <a:stretch>
            <a:fillRect/>
          </a:stretch>
        </p:blipFill>
        <p:spPr bwMode="auto">
          <a:xfrm>
            <a:off x="2285984" y="2571744"/>
            <a:ext cx="3552965" cy="2000264"/>
          </a:xfrm>
          <a:prstGeom prst="rect">
            <a:avLst/>
          </a:prstGeom>
          <a:noFill/>
        </p:spPr>
      </p:pic>
      <p:pic>
        <p:nvPicPr>
          <p:cNvPr id="22532" name="Picture 4" descr="12"/>
          <p:cNvPicPr>
            <a:picLocks noChangeAspect="1" noChangeArrowheads="1"/>
          </p:cNvPicPr>
          <p:nvPr/>
        </p:nvPicPr>
        <p:blipFill>
          <a:blip r:embed="rId6" cstate="print"/>
          <a:srcRect/>
          <a:stretch>
            <a:fillRect/>
          </a:stretch>
        </p:blipFill>
        <p:spPr bwMode="auto">
          <a:xfrm>
            <a:off x="5500694" y="1357298"/>
            <a:ext cx="2793977" cy="1571612"/>
          </a:xfrm>
          <a:prstGeom prst="rect">
            <a:avLst/>
          </a:prstGeom>
          <a:noFill/>
        </p:spPr>
      </p:pic>
      <p:pic>
        <p:nvPicPr>
          <p:cNvPr id="11" name="Рисунок 10" descr="10"/>
          <p:cNvPicPr/>
          <p:nvPr/>
        </p:nvPicPr>
        <p:blipFill>
          <a:blip r:embed="rId7" cstate="print"/>
          <a:srcRect/>
          <a:stretch>
            <a:fillRect/>
          </a:stretch>
        </p:blipFill>
        <p:spPr bwMode="auto">
          <a:xfrm>
            <a:off x="714348" y="1643050"/>
            <a:ext cx="1102355" cy="862646"/>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571504"/>
          </a:xfrm>
        </p:spPr>
        <p:txBody>
          <a:bodyPr>
            <a:normAutofit fontScale="90000"/>
          </a:bodyPr>
          <a:lstStyle/>
          <a:p>
            <a:pPr algn="ctr"/>
            <a:r>
              <a:rPr lang="ru-RU" sz="2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Новохопёрский муниципальный район </a:t>
            </a:r>
            <a:br>
              <a:rPr lang="ru-RU" sz="2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Воронежской области</a:t>
            </a:r>
            <a:endParaRPr lang="ru-RU" sz="2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9394" name="Picture 2"/>
          <p:cNvPicPr>
            <a:picLocks noChangeAspect="1" noChangeArrowheads="1"/>
          </p:cNvPicPr>
          <p:nvPr/>
        </p:nvPicPr>
        <p:blipFill>
          <a:blip r:embed="rId2" cstate="print"/>
          <a:srcRect/>
          <a:stretch>
            <a:fillRect/>
          </a:stretch>
        </p:blipFill>
        <p:spPr bwMode="auto">
          <a:xfrm>
            <a:off x="465701" y="1285860"/>
            <a:ext cx="3603684" cy="3071834"/>
          </a:xfrm>
          <a:prstGeom prst="rect">
            <a:avLst/>
          </a:prstGeom>
          <a:noFill/>
          <a:ln w="9525">
            <a:noFill/>
            <a:miter lim="800000"/>
            <a:headEnd/>
            <a:tailEnd/>
          </a:ln>
          <a:effectLst/>
        </p:spPr>
      </p:pic>
      <p:sp>
        <p:nvSpPr>
          <p:cNvPr id="4" name="Прямоугольник 3"/>
          <p:cNvSpPr/>
          <p:nvPr/>
        </p:nvSpPr>
        <p:spPr>
          <a:xfrm>
            <a:off x="4286248" y="1285860"/>
            <a:ext cx="4214842" cy="3600986"/>
          </a:xfrm>
          <a:prstGeom prst="rect">
            <a:avLst/>
          </a:prstGeom>
        </p:spPr>
        <p:txBody>
          <a:bodyPr wrap="square">
            <a:spAutoFit/>
          </a:bodyPr>
          <a:lstStyle/>
          <a:p>
            <a:pPr algn="just" eaLnBrk="1" hangingPunct="1"/>
            <a:r>
              <a:rPr lang="ru-RU" altLang="ru-RU" sz="1400" b="1" dirty="0" smtClean="0">
                <a:solidFill>
                  <a:schemeClr val="tx2">
                    <a:lumMod val="75000"/>
                  </a:schemeClr>
                </a:solidFill>
                <a:latin typeface="Times New Roman" pitchFamily="18" charset="0"/>
                <a:cs typeface="Times New Roman" pitchFamily="18" charset="0"/>
              </a:rPr>
              <a:t>В состав Новохопёрского муниципального района входят 11 поселений, из них:</a:t>
            </a:r>
          </a:p>
          <a:p>
            <a:pPr algn="ctr" eaLnBrk="1" hangingPunct="1"/>
            <a:r>
              <a:rPr lang="ru-RU" altLang="ru-RU" sz="1400" b="1" dirty="0" smtClean="0">
                <a:solidFill>
                  <a:schemeClr val="tx2">
                    <a:lumMod val="75000"/>
                  </a:schemeClr>
                </a:solidFill>
                <a:latin typeface="Times New Roman" pitchFamily="18" charset="0"/>
                <a:cs typeface="Times New Roman" pitchFamily="18" charset="0"/>
              </a:rPr>
              <a:t>2 городских поселения:</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Городское поселение – город Новохоперск;</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 Елань- </a:t>
            </a:r>
            <a:r>
              <a:rPr lang="ru-RU" altLang="ru-RU" sz="1400" b="1" dirty="0" err="1" smtClean="0">
                <a:solidFill>
                  <a:schemeClr val="tx2">
                    <a:lumMod val="75000"/>
                  </a:schemeClr>
                </a:solidFill>
                <a:latin typeface="Times New Roman" pitchFamily="18" charset="0"/>
                <a:cs typeface="Times New Roman" pitchFamily="18" charset="0"/>
              </a:rPr>
              <a:t>Коленовское</a:t>
            </a:r>
            <a:r>
              <a:rPr lang="ru-RU" altLang="ru-RU" sz="1400" b="1" dirty="0" smtClean="0">
                <a:solidFill>
                  <a:schemeClr val="tx2">
                    <a:lumMod val="75000"/>
                  </a:schemeClr>
                </a:solidFill>
                <a:latin typeface="Times New Roman" pitchFamily="18" charset="0"/>
                <a:cs typeface="Times New Roman" pitchFamily="18" charset="0"/>
              </a:rPr>
              <a:t> городское поселение.</a:t>
            </a:r>
          </a:p>
          <a:p>
            <a:pPr algn="ctr" eaLnBrk="1" hangingPunct="1"/>
            <a:r>
              <a:rPr lang="ru-RU" altLang="ru-RU" sz="1400" b="1" dirty="0" smtClean="0">
                <a:solidFill>
                  <a:schemeClr val="tx2">
                    <a:lumMod val="75000"/>
                  </a:schemeClr>
                </a:solidFill>
                <a:latin typeface="Times New Roman" pitchFamily="18" charset="0"/>
                <a:cs typeface="Times New Roman" pitchFamily="18" charset="0"/>
              </a:rPr>
              <a:t>9 сельских поселений:</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Коленовское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Краснянское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Михайловское сельское поселение;</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Новопокровское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Пыховское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Терновское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smtClean="0">
                <a:solidFill>
                  <a:schemeClr val="tx2">
                    <a:lumMod val="75000"/>
                  </a:schemeClr>
                </a:solidFill>
                <a:latin typeface="Times New Roman" pitchFamily="18" charset="0"/>
                <a:cs typeface="Times New Roman" pitchFamily="18" charset="0"/>
              </a:rPr>
              <a:t>Троицкое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Центральское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tx2">
                    <a:lumMod val="75000"/>
                  </a:schemeClr>
                </a:solidFill>
                <a:latin typeface="Times New Roman" pitchFamily="18" charset="0"/>
                <a:cs typeface="Times New Roman" pitchFamily="18" charset="0"/>
              </a:rPr>
              <a:t>Ярковское</a:t>
            </a:r>
            <a:r>
              <a:rPr lang="ru-RU" altLang="ru-RU" sz="1400" b="1" dirty="0" smtClean="0">
                <a:solidFill>
                  <a:schemeClr val="tx2">
                    <a:lumMod val="75000"/>
                  </a:schemeClr>
                </a:solidFill>
                <a:latin typeface="Times New Roman" pitchFamily="18" charset="0"/>
                <a:cs typeface="Times New Roman" pitchFamily="18" charset="0"/>
              </a:rPr>
              <a:t> сельское поселение.</a:t>
            </a:r>
          </a:p>
          <a:p>
            <a:pPr algn="just" eaLnBrk="1" hangingPunct="1"/>
            <a:endParaRPr lang="ru-RU" altLang="ru-RU" b="1" dirty="0" smtClean="0">
              <a:solidFill>
                <a:schemeClr val="tx2">
                  <a:lumMod val="75000"/>
                </a:schemeClr>
              </a:solidFill>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285750" y="214313"/>
            <a:ext cx="642912" cy="774939"/>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7166"/>
            <a:ext cx="9144000" cy="1200329"/>
          </a:xfrm>
          <a:prstGeom prst="rect">
            <a:avLst/>
          </a:prstGeom>
        </p:spPr>
        <p:txBody>
          <a:bodyPr>
            <a:spAutoFit/>
          </a:bodyPr>
          <a:lstStyle/>
          <a:p>
            <a:pPr algn="ctr">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Развитие физической культуры и спорта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муниципального района»</a:t>
            </a:r>
          </a:p>
          <a:p>
            <a:pPr algn="ctr">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2022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pic>
        <p:nvPicPr>
          <p:cNvPr id="10" name="Рисунок 9" descr="6B8YqvjhiaA"/>
          <p:cNvPicPr/>
          <p:nvPr/>
        </p:nvPicPr>
        <p:blipFill>
          <a:blip r:embed="rId4" cstate="print"/>
          <a:srcRect/>
          <a:stretch>
            <a:fillRect/>
          </a:stretch>
        </p:blipFill>
        <p:spPr bwMode="auto">
          <a:xfrm>
            <a:off x="5857884" y="3214686"/>
            <a:ext cx="2470146" cy="2298517"/>
          </a:xfrm>
          <a:prstGeom prst="rect">
            <a:avLst/>
          </a:prstGeom>
          <a:noFill/>
          <a:ln w="9525">
            <a:noFill/>
            <a:miter lim="800000"/>
            <a:headEnd/>
            <a:tailEnd/>
          </a:ln>
        </p:spPr>
      </p:pic>
      <p:pic>
        <p:nvPicPr>
          <p:cNvPr id="11" name="Рисунок 10" descr=" mdGNodMHlk"/>
          <p:cNvPicPr/>
          <p:nvPr/>
        </p:nvPicPr>
        <p:blipFill>
          <a:blip r:embed="rId5" cstate="print"/>
          <a:srcRect/>
          <a:stretch>
            <a:fillRect/>
          </a:stretch>
        </p:blipFill>
        <p:spPr bwMode="auto">
          <a:xfrm>
            <a:off x="1142976" y="1857364"/>
            <a:ext cx="3214710" cy="2214578"/>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7543824" cy="1154098"/>
          </a:xfrm>
        </p:spPr>
        <p:txBody>
          <a:bodyPr/>
          <a:lstStyle/>
          <a:p>
            <a:pPr>
              <a:defRPr/>
            </a:pPr>
            <a:r>
              <a:rPr lang="ru-RU" sz="18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«Обеспечение общественного порядка и противодействие преступности» за 2022 год</a:t>
            </a:r>
            <a:endParaRPr lang="ru-RU" sz="1800" dirty="0">
              <a:solidFill>
                <a:schemeClr val="accent1">
                  <a:lumMod val="75000"/>
                </a:schemeClr>
              </a:solidFill>
            </a:endParaRPr>
          </a:p>
        </p:txBody>
      </p:sp>
      <p:pic>
        <p:nvPicPr>
          <p:cNvPr id="5"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10" name="Прямоугольник 9"/>
          <p:cNvSpPr/>
          <p:nvPr/>
        </p:nvSpPr>
        <p:spPr>
          <a:xfrm>
            <a:off x="1071538" y="1428736"/>
            <a:ext cx="7215237" cy="2954655"/>
          </a:xfrm>
          <a:prstGeom prst="rect">
            <a:avLst/>
          </a:prstGeom>
        </p:spPr>
        <p:txBody>
          <a:bodyPr wrap="square">
            <a:spAutoFit/>
          </a:bodyPr>
          <a:lstStyle/>
          <a:p>
            <a:pPr algn="just">
              <a:spcAft>
                <a:spcPts val="0"/>
              </a:spcAft>
            </a:pPr>
            <a:r>
              <a:rPr lang="ru-RU" sz="1400" dirty="0" smtClean="0">
                <a:solidFill>
                  <a:schemeClr val="accent1">
                    <a:lumMod val="75000"/>
                  </a:schemeClr>
                </a:solidFill>
                <a:latin typeface="Times New Roman" pitchFamily="18" charset="0"/>
                <a:ea typeface="Times New Roman"/>
                <a:cs typeface="Times New Roman" pitchFamily="18" charset="0"/>
              </a:rPr>
              <a:t>Целью муниципальной программы является:</a:t>
            </a:r>
          </a:p>
          <a:p>
            <a:pPr algn="just">
              <a:spcAft>
                <a:spcPts val="0"/>
              </a:spcAft>
            </a:pPr>
            <a:endParaRPr lang="ru-RU" sz="1400" dirty="0" smtClean="0">
              <a:solidFill>
                <a:schemeClr val="accent1">
                  <a:lumMod val="75000"/>
                </a:schemeClr>
              </a:solidFill>
              <a:latin typeface="Times New Roman" pitchFamily="18" charset="0"/>
              <a:ea typeface="Times New Roman"/>
              <a:cs typeface="Times New Roman" pitchFamily="18" charset="0"/>
            </a:endParaRPr>
          </a:p>
          <a:p>
            <a:pPr indent="449263" algn="just">
              <a:spcAft>
                <a:spcPts val="0"/>
              </a:spcAft>
            </a:pPr>
            <a:r>
              <a:rPr lang="ru-RU" sz="1400" dirty="0" smtClean="0">
                <a:solidFill>
                  <a:schemeClr val="accent1">
                    <a:lumMod val="75000"/>
                  </a:schemeClr>
                </a:solidFill>
                <a:latin typeface="Times New Roman" pitchFamily="18" charset="0"/>
                <a:ea typeface="Times New Roman"/>
                <a:cs typeface="Times New Roman" pitchFamily="18" charset="0"/>
              </a:rPr>
              <a:t> - снижение уровня преступности, коррупции, наркомании, террористической опасности, экстремизма на территории Новохопёрского района;</a:t>
            </a:r>
          </a:p>
          <a:p>
            <a:pPr indent="449263" algn="just">
              <a:spcAft>
                <a:spcPts val="0"/>
              </a:spcAft>
            </a:pPr>
            <a:r>
              <a:rPr lang="ru-RU" sz="1400" dirty="0" smtClean="0">
                <a:solidFill>
                  <a:schemeClr val="accent1">
                    <a:lumMod val="75000"/>
                  </a:schemeClr>
                </a:solidFill>
                <a:latin typeface="Times New Roman" pitchFamily="18" charset="0"/>
                <a:ea typeface="Times New Roman"/>
                <a:cs typeface="Times New Roman" pitchFamily="18" charset="0"/>
              </a:rPr>
              <a:t>- совершенствование системы профилактики правонарушений, укрепление общественного порядка и общественной безопасности, вовлечение в данную деятельность органов местного самоуправления, общественных формирований и населения;</a:t>
            </a:r>
          </a:p>
          <a:p>
            <a:pPr indent="449263" algn="just">
              <a:spcAft>
                <a:spcPts val="0"/>
              </a:spcAft>
            </a:pPr>
            <a:r>
              <a:rPr lang="ru-RU" sz="1400" dirty="0" smtClean="0">
                <a:solidFill>
                  <a:schemeClr val="accent1">
                    <a:lumMod val="75000"/>
                  </a:schemeClr>
                </a:solidFill>
                <a:latin typeface="Times New Roman" pitchFamily="18" charset="0"/>
                <a:ea typeface="Times New Roman"/>
                <a:cs typeface="Times New Roman" pitchFamily="18" charset="0"/>
              </a:rPr>
              <a:t>- снижение уровня коррупции, ее влияния на активность и эффективность бизнеса.</a:t>
            </a:r>
          </a:p>
          <a:p>
            <a:pPr indent="449263" algn="just">
              <a:spcAft>
                <a:spcPts val="0"/>
              </a:spcAft>
              <a:buFontTx/>
              <a:buChar char="-"/>
            </a:pPr>
            <a:r>
              <a:rPr lang="ru-RU" sz="1400" dirty="0" smtClean="0">
                <a:solidFill>
                  <a:schemeClr val="accent1">
                    <a:lumMod val="75000"/>
                  </a:schemeClr>
                </a:solidFill>
                <a:latin typeface="Times New Roman" pitchFamily="18" charset="0"/>
                <a:ea typeface="Times New Roman"/>
                <a:cs typeface="Times New Roman" pitchFamily="18" charset="0"/>
              </a:rPr>
              <a:t>противодействие преступности. Обеспечение общественной безопасности. </a:t>
            </a:r>
          </a:p>
          <a:p>
            <a:pPr indent="449263">
              <a:spcAft>
                <a:spcPts val="0"/>
              </a:spcAft>
              <a:buFontTx/>
              <a:buChar char="-"/>
            </a:pPr>
            <a:endParaRPr lang="ru-RU" sz="1400" dirty="0" smtClean="0">
              <a:latin typeface="Times New Roman" pitchFamily="18" charset="0"/>
              <a:ea typeface="Times New Roman"/>
              <a:cs typeface="Times New Roman" pitchFamily="18" charset="0"/>
            </a:endParaRPr>
          </a:p>
          <a:p>
            <a:pPr algn="just">
              <a:spcAft>
                <a:spcPts val="0"/>
              </a:spcAft>
            </a:pPr>
            <a:endParaRPr lang="ru-RU" dirty="0" smtClean="0">
              <a:latin typeface="Arial"/>
              <a:ea typeface="Times New Roman"/>
              <a:cs typeface="Arial"/>
            </a:endParaRPr>
          </a:p>
          <a:p>
            <a:pPr algn="just">
              <a:spcAft>
                <a:spcPts val="0"/>
              </a:spcAft>
            </a:pPr>
            <a:endParaRPr lang="ru-RU" sz="2800" dirty="0">
              <a:latin typeface="Arial"/>
              <a:ea typeface="Times New Roman"/>
              <a:cs typeface="Times New Roman"/>
            </a:endParaRPr>
          </a:p>
        </p:txBody>
      </p:sp>
    </p:spTree>
  </p:cSld>
  <p:clrMapOvr>
    <a:masterClrMapping/>
  </p:clrMapOvr>
  <p:transition spd="slow" advClick="0" advTm="100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28604"/>
            <a:ext cx="9144000" cy="923330"/>
          </a:xfrm>
          <a:prstGeom prst="rect">
            <a:avLst/>
          </a:prstGeom>
        </p:spPr>
        <p:txBody>
          <a:bodyPr>
            <a:spAutoFit/>
          </a:bodyPr>
          <a:lstStyle/>
          <a:p>
            <a:pPr algn="ctr">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программа</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муниципального района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Экономическое развитие</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2022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19461" name="Прямоугольник 6"/>
          <p:cNvSpPr>
            <a:spLocks noChangeArrowheads="1"/>
          </p:cNvSpPr>
          <p:nvPr/>
        </p:nvSpPr>
        <p:spPr bwMode="auto">
          <a:xfrm>
            <a:off x="2286000" y="1857375"/>
            <a:ext cx="6143625" cy="1200150"/>
          </a:xfrm>
          <a:prstGeom prst="rect">
            <a:avLst/>
          </a:prstGeom>
          <a:noFill/>
          <a:ln w="9525">
            <a:noFill/>
            <a:miter lim="800000"/>
            <a:headEnd/>
            <a:tailEnd/>
          </a:ln>
        </p:spPr>
        <p:txBody>
          <a:bodyPr>
            <a:spAutoFit/>
          </a:bodyPr>
          <a:lstStyle/>
          <a:p>
            <a:pPr algn="just"/>
            <a:r>
              <a:rPr lang="ru-RU" dirty="0">
                <a:solidFill>
                  <a:srgbClr val="002060"/>
                </a:solidFill>
                <a:latin typeface="Times New Roman" pitchFamily="18" charset="0"/>
                <a:cs typeface="Times New Roman" pitchFamily="18" charset="0"/>
              </a:rPr>
              <a:t>Основное мероприятие «Прочие мероприятия в области экономического развития района» в том числе: ремонт автомобильных дорог общего пользования местного значения в сумме </a:t>
            </a:r>
            <a:r>
              <a:rPr lang="ru-RU" dirty="0" smtClean="0">
                <a:solidFill>
                  <a:srgbClr val="002060"/>
                </a:solidFill>
                <a:latin typeface="Times New Roman" pitchFamily="18" charset="0"/>
                <a:cs typeface="Times New Roman" pitchFamily="18" charset="0"/>
              </a:rPr>
              <a:t>65,0 </a:t>
            </a:r>
            <a:r>
              <a:rPr lang="ru-RU" dirty="0">
                <a:solidFill>
                  <a:srgbClr val="002060"/>
                </a:solidFill>
                <a:latin typeface="Times New Roman" pitchFamily="18" charset="0"/>
                <a:cs typeface="Times New Roman" pitchFamily="18" charset="0"/>
              </a:rPr>
              <a:t>млн.рублей</a:t>
            </a:r>
          </a:p>
        </p:txBody>
      </p:sp>
      <p:sp>
        <p:nvSpPr>
          <p:cNvPr id="19462" name="Прямоугольник 7"/>
          <p:cNvSpPr>
            <a:spLocks noChangeArrowheads="1"/>
          </p:cNvSpPr>
          <p:nvPr/>
        </p:nvSpPr>
        <p:spPr bwMode="auto">
          <a:xfrm>
            <a:off x="2428860" y="3786190"/>
            <a:ext cx="5929311" cy="923330"/>
          </a:xfrm>
          <a:prstGeom prst="rect">
            <a:avLst/>
          </a:prstGeom>
          <a:noFill/>
          <a:ln w="9525">
            <a:noFill/>
            <a:miter lim="800000"/>
            <a:headEnd/>
            <a:tailEnd/>
          </a:ln>
        </p:spPr>
        <p:txBody>
          <a:bodyPr wrap="square">
            <a:spAutoFit/>
          </a:bodyPr>
          <a:lstStyle/>
          <a:p>
            <a:pPr algn="just"/>
            <a:r>
              <a:rPr lang="ru-RU" dirty="0">
                <a:solidFill>
                  <a:srgbClr val="002060"/>
                </a:solidFill>
                <a:latin typeface="Times New Roman" pitchFamily="18" charset="0"/>
                <a:cs typeface="Times New Roman" pitchFamily="18" charset="0"/>
              </a:rPr>
              <a:t>Подпрограмма </a:t>
            </a:r>
            <a:r>
              <a:rPr lang="ru-RU" dirty="0" smtClean="0">
                <a:solidFill>
                  <a:srgbClr val="002060"/>
                </a:solidFill>
                <a:latin typeface="Times New Roman" pitchFamily="18" charset="0"/>
                <a:cs typeface="Times New Roman" pitchFamily="18" charset="0"/>
              </a:rPr>
              <a:t>«Развитие и поддержка малого и среднего предпринимательства в Новохопёрском муниципальном районе» </a:t>
            </a:r>
            <a:r>
              <a:rPr lang="ru-RU" dirty="0">
                <a:solidFill>
                  <a:srgbClr val="002060"/>
                </a:solidFill>
                <a:latin typeface="Times New Roman" pitchFamily="18" charset="0"/>
                <a:cs typeface="Times New Roman" pitchFamily="18" charset="0"/>
              </a:rPr>
              <a:t>в сумме </a:t>
            </a:r>
            <a:r>
              <a:rPr lang="ru-RU" dirty="0" smtClean="0">
                <a:solidFill>
                  <a:srgbClr val="002060"/>
                </a:solidFill>
                <a:latin typeface="Times New Roman" pitchFamily="18" charset="0"/>
                <a:cs typeface="Times New Roman" pitchFamily="18" charset="0"/>
              </a:rPr>
              <a:t>5,4 </a:t>
            </a:r>
            <a:r>
              <a:rPr lang="ru-RU" dirty="0">
                <a:solidFill>
                  <a:srgbClr val="002060"/>
                </a:solidFill>
                <a:latin typeface="Times New Roman" pitchFamily="18" charset="0"/>
                <a:cs typeface="Times New Roman" pitchFamily="18" charset="0"/>
              </a:rPr>
              <a:t>млн. рублей</a:t>
            </a:r>
          </a:p>
        </p:txBody>
      </p:sp>
      <p:pic>
        <p:nvPicPr>
          <p:cNvPr id="7"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pic>
        <p:nvPicPr>
          <p:cNvPr id="8" name="Рисунок 7" descr="31"/>
          <p:cNvPicPr/>
          <p:nvPr/>
        </p:nvPicPr>
        <p:blipFill>
          <a:blip r:embed="rId3" cstate="print"/>
          <a:srcRect/>
          <a:stretch>
            <a:fillRect/>
          </a:stretch>
        </p:blipFill>
        <p:spPr bwMode="auto">
          <a:xfrm>
            <a:off x="428596" y="1643050"/>
            <a:ext cx="1857388" cy="1643073"/>
          </a:xfrm>
          <a:prstGeom prst="rect">
            <a:avLst/>
          </a:prstGeom>
          <a:noFill/>
          <a:ln w="9525">
            <a:noFill/>
            <a:miter lim="800000"/>
            <a:headEnd/>
            <a:tailEnd/>
          </a:ln>
        </p:spPr>
      </p:pic>
      <p:pic>
        <p:nvPicPr>
          <p:cNvPr id="17410" name="Picture 2" descr="4"/>
          <p:cNvPicPr>
            <a:picLocks noChangeAspect="1" noChangeArrowheads="1"/>
          </p:cNvPicPr>
          <p:nvPr/>
        </p:nvPicPr>
        <p:blipFill>
          <a:blip r:embed="rId4" cstate="print"/>
          <a:srcRect/>
          <a:stretch>
            <a:fillRect/>
          </a:stretch>
        </p:blipFill>
        <p:spPr bwMode="auto">
          <a:xfrm>
            <a:off x="428597" y="3429000"/>
            <a:ext cx="1905013" cy="1428760"/>
          </a:xfrm>
          <a:prstGeom prst="rect">
            <a:avLst/>
          </a:prstGeom>
          <a:noFill/>
        </p:spPr>
      </p:pic>
    </p:spTree>
  </p:cSld>
  <p:clrMapOvr>
    <a:masterClrMapping/>
  </p:clrMapOvr>
  <p:transition spd="slow" advClick="0" advTm="1000">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357166"/>
            <a:ext cx="8929718" cy="1214422"/>
          </a:xfrm>
          <a:prstGeom prst="rect">
            <a:avLst/>
          </a:prstGeom>
        </p:spPr>
        <p:txBody>
          <a:bodyPr wrap="square">
            <a:spAutoFit/>
          </a:bodyPr>
          <a:lstStyle/>
          <a:p>
            <a:pPr algn="ctr" fontAlgn="auto">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«Энергосбережение и повышение энергетической эффективности,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обеспечение качественными жилищно-коммунальными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услугами населения Новохопёрского муниципального района»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2022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4286248" y="1857364"/>
            <a:ext cx="4357702" cy="954107"/>
          </a:xfrm>
          <a:prstGeom prst="rect">
            <a:avLst/>
          </a:prstGeom>
        </p:spPr>
        <p:txBody>
          <a:bodyPr wrap="square">
            <a:spAutoFit/>
          </a:bodyPr>
          <a:lstStyle/>
          <a:p>
            <a:r>
              <a:rPr lang="ru-RU" sz="1400" dirty="0" smtClean="0">
                <a:latin typeface="Times New Roman" pitchFamily="18" charset="0"/>
                <a:cs typeface="Times New Roman" pitchFamily="18" charset="0"/>
              </a:rPr>
              <a:t>Строительство, реконструкция и капитальный ремонт систем водоснабжения и водоотведения, тепловых сетей в объектах муниципальной собственности в сумме </a:t>
            </a:r>
            <a:r>
              <a:rPr lang="ru-RU" sz="1400" dirty="0" smtClean="0">
                <a:latin typeface="Times New Roman" pitchFamily="18" charset="0"/>
                <a:cs typeface="Times New Roman" pitchFamily="18" charset="0"/>
              </a:rPr>
              <a:t>12,7 </a:t>
            </a:r>
            <a:r>
              <a:rPr lang="ru-RU" sz="1400" dirty="0"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
        <p:nvSpPr>
          <p:cNvPr id="7" name="Прямоугольник 6"/>
          <p:cNvSpPr/>
          <p:nvPr/>
        </p:nvSpPr>
        <p:spPr>
          <a:xfrm>
            <a:off x="642910" y="1928802"/>
            <a:ext cx="3143272" cy="738664"/>
          </a:xfrm>
          <a:prstGeom prst="rect">
            <a:avLst/>
          </a:prstGeom>
        </p:spPr>
        <p:txBody>
          <a:bodyPr wrap="square">
            <a:spAutoFit/>
          </a:bodyPr>
          <a:lstStyle/>
          <a:p>
            <a:r>
              <a:rPr lang="ru-RU" sz="1400" dirty="0" smtClean="0">
                <a:latin typeface="Times New Roman" pitchFamily="18" charset="0"/>
                <a:cs typeface="Times New Roman" pitchFamily="18" charset="0"/>
              </a:rPr>
              <a:t>Повышение доступности и качества транспортных услуг для населения в сумме </a:t>
            </a:r>
            <a:r>
              <a:rPr lang="ru-RU" sz="1400" dirty="0" smtClean="0">
                <a:latin typeface="Times New Roman" pitchFamily="18" charset="0"/>
                <a:cs typeface="Times New Roman" pitchFamily="18" charset="0"/>
              </a:rPr>
              <a:t>6,2 </a:t>
            </a:r>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sp>
        <p:nvSpPr>
          <p:cNvPr id="10" name="Прямоугольник 9"/>
          <p:cNvSpPr/>
          <p:nvPr/>
        </p:nvSpPr>
        <p:spPr>
          <a:xfrm>
            <a:off x="4286248" y="3000372"/>
            <a:ext cx="4429124" cy="1815882"/>
          </a:xfrm>
          <a:prstGeom prst="rect">
            <a:avLst/>
          </a:prstGeom>
        </p:spPr>
        <p:txBody>
          <a:bodyPr wrap="square">
            <a:spAutoFit/>
          </a:bodyPr>
          <a:lstStyle/>
          <a:p>
            <a:r>
              <a:rPr lang="ru-RU" sz="1400" dirty="0" smtClean="0">
                <a:latin typeface="Times New Roman" pitchFamily="18" charset="0"/>
                <a:cs typeface="Times New Roman" pitchFamily="18" charset="0"/>
              </a:rPr>
              <a:t>Приобретение коммунальной специализированной техники в </a:t>
            </a:r>
            <a:r>
              <a:rPr lang="ru-RU" sz="1400" dirty="0" smtClean="0">
                <a:latin typeface="Times New Roman" pitchFamily="18" charset="0"/>
                <a:cs typeface="Times New Roman" pitchFamily="18" charset="0"/>
              </a:rPr>
              <a:t>сумме </a:t>
            </a:r>
            <a:r>
              <a:rPr lang="ru-RU" sz="1400" dirty="0" smtClean="0">
                <a:latin typeface="Times New Roman" pitchFamily="18" charset="0"/>
                <a:cs typeface="Times New Roman" pitchFamily="18" charset="0"/>
              </a:rPr>
              <a:t>12,9 </a:t>
            </a:r>
            <a:r>
              <a:rPr lang="ru-RU" sz="1400" dirty="0" smtClean="0">
                <a:latin typeface="Times New Roman" pitchFamily="18" charset="0"/>
                <a:cs typeface="Times New Roman" pitchFamily="18" charset="0"/>
              </a:rPr>
              <a:t>млн.рублей</a:t>
            </a:r>
          </a:p>
          <a:p>
            <a:r>
              <a:rPr lang="ru-RU" sz="1400" dirty="0" smtClean="0">
                <a:latin typeface="Times New Roman" pitchFamily="18" charset="0"/>
                <a:cs typeface="Times New Roman" pitchFamily="18" charset="0"/>
              </a:rPr>
              <a:t>Региональный проект «Чистая вода» в сумме </a:t>
            </a:r>
            <a:r>
              <a:rPr lang="ru-RU" sz="1400" dirty="0" smtClean="0">
                <a:latin typeface="Times New Roman" pitchFamily="18" charset="0"/>
                <a:cs typeface="Times New Roman" pitchFamily="18" charset="0"/>
              </a:rPr>
              <a:t>100,9 млн.рублей</a:t>
            </a:r>
          </a:p>
          <a:p>
            <a:r>
              <a:rPr lang="ru-RU" sz="1400" dirty="0" smtClean="0">
                <a:latin typeface="Times New Roman" pitchFamily="18" charset="0"/>
                <a:cs typeface="Times New Roman" pitchFamily="18" charset="0"/>
              </a:rPr>
              <a:t>Строительство, реконструкция и ремонт котельных, находящихся в муниципальной </a:t>
            </a:r>
            <a:r>
              <a:rPr lang="ru-RU" sz="1400" dirty="0" smtClean="0">
                <a:latin typeface="Times New Roman" pitchFamily="18" charset="0"/>
                <a:cs typeface="Times New Roman" pitchFamily="18" charset="0"/>
              </a:rPr>
              <a:t>собственности </a:t>
            </a:r>
            <a:r>
              <a:rPr lang="ru-RU" sz="1400" dirty="0" smtClean="0">
                <a:latin typeface="Times New Roman" pitchFamily="18" charset="0"/>
                <a:cs typeface="Times New Roman" pitchFamily="18" charset="0"/>
              </a:rPr>
              <a:t>в сумме </a:t>
            </a:r>
            <a:r>
              <a:rPr lang="ru-RU" sz="1400" dirty="0" smtClean="0">
                <a:latin typeface="Times New Roman" pitchFamily="18" charset="0"/>
                <a:cs typeface="Times New Roman" pitchFamily="18" charset="0"/>
              </a:rPr>
              <a:t>2,3 </a:t>
            </a:r>
            <a:r>
              <a:rPr lang="ru-RU" sz="1400" dirty="0" smtClean="0">
                <a:latin typeface="Times New Roman" pitchFamily="18" charset="0"/>
                <a:cs typeface="Times New Roman" pitchFamily="18" charset="0"/>
              </a:rPr>
              <a:t>млн.рублей</a:t>
            </a:r>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11" name="Прямоугольник 10"/>
          <p:cNvSpPr/>
          <p:nvPr/>
        </p:nvSpPr>
        <p:spPr>
          <a:xfrm>
            <a:off x="571472" y="3857628"/>
            <a:ext cx="3857652" cy="1600438"/>
          </a:xfrm>
          <a:prstGeom prst="rect">
            <a:avLst/>
          </a:prstGeom>
        </p:spPr>
        <p:txBody>
          <a:bodyPr wrap="square">
            <a:spAutoFit/>
          </a:bodyPr>
          <a:lstStyle/>
          <a:p>
            <a:r>
              <a:rPr lang="ru-RU" sz="1400" dirty="0" smtClean="0">
                <a:latin typeface="Times New Roman" pitchFamily="18" charset="0"/>
                <a:cs typeface="Times New Roman" pitchFamily="18" charset="0"/>
              </a:rPr>
              <a:t>Подпрограмма «Энергосбережение и повышение энергетической эффективности в жилищном фонде, коммунальном комплексе, строительстве, в системах наружного освещения и обеспечении качественными жилищно-коммунальными услугами» в сумме </a:t>
            </a:r>
            <a:r>
              <a:rPr lang="ru-RU" sz="1400" dirty="0" smtClean="0">
                <a:latin typeface="Times New Roman" pitchFamily="18" charset="0"/>
                <a:cs typeface="Times New Roman" pitchFamily="18" charset="0"/>
              </a:rPr>
              <a:t>8,8 </a:t>
            </a:r>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sp>
        <p:nvSpPr>
          <p:cNvPr id="12" name="Прямоугольник 11"/>
          <p:cNvSpPr/>
          <p:nvPr/>
        </p:nvSpPr>
        <p:spPr>
          <a:xfrm>
            <a:off x="642910" y="2857496"/>
            <a:ext cx="3500462" cy="954107"/>
          </a:xfrm>
          <a:prstGeom prst="rect">
            <a:avLst/>
          </a:prstGeom>
        </p:spPr>
        <p:txBody>
          <a:bodyPr wrap="square">
            <a:spAutoFit/>
          </a:bodyPr>
          <a:lstStyle/>
          <a:p>
            <a:r>
              <a:rPr lang="ru-RU" sz="1400" dirty="0" smtClean="0">
                <a:latin typeface="Times New Roman" pitchFamily="18" charset="0"/>
                <a:cs typeface="Times New Roman" pitchFamily="18" charset="0"/>
              </a:rPr>
              <a:t>Повышение доступности жилья и качества жилищного обеспечения населения в сумме 0,003 млн.рублей</a:t>
            </a:r>
          </a:p>
          <a:p>
            <a:endParaRPr lang="ru-RU" sz="1400" dirty="0">
              <a:latin typeface="Times New Roman" pitchFamily="18" charset="0"/>
              <a:cs typeface="Times New Roman" pitchFamily="18" charset="0"/>
            </a:endParaRPr>
          </a:p>
        </p:txBody>
      </p:sp>
      <p:pic>
        <p:nvPicPr>
          <p:cNvPr id="1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7166"/>
            <a:ext cx="9144000" cy="923330"/>
          </a:xfrm>
          <a:prstGeom prst="rect">
            <a:avLst/>
          </a:prstGeom>
        </p:spPr>
        <p:txBody>
          <a:bodyPr>
            <a:spAutoFit/>
          </a:bodyPr>
          <a:lstStyle/>
          <a:p>
            <a:pPr algn="ctr" fontAlgn="auto">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Управление муниципальным имуществом и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земельными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ресурсами»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2022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4286248" y="2214554"/>
            <a:ext cx="4214810" cy="523220"/>
          </a:xfrm>
          <a:prstGeom prst="rect">
            <a:avLst/>
          </a:prstGeom>
        </p:spPr>
        <p:txBody>
          <a:bodyPr wrap="square">
            <a:spAutoFit/>
          </a:bodyPr>
          <a:lstStyle/>
          <a:p>
            <a:r>
              <a:rPr lang="ru-RU" sz="1400" dirty="0" smtClean="0">
                <a:latin typeface="Times New Roman" pitchFamily="18" charset="0"/>
                <a:cs typeface="Times New Roman" pitchFamily="18" charset="0"/>
              </a:rPr>
              <a:t>Финансовое обеспечение реализации муниципальной программы в сумме </a:t>
            </a:r>
            <a:r>
              <a:rPr lang="ru-RU" sz="1400" dirty="0" smtClean="0">
                <a:latin typeface="Times New Roman" pitchFamily="18" charset="0"/>
                <a:cs typeface="Times New Roman" pitchFamily="18" charset="0"/>
              </a:rPr>
              <a:t>5,7 </a:t>
            </a:r>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pic>
        <p:nvPicPr>
          <p:cNvPr id="8"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9" name="Скругленный прямоугольник 8"/>
          <p:cNvSpPr/>
          <p:nvPr/>
        </p:nvSpPr>
        <p:spPr>
          <a:xfrm>
            <a:off x="785786" y="1643050"/>
            <a:ext cx="3214710" cy="2714644"/>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1000">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7166"/>
            <a:ext cx="9144000" cy="923330"/>
          </a:xfrm>
          <a:prstGeom prst="rect">
            <a:avLst/>
          </a:prstGeom>
        </p:spPr>
        <p:txBody>
          <a:bodyPr wrap="square">
            <a:spAutoFit/>
          </a:bodyPr>
          <a:lstStyle/>
          <a:p>
            <a:pPr algn="ctr" fontAlgn="auto">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«У</a:t>
            </a:r>
            <a:r>
              <a:rPr lang="ru-RU" b="1" dirty="0" smtClean="0">
                <a:solidFill>
                  <a:schemeClr val="accent1">
                    <a:lumMod val="75000"/>
                  </a:schemeClr>
                </a:solidFill>
                <a:effectLst>
                  <a:outerShdw blurRad="38100" dist="38100" dir="2700000" algn="tl">
                    <a:srgbClr val="000000">
                      <a:alpha val="43137"/>
                    </a:srgbClr>
                  </a:outerShdw>
                </a:effectLst>
                <a:latin typeface="Times New Roman"/>
              </a:rPr>
              <a:t>правление муниципальными финансами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a:rPr>
              <a:t>Новохопёрского муниципального района</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2022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год</a:t>
            </a:r>
          </a:p>
        </p:txBody>
      </p:sp>
      <p:sp>
        <p:nvSpPr>
          <p:cNvPr id="5121" name="Rectangle 1"/>
          <p:cNvSpPr>
            <a:spLocks noChangeArrowheads="1"/>
          </p:cNvSpPr>
          <p:nvPr/>
        </p:nvSpPr>
        <p:spPr bwMode="auto">
          <a:xfrm>
            <a:off x="714348" y="1285860"/>
            <a:ext cx="785818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«Управление резервным фондом бюджета муниципального района»- бюджетам поселений распределены средства резервного фонда правительства Воронежской области (финансовое обеспечение непредвиденных расходов) в сумме </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0,8 </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млн. рублей для компенсации дополнительных расходов, возникших в результате решений, принятых органами власти другого уровня;</a:t>
            </a:r>
            <a:endPar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«Выравнивание бюджетной обеспеченности поселений» - сумма дотаций на выравнивание бюджетной обеспеченности, перечисленная в бюджеты поселений составила </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13</a:t>
            </a:r>
            <a:r>
              <a:rPr lang="ru-RU" sz="1400" i="1" dirty="0" smtClean="0">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,8</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млн. рублей;</a:t>
            </a:r>
            <a:endPar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Поддержка мер по обеспечению сбалансированности местных бюджетов» - иные дотации на общую сумму </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103,1 </a:t>
            </a:r>
            <a:r>
              <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млн. рублей;</a:t>
            </a:r>
            <a:endParaRPr kumimoji="0" lang="ru-RU" sz="1400" b="0" i="1"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lvl="0" indent="450850" algn="just" eaLnBrk="0" hangingPunct="0">
              <a:buFontTx/>
              <a:buChar char="-"/>
            </a:pP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Осуществление </a:t>
            </a: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отдельных государственных полномочий  Воронежской области на создание и организацию деятельности комиссий по делам несовершеннолетних и защите их прав в сумме </a:t>
            </a: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0,5 </a:t>
            </a: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млн. рублей;</a:t>
            </a:r>
          </a:p>
          <a:p>
            <a:pPr lvl="0" indent="450850" algn="just" eaLnBrk="0" hangingPunct="0">
              <a:buFontTx/>
              <a:buChar char="-"/>
            </a:pP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Осуществление отдельных государственных полномочий Воронежской области по сбору информации от поселений, входящих в муниципальный район, необходимой для ведения регистра муниципальных нормативных правовых актов в сумме 0,4 млн. рублей;</a:t>
            </a:r>
          </a:p>
          <a:p>
            <a:pPr lvl="0" indent="450850" algn="just" eaLnBrk="0" hangingPunct="0">
              <a:buFontTx/>
              <a:buChar char="-"/>
            </a:pP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Мероприятия по обеспечению мобилизационной готовности в сумме </a:t>
            </a: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0,2 млн</a:t>
            </a: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рублей</a:t>
            </a:r>
            <a:r>
              <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4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28604"/>
            <a:ext cx="9144000" cy="923330"/>
          </a:xfrm>
          <a:prstGeom prst="rect">
            <a:avLst/>
          </a:prstGeom>
        </p:spPr>
        <p:txBody>
          <a:bodyPr>
            <a:spAutoFit/>
          </a:bodyPr>
          <a:lstStyle/>
          <a:p>
            <a:pPr algn="ctr" fontAlgn="auto">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программа</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«Муниципальное управление и гражданское общество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a:t>
            </a: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муниципального района</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2022 </a:t>
            </a:r>
            <a:r>
              <a:rPr lang="ru-RU" b="1"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8" name="Прямоугольник 7"/>
          <p:cNvSpPr/>
          <p:nvPr/>
        </p:nvSpPr>
        <p:spPr>
          <a:xfrm>
            <a:off x="428596" y="1785926"/>
            <a:ext cx="8286808" cy="1815882"/>
          </a:xfrm>
          <a:prstGeom prst="rect">
            <a:avLst/>
          </a:prstGeom>
        </p:spPr>
        <p:txBody>
          <a:bodyPr wrap="square">
            <a:spAutoFit/>
          </a:bodyPr>
          <a:lstStyle/>
          <a:p>
            <a:r>
              <a:rPr lang="ru-RU" sz="1400" i="1" dirty="0" smtClean="0">
                <a:latin typeface="Times New Roman" pitchFamily="18" charset="0"/>
                <a:cs typeface="Times New Roman" pitchFamily="18" charset="0"/>
              </a:rPr>
              <a:t>Финансовое обеспечение деятельности по защите населения и территории от чрезвычайных ситуаций природного и техногенного характера в сумме </a:t>
            </a:r>
            <a:r>
              <a:rPr lang="ru-RU" sz="1400" i="1" dirty="0" smtClean="0">
                <a:latin typeface="Times New Roman" pitchFamily="18" charset="0"/>
                <a:cs typeface="Times New Roman" pitchFamily="18" charset="0"/>
              </a:rPr>
              <a:t>10,0 </a:t>
            </a:r>
            <a:r>
              <a:rPr lang="ru-RU" sz="1400" i="1" dirty="0" smtClean="0">
                <a:latin typeface="Times New Roman" pitchFamily="18" charset="0"/>
                <a:cs typeface="Times New Roman" pitchFamily="18" charset="0"/>
              </a:rPr>
              <a:t>млн. рублей</a:t>
            </a:r>
          </a:p>
          <a:p>
            <a:r>
              <a:rPr lang="ru-RU" sz="1400" i="1" dirty="0" smtClean="0">
                <a:latin typeface="Times New Roman" pitchFamily="18" charset="0"/>
                <a:cs typeface="Times New Roman" pitchFamily="18" charset="0"/>
              </a:rPr>
              <a:t>Подпрограмма «Подготовка, переподготовка и повышение квалификации кадров органов местного самоуправления Новохоперского муниципального района» в сумме 0,1 млн. рублей</a:t>
            </a:r>
          </a:p>
          <a:p>
            <a:r>
              <a:rPr lang="ru-RU" sz="1400" i="1" dirty="0" smtClean="0">
                <a:latin typeface="Times New Roman" pitchFamily="18" charset="0"/>
                <a:cs typeface="Times New Roman" pitchFamily="18" charset="0"/>
              </a:rPr>
              <a:t>Подпрограмма «Финансовое и материально- техническое обеспечение деятельности органов местного самоуправления Новохоперского муниципального района» в сумме  </a:t>
            </a:r>
            <a:r>
              <a:rPr lang="ru-RU" sz="1400" i="1" dirty="0" smtClean="0">
                <a:latin typeface="Times New Roman" pitchFamily="18" charset="0"/>
                <a:cs typeface="Times New Roman" pitchFamily="18" charset="0"/>
              </a:rPr>
              <a:t>71,1 </a:t>
            </a:r>
            <a:r>
              <a:rPr lang="ru-RU" sz="1400" i="1" dirty="0" smtClean="0">
                <a:latin typeface="Times New Roman" pitchFamily="18" charset="0"/>
                <a:cs typeface="Times New Roman" pitchFamily="18" charset="0"/>
              </a:rPr>
              <a:t>млн. рублей</a:t>
            </a:r>
          </a:p>
          <a:p>
            <a:r>
              <a:rPr lang="ru-RU" sz="1400" i="1" dirty="0" smtClean="0">
                <a:latin typeface="Times New Roman" pitchFamily="18" charset="0"/>
                <a:cs typeface="Times New Roman" pitchFamily="18" charset="0"/>
              </a:rPr>
              <a:t>Подпрограмма «Социальная поддержка населения Новохопёрского муниципального района» в сумме </a:t>
            </a:r>
            <a:r>
              <a:rPr lang="ru-RU" sz="1400" i="1" dirty="0" smtClean="0">
                <a:latin typeface="Times New Roman" pitchFamily="18" charset="0"/>
                <a:cs typeface="Times New Roman" pitchFamily="18" charset="0"/>
              </a:rPr>
              <a:t>14,8 </a:t>
            </a:r>
            <a:r>
              <a:rPr lang="ru-RU" sz="1400" i="1" dirty="0" smtClean="0">
                <a:latin typeface="Times New Roman" pitchFamily="18" charset="0"/>
                <a:cs typeface="Times New Roman" pitchFamily="18" charset="0"/>
              </a:rPr>
              <a:t>млн. рублей</a:t>
            </a:r>
            <a:endParaRPr lang="ru-RU" sz="1400" i="1" dirty="0">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Tree>
  </p:cSld>
  <p:clrMapOvr>
    <a:masterClrMapping/>
  </p:clrMapOvr>
  <p:transition spd="slow" advClick="0" advTm="1000">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85728"/>
            <a:ext cx="9144000" cy="923330"/>
          </a:xfrm>
          <a:prstGeom prst="rect">
            <a:avLst/>
          </a:prstGeom>
        </p:spPr>
        <p:txBody>
          <a:bodyPr>
            <a:spAutoFit/>
          </a:bodyPr>
          <a:lstStyle/>
          <a:p>
            <a:pPr algn="ctr" fontAlgn="auto">
              <a:defRPr/>
            </a:pPr>
            <a:r>
              <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«Комплексное развитие сельских территорий </a:t>
            </a:r>
            <a:endPar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Новохопёрского муниципального района»</a:t>
            </a:r>
            <a:r>
              <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2022год</a:t>
            </a:r>
            <a:endParaRPr lang="ru-RU" dirty="0">
              <a:solidFill>
                <a:schemeClr val="accent1">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8" name="Прямоугольник 7"/>
          <p:cNvSpPr/>
          <p:nvPr/>
        </p:nvSpPr>
        <p:spPr>
          <a:xfrm>
            <a:off x="4143372" y="1857364"/>
            <a:ext cx="3571900" cy="1107996"/>
          </a:xfrm>
          <a:prstGeom prst="rect">
            <a:avLst/>
          </a:prstGeom>
        </p:spPr>
        <p:txBody>
          <a:bodyPr wrap="square">
            <a:spAutoFit/>
          </a:bodyPr>
          <a:lstStyle/>
          <a:p>
            <a:r>
              <a:rPr lang="ru-RU" sz="1100" dirty="0" smtClean="0">
                <a:latin typeface="Times New Roman" pitchFamily="18" charset="0"/>
                <a:cs typeface="Times New Roman" pitchFamily="18" charset="0"/>
              </a:rPr>
              <a:t>Создание и развитие инфраструктуры на сельских территориях в рамках  проекта </a:t>
            </a:r>
            <a:r>
              <a:rPr lang="ru-RU" sz="1100" dirty="0" smtClean="0">
                <a:latin typeface="Times New Roman" pitchFamily="18" charset="0"/>
                <a:cs typeface="Times New Roman" pitchFamily="18" charset="0"/>
              </a:rPr>
              <a:t>«Современный облик сельских территорий », «Развитие транспортной инфраструктуры» реализуется проект «Реконструкция автомобильной дороги «Елань-Колено - Воробьевка» - Новохоперск» - с. </a:t>
            </a:r>
            <a:r>
              <a:rPr lang="ru-RU" sz="1100" dirty="0" err="1" smtClean="0">
                <a:latin typeface="Times New Roman" pitchFamily="18" charset="0"/>
                <a:cs typeface="Times New Roman" pitchFamily="18" charset="0"/>
              </a:rPr>
              <a:t>Пыховка</a:t>
            </a:r>
            <a:r>
              <a:rPr lang="ru-RU" sz="11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в </a:t>
            </a:r>
            <a:r>
              <a:rPr lang="ru-RU" sz="1100" dirty="0" smtClean="0">
                <a:latin typeface="Times New Roman" pitchFamily="18" charset="0"/>
                <a:cs typeface="Times New Roman" pitchFamily="18" charset="0"/>
              </a:rPr>
              <a:t>сумме </a:t>
            </a:r>
            <a:r>
              <a:rPr lang="ru-RU" sz="1100" dirty="0" smtClean="0">
                <a:latin typeface="Times New Roman" pitchFamily="18" charset="0"/>
                <a:cs typeface="Times New Roman" pitchFamily="18" charset="0"/>
              </a:rPr>
              <a:t>84,4 </a:t>
            </a:r>
            <a:r>
              <a:rPr lang="ru-RU" sz="1100" dirty="0" smtClean="0">
                <a:latin typeface="Times New Roman" pitchFamily="18" charset="0"/>
                <a:cs typeface="Times New Roman" pitchFamily="18" charset="0"/>
              </a:rPr>
              <a:t>млн. рублей</a:t>
            </a:r>
            <a:endParaRPr lang="ru-RU" sz="1100" dirty="0">
              <a:latin typeface="Times New Roman" pitchFamily="18" charset="0"/>
              <a:cs typeface="Times New Roman" pitchFamily="18" charset="0"/>
            </a:endParaRPr>
          </a:p>
        </p:txBody>
      </p:sp>
      <p:sp>
        <p:nvSpPr>
          <p:cNvPr id="9" name="Прямоугольник 8"/>
          <p:cNvSpPr/>
          <p:nvPr/>
        </p:nvSpPr>
        <p:spPr>
          <a:xfrm>
            <a:off x="5357818" y="5072074"/>
            <a:ext cx="3214678" cy="1277273"/>
          </a:xfrm>
          <a:prstGeom prst="rect">
            <a:avLst/>
          </a:prstGeom>
        </p:spPr>
        <p:txBody>
          <a:bodyPr wrap="square">
            <a:spAutoFit/>
          </a:bodyPr>
          <a:lstStyle/>
          <a:p>
            <a:r>
              <a:rPr lang="ru-RU" sz="1100" dirty="0" smtClean="0">
                <a:latin typeface="Times New Roman" pitchFamily="18" charset="0"/>
                <a:cs typeface="Times New Roman" pitchFamily="18" charset="0"/>
              </a:rPr>
              <a:t>Оказание </a:t>
            </a:r>
            <a:r>
              <a:rPr lang="ru-RU" sz="1100" dirty="0" err="1" smtClean="0">
                <a:latin typeface="Times New Roman" pitchFamily="18" charset="0"/>
                <a:cs typeface="Times New Roman" pitchFamily="18" charset="0"/>
              </a:rPr>
              <a:t>сельхозтоваропроизводителям</a:t>
            </a:r>
            <a:r>
              <a:rPr lang="ru-RU" sz="1100" dirty="0" smtClean="0">
                <a:latin typeface="Times New Roman" pitchFamily="18" charset="0"/>
                <a:cs typeface="Times New Roman" pitchFamily="18" charset="0"/>
              </a:rPr>
              <a:t>,  ЛПХ консультационной помощи и предоставление информации по вопросам ведения сельхозпроизводства и другим вопросам, связанным с производством и реализацией сельскохозяйственной продукции в сумме </a:t>
            </a:r>
            <a:r>
              <a:rPr lang="ru-RU" sz="1100" dirty="0" smtClean="0">
                <a:latin typeface="Times New Roman" pitchFamily="18" charset="0"/>
                <a:cs typeface="Times New Roman" pitchFamily="18" charset="0"/>
              </a:rPr>
              <a:t>26,3 </a:t>
            </a:r>
            <a:r>
              <a:rPr lang="ru-RU" sz="1100" dirty="0" smtClean="0">
                <a:latin typeface="Times New Roman" pitchFamily="18" charset="0"/>
                <a:cs typeface="Times New Roman" pitchFamily="18" charset="0"/>
              </a:rPr>
              <a:t>млн. рублей</a:t>
            </a:r>
            <a:endParaRPr lang="ru-RU" sz="1100" dirty="0">
              <a:latin typeface="Times New Roman" pitchFamily="18" charset="0"/>
              <a:cs typeface="Times New Roman" pitchFamily="18" charset="0"/>
            </a:endParaRPr>
          </a:p>
        </p:txBody>
      </p:sp>
      <p:pic>
        <p:nvPicPr>
          <p:cNvPr id="1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pic>
        <p:nvPicPr>
          <p:cNvPr id="9218" name="Picture 2" descr="image2"/>
          <p:cNvPicPr>
            <a:picLocks noChangeAspect="1" noChangeArrowheads="1"/>
          </p:cNvPicPr>
          <p:nvPr/>
        </p:nvPicPr>
        <p:blipFill>
          <a:blip r:embed="rId3"/>
          <a:srcRect/>
          <a:stretch>
            <a:fillRect/>
          </a:stretch>
        </p:blipFill>
        <p:spPr bwMode="auto">
          <a:xfrm>
            <a:off x="1000100" y="1285860"/>
            <a:ext cx="3000395" cy="2250297"/>
          </a:xfrm>
          <a:prstGeom prst="rect">
            <a:avLst/>
          </a:prstGeom>
          <a:noFill/>
        </p:spPr>
      </p:pic>
      <p:pic>
        <p:nvPicPr>
          <p:cNvPr id="10" name="Рисунок 9" descr="4"/>
          <p:cNvPicPr/>
          <p:nvPr/>
        </p:nvPicPr>
        <p:blipFill>
          <a:blip r:embed="rId4" cstate="print"/>
          <a:srcRect/>
          <a:stretch>
            <a:fillRect/>
          </a:stretch>
        </p:blipFill>
        <p:spPr bwMode="auto">
          <a:xfrm>
            <a:off x="714349" y="3643315"/>
            <a:ext cx="1000132" cy="1571636"/>
          </a:xfrm>
          <a:prstGeom prst="rect">
            <a:avLst/>
          </a:prstGeom>
          <a:noFill/>
          <a:ln w="9525">
            <a:noFill/>
            <a:miter lim="800000"/>
            <a:headEnd/>
            <a:tailEnd/>
          </a:ln>
        </p:spPr>
      </p:pic>
      <p:pic>
        <p:nvPicPr>
          <p:cNvPr id="11" name="Рисунок 10" descr="3"/>
          <p:cNvPicPr/>
          <p:nvPr/>
        </p:nvPicPr>
        <p:blipFill>
          <a:blip r:embed="rId5" cstate="print"/>
          <a:srcRect/>
          <a:stretch>
            <a:fillRect/>
          </a:stretch>
        </p:blipFill>
        <p:spPr bwMode="auto">
          <a:xfrm>
            <a:off x="2143108" y="3929066"/>
            <a:ext cx="2643206" cy="1714512"/>
          </a:xfrm>
          <a:prstGeom prst="rect">
            <a:avLst/>
          </a:prstGeom>
          <a:noFill/>
          <a:ln w="9525">
            <a:noFill/>
            <a:miter lim="800000"/>
            <a:headEnd/>
            <a:tailEnd/>
          </a:ln>
        </p:spPr>
      </p:pic>
      <p:sp>
        <p:nvSpPr>
          <p:cNvPr id="16" name="Прямоугольник 15"/>
          <p:cNvSpPr/>
          <p:nvPr/>
        </p:nvSpPr>
        <p:spPr>
          <a:xfrm>
            <a:off x="6572264" y="3357562"/>
            <a:ext cx="1857372" cy="1107996"/>
          </a:xfrm>
          <a:prstGeom prst="rect">
            <a:avLst/>
          </a:prstGeom>
        </p:spPr>
        <p:txBody>
          <a:bodyPr wrap="square">
            <a:spAutoFit/>
          </a:bodyPr>
          <a:lstStyle/>
          <a:p>
            <a:r>
              <a:rPr lang="ru-RU" sz="1100" dirty="0" smtClean="0">
                <a:latin typeface="Times New Roman" pitchFamily="18" charset="0"/>
                <a:cs typeface="Times New Roman" pitchFamily="18" charset="0"/>
              </a:rPr>
              <a:t>Обустройство сквера, расположенного по адресу: ул. Центральная, 21, пос. </a:t>
            </a:r>
            <a:r>
              <a:rPr lang="ru-RU" sz="1100" dirty="0" err="1" smtClean="0">
                <a:latin typeface="Times New Roman" pitchFamily="18" charset="0"/>
                <a:cs typeface="Times New Roman" pitchFamily="18" charset="0"/>
              </a:rPr>
              <a:t>Бороздиновский</a:t>
            </a:r>
            <a:r>
              <a:rPr lang="ru-RU" sz="1100" dirty="0" smtClean="0">
                <a:latin typeface="Times New Roman" pitchFamily="18" charset="0"/>
                <a:cs typeface="Times New Roman" pitchFamily="18" charset="0"/>
              </a:rPr>
              <a:t> в сумме 0,3 млн.рублей</a:t>
            </a:r>
            <a:endParaRPr lang="ru-RU" sz="11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28604"/>
            <a:ext cx="9144000" cy="646331"/>
          </a:xfrm>
          <a:prstGeom prst="rect">
            <a:avLst/>
          </a:prstGeom>
        </p:spPr>
        <p:txBody>
          <a:bodyPr>
            <a:spAutoFit/>
          </a:bodyPr>
          <a:lstStyle/>
          <a:p>
            <a:pPr algn="ctr">
              <a:defRPr/>
            </a:pP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Социальная направленность бюджета </a:t>
            </a:r>
            <a:endPar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Новохопёрского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муниципального района за  </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a:t>
            </a:r>
            <a:r>
              <a:rPr lang="en-US"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a:t>
            </a:r>
            <a:r>
              <a:rPr lang="ru-RU" b="1" dirty="0" smtClean="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 </a:t>
            </a:r>
            <a:r>
              <a:rPr lang="ru-RU" b="1" dirty="0">
                <a:solidFill>
                  <a:schemeClr val="accent1">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accent1">
                  <a:lumMod val="75000"/>
                </a:schemeClr>
              </a:solidFill>
              <a:latin typeface="Times New Roman" pitchFamily="18" charset="0"/>
              <a:cs typeface="Times New Roman" pitchFamily="18" charset="0"/>
            </a:endParaRPr>
          </a:p>
        </p:txBody>
      </p:sp>
      <p:sp>
        <p:nvSpPr>
          <p:cNvPr id="26627" name="Rectangle 1"/>
          <p:cNvSpPr>
            <a:spLocks noChangeArrowheads="1"/>
          </p:cNvSpPr>
          <p:nvPr/>
        </p:nvSpPr>
        <p:spPr bwMode="auto">
          <a:xfrm>
            <a:off x="500034" y="5286388"/>
            <a:ext cx="8215370" cy="523220"/>
          </a:xfrm>
          <a:prstGeom prst="rect">
            <a:avLst/>
          </a:prstGeom>
          <a:noFill/>
          <a:ln w="9525">
            <a:noFill/>
            <a:miter lim="800000"/>
            <a:headEnd/>
            <a:tailEnd/>
          </a:ln>
        </p:spPr>
        <p:txBody>
          <a:bodyPr wrap="square" anchor="ctr">
            <a:spAutoFit/>
          </a:bodyPr>
          <a:lstStyle/>
          <a:p>
            <a:pPr indent="431800" algn="just"/>
            <a:r>
              <a:rPr lang="ru-RU" sz="1400" dirty="0">
                <a:latin typeface="Times New Roman" pitchFamily="18" charset="0"/>
                <a:cs typeface="Times New Roman" pitchFamily="18" charset="0"/>
              </a:rPr>
              <a:t>В отчетном году н</a:t>
            </a:r>
            <a:r>
              <a:rPr lang="ru-RU" sz="1400" dirty="0">
                <a:latin typeface="Times New Roman" pitchFamily="18" charset="0"/>
                <a:ea typeface="Arial" charset="0"/>
                <a:cs typeface="Times New Roman" pitchFamily="18" charset="0"/>
              </a:rPr>
              <a:t>а социальную сферу (образование, культура</a:t>
            </a:r>
            <a:r>
              <a:rPr lang="ru-RU" sz="1400" dirty="0" smtClean="0">
                <a:latin typeface="Times New Roman" pitchFamily="18" charset="0"/>
                <a:ea typeface="Arial" charset="0"/>
                <a:cs typeface="Times New Roman" pitchFamily="18" charset="0"/>
              </a:rPr>
              <a:t>,</a:t>
            </a:r>
            <a:r>
              <a:rPr lang="en-US" sz="1400" dirty="0" smtClean="0">
                <a:latin typeface="Times New Roman" pitchFamily="18" charset="0"/>
                <a:ea typeface="Arial" charset="0"/>
                <a:cs typeface="Times New Roman" pitchFamily="18" charset="0"/>
              </a:rPr>
              <a:t> </a:t>
            </a:r>
            <a:r>
              <a:rPr lang="ru-RU" sz="1400" dirty="0" smtClean="0">
                <a:latin typeface="Times New Roman" pitchFamily="18" charset="0"/>
                <a:ea typeface="Arial" charset="0"/>
                <a:cs typeface="Times New Roman" pitchFamily="18" charset="0"/>
              </a:rPr>
              <a:t>здравоохранение, социальная </a:t>
            </a:r>
            <a:r>
              <a:rPr lang="ru-RU" sz="1400" dirty="0">
                <a:latin typeface="Times New Roman" pitchFamily="18" charset="0"/>
                <a:ea typeface="Arial" charset="0"/>
                <a:cs typeface="Times New Roman" pitchFamily="18" charset="0"/>
              </a:rPr>
              <a:t>политика, физическая культура) было направлено </a:t>
            </a:r>
            <a:r>
              <a:rPr lang="ru-RU" sz="1400" dirty="0" smtClean="0">
                <a:latin typeface="Times New Roman" pitchFamily="18" charset="0"/>
                <a:ea typeface="Arial" charset="0"/>
                <a:cs typeface="Times New Roman" pitchFamily="18" charset="0"/>
              </a:rPr>
              <a:t>61,2 </a:t>
            </a:r>
            <a:r>
              <a:rPr lang="ru-RU" sz="1400" dirty="0">
                <a:latin typeface="Times New Roman" pitchFamily="18" charset="0"/>
                <a:ea typeface="Arial" charset="0"/>
                <a:cs typeface="Times New Roman" pitchFamily="18" charset="0"/>
              </a:rPr>
              <a:t>% общей суммы расходов </a:t>
            </a:r>
            <a:r>
              <a:rPr lang="ru-RU" sz="1400" dirty="0" smtClean="0">
                <a:latin typeface="Times New Roman" pitchFamily="18" charset="0"/>
                <a:ea typeface="Arial" charset="0"/>
                <a:cs typeface="Times New Roman" pitchFamily="18" charset="0"/>
              </a:rPr>
              <a:t>1 376,5 млн</a:t>
            </a:r>
            <a:r>
              <a:rPr lang="ru-RU" sz="1400" dirty="0">
                <a:latin typeface="Times New Roman" pitchFamily="18" charset="0"/>
                <a:ea typeface="Arial" charset="0"/>
                <a:cs typeface="Times New Roman" pitchFamily="18" charset="0"/>
              </a:rPr>
              <a:t>. рублей.</a:t>
            </a:r>
            <a:endParaRPr lang="ru-RU" dirty="0">
              <a:latin typeface="Times New Roman" pitchFamily="18" charset="0"/>
              <a:cs typeface="Times New Roman" pitchFamily="18" charset="0"/>
            </a:endParaRPr>
          </a:p>
        </p:txBody>
      </p:sp>
      <p:pic>
        <p:nvPicPr>
          <p:cNvPr id="7"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00034" y="357166"/>
            <a:ext cx="642942" cy="774975"/>
          </a:xfrm>
          <a:prstGeom prst="rect">
            <a:avLst/>
          </a:prstGeom>
          <a:noFill/>
          <a:ln w="9525">
            <a:noFill/>
            <a:miter lim="800000"/>
            <a:headEnd/>
            <a:tailEnd/>
          </a:ln>
        </p:spPr>
      </p:pic>
      <p:graphicFrame>
        <p:nvGraphicFramePr>
          <p:cNvPr id="18" name="Схема 17"/>
          <p:cNvGraphicFramePr/>
          <p:nvPr/>
        </p:nvGraphicFramePr>
        <p:xfrm>
          <a:off x="500034" y="1142984"/>
          <a:ext cx="2286016" cy="18573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Таблица 7"/>
          <p:cNvGraphicFramePr>
            <a:graphicFrameLocks noGrp="1"/>
          </p:cNvGraphicFramePr>
          <p:nvPr/>
        </p:nvGraphicFramePr>
        <p:xfrm>
          <a:off x="3857620" y="1357298"/>
          <a:ext cx="4571999" cy="2619375"/>
        </p:xfrm>
        <a:graphic>
          <a:graphicData uri="http://schemas.openxmlformats.org/drawingml/2006/table">
            <a:tbl>
              <a:tblPr/>
              <a:tblGrid>
                <a:gridCol w="2195575"/>
                <a:gridCol w="1132688"/>
                <a:gridCol w="1243736"/>
              </a:tblGrid>
              <a:tr h="1190625">
                <a:tc>
                  <a:txBody>
                    <a:bodyPr/>
                    <a:lstStyle/>
                    <a:p>
                      <a:pPr algn="ctr" rtl="0" fontAlgn="t"/>
                      <a:r>
                        <a:rPr lang="ru-RU" sz="1000" b="1" i="0" u="none" strike="noStrike" dirty="0">
                          <a:solidFill>
                            <a:srgbClr val="000000"/>
                          </a:solidFill>
                          <a:latin typeface="Times New Roman"/>
                        </a:rPr>
                        <a:t>Наименование разделов и подразделов функциональной классификации расходов</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a:solidFill>
                            <a:srgbClr val="000000"/>
                          </a:solidFill>
                          <a:latin typeface="Times New Roman"/>
                        </a:rPr>
                        <a:t>Исполнено за 2022 год, млн. рублей</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Times New Roman"/>
                        </a:rPr>
                        <a:t>доля расходов в социальной сфере,%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rtl="0" fontAlgn="b"/>
                      <a:r>
                        <a:rPr lang="ru-RU" sz="1000" b="0" i="0" u="none" strike="noStrike" dirty="0">
                          <a:solidFill>
                            <a:srgbClr val="000000"/>
                          </a:solidFill>
                          <a:latin typeface="Times New Roman"/>
                        </a:rPr>
                        <a:t>Образование</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000" b="0" i="0" u="none" strike="noStrike" dirty="0">
                          <a:solidFill>
                            <a:srgbClr val="000000"/>
                          </a:solidFill>
                          <a:latin typeface="Times New Roman"/>
                        </a:rPr>
                        <a:t>778,1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000" b="0" i="0" u="none" strike="noStrike">
                          <a:solidFill>
                            <a:srgbClr val="000000"/>
                          </a:solidFill>
                          <a:latin typeface="Times New Roman"/>
                        </a:rPr>
                        <a:t>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rtl="0" fontAlgn="b"/>
                      <a:r>
                        <a:rPr lang="ru-RU" sz="1000" b="0" i="0" u="none" strike="noStrike">
                          <a:solidFill>
                            <a:srgbClr val="000000"/>
                          </a:solidFill>
                          <a:latin typeface="Times New Roman"/>
                        </a:rPr>
                        <a:t>Культура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000" b="0" i="0" u="none" strike="noStrike" dirty="0">
                          <a:solidFill>
                            <a:srgbClr val="000000"/>
                          </a:solidFill>
                          <a:latin typeface="Times New Roman"/>
                        </a:rPr>
                        <a:t>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000" b="0" i="0" u="none" strike="noStrike">
                          <a:solidFill>
                            <a:srgbClr val="000000"/>
                          </a:solidFill>
                          <a:latin typeface="Times New Roman"/>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rtl="0" fontAlgn="b"/>
                      <a:r>
                        <a:rPr lang="ru-RU" sz="1000" b="0" i="0" u="none" strike="noStrike">
                          <a:solidFill>
                            <a:srgbClr val="000000"/>
                          </a:solidFill>
                          <a:latin typeface="Times New Roman"/>
                        </a:rPr>
                        <a:t>Социальная политика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000" b="0" i="0" u="none" strike="noStrike" dirty="0">
                          <a:solidFill>
                            <a:srgbClr val="000000"/>
                          </a:solidFill>
                          <a:latin typeface="Times New Roman"/>
                        </a:rPr>
                        <a:t>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000" b="0" i="0" u="none" strike="noStrike" dirty="0">
                          <a:solidFill>
                            <a:srgbClr val="000000"/>
                          </a:solidFill>
                          <a:latin typeface="Times New Roman"/>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250">
                <a:tc>
                  <a:txBody>
                    <a:bodyPr/>
                    <a:lstStyle/>
                    <a:p>
                      <a:pPr algn="l" rtl="0" fontAlgn="t"/>
                      <a:r>
                        <a:rPr lang="ru-RU" sz="1000" b="0" i="0" u="none" strike="noStrike">
                          <a:solidFill>
                            <a:srgbClr val="000000"/>
                          </a:solidFill>
                          <a:latin typeface="Times New Roman"/>
                        </a:rPr>
                        <a:t>Физическая культура и спорт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000" b="0" i="0" u="none" strike="noStrike">
                          <a:solidFill>
                            <a:srgbClr val="000000"/>
                          </a:solidFill>
                          <a:latin typeface="Times New Roman"/>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000" b="0" i="0" u="none" strike="noStrike" dirty="0">
                          <a:solidFill>
                            <a:srgbClr val="000000"/>
                          </a:solidFill>
                          <a:latin typeface="Times New Roman"/>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rtl="0" fontAlgn="b"/>
                      <a:r>
                        <a:rPr lang="ru-RU" sz="1000" b="1" i="0" u="none" strike="noStrike">
                          <a:solidFill>
                            <a:srgbClr val="000000"/>
                          </a:solidFill>
                          <a:latin typeface="Times New Roman"/>
                        </a:rPr>
                        <a:t>Итого:</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000" b="1" i="0" u="none" strike="noStrike" dirty="0">
                          <a:solidFill>
                            <a:srgbClr val="000000"/>
                          </a:solidFill>
                          <a:latin typeface="Times New Roman"/>
                        </a:rPr>
                        <a:t>843,7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000" b="0" i="0" u="none" strike="noStrike" dirty="0">
                          <a:solidFill>
                            <a:srgbClr val="000000"/>
                          </a:solidFill>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1" name="Диаграмма 10"/>
          <p:cNvGraphicFramePr/>
          <p:nvPr/>
        </p:nvGraphicFramePr>
        <p:xfrm>
          <a:off x="214282" y="2928935"/>
          <a:ext cx="3571900" cy="2214578"/>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slow" advClick="0" advTm="1000">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3" name="Rectangle 15"/>
          <p:cNvSpPr>
            <a:spLocks noChangeArrowheads="1"/>
          </p:cNvSpPr>
          <p:nvPr/>
        </p:nvSpPr>
        <p:spPr bwMode="auto">
          <a:xfrm>
            <a:off x="0" y="428604"/>
            <a:ext cx="9144000" cy="369332"/>
          </a:xfrm>
          <a:prstGeom prst="rect">
            <a:avLst/>
          </a:prstGeom>
          <a:noFill/>
          <a:ln w="9525" cap="flat" cmpd="sng" algn="ctr">
            <a:noFill/>
            <a:prstDash val="solid"/>
            <a:miter lim="800000"/>
            <a:headEnd/>
            <a:tailEnd/>
          </a:ln>
          <a:effectLst/>
        </p:spPr>
        <p:txBody>
          <a:bodyPr anchor="ctr">
            <a:spAutoFit/>
          </a:bodyPr>
          <a:lstStyle/>
          <a:p>
            <a:pPr algn="ct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Межбюджетные трансферты в 2022 году, млн.рублей</a:t>
            </a:r>
            <a:endParaRPr lang="ru-RU"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7" name="Диаграмма 6"/>
          <p:cNvGraphicFramePr/>
          <p:nvPr/>
        </p:nvGraphicFramePr>
        <p:xfrm>
          <a:off x="1357290" y="1357298"/>
          <a:ext cx="6858048" cy="42862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1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71770" y="785794"/>
            <a:ext cx="5643634" cy="1785950"/>
          </a:xfrm>
          <a:prstGeom prst="rect">
            <a:avLst/>
          </a:prstGeom>
        </p:spPr>
        <p:txBody>
          <a:bodyPr wrap="square">
            <a:spAutoFit/>
          </a:bodyPr>
          <a:lstStyle/>
          <a:p>
            <a:pPr algn="just"/>
            <a:r>
              <a:rPr lang="ru-RU" dirty="0" smtClean="0">
                <a:latin typeface="Times New Roman" pitchFamily="18" charset="0"/>
                <a:cs typeface="Times New Roman" pitchFamily="18" charset="0"/>
              </a:rPr>
              <a:t>«Бюджет для граждан» позволит Вам составить представление об источниках формирования доходов бюджета Новохопёрского муниципального района, направлениях расходования бюджетных средств в 2022 году и сделать выводы об эффективности использования бюджетных средств.</a:t>
            </a:r>
            <a:endParaRPr lang="ru-RU" dirty="0">
              <a:latin typeface="Times New Roman" pitchFamily="18" charset="0"/>
              <a:cs typeface="Times New Roman" pitchFamily="18" charset="0"/>
            </a:endParaRPr>
          </a:p>
        </p:txBody>
      </p:sp>
      <p:pic>
        <p:nvPicPr>
          <p:cNvPr id="57348" name="Picture 4" descr="http://i.mycdn.me/i?r=AzEPZsRbOZEKgBhR0XGMT1RkXnjzpYpK0YGvidAjJaNIHaaKTM5SRkZCeTgDn6uOyic"/>
          <p:cNvPicPr>
            <a:picLocks noChangeAspect="1" noChangeArrowheads="1"/>
          </p:cNvPicPr>
          <p:nvPr/>
        </p:nvPicPr>
        <p:blipFill>
          <a:blip r:embed="rId2" cstate="print"/>
          <a:srcRect/>
          <a:stretch>
            <a:fillRect/>
          </a:stretch>
        </p:blipFill>
        <p:spPr bwMode="auto">
          <a:xfrm>
            <a:off x="357158" y="785794"/>
            <a:ext cx="2677615" cy="1785949"/>
          </a:xfrm>
          <a:prstGeom prst="rect">
            <a:avLst/>
          </a:prstGeom>
          <a:noFill/>
        </p:spPr>
      </p:pic>
      <p:sp>
        <p:nvSpPr>
          <p:cNvPr id="4" name="Прямоугольник 3"/>
          <p:cNvSpPr/>
          <p:nvPr/>
        </p:nvSpPr>
        <p:spPr>
          <a:xfrm>
            <a:off x="357158" y="285728"/>
            <a:ext cx="8786842" cy="400110"/>
          </a:xfrm>
          <a:prstGeom prst="rect">
            <a:avLst/>
          </a:prstGeom>
        </p:spPr>
        <p:txBody>
          <a:bodyPr wrap="square">
            <a:spAutoFit/>
          </a:bodyPr>
          <a:lstStyle/>
          <a:p>
            <a:pPr algn="ctr"/>
            <a:r>
              <a:rPr lang="ru-RU" sz="2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Что такое «Бюджет для граждан» ?</a:t>
            </a:r>
            <a:endParaRPr lang="ru-RU" sz="2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500034" y="2571744"/>
            <a:ext cx="8286808" cy="3970318"/>
          </a:xfrm>
          <a:prstGeom prst="rect">
            <a:avLst/>
          </a:prstGeom>
        </p:spPr>
        <p:txBody>
          <a:bodyPr wrap="square">
            <a:spAutoFit/>
          </a:bodyPr>
          <a:lstStyle/>
          <a:p>
            <a:pPr algn="just" eaLnBrk="1" hangingPunct="1"/>
            <a:r>
              <a:rPr lang="ru-RU" altLang="ru-RU" b="1" dirty="0" smtClean="0">
                <a:solidFill>
                  <a:srgbClr val="002060"/>
                </a:solidFill>
              </a:rPr>
              <a:t> </a:t>
            </a:r>
            <a:r>
              <a:rPr lang="ru-RU" altLang="ru-RU" dirty="0" smtClean="0">
                <a:latin typeface="Times New Roman" pitchFamily="18" charset="0"/>
                <a:cs typeface="Times New Roman" pitchFamily="18" charset="0"/>
              </a:rPr>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пенсионерам и другим категориям населения, так как районный бюджет затрагивает интересы каждого жителя Новохопёрского муниципального района Воронежской области.</a:t>
            </a:r>
          </a:p>
          <a:p>
            <a:pPr algn="just" eaLnBrk="1" hangingPunct="1"/>
            <a:r>
              <a:rPr lang="ru-RU" altLang="ru-RU" dirty="0" smtClean="0">
                <a:latin typeface="Times New Roman" pitchFamily="18" charset="0"/>
                <a:cs typeface="Times New Roman" pitchFamily="18" charset="0"/>
              </a:rPr>
              <a:t>    </a:t>
            </a:r>
          </a:p>
          <a:p>
            <a:pPr algn="just" eaLnBrk="1" hangingPunct="1"/>
            <a:r>
              <a:rPr lang="ru-RU" altLang="ru-RU" dirty="0" smtClean="0">
                <a:latin typeface="Times New Roman" pitchFamily="18" charset="0"/>
                <a:cs typeface="Times New Roman" pitchFamily="18" charset="0"/>
              </a:rPr>
              <a:t>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algn="just" eaLnBrk="1" hangingPunct="1"/>
            <a:r>
              <a:rPr lang="ru-RU" altLang="ru-RU" dirty="0" smtClean="0">
                <a:latin typeface="Times New Roman" pitchFamily="18" charset="0"/>
                <a:cs typeface="Times New Roman" pitchFamily="18" charset="0"/>
              </a:rPr>
              <a:t>    </a:t>
            </a:r>
          </a:p>
          <a:p>
            <a:pPr algn="just" eaLnBrk="1" hangingPunct="1"/>
            <a:r>
              <a:rPr lang="ru-RU" altLang="ru-RU" dirty="0" smtClean="0">
                <a:latin typeface="Times New Roman" pitchFamily="18" charset="0"/>
                <a:cs typeface="Times New Roman" pitchFamily="18" charset="0"/>
              </a:rPr>
              <a:t>    Мы постарались в доступной и понятной для граждан форме показать</a:t>
            </a:r>
            <a:r>
              <a:rPr lang="en-US" altLang="ru-RU" dirty="0" smtClean="0">
                <a:latin typeface="Times New Roman" pitchFamily="18" charset="0"/>
                <a:cs typeface="Times New Roman" pitchFamily="18" charset="0"/>
              </a:rPr>
              <a:t> </a:t>
            </a:r>
            <a:r>
              <a:rPr lang="ru-RU" altLang="ru-RU" dirty="0" smtClean="0">
                <a:latin typeface="Times New Roman" pitchFamily="18" charset="0"/>
                <a:cs typeface="Times New Roman" pitchFamily="18" charset="0"/>
              </a:rPr>
              <a:t>основные параметры районного бюджета.</a:t>
            </a:r>
            <a:endParaRPr lang="ru-RU" dirty="0">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214290"/>
            <a:ext cx="642942" cy="774975"/>
          </a:xfrm>
          <a:prstGeom prst="rect">
            <a:avLst/>
          </a:prstGeom>
          <a:noFill/>
          <a:ln w="9525">
            <a:noFill/>
            <a:miter lim="800000"/>
            <a:headEnd/>
            <a:tailEnd/>
          </a:ln>
        </p:spPr>
      </p:pic>
    </p:spTree>
  </p:cSld>
  <p:clrMapOvr>
    <a:masterClrMapping/>
  </p:clrMapOvr>
  <p:transition spd="slow" advTm="1000">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4" name="Прямоугольник 3"/>
          <p:cNvSpPr/>
          <p:nvPr/>
        </p:nvSpPr>
        <p:spPr>
          <a:xfrm>
            <a:off x="1142976" y="428604"/>
            <a:ext cx="7429552" cy="369332"/>
          </a:xfrm>
          <a:prstGeom prst="rect">
            <a:avLst/>
          </a:prstGeom>
        </p:spPr>
        <p:txBody>
          <a:bodyPr wrap="squar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5" name="Скругленный прямоугольник 4"/>
          <p:cNvSpPr/>
          <p:nvPr/>
        </p:nvSpPr>
        <p:spPr>
          <a:xfrm>
            <a:off x="714348" y="1071546"/>
            <a:ext cx="571504" cy="928694"/>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6" name="Прямоугольник 5"/>
          <p:cNvSpPr/>
          <p:nvPr/>
        </p:nvSpPr>
        <p:spPr>
          <a:xfrm>
            <a:off x="1428728" y="1071546"/>
            <a:ext cx="7286676" cy="2000264"/>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latin typeface="Times New Roman" pitchFamily="18" charset="0"/>
                <a:cs typeface="Times New Roman" pitchFamily="18" charset="0"/>
              </a:rPr>
              <a:t>АДМИНИСТРАТОР ДОХОДОВ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 если иное не установлено настоящим Кодексом</a:t>
            </a:r>
          </a:p>
          <a:p>
            <a:pPr algn="just"/>
            <a:r>
              <a:rPr lang="ru-RU" sz="1000" b="1" dirty="0" smtClean="0">
                <a:latin typeface="Times New Roman" pitchFamily="18" charset="0"/>
                <a:cs typeface="Times New Roman" pitchFamily="18" charset="0"/>
              </a:rPr>
              <a:t>АДМИНИСТРАТОР ИСТОЧНИКОВ ФИНАНСИРОВАНИЯ ДЕФИЦИТА БЮДЖЕТА (АДМИНИСТРАТОР ИСТОЧНИКОВ ФИНАНСИРОВАНИЯ ДЕФИЦИТА СООТВЕТСТВУЮЩЕГО БЮДЖЕТА)</a:t>
            </a:r>
            <a:r>
              <a:rPr lang="ru-RU" sz="1000" dirty="0" smtClean="0">
                <a:latin typeface="Times New Roman" pitchFamily="18" charset="0"/>
                <a:cs typeface="Times New Roman" pitchFamily="18" charset="0"/>
              </a:rPr>
              <a:t>  </a:t>
            </a: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право в соответствии с настоящим Кодексом осуществлять операции с источниками финансирования дефицита бюджета</a:t>
            </a:r>
            <a:endParaRPr lang="ru-RU" sz="1000" dirty="0">
              <a:latin typeface="Times New Roman" pitchFamily="18" charset="0"/>
              <a:cs typeface="Times New Roman" pitchFamily="18" charset="0"/>
            </a:endParaRPr>
          </a:p>
        </p:txBody>
      </p:sp>
      <p:sp>
        <p:nvSpPr>
          <p:cNvPr id="8" name="Скругленный прямоугольник 7"/>
          <p:cNvSpPr/>
          <p:nvPr/>
        </p:nvSpPr>
        <p:spPr>
          <a:xfrm>
            <a:off x="785786" y="2857496"/>
            <a:ext cx="571504" cy="928694"/>
          </a:xfrm>
          <a:prstGeom prst="roundRect">
            <a:avLst/>
          </a:prstGeom>
          <a:blipFill>
            <a:blip r:embed="rId4"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428728" y="3000372"/>
            <a:ext cx="7286676" cy="3170099"/>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latin typeface="Times New Roman" pitchFamily="18" charset="0"/>
                <a:cs typeface="Times New Roman" pitchFamily="18" charset="0"/>
              </a:rPr>
              <a:t>БЮДЖЕТ</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000" b="1" dirty="0" smtClean="0">
                <a:latin typeface="Times New Roman" pitchFamily="18" charset="0"/>
                <a:cs typeface="Times New Roman" pitchFamily="18" charset="0"/>
              </a:rPr>
              <a:t>БЮДЖЕТНАЯ РОСПИСЬ</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в целях исполнения бюджета по расходам (источникам финансирования дефицита бюджета)</a:t>
            </a:r>
          </a:p>
          <a:p>
            <a:pPr algn="just"/>
            <a:r>
              <a:rPr lang="ru-RU" sz="1000" b="1" dirty="0" smtClean="0">
                <a:latin typeface="Times New Roman" pitchFamily="18" charset="0"/>
                <a:cs typeface="Times New Roman" pitchFamily="18" charset="0"/>
              </a:rPr>
              <a:t>БЮДЖЕТНАЯ СИСТЕМА РОССИЙСКОЙ ФЕДЕРАЦИИ</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algn="just"/>
            <a:r>
              <a:rPr lang="ru-RU" sz="1000" b="1" dirty="0" smtClean="0">
                <a:latin typeface="Times New Roman" pitchFamily="18" charset="0"/>
                <a:cs typeface="Times New Roman" pitchFamily="18" charset="0"/>
              </a:rPr>
              <a:t>БЮДЖЕТНАЯ СМЕТА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Документ, устанавливающий в соответствии с классификацией расходов бюджетов лимиты бюджетных обязательств казенного учреждения</a:t>
            </a:r>
          </a:p>
          <a:p>
            <a:pPr algn="just"/>
            <a:r>
              <a:rPr lang="ru-RU" sz="1000" b="1" dirty="0" smtClean="0">
                <a:latin typeface="Times New Roman" pitchFamily="18" charset="0"/>
                <a:cs typeface="Times New Roman" pitchFamily="18" charset="0"/>
              </a:rPr>
              <a:t>БЮДЖЕТНЫЕ АССИГНОВАНИЯ</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Предельные объемы денежных средств, предусмотренных в соответствующем финансовом году для исполнения бюджетных обязательств.</a:t>
            </a:r>
          </a:p>
          <a:p>
            <a:pPr algn="just"/>
            <a:r>
              <a:rPr lang="ru-RU" sz="1000" b="1" dirty="0" smtClean="0">
                <a:latin typeface="Times New Roman" pitchFamily="18" charset="0"/>
                <a:cs typeface="Times New Roman" pitchFamily="18" charset="0"/>
              </a:rPr>
              <a:t>БЮДЖЕТНЫЕ ИНВЕСТИЦИИ</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Бюджетные средства, направляемые на создание или увеличение за счет средств бюджета стоимости государственного (муниципального) имущества.</a:t>
            </a:r>
          </a:p>
        </p:txBody>
      </p:sp>
    </p:spTree>
  </p:cSld>
  <p:clrMapOvr>
    <a:masterClrMapping/>
  </p:clrMapOvr>
  <p:transition spd="slow" advClick="0" advTm="1000">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8662" y="928671"/>
            <a:ext cx="7572428" cy="2428891"/>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latin typeface="Times New Roman" pitchFamily="18" charset="0"/>
                <a:cs typeface="Times New Roman" pitchFamily="18" charset="0"/>
              </a:rPr>
              <a:t>БЮДЖЕТНЫЕ ОБЯЗАТЕЛЬСТВА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Расходные обязательства, подлежащие исполнению в соответствующем финансовом году.</a:t>
            </a:r>
          </a:p>
          <a:p>
            <a:pPr algn="just"/>
            <a:r>
              <a:rPr lang="ru-RU" sz="1000" b="1" dirty="0" smtClean="0">
                <a:latin typeface="Times New Roman" pitchFamily="18" charset="0"/>
                <a:cs typeface="Times New Roman" pitchFamily="18" charset="0"/>
              </a:rPr>
              <a:t>БЮДЖЕТНЫЕ ПОЛНОМОЧИЯ</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Установленные Бюджетным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p>
          <a:p>
            <a:pPr algn="just"/>
            <a:r>
              <a:rPr lang="ru-RU" sz="1000" b="1" dirty="0" smtClean="0">
                <a:latin typeface="Times New Roman" pitchFamily="18" charset="0"/>
                <a:cs typeface="Times New Roman" pitchFamily="18" charset="0"/>
              </a:rPr>
              <a:t>БЮДЖЕТНЫЙ КРЕДИТ</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a:t>
            </a:r>
          </a:p>
          <a:p>
            <a:pPr algn="just"/>
            <a:r>
              <a:rPr lang="ru-RU" sz="1000" b="1" dirty="0" smtClean="0">
                <a:latin typeface="Times New Roman" pitchFamily="18" charset="0"/>
                <a:cs typeface="Times New Roman" pitchFamily="18" charset="0"/>
              </a:rPr>
              <a:t>БЮДЖЕТНЫЙ ПРОЦЕСС</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000" dirty="0">
              <a:latin typeface="Times New Roman" pitchFamily="18" charset="0"/>
              <a:cs typeface="Times New Roman" pitchFamily="18" charset="0"/>
            </a:endParaRPr>
          </a:p>
        </p:txBody>
      </p:sp>
      <p:pic>
        <p:nvPicPr>
          <p:cNvPr id="4"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5" name="Прямоугольник 4"/>
          <p:cNvSpPr/>
          <p:nvPr/>
        </p:nvSpPr>
        <p:spPr>
          <a:xfrm>
            <a:off x="3714744" y="285728"/>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6" name="Скругленный прямоугольник 5"/>
          <p:cNvSpPr/>
          <p:nvPr/>
        </p:nvSpPr>
        <p:spPr>
          <a:xfrm>
            <a:off x="428596" y="3429000"/>
            <a:ext cx="571504" cy="928694"/>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928662" y="3357563"/>
            <a:ext cx="7572428" cy="2708434"/>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latin typeface="Times New Roman" pitchFamily="18" charset="0"/>
                <a:cs typeface="Times New Roman" pitchFamily="18" charset="0"/>
              </a:rPr>
              <a:t>ВЕДОМСТВЕННАЯ СТРУКТУРА РАСХОДОВ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a:t>
            </a:r>
            <a:r>
              <a:rPr lang="ru-RU" sz="1000" dirty="0" err="1" smtClean="0">
                <a:latin typeface="Times New Roman" pitchFamily="18" charset="0"/>
                <a:cs typeface="Times New Roman" pitchFamily="18" charset="0"/>
              </a:rPr>
              <a:t>группам</a:t>
            </a:r>
            <a:r>
              <a:rPr lang="ru-RU" sz="1000" dirty="0" smtClean="0">
                <a:latin typeface="Times New Roman" pitchFamily="18" charset="0"/>
                <a:cs typeface="Times New Roman" pitchFamily="18" charset="0"/>
              </a:rPr>
              <a:t>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a:t>
            </a:r>
            <a:r>
              <a:rPr lang="ru-RU" sz="1000" dirty="0" err="1" smtClean="0">
                <a:latin typeface="Times New Roman" pitchFamily="18" charset="0"/>
                <a:cs typeface="Times New Roman" pitchFamily="18" charset="0"/>
              </a:rPr>
              <a:t>непрограммным</a:t>
            </a:r>
            <a:r>
              <a:rPr lang="ru-RU" sz="1000" dirty="0" smtClean="0">
                <a:latin typeface="Times New Roman" pitchFamily="18" charset="0"/>
                <a:cs typeface="Times New Roman" pitchFamily="18" charset="0"/>
              </a:rPr>
              <a:t> направлениям деятельности), группам (</a:t>
            </a:r>
            <a:r>
              <a:rPr lang="ru-RU" sz="1000" dirty="0" err="1" smtClean="0">
                <a:latin typeface="Times New Roman" pitchFamily="18" charset="0"/>
                <a:cs typeface="Times New Roman" pitchFamily="18" charset="0"/>
              </a:rPr>
              <a:t>группам</a:t>
            </a:r>
            <a:r>
              <a:rPr lang="ru-RU" sz="1000" dirty="0" smtClean="0">
                <a:latin typeface="Times New Roman" pitchFamily="18" charset="0"/>
                <a:cs typeface="Times New Roman" pitchFamily="18" charset="0"/>
              </a:rPr>
              <a:t> и подгруппам) видов расходов классификации расходов бюджетов.</a:t>
            </a:r>
          </a:p>
          <a:p>
            <a:pPr algn="just"/>
            <a:r>
              <a:rPr lang="ru-RU" sz="1000" b="1" dirty="0" smtClean="0">
                <a:latin typeface="Times New Roman" pitchFamily="18" charset="0"/>
                <a:cs typeface="Times New Roman" pitchFamily="18" charset="0"/>
              </a:rPr>
              <a:t>ВНЕШНИЙ ДОЛГ</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Обязательства, возникающие в иностранной валюте, за исключением обязательств субъектов Российской Федерации и муниципальных образований перед Российской Федерацией, возникающих в иностранной валюте в рамках использования целевых иностранных кредитов (заимствований).</a:t>
            </a:r>
          </a:p>
          <a:p>
            <a:pPr algn="just"/>
            <a:r>
              <a:rPr lang="ru-RU" sz="1000" b="1" dirty="0" smtClean="0">
                <a:latin typeface="Times New Roman" pitchFamily="18" charset="0"/>
                <a:cs typeface="Times New Roman" pitchFamily="18" charset="0"/>
              </a:rPr>
              <a:t>ВНУТРЕННИЙ ДОЛГ</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Обязательства, возникающие в валюте Российской Федерации, а также обязательства субъектов Российской Федерации и муниципальных образований перед Российской Федерацией, возникающие в иностранной валюте в рамках использования целевых иностранных кредитов (заимствований).</a:t>
            </a:r>
          </a:p>
          <a:p>
            <a:pPr algn="just"/>
            <a:r>
              <a:rPr lang="ru-RU" sz="1000" b="1" dirty="0" smtClean="0">
                <a:latin typeface="Times New Roman" pitchFamily="18" charset="0"/>
                <a:cs typeface="Times New Roman" pitchFamily="18" charset="0"/>
              </a:rPr>
              <a:t>ВРЕМЕННЫЙ КАССОВЫЙ РАЗРЫВ</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Прогнозируемая в определенный период текущего финансового года недостаточность на едином счете бюджета денежных средств, необходимых для осуществления кассовых выплат из бюджета.</a:t>
            </a:r>
            <a:endParaRPr lang="ru-RU" sz="10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Прямоугольник 2"/>
          <p:cNvSpPr/>
          <p:nvPr/>
        </p:nvSpPr>
        <p:spPr>
          <a:xfrm>
            <a:off x="3714744" y="285728"/>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4" name="Скругленный прямоугольник 3"/>
          <p:cNvSpPr/>
          <p:nvPr/>
        </p:nvSpPr>
        <p:spPr>
          <a:xfrm>
            <a:off x="642910" y="1000108"/>
            <a:ext cx="571504" cy="928694"/>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214414" y="1000108"/>
            <a:ext cx="7429552" cy="5478423"/>
          </a:xfrm>
          <a:prstGeom prst="rect">
            <a:avLst/>
          </a:prstGeom>
        </p:spPr>
        <p:txBody>
          <a:bodyPr wrap="square">
            <a:spAutoFit/>
          </a:bodyPr>
          <a:lstStyle/>
          <a:p>
            <a:pPr algn="just"/>
            <a:r>
              <a:rPr lang="ru-RU" sz="1000" b="1" dirty="0" smtClean="0">
                <a:latin typeface="Times New Roman" pitchFamily="18" charset="0"/>
                <a:cs typeface="Times New Roman" pitchFamily="18" charset="0"/>
              </a:rPr>
              <a:t>ГЛАВНЫЙ АДМИНИСТРАТОР ДОХОДОВ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Бюджетным Кодексом.</a:t>
            </a:r>
          </a:p>
          <a:p>
            <a:pPr algn="just"/>
            <a:r>
              <a:rPr lang="ru-RU" sz="1000" b="1" dirty="0" smtClean="0">
                <a:latin typeface="Times New Roman" pitchFamily="18" charset="0"/>
                <a:cs typeface="Times New Roman" pitchFamily="18" charset="0"/>
              </a:rPr>
              <a:t>ГЛАВНЫЙ АДМИНИСТРАТОР ИСТОЧНИКОВ ФИНАНСИРОВАНИЯ ДЕФИЦИТА БЮДЖЕТА (ГЛАВНЫЙ АДМИНИСТРАТОР ИСТОЧНИКОВ ФИНАНСИРОВАНИЯ ДЕФИЦИТА СООТВЕТСТВУЮЩЕГО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в своем ведении администраторов источников финансирования дефицита бюджета и (или) являющиеся администраторами источников финансирования дефицита бюджета.</a:t>
            </a:r>
          </a:p>
          <a:p>
            <a:pPr algn="just"/>
            <a:r>
              <a:rPr lang="ru-RU" sz="1000" b="1" dirty="0" smtClean="0">
                <a:latin typeface="Times New Roman" pitchFamily="18" charset="0"/>
                <a:cs typeface="Times New Roman" pitchFamily="18" charset="0"/>
              </a:rPr>
              <a:t>ГЛАВНЫЙ РАСПОРЯДИТЕЛЬ БЮДЖЕТНЫХ СРЕДСТВ (ГЛАВНЫЙ РАСПОРЯДИТЕЛЬ СРЕДСТВ СООТВЕТСТВУЮЩЕГО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если иное не установлено Бюджетным Кодексом.</a:t>
            </a:r>
          </a:p>
          <a:p>
            <a:r>
              <a:rPr lang="ru-RU" sz="1000" b="1" dirty="0" smtClean="0">
                <a:latin typeface="Times New Roman" pitchFamily="18" charset="0"/>
                <a:cs typeface="Times New Roman" pitchFamily="18" charset="0"/>
              </a:rPr>
              <a:t>ГОСУДАРСТВЕННАЯ ИЛИ МУНИЦИПАЛЬНАЯ ГАРАНТИЯ (ГОСУДАРСТВЕННАЯ ГАРАНТИЯ РОССИЙСКОЙ ФЕДЕРАЦИИ, ГОСУДАРСТВЕННАЯ ГАРАНТИЯ СУБЪЕКТА РОССИЙСКОЙ ФЕДЕРАЦИИ, МУНИЦИПАЛЬНАЯ ГАРАНТИЯ)</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a:t>
            </a:r>
          </a:p>
          <a:p>
            <a:r>
              <a:rPr lang="ru-RU" sz="1000" b="1" dirty="0" smtClean="0">
                <a:latin typeface="Times New Roman" pitchFamily="18" charset="0"/>
                <a:cs typeface="Times New Roman" pitchFamily="18" charset="0"/>
              </a:rPr>
              <a:t>ГОСУДАРСТВЕННОЕ (МУНИЦИПАЛЬНОЕ) ЗАДАНИЕ</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p>
          <a:p>
            <a:r>
              <a:rPr lang="ru-RU" sz="1000" b="1" dirty="0" smtClean="0">
                <a:latin typeface="Times New Roman" pitchFamily="18" charset="0"/>
                <a:cs typeface="Times New Roman" pitchFamily="18" charset="0"/>
              </a:rPr>
              <a:t>ГОСУДАРСТВЕННЫЕ (МУНИЦИПАЛЬНЫЕ) УСЛУГИ (РАБОТЫ)</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p>
          <a:p>
            <a:endParaRPr lang="ru-RU" sz="1000" dirty="0" smtClean="0">
              <a:latin typeface="Times New Roman" pitchFamily="18" charset="0"/>
              <a:cs typeface="Times New Roman" pitchFamily="18" charset="0"/>
            </a:endParaRPr>
          </a:p>
          <a:p>
            <a:pPr algn="just"/>
            <a:endParaRPr lang="ru-RU" sz="1000" dirty="0" smtClean="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Прямоугольник 2"/>
          <p:cNvSpPr/>
          <p:nvPr/>
        </p:nvSpPr>
        <p:spPr>
          <a:xfrm>
            <a:off x="3714744" y="285728"/>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4" name="Прямоугольник 3"/>
          <p:cNvSpPr/>
          <p:nvPr/>
        </p:nvSpPr>
        <p:spPr>
          <a:xfrm>
            <a:off x="1285852" y="785795"/>
            <a:ext cx="7429552" cy="707886"/>
          </a:xfrm>
          <a:prstGeom prst="rect">
            <a:avLst/>
          </a:prstGeom>
        </p:spPr>
        <p:txBody>
          <a:bodyPr wrap="square">
            <a:spAutoFit/>
          </a:bodyPr>
          <a:lstStyle/>
          <a:p>
            <a:pPr algn="just"/>
            <a:r>
              <a:rPr lang="ru-RU" sz="1000" b="1" dirty="0" smtClean="0">
                <a:latin typeface="Times New Roman" pitchFamily="18" charset="0"/>
                <a:cs typeface="Times New Roman" pitchFamily="18" charset="0"/>
              </a:rPr>
              <a:t>ГОСУДАРСТВЕННЫЙ ИЛИ МУНИЦИПАЛЬНЫЙ ДОЛГ</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Российской Федерацией, субъектом Российской Федерации или муниципальным образованием.</a:t>
            </a:r>
            <a:endParaRPr lang="ru-RU" sz="1000" dirty="0">
              <a:latin typeface="Times New Roman" pitchFamily="18" charset="0"/>
              <a:cs typeface="Times New Roman" pitchFamily="18" charset="0"/>
            </a:endParaRPr>
          </a:p>
        </p:txBody>
      </p:sp>
      <p:sp>
        <p:nvSpPr>
          <p:cNvPr id="5" name="Скругленный прямоугольник 4"/>
          <p:cNvSpPr/>
          <p:nvPr/>
        </p:nvSpPr>
        <p:spPr>
          <a:xfrm>
            <a:off x="642910" y="1500174"/>
            <a:ext cx="571504" cy="928694"/>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285852" y="1500174"/>
            <a:ext cx="7358114" cy="2215991"/>
          </a:xfrm>
          <a:prstGeom prst="rect">
            <a:avLst/>
          </a:prstGeom>
        </p:spPr>
        <p:txBody>
          <a:bodyPr wrap="square">
            <a:spAutoFit/>
          </a:bodyPr>
          <a:lstStyle/>
          <a:p>
            <a:pPr algn="just"/>
            <a:r>
              <a:rPr lang="ru-RU" sz="1000" b="1" dirty="0" smtClean="0">
                <a:latin typeface="Times New Roman" pitchFamily="18" charset="0"/>
                <a:cs typeface="Times New Roman" pitchFamily="18" charset="0"/>
              </a:rPr>
              <a:t>ДЕНЕЖНЫЕ ОБЯЗАТЕЛЬСТВА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algn="just"/>
            <a:r>
              <a:rPr lang="ru-RU" sz="1000" b="1" dirty="0" smtClean="0">
                <a:latin typeface="Times New Roman" pitchFamily="18" charset="0"/>
                <a:cs typeface="Times New Roman" pitchFamily="18" charset="0"/>
              </a:rPr>
              <a:t>ДЕФИЦИТ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Превышение расходов бюджета над его доходами.</a:t>
            </a:r>
          </a:p>
          <a:p>
            <a:pPr algn="just"/>
            <a:r>
              <a:rPr lang="ru-RU" sz="1000" b="1" dirty="0" smtClean="0">
                <a:latin typeface="Times New Roman" pitchFamily="18" charset="0"/>
                <a:cs typeface="Times New Roman" pitchFamily="18" charset="0"/>
              </a:rPr>
              <a:t>ДОТАЦИИ</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algn="just"/>
            <a:r>
              <a:rPr lang="ru-RU" sz="1000" b="1" dirty="0" smtClean="0">
                <a:latin typeface="Times New Roman" pitchFamily="18" charset="0"/>
                <a:cs typeface="Times New Roman" pitchFamily="18" charset="0"/>
              </a:rPr>
              <a:t>ДОХОДЫ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a:t>
            </a:r>
            <a:r>
              <a:rPr lang="ru-RU" dirty="0" smtClean="0"/>
              <a:t>.</a:t>
            </a:r>
            <a:endParaRPr lang="ru-RU" dirty="0"/>
          </a:p>
        </p:txBody>
      </p:sp>
      <p:sp>
        <p:nvSpPr>
          <p:cNvPr id="7" name="Скругленный прямоугольник 6"/>
          <p:cNvSpPr/>
          <p:nvPr/>
        </p:nvSpPr>
        <p:spPr>
          <a:xfrm>
            <a:off x="642910" y="3571876"/>
            <a:ext cx="571504" cy="928694"/>
          </a:xfrm>
          <a:prstGeom prst="roundRect">
            <a:avLst/>
          </a:prstGeom>
          <a:blipFill>
            <a:blip r:embed="rId4"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285852" y="3643314"/>
            <a:ext cx="7429552" cy="861774"/>
          </a:xfrm>
          <a:prstGeom prst="rect">
            <a:avLst/>
          </a:prstGeom>
        </p:spPr>
        <p:txBody>
          <a:bodyPr wrap="square">
            <a:spAutoFit/>
          </a:bodyPr>
          <a:lstStyle/>
          <a:p>
            <a:pPr algn="just"/>
            <a:r>
              <a:rPr lang="ru-RU" sz="1000" b="1" dirty="0" smtClean="0">
                <a:latin typeface="Times New Roman" pitchFamily="18" charset="0"/>
                <a:cs typeface="Times New Roman" pitchFamily="18" charset="0"/>
              </a:rPr>
              <a:t>ЕДИНЫЙ СЧЕТ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Счет (совокупность счетов для федерального бюджета, бюджетов государственных внебюджетных фондов Российской Федерации),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учета средств бюджета и осуществления операций по кассовым поступлениям в бюджет и кассовым выплатам из бюджета.</a:t>
            </a:r>
            <a:endParaRPr lang="ru-RU" sz="1000" dirty="0">
              <a:latin typeface="Times New Roman" pitchFamily="18" charset="0"/>
              <a:cs typeface="Times New Roman" pitchFamily="18" charset="0"/>
            </a:endParaRPr>
          </a:p>
        </p:txBody>
      </p:sp>
      <p:sp>
        <p:nvSpPr>
          <p:cNvPr id="9" name="Скругленный прямоугольник 8"/>
          <p:cNvSpPr/>
          <p:nvPr/>
        </p:nvSpPr>
        <p:spPr>
          <a:xfrm>
            <a:off x="642910" y="4572008"/>
            <a:ext cx="571504" cy="928694"/>
          </a:xfrm>
          <a:prstGeom prst="roundRect">
            <a:avLst/>
          </a:prstGeom>
          <a:blipFill>
            <a:blip r:embed="rId5"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285852" y="4500570"/>
            <a:ext cx="7429552" cy="2143140"/>
          </a:xfrm>
          <a:prstGeom prst="rect">
            <a:avLst/>
          </a:prstGeom>
        </p:spPr>
        <p:txBody>
          <a:bodyPr wrap="square">
            <a:spAutoFit/>
          </a:bodyPr>
          <a:lstStyle/>
          <a:p>
            <a:pPr algn="just"/>
            <a:r>
              <a:rPr lang="ru-RU" sz="1000" b="1" dirty="0" smtClean="0">
                <a:latin typeface="Times New Roman" pitchFamily="18" charset="0"/>
                <a:cs typeface="Times New Roman" pitchFamily="18" charset="0"/>
              </a:rPr>
              <a:t>КАЗЕННОЕ УЧРЕЖДЕНИЕ</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p>
          <a:p>
            <a:pPr algn="just"/>
            <a:r>
              <a:rPr lang="ru-RU" sz="1000" b="1" dirty="0" smtClean="0">
                <a:latin typeface="Times New Roman" pitchFamily="18" charset="0"/>
                <a:cs typeface="Times New Roman" pitchFamily="18" charset="0"/>
              </a:rPr>
              <a:t>КАССОВОЕ ОБСЛУЖИВАНИЕ ИСПОЛНЕНИЯ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Проведение и учет операций по кассовым поступлениям в бюджет и кассовым выплатам из бюджета.</a:t>
            </a:r>
          </a:p>
          <a:p>
            <a:pPr algn="just"/>
            <a:r>
              <a:rPr lang="ru-RU" sz="1000" b="1" dirty="0" smtClean="0">
                <a:latin typeface="Times New Roman" pitchFamily="18" charset="0"/>
                <a:cs typeface="Times New Roman" pitchFamily="18" charset="0"/>
              </a:rPr>
              <a:t>КОНСОЛИДИРОВАННЫЙ БЮДЖЕТ</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endParaRPr lang="ru-RU" sz="10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Прямоугольник 2"/>
          <p:cNvSpPr/>
          <p:nvPr/>
        </p:nvSpPr>
        <p:spPr>
          <a:xfrm>
            <a:off x="3714744" y="285728"/>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4" name="Скругленный прямоугольник 3"/>
          <p:cNvSpPr/>
          <p:nvPr/>
        </p:nvSpPr>
        <p:spPr>
          <a:xfrm>
            <a:off x="571472" y="1000108"/>
            <a:ext cx="571504" cy="928694"/>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285852" y="1000108"/>
            <a:ext cx="7500990" cy="553998"/>
          </a:xfrm>
          <a:prstGeom prst="rect">
            <a:avLst/>
          </a:prstGeom>
        </p:spPr>
        <p:txBody>
          <a:bodyPr wrap="square">
            <a:spAutoFit/>
          </a:bodyPr>
          <a:lstStyle/>
          <a:p>
            <a:pPr algn="just"/>
            <a:r>
              <a:rPr lang="ru-RU" sz="1000" b="1" dirty="0" smtClean="0">
                <a:latin typeface="Times New Roman" pitchFamily="18" charset="0"/>
                <a:cs typeface="Times New Roman" pitchFamily="18" charset="0"/>
              </a:rPr>
              <a:t>ЛИМИТ БЮДЖЕТНЫХ ОБЯЗАТЕЛЬСТВ</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Объем прав в денежном выражении на принятие казенным учреждением бюджетных обязательств и (или) их исполнение в текущем финансовом году (текущем финансовом году и плановом периоде).</a:t>
            </a:r>
            <a:endParaRPr lang="ru-RU" sz="1000" dirty="0">
              <a:latin typeface="Times New Roman" pitchFamily="18" charset="0"/>
              <a:cs typeface="Times New Roman" pitchFamily="18" charset="0"/>
            </a:endParaRPr>
          </a:p>
        </p:txBody>
      </p:sp>
      <p:sp>
        <p:nvSpPr>
          <p:cNvPr id="6" name="Скругленный прямоугольник 5"/>
          <p:cNvSpPr/>
          <p:nvPr/>
        </p:nvSpPr>
        <p:spPr>
          <a:xfrm>
            <a:off x="571472" y="2000240"/>
            <a:ext cx="571504" cy="928694"/>
          </a:xfrm>
          <a:prstGeom prst="roundRect">
            <a:avLst/>
          </a:prstGeom>
          <a:blipFill>
            <a:blip r:embed="rId4"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85852" y="1857365"/>
            <a:ext cx="7572428" cy="1015663"/>
          </a:xfrm>
          <a:prstGeom prst="rect">
            <a:avLst/>
          </a:prstGeom>
        </p:spPr>
        <p:txBody>
          <a:bodyPr wrap="square">
            <a:spAutoFit/>
          </a:bodyPr>
          <a:lstStyle/>
          <a:p>
            <a:pPr algn="just"/>
            <a:r>
              <a:rPr lang="ru-RU" sz="1000" b="1" dirty="0" smtClean="0">
                <a:latin typeface="Times New Roman" pitchFamily="18" charset="0"/>
                <a:cs typeface="Times New Roman" pitchFamily="18" charset="0"/>
              </a:rPr>
              <a:t>МЕЖБЮДЖЕТНЫЕ ОТНОШЕНИЯ</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p>
          <a:p>
            <a:pPr algn="just"/>
            <a:r>
              <a:rPr lang="ru-RU" sz="1000" b="1" dirty="0" smtClean="0">
                <a:latin typeface="Times New Roman" pitchFamily="18" charset="0"/>
                <a:cs typeface="Times New Roman" pitchFamily="18" charset="0"/>
              </a:rPr>
              <a:t>МЕЖБЮДЖЕТНЫЕ ТРАНСФЕРТЫ</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1000" dirty="0">
              <a:latin typeface="Times New Roman" pitchFamily="18" charset="0"/>
              <a:cs typeface="Times New Roman" pitchFamily="18" charset="0"/>
            </a:endParaRPr>
          </a:p>
        </p:txBody>
      </p:sp>
      <p:sp>
        <p:nvSpPr>
          <p:cNvPr id="8" name="Скругленный прямоугольник 7"/>
          <p:cNvSpPr/>
          <p:nvPr/>
        </p:nvSpPr>
        <p:spPr>
          <a:xfrm>
            <a:off x="571472" y="3000372"/>
            <a:ext cx="571504" cy="928694"/>
          </a:xfrm>
          <a:prstGeom prst="roundRect">
            <a:avLst/>
          </a:prstGeom>
          <a:blipFill>
            <a:blip r:embed="rId5"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285852" y="3071810"/>
            <a:ext cx="7429552" cy="1323439"/>
          </a:xfrm>
          <a:prstGeom prst="rect">
            <a:avLst/>
          </a:prstGeom>
        </p:spPr>
        <p:txBody>
          <a:bodyPr wrap="square">
            <a:spAutoFit/>
          </a:bodyPr>
          <a:lstStyle/>
          <a:p>
            <a:pPr algn="just"/>
            <a:r>
              <a:rPr lang="ru-RU" sz="1000" b="1" dirty="0" smtClean="0">
                <a:latin typeface="Times New Roman" pitchFamily="18" charset="0"/>
                <a:cs typeface="Times New Roman" pitchFamily="18" charset="0"/>
              </a:rPr>
              <a:t>ОБОСНОВАНИЕ БЮДЖЕТНЫХ АССИГНОВАНИЙ</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Документ, характеризующий бюджетные ассигнования в очередном финансовом году (очередном финансовом году и плановом периоде).</a:t>
            </a:r>
          </a:p>
          <a:p>
            <a:pPr algn="just"/>
            <a:r>
              <a:rPr lang="ru-RU" sz="1000" b="1" dirty="0" smtClean="0">
                <a:latin typeface="Times New Roman" pitchFamily="18" charset="0"/>
                <a:cs typeface="Times New Roman" pitchFamily="18" charset="0"/>
              </a:rPr>
              <a:t>ОТЧЕТНЫЙ ФИНАНСОВЫЙ ГОД</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Год, предшествующий текущему финансовому году.</a:t>
            </a:r>
          </a:p>
          <a:p>
            <a:pPr algn="just"/>
            <a:r>
              <a:rPr lang="ru-RU" sz="1000" b="1" dirty="0" smtClean="0">
                <a:latin typeface="Times New Roman" pitchFamily="18" charset="0"/>
                <a:cs typeface="Times New Roman" pitchFamily="18" charset="0"/>
              </a:rPr>
              <a:t>ОЧЕРЕДНОЙ ФИНАНСОВЫЙ ГОД</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Год, следующий за текущим финансовым годом.</a:t>
            </a:r>
          </a:p>
          <a:p>
            <a:pPr algn="just"/>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11" name="Скругленный прямоугольник 10"/>
          <p:cNvSpPr/>
          <p:nvPr/>
        </p:nvSpPr>
        <p:spPr>
          <a:xfrm>
            <a:off x="642910" y="4214818"/>
            <a:ext cx="571504" cy="928694"/>
          </a:xfrm>
          <a:prstGeom prst="roundRect">
            <a:avLst/>
          </a:prstGeom>
          <a:blipFill>
            <a:blip r:embed="rId6"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285852" y="4214818"/>
            <a:ext cx="7500990" cy="2246769"/>
          </a:xfrm>
          <a:prstGeom prst="rect">
            <a:avLst/>
          </a:prstGeom>
        </p:spPr>
        <p:txBody>
          <a:bodyPr wrap="square">
            <a:spAutoFit/>
          </a:bodyPr>
          <a:lstStyle/>
          <a:p>
            <a:pPr lvl="0" algn="just"/>
            <a:r>
              <a:rPr lang="ru-RU" sz="1000" b="1" dirty="0" smtClean="0">
                <a:solidFill>
                  <a:prstClr val="black"/>
                </a:solidFill>
                <a:latin typeface="Times New Roman" pitchFamily="18" charset="0"/>
                <a:cs typeface="Times New Roman" pitchFamily="18" charset="0"/>
              </a:rPr>
              <a:t>ПЛАНОВЫЙ ПЕРИОД</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Два финансовых года, следующие за очередным финансовым годом.</a:t>
            </a:r>
          </a:p>
          <a:p>
            <a:pPr lvl="0" algn="just"/>
            <a:r>
              <a:rPr lang="ru-RU" sz="1000" b="1" dirty="0" smtClean="0">
                <a:solidFill>
                  <a:prstClr val="black"/>
                </a:solidFill>
                <a:latin typeface="Times New Roman" pitchFamily="18" charset="0"/>
                <a:cs typeface="Times New Roman" pitchFamily="18" charset="0"/>
              </a:rPr>
              <a:t>ПОЛУЧАТЕЛЬ БЮДЖЕТНЫХ СРЕДСТВ (ПОЛУЧАТЕЛЬ СРЕДСТВ СООТВЕТСТВУЮЩЕГО БЮДЖЕТА)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Орган государственной власти (государственный орган), </a:t>
            </a:r>
            <a:r>
              <a:rPr lang="ru-RU" sz="1000" dirty="0" err="1" smtClean="0">
                <a:solidFill>
                  <a:prstClr val="black"/>
                </a:solidFill>
                <a:latin typeface="Times New Roman" pitchFamily="18" charset="0"/>
                <a:cs typeface="Times New Roman" pitchFamily="18" charset="0"/>
              </a:rPr>
              <a:t>орган</a:t>
            </a:r>
            <a:r>
              <a:rPr lang="ru-RU" sz="1000" dirty="0" smtClean="0">
                <a:solidFill>
                  <a:prstClr val="black"/>
                </a:solidFill>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a:t>
            </a:r>
            <a:r>
              <a:rPr lang="ru-RU" sz="1000" dirty="0" err="1" smtClean="0">
                <a:solidFill>
                  <a:prstClr val="black"/>
                </a:solidFill>
                <a:latin typeface="Times New Roman" pitchFamily="18" charset="0"/>
                <a:cs typeface="Times New Roman" pitchFamily="18" charset="0"/>
              </a:rPr>
              <a:t>распорядителя</a:t>
            </a:r>
            <a:r>
              <a:rPr lang="ru-RU" sz="1000" dirty="0" smtClean="0">
                <a:solidFill>
                  <a:prstClr val="black"/>
                </a:solidFill>
                <a:latin typeface="Times New Roman" pitchFamily="18" charset="0"/>
                <a:cs typeface="Times New Roman" pitchFamily="18" charset="0"/>
              </a:rPr>
              <a:t>)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 если иное не установлено Бюджетным Кодексом.</a:t>
            </a:r>
          </a:p>
          <a:p>
            <a:pPr lvl="0" algn="just"/>
            <a:r>
              <a:rPr lang="ru-RU" sz="1000" b="1" dirty="0" smtClean="0">
                <a:solidFill>
                  <a:prstClr val="black"/>
                </a:solidFill>
                <a:latin typeface="Times New Roman" pitchFamily="18" charset="0"/>
                <a:cs typeface="Times New Roman" pitchFamily="18" charset="0"/>
              </a:rPr>
              <a:t>ПРОФИЦИТ БЮДЖЕТА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Превышение доходов бюджета над его расходами.</a:t>
            </a:r>
          </a:p>
          <a:p>
            <a:pPr lvl="0" algn="just"/>
            <a:r>
              <a:rPr lang="ru-RU" sz="1000" b="1" dirty="0" smtClean="0">
                <a:solidFill>
                  <a:prstClr val="black"/>
                </a:solidFill>
                <a:latin typeface="Times New Roman" pitchFamily="18" charset="0"/>
                <a:cs typeface="Times New Roman" pitchFamily="18" charset="0"/>
              </a:rPr>
              <a:t>ПУБЛИЧНЫЕ ОБЯЗАТЕЛЬСТВА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Обусловленные законом, иным нормативным правовым актом расходные обязательства публично-правового образования перед физическим или юридическим лицом, иным публично-правовым образованием, подлежащие исполнению в установленном соответствующим законом, иным нормативным правовым актом размере или имеющие установленный указанным законом, актом порядок его определения (расчета, индексации).</a:t>
            </a:r>
          </a:p>
        </p:txBody>
      </p:sp>
    </p:spTree>
  </p:cSld>
  <p:clrMapOvr>
    <a:masterClrMapping/>
  </p:clrMapOvr>
  <p:transition spd="slow" advClick="0" advTm="1000">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Прямоугольник 2"/>
          <p:cNvSpPr/>
          <p:nvPr/>
        </p:nvSpPr>
        <p:spPr>
          <a:xfrm>
            <a:off x="3714744" y="214290"/>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4" name="Прямоугольник 3"/>
          <p:cNvSpPr/>
          <p:nvPr/>
        </p:nvSpPr>
        <p:spPr>
          <a:xfrm>
            <a:off x="1071538" y="928671"/>
            <a:ext cx="7572428" cy="1323439"/>
          </a:xfrm>
          <a:prstGeom prst="rect">
            <a:avLst/>
          </a:prstGeom>
        </p:spPr>
        <p:txBody>
          <a:bodyPr wrap="square">
            <a:spAutoFit/>
          </a:bodyPr>
          <a:lstStyle/>
          <a:p>
            <a:pPr lvl="0" algn="just"/>
            <a:r>
              <a:rPr lang="ru-RU" sz="1000" b="1" dirty="0" smtClean="0">
                <a:solidFill>
                  <a:prstClr val="black"/>
                </a:solidFill>
                <a:latin typeface="Times New Roman" pitchFamily="18" charset="0"/>
                <a:cs typeface="Times New Roman" pitchFamily="18" charset="0"/>
              </a:rPr>
              <a:t>ПУБЛИЧНЫЕ НОРМАТИВНЫЕ ОБЯЗАТЕЛЬСТВА</a:t>
            </a:r>
            <a:endParaRPr lang="ru-RU" sz="1000" dirty="0" smtClean="0">
              <a:solidFill>
                <a:prstClr val="black"/>
              </a:solidFill>
              <a:latin typeface="Times New Roman" pitchFamily="18" charset="0"/>
              <a:cs typeface="Times New Roman" pitchFamily="18" charset="0"/>
            </a:endParaRPr>
          </a:p>
          <a:p>
            <a:pPr lvl="0" algn="just"/>
            <a:r>
              <a:rPr lang="ru-RU" sz="1000" dirty="0" smtClean="0">
                <a:solidFill>
                  <a:prstClr val="black"/>
                </a:solidFill>
                <a:latin typeface="Times New Roman" pitchFamily="18" charset="0"/>
                <a:cs typeface="Times New Roman" pitchFamily="18" charset="0"/>
              </a:rPr>
              <a:t>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endParaRPr lang="ru-RU" sz="1000" dirty="0">
              <a:solidFill>
                <a:prstClr val="black"/>
              </a:solidFill>
              <a:latin typeface="Times New Roman" pitchFamily="18" charset="0"/>
              <a:cs typeface="Times New Roman" pitchFamily="18" charset="0"/>
            </a:endParaRPr>
          </a:p>
        </p:txBody>
      </p:sp>
      <p:sp>
        <p:nvSpPr>
          <p:cNvPr id="5" name="Скругленный прямоугольник 4"/>
          <p:cNvSpPr/>
          <p:nvPr/>
        </p:nvSpPr>
        <p:spPr>
          <a:xfrm>
            <a:off x="428596" y="2285992"/>
            <a:ext cx="571504" cy="928694"/>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71538" y="2214554"/>
            <a:ext cx="7572428" cy="1938992"/>
          </a:xfrm>
          <a:prstGeom prst="rect">
            <a:avLst/>
          </a:prstGeom>
        </p:spPr>
        <p:txBody>
          <a:bodyPr wrap="square">
            <a:spAutoFit/>
          </a:bodyPr>
          <a:lstStyle/>
          <a:p>
            <a:pPr algn="just"/>
            <a:r>
              <a:rPr lang="ru-RU" sz="1000" b="1" dirty="0" smtClean="0">
                <a:latin typeface="Times New Roman" pitchFamily="18" charset="0"/>
                <a:cs typeface="Times New Roman" pitchFamily="18" charset="0"/>
              </a:rPr>
              <a:t>РАСПОРЯДИТЕЛЬ БЮДЖЕТНЫХ СРЕДСТВ (РАСПОРЯДИТЕЛЬ СРЕДСТВ СООТВЕТСТВУЮЩЕГО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Орган государственной власти (государственный орган), </a:t>
            </a:r>
            <a:r>
              <a:rPr lang="ru-RU" sz="1000" dirty="0" err="1" smtClean="0">
                <a:latin typeface="Times New Roman" pitchFamily="18" charset="0"/>
                <a:cs typeface="Times New Roman" pitchFamily="18" charset="0"/>
              </a:rPr>
              <a:t>орган</a:t>
            </a:r>
            <a:r>
              <a:rPr lang="ru-RU" sz="1000" dirty="0" smtClean="0">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казенное учреждение,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p>
          <a:p>
            <a:pPr algn="just"/>
            <a:r>
              <a:rPr lang="ru-RU" sz="1000" b="1" dirty="0" smtClean="0">
                <a:latin typeface="Times New Roman" pitchFamily="18" charset="0"/>
                <a:cs typeface="Times New Roman" pitchFamily="18" charset="0"/>
              </a:rPr>
              <a:t>РАСХОДНЫЕ ОБЯЗАТЕЛЬСТВА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algn="just"/>
            <a:r>
              <a:rPr lang="ru-RU" sz="1000" b="1" dirty="0" smtClean="0">
                <a:latin typeface="Times New Roman" pitchFamily="18" charset="0"/>
                <a:cs typeface="Times New Roman" pitchFamily="18" charset="0"/>
              </a:rPr>
              <a:t>РАСХОДЫ БЮДЖЕТА</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a:t>
            </a:r>
            <a:endParaRPr lang="ru-RU" sz="1000" dirty="0">
              <a:latin typeface="Times New Roman" pitchFamily="18" charset="0"/>
              <a:cs typeface="Times New Roman" pitchFamily="18" charset="0"/>
            </a:endParaRPr>
          </a:p>
        </p:txBody>
      </p:sp>
      <p:sp>
        <p:nvSpPr>
          <p:cNvPr id="7" name="Скругленный прямоугольник 6"/>
          <p:cNvSpPr/>
          <p:nvPr/>
        </p:nvSpPr>
        <p:spPr>
          <a:xfrm>
            <a:off x="428596" y="4071942"/>
            <a:ext cx="571504" cy="928694"/>
          </a:xfrm>
          <a:prstGeom prst="roundRect">
            <a:avLst/>
          </a:prstGeom>
          <a:blipFill>
            <a:blip r:embed="rId4"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71538" y="4143380"/>
            <a:ext cx="7500990" cy="707886"/>
          </a:xfrm>
          <a:prstGeom prst="rect">
            <a:avLst/>
          </a:prstGeom>
        </p:spPr>
        <p:txBody>
          <a:bodyPr wrap="square">
            <a:spAutoFit/>
          </a:bodyPr>
          <a:lstStyle/>
          <a:p>
            <a:r>
              <a:rPr lang="ru-RU" sz="1000" b="1" dirty="0" smtClean="0">
                <a:latin typeface="Times New Roman" pitchFamily="18" charset="0"/>
                <a:cs typeface="Times New Roman" pitchFamily="18" charset="0"/>
              </a:rPr>
              <a:t>СВОДНАЯ БЮДЖЕТНАЯ РОСПИСЬ</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Документ, который составляется и ведется финансовым органом (</a:t>
            </a:r>
            <a:r>
              <a:rPr lang="ru-RU" sz="1000" dirty="0" err="1" smtClean="0">
                <a:latin typeface="Times New Roman" pitchFamily="18" charset="0"/>
                <a:cs typeface="Times New Roman" pitchFamily="18" charset="0"/>
              </a:rPr>
              <a:t>органом</a:t>
            </a:r>
            <a:r>
              <a:rPr lang="ru-RU" sz="1000" dirty="0" smtClean="0">
                <a:latin typeface="Times New Roman" pitchFamily="18" charset="0"/>
                <a:cs typeface="Times New Roman" pitchFamily="18" charset="0"/>
              </a:rPr>
              <a:t> управления государственным внебюджетным фондом) в соответствии с Бюджетным Кодексом в целях организации исполнения бюджета по расходам бюджета и источникам финансирования дефицита бюджета.</a:t>
            </a:r>
          </a:p>
        </p:txBody>
      </p:sp>
      <p:sp>
        <p:nvSpPr>
          <p:cNvPr id="9" name="Скругленный прямоугольник 8"/>
          <p:cNvSpPr/>
          <p:nvPr/>
        </p:nvSpPr>
        <p:spPr>
          <a:xfrm>
            <a:off x="428596" y="5072074"/>
            <a:ext cx="571504" cy="928694"/>
          </a:xfrm>
          <a:prstGeom prst="roundRect">
            <a:avLst/>
          </a:prstGeom>
          <a:blipFill>
            <a:blip r:embed="rId5"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071538" y="5072074"/>
            <a:ext cx="7572428" cy="553998"/>
          </a:xfrm>
          <a:prstGeom prst="rect">
            <a:avLst/>
          </a:prstGeom>
        </p:spPr>
        <p:txBody>
          <a:bodyPr wrap="square">
            <a:spAutoFit/>
          </a:bodyPr>
          <a:lstStyle/>
          <a:p>
            <a:pPr algn="just"/>
            <a:r>
              <a:rPr lang="ru-RU" sz="1000" b="1" dirty="0" smtClean="0">
                <a:latin typeface="Times New Roman" pitchFamily="18" charset="0"/>
                <a:cs typeface="Times New Roman" pitchFamily="18" charset="0"/>
              </a:rPr>
              <a:t>ТЕКУЩИЙ ФИНАНСОВЫЙ ГОД</a:t>
            </a:r>
            <a:endParaRPr lang="ru-RU" sz="1000" dirty="0" smtClean="0">
              <a:latin typeface="Times New Roman" pitchFamily="18" charset="0"/>
              <a:cs typeface="Times New Roman" pitchFamily="18" charset="0"/>
            </a:endParaRPr>
          </a:p>
          <a:p>
            <a:pPr algn="just"/>
            <a:r>
              <a:rPr lang="ru-RU" sz="1000" dirty="0" smtClean="0">
                <a:latin typeface="Times New Roman" pitchFamily="18" charset="0"/>
                <a:cs typeface="Times New Roman" pitchFamily="18" charset="0"/>
              </a:rPr>
              <a:t>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endParaRPr lang="ru-RU" sz="10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Прямоугольник 2"/>
          <p:cNvSpPr/>
          <p:nvPr/>
        </p:nvSpPr>
        <p:spPr>
          <a:xfrm>
            <a:off x="3714744" y="214290"/>
            <a:ext cx="1269129" cy="369332"/>
          </a:xfrm>
          <a:prstGeom prst="rect">
            <a:avLst/>
          </a:prstGeom>
        </p:spPr>
        <p:txBody>
          <a:bodyPr wrap="none">
            <a:spAutoFit/>
          </a:bodyPr>
          <a:lstStyle/>
          <a:p>
            <a:pPr algn="ctr">
              <a:defRPr/>
            </a:pPr>
            <a:r>
              <a:rPr lang="ru-RU"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1">
                  <a:lumMod val="75000"/>
                </a:schemeClr>
              </a:solidFill>
              <a:latin typeface="Times New Roman" pitchFamily="18" charset="0"/>
              <a:cs typeface="Times New Roman" pitchFamily="18" charset="0"/>
            </a:endParaRPr>
          </a:p>
        </p:txBody>
      </p:sp>
      <p:sp>
        <p:nvSpPr>
          <p:cNvPr id="4" name="Скругленный прямоугольник 3"/>
          <p:cNvSpPr/>
          <p:nvPr/>
        </p:nvSpPr>
        <p:spPr>
          <a:xfrm>
            <a:off x="642910" y="1000108"/>
            <a:ext cx="571504" cy="928694"/>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285852" y="1000109"/>
            <a:ext cx="7429552" cy="1015663"/>
          </a:xfrm>
          <a:prstGeom prst="rect">
            <a:avLst/>
          </a:prstGeom>
        </p:spPr>
        <p:txBody>
          <a:bodyPr wrap="square">
            <a:spAutoFit/>
          </a:bodyPr>
          <a:lstStyle/>
          <a:p>
            <a:r>
              <a:rPr lang="ru-RU" sz="1000" b="1" dirty="0" smtClean="0">
                <a:latin typeface="Times New Roman" pitchFamily="18" charset="0"/>
                <a:cs typeface="Times New Roman" pitchFamily="18" charset="0"/>
              </a:rPr>
              <a:t>ФИНАНСОВЫЕ ОРГАНЫ</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a:t>
            </a:r>
            <a:endParaRPr lang="ru-RU" sz="10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8" name="Rectangle 16"/>
          <p:cNvSpPr>
            <a:spLocks noChangeArrowheads="1"/>
          </p:cNvSpPr>
          <p:nvPr/>
        </p:nvSpPr>
        <p:spPr bwMode="auto">
          <a:xfrm>
            <a:off x="0" y="357166"/>
            <a:ext cx="9144000" cy="461665"/>
          </a:xfrm>
          <a:prstGeom prst="rect">
            <a:avLst/>
          </a:prstGeom>
          <a:noFill/>
          <a:ln w="9525" cap="flat" cmpd="sng" algn="ctr">
            <a:noFill/>
            <a:prstDash val="solid"/>
            <a:miter lim="800000"/>
            <a:headEnd/>
            <a:tailEnd/>
          </a:ln>
          <a:effectLst/>
        </p:spPr>
        <p:txBody>
          <a:bodyPr anchor="ctr">
            <a:spAutoFit/>
          </a:bodyPr>
          <a:lstStyle/>
          <a:p>
            <a:pPr algn="ctr">
              <a:defRPr/>
            </a:pPr>
            <a:r>
              <a:rPr lang="ru-RU" sz="2400" b="1" dirty="0" smtClean="0">
                <a:solidFill>
                  <a:schemeClr val="accent1">
                    <a:lumMod val="7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Контактная информация для граждан</a:t>
            </a:r>
            <a:endParaRPr lang="ru-RU" sz="2400" dirty="0">
              <a:solidFill>
                <a:schemeClr val="accent1">
                  <a:lumMod val="75000"/>
                </a:schemeClr>
              </a:solidFill>
              <a:latin typeface="Times New Roman" pitchFamily="18" charset="0"/>
              <a:cs typeface="Times New Roman" pitchFamily="18" charset="0"/>
            </a:endParaRPr>
          </a:p>
        </p:txBody>
      </p:sp>
      <p:graphicFrame>
        <p:nvGraphicFramePr>
          <p:cNvPr id="11" name="Схема 10"/>
          <p:cNvGraphicFramePr/>
          <p:nvPr/>
        </p:nvGraphicFramePr>
        <p:xfrm>
          <a:off x="428596" y="4071942"/>
          <a:ext cx="8286808" cy="214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28596" y="857232"/>
            <a:ext cx="8286808" cy="313932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b="1" dirty="0" smtClean="0">
                <a:latin typeface="Times New Roman" pitchFamily="18" charset="0"/>
                <a:cs typeface="Times New Roman" pitchFamily="18" charset="0"/>
              </a:rPr>
              <a:t>Брошюра подготовлена отделом финансов администрации Новохопёрского муниципального района Воронежской области</a:t>
            </a:r>
          </a:p>
          <a:p>
            <a:pPr algn="ct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397400,Воронежская область, город Новохоперск, улица Советская, дом 26</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Контактные телефоны: 8 (47353) 31209; 8 (47353) 32148</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Адрес электронной почты: </a:t>
            </a:r>
            <a:r>
              <a:rPr lang="en-US" dirty="0" smtClean="0">
                <a:latin typeface="Times New Roman" pitchFamily="18" charset="0"/>
                <a:cs typeface="Times New Roman" pitchFamily="18" charset="0"/>
                <a:hlinkClick r:id="rId6"/>
              </a:rPr>
              <a:t>nhoper.fin@govvrn.ru</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График работы отдела:</a:t>
            </a:r>
          </a:p>
          <a:p>
            <a:r>
              <a:rPr lang="ru-RU" dirty="0" smtClean="0">
                <a:latin typeface="Times New Roman" pitchFamily="18" charset="0"/>
                <a:cs typeface="Times New Roman" pitchFamily="18" charset="0"/>
              </a:rPr>
              <a:t>Понедельник – пятница с 8.00 до 17.00</a:t>
            </a:r>
            <a:endParaRPr lang="ru-RU"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357166"/>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ДЛЯ ЧЕГО НУЖЕН «БЮДЖЕТ ДЛЯ ГРАЖДАН»? </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3428992" y="1357298"/>
            <a:ext cx="5286412" cy="2643206"/>
          </a:xfrm>
          <a:prstGeom prst="rect">
            <a:avLst/>
          </a:prstGeom>
        </p:spPr>
        <p:txBody>
          <a:bodyPr wrap="square">
            <a:spAutoFit/>
          </a:bodyPr>
          <a:lstStyle/>
          <a:p>
            <a:pPr algn="just" eaLnBrk="1" hangingPunct="1"/>
            <a:r>
              <a:rPr lang="ru-RU" dirty="0" smtClean="0">
                <a:latin typeface="Times New Roman" pitchFamily="18" charset="0"/>
                <a:cs typeface="Times New Roman" pitchFamily="18" charset="0"/>
              </a:rPr>
              <a:t>Цель данной брошюры – информирование жителей района об исполнении районного бюджета за предыдущий год, о возможности общественного контроля за расходованием средств и влияния на управленческие решения. «Бюджет для граждан» нацелен на получение обратной связи от граждан, которым интересны современные проблемы Новохопёрского муниципального района в сфере финансов.</a:t>
            </a:r>
            <a:r>
              <a:rPr lang="ru-RU" altLang="ru-RU" b="1" dirty="0" smtClean="0">
                <a:solidFill>
                  <a:srgbClr val="002060"/>
                </a:solidFill>
                <a:latin typeface="Times New Roman" pitchFamily="18" charset="0"/>
                <a:cs typeface="Times New Roman" pitchFamily="18" charset="0"/>
              </a:rPr>
              <a:t>    </a:t>
            </a:r>
          </a:p>
        </p:txBody>
      </p:sp>
      <p:pic>
        <p:nvPicPr>
          <p:cNvPr id="8"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pic>
        <p:nvPicPr>
          <p:cNvPr id="26627" name="Picture 3" descr="https://odin.ru/img/gallery/2021/04/IMG_9962.png"/>
          <p:cNvPicPr>
            <a:picLocks noChangeAspect="1" noChangeArrowheads="1"/>
          </p:cNvPicPr>
          <p:nvPr/>
        </p:nvPicPr>
        <p:blipFill>
          <a:blip r:embed="rId4" cstate="print"/>
          <a:srcRect/>
          <a:stretch>
            <a:fillRect/>
          </a:stretch>
        </p:blipFill>
        <p:spPr bwMode="auto">
          <a:xfrm>
            <a:off x="428596" y="1500174"/>
            <a:ext cx="3011573" cy="1457291"/>
          </a:xfrm>
          <a:prstGeom prst="rect">
            <a:avLst/>
          </a:prstGeom>
          <a:noFill/>
        </p:spPr>
      </p:pic>
      <p:sp>
        <p:nvSpPr>
          <p:cNvPr id="10" name="Прямоугольник 9"/>
          <p:cNvSpPr/>
          <p:nvPr/>
        </p:nvSpPr>
        <p:spPr>
          <a:xfrm>
            <a:off x="4000496" y="4643446"/>
            <a:ext cx="4572000" cy="646331"/>
          </a:xfrm>
          <a:prstGeom prst="rect">
            <a:avLst/>
          </a:prstGeom>
        </p:spPr>
        <p:txBody>
          <a:bodyPr>
            <a:spAutoFit/>
          </a:bodyPr>
          <a:lstStyle/>
          <a:p>
            <a:r>
              <a:rPr lang="ru-RU" dirty="0" err="1" smtClean="0">
                <a:latin typeface="Times New Roman" pitchFamily="18" charset="0"/>
                <a:cs typeface="Times New Roman" pitchFamily="18" charset="0"/>
              </a:rPr>
              <a:t>E-mail</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nhoper.fin</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govvrn.ru</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Телефоны: </a:t>
            </a:r>
            <a:r>
              <a:rPr lang="en-US" dirty="0" smtClean="0">
                <a:latin typeface="Times New Roman" pitchFamily="18" charset="0"/>
                <a:cs typeface="Times New Roman" pitchFamily="18" charset="0"/>
              </a:rPr>
              <a:t>31209</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32148</a:t>
            </a:r>
            <a:endParaRPr lang="ru-RU" dirty="0">
              <a:latin typeface="Times New Roman" pitchFamily="18" charset="0"/>
              <a:cs typeface="Times New Roman" pitchFamily="18" charset="0"/>
            </a:endParaRPr>
          </a:p>
        </p:txBody>
      </p:sp>
      <p:sp>
        <p:nvSpPr>
          <p:cNvPr id="11" name="Прямоугольник 10"/>
          <p:cNvSpPr/>
          <p:nvPr/>
        </p:nvSpPr>
        <p:spPr>
          <a:xfrm>
            <a:off x="1357290" y="4786322"/>
            <a:ext cx="1759456" cy="369332"/>
          </a:xfrm>
          <a:prstGeom prst="rect">
            <a:avLst/>
          </a:prstGeom>
        </p:spPr>
        <p:txBody>
          <a:bodyPr wrap="none">
            <a:spAutoFit/>
          </a:bodyPr>
          <a:lstStyle/>
          <a:p>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Обратная связь!</a:t>
            </a:r>
            <a:endParaRPr lang="ru-RU"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Rectangle 5"/>
          <p:cNvSpPr>
            <a:spLocks noChangeArrowheads="1"/>
          </p:cNvSpPr>
          <p:nvPr/>
        </p:nvSpPr>
        <p:spPr bwMode="auto">
          <a:xfrm>
            <a:off x="0" y="357166"/>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ПРИНЦИП ПРОЗРАЧНОСТИ (ОТКРЫТОСТИ) ОЗНАЧАЕТ:</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571472" y="1071546"/>
            <a:ext cx="8215370" cy="4801314"/>
          </a:xfrm>
          <a:prstGeom prst="rect">
            <a:avLst/>
          </a:prstGeom>
        </p:spPr>
        <p:txBody>
          <a:bodyPr wrap="square">
            <a:spAutoFit/>
          </a:bodyPr>
          <a:lstStyle/>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обязательное опубликование в средствах массовой информации утвержденных бюджетов и отчетов об их исполнении; </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обязательную открытость для общества и средств массовой информации проектов бюджетов, внесенных в законодательные органы государственной власти; </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обеспечение доступа к информации, размещенной в информационно-телекоммуникационной сети «Интернет» на едином портале бюджетной системы Российской Федерации;</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 стабильность и (или) преемственность бюджетной классификации Российской Федерации, а также обеспечение сопоставимости показателей бюджета отчетного, текущего, очередного финансового года и планового периода. </a:t>
            </a:r>
            <a:endParaRPr lang="en-US" dirty="0" smtClean="0">
              <a:latin typeface="Times New Roman" pitchFamily="18" charset="0"/>
              <a:cs typeface="Times New Roman" pitchFamily="18" charset="0"/>
            </a:endParaRPr>
          </a:p>
          <a:p>
            <a:pPr algn="r"/>
            <a:endParaRPr lang="en-US" dirty="0" smtClean="0">
              <a:latin typeface="Times New Roman" pitchFamily="18" charset="0"/>
              <a:cs typeface="Times New Roman" pitchFamily="18" charset="0"/>
            </a:endParaRPr>
          </a:p>
          <a:p>
            <a:pPr algn="r"/>
            <a:endParaRPr lang="en-US" dirty="0" smtClean="0">
              <a:latin typeface="Times New Roman" pitchFamily="18" charset="0"/>
              <a:cs typeface="Times New Roman" pitchFamily="18" charset="0"/>
            </a:endParaRPr>
          </a:p>
          <a:p>
            <a:pPr algn="r"/>
            <a:endParaRPr lang="en-US" dirty="0" smtClean="0">
              <a:latin typeface="Times New Roman" pitchFamily="18" charset="0"/>
              <a:cs typeface="Times New Roman" pitchFamily="18" charset="0"/>
            </a:endParaRPr>
          </a:p>
          <a:p>
            <a:pPr algn="r"/>
            <a:r>
              <a:rPr lang="ru-RU" dirty="0" smtClean="0">
                <a:latin typeface="Times New Roman" pitchFamily="18" charset="0"/>
                <a:cs typeface="Times New Roman" pitchFamily="18" charset="0"/>
              </a:rPr>
              <a:t>Бюджетный кодекс Российской Федерации статья 36</a:t>
            </a:r>
            <a:endParaRPr lang="ru-RU"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Rectangle 5"/>
          <p:cNvSpPr>
            <a:spLocks noChangeArrowheads="1"/>
          </p:cNvSpPr>
          <p:nvPr/>
        </p:nvSpPr>
        <p:spPr bwMode="auto">
          <a:xfrm>
            <a:off x="714348" y="357166"/>
            <a:ext cx="8429652" cy="369332"/>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РЕАЛИЗАЦИЯ ПРИНЦИПА ПРОЗРАЧНОСТИ (ОТКРЫТОСТИ)</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642910" y="1000109"/>
            <a:ext cx="8072494" cy="3139321"/>
          </a:xfrm>
          <a:prstGeom prst="rect">
            <a:avLst/>
          </a:prstGeom>
        </p:spPr>
        <p:txBody>
          <a:bodyPr wrap="square">
            <a:spAutoFit/>
          </a:bodyPr>
          <a:lstStyle/>
          <a:p>
            <a:pPr indent="447675" algn="just"/>
            <a:r>
              <a:rPr lang="ru-RU" dirty="0" smtClean="0">
                <a:latin typeface="Times New Roman" pitchFamily="18" charset="0"/>
                <a:cs typeface="Times New Roman" pitchFamily="18" charset="0"/>
              </a:rPr>
              <a:t>Для повышения эффективности принимаемых решений, для обеспечения целевого использования бюджетных средств и возможности общественного контроля администрация Новохопёрского муниципального района обеспечивает открытость и прозрачность утверждения и исполнения бюджета Новохопёрского муниципального района с помощью: </a:t>
            </a:r>
          </a:p>
          <a:p>
            <a:pPr indent="447675" algn="just">
              <a:buFontTx/>
              <a:buChar char="-"/>
            </a:pPr>
            <a:r>
              <a:rPr lang="ru-RU" dirty="0" smtClean="0">
                <a:latin typeface="Times New Roman" pitchFamily="18" charset="0"/>
                <a:cs typeface="Times New Roman" pitchFamily="18" charset="0"/>
              </a:rPr>
              <a:t>информирования населения обо всех стадиях бюджетного процесса на сайте администрации района; </a:t>
            </a:r>
          </a:p>
          <a:p>
            <a:pPr indent="447675" algn="just">
              <a:buFontTx/>
              <a:buChar char="-"/>
            </a:pPr>
            <a:r>
              <a:rPr lang="ru-RU" dirty="0" smtClean="0">
                <a:latin typeface="Times New Roman" pitchFamily="18" charset="0"/>
                <a:cs typeface="Times New Roman" pitchFamily="18" charset="0"/>
              </a:rPr>
              <a:t> проведения публичных слушаний по проекту бюджета города. </a:t>
            </a:r>
          </a:p>
          <a:p>
            <a:pPr indent="447675" algn="just"/>
            <a:r>
              <a:rPr lang="ru-RU" dirty="0" smtClean="0">
                <a:latin typeface="Times New Roman" pitchFamily="18" charset="0"/>
                <a:cs typeface="Times New Roman" pitchFamily="18" charset="0"/>
              </a:rPr>
              <a:t>Актуальную информацию о бюджете района Вы всегда найдете по ссылке:</a:t>
            </a:r>
          </a:p>
          <a:p>
            <a:pPr indent="447675" algn="just"/>
            <a:r>
              <a:rPr lang="en-US" dirty="0" smtClean="0">
                <a:latin typeface="Times New Roman" pitchFamily="18" charset="0"/>
                <a:cs typeface="Times New Roman" pitchFamily="18" charset="0"/>
              </a:rPr>
              <a:t>https://www.nhoper.ru</a:t>
            </a:r>
            <a:endParaRPr lang="ru-RU" dirty="0" smtClean="0">
              <a:latin typeface="Times New Roman" pitchFamily="18" charset="0"/>
              <a:cs typeface="Times New Roman" pitchFamily="18" charset="0"/>
            </a:endParaRPr>
          </a:p>
          <a:p>
            <a:pPr indent="447675" algn="just"/>
            <a:endParaRPr lang="ru-RU" dirty="0">
              <a:latin typeface="Times New Roman" pitchFamily="18" charset="0"/>
              <a:cs typeface="Times New Roman" pitchFamily="18" charset="0"/>
            </a:endParaRPr>
          </a:p>
        </p:txBody>
      </p:sp>
      <p:pic>
        <p:nvPicPr>
          <p:cNvPr id="60420" name="Picture 4" descr="https://nhoper.ru/images/26102017/IMG_6493.JPG"/>
          <p:cNvPicPr>
            <a:picLocks noChangeAspect="1" noChangeArrowheads="1"/>
          </p:cNvPicPr>
          <p:nvPr/>
        </p:nvPicPr>
        <p:blipFill>
          <a:blip r:embed="rId3" cstate="print"/>
          <a:srcRect/>
          <a:stretch>
            <a:fillRect/>
          </a:stretch>
        </p:blipFill>
        <p:spPr bwMode="auto">
          <a:xfrm>
            <a:off x="5073907" y="4143380"/>
            <a:ext cx="2355613" cy="1571635"/>
          </a:xfrm>
          <a:prstGeom prst="rect">
            <a:avLst/>
          </a:prstGeom>
          <a:noFill/>
        </p:spPr>
      </p:pic>
      <p:pic>
        <p:nvPicPr>
          <p:cNvPr id="34818" name="Picture 2" descr="https://www.nhoper.ru/images/01032018/4/7/1z_TVrTBj3M.jpg"/>
          <p:cNvPicPr>
            <a:picLocks noChangeAspect="1" noChangeArrowheads="1"/>
          </p:cNvPicPr>
          <p:nvPr/>
        </p:nvPicPr>
        <p:blipFill>
          <a:blip r:embed="rId4" cstate="print"/>
          <a:srcRect/>
          <a:stretch>
            <a:fillRect/>
          </a:stretch>
        </p:blipFill>
        <p:spPr bwMode="auto">
          <a:xfrm>
            <a:off x="1643042" y="4143380"/>
            <a:ext cx="2357454" cy="1572403"/>
          </a:xfrm>
          <a:prstGeom prst="rect">
            <a:avLst/>
          </a:prstGeom>
          <a:noFill/>
        </p:spPr>
      </p:pic>
    </p:spTree>
  </p:cSld>
  <p:clrMapOvr>
    <a:masterClrMapping/>
  </p:clrMapOvr>
  <p:transition spd="slow" advClick="0" advTm="1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Rectangle 5"/>
          <p:cNvSpPr>
            <a:spLocks noChangeArrowheads="1"/>
          </p:cNvSpPr>
          <p:nvPr/>
        </p:nvSpPr>
        <p:spPr bwMode="auto">
          <a:xfrm>
            <a:off x="1214414" y="214290"/>
            <a:ext cx="7929586" cy="646331"/>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ОСНОВНЫЕ ТЕРМИНЫ, ПРИМЕНЯЕМЫЕ В БЮДЖЕТНОМ ПРОЦЕССЕ</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3490" name="Picture 2" descr="http://berezovsky.krskstate.ru/dat/Image/39/Bezimyanniy4.jpg"/>
          <p:cNvPicPr>
            <a:picLocks noChangeAspect="1" noChangeArrowheads="1"/>
          </p:cNvPicPr>
          <p:nvPr/>
        </p:nvPicPr>
        <p:blipFill>
          <a:blip r:embed="rId3" cstate="print"/>
          <a:srcRect l="6805" t="20656" r="6426" b="1309"/>
          <a:stretch>
            <a:fillRect/>
          </a:stretch>
        </p:blipFill>
        <p:spPr bwMode="auto">
          <a:xfrm>
            <a:off x="571472" y="928670"/>
            <a:ext cx="3643338" cy="2428892"/>
          </a:xfrm>
          <a:prstGeom prst="rect">
            <a:avLst/>
          </a:prstGeom>
          <a:noFill/>
        </p:spPr>
      </p:pic>
      <p:sp>
        <p:nvSpPr>
          <p:cNvPr id="7" name="Прямоугольник 6"/>
          <p:cNvSpPr/>
          <p:nvPr/>
        </p:nvSpPr>
        <p:spPr>
          <a:xfrm>
            <a:off x="4500562" y="1500174"/>
            <a:ext cx="4214842" cy="2062103"/>
          </a:xfrm>
          <a:prstGeom prst="rect">
            <a:avLst/>
          </a:prstGeom>
        </p:spPr>
        <p:txBody>
          <a:bodyPr wrap="square">
            <a:spAutoFit/>
          </a:bodyPr>
          <a:lstStyle/>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a:t>
            </a:r>
            <a:r>
              <a:rPr lang="ru-RU" sz="1600" dirty="0" smtClean="0">
                <a:latin typeface="Times New Roman" pitchFamily="18" charset="0"/>
                <a:cs typeface="Times New Roman"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Консолидированный бюджет </a:t>
            </a:r>
            <a:r>
              <a:rPr lang="ru-RU" sz="1600" dirty="0" smtClean="0">
                <a:latin typeface="Times New Roman" pitchFamily="18" charset="0"/>
                <a:cs typeface="Times New Roman" pitchFamily="18" charset="0"/>
              </a:rPr>
              <a:t>- свод бюджетов бюджетной системы Российской Федерации на соответствующей территории</a:t>
            </a:r>
            <a:endParaRPr lang="ru-RU" sz="1600" dirty="0">
              <a:latin typeface="Times New Roman" pitchFamily="18" charset="0"/>
              <a:cs typeface="Times New Roman" pitchFamily="18" charset="0"/>
            </a:endParaRPr>
          </a:p>
        </p:txBody>
      </p:sp>
      <p:sp>
        <p:nvSpPr>
          <p:cNvPr id="8" name="Прямоугольник 7"/>
          <p:cNvSpPr/>
          <p:nvPr/>
        </p:nvSpPr>
        <p:spPr>
          <a:xfrm>
            <a:off x="357158" y="3500438"/>
            <a:ext cx="8501122" cy="2800767"/>
          </a:xfrm>
          <a:prstGeom prst="rect">
            <a:avLst/>
          </a:prstGeom>
        </p:spPr>
        <p:txBody>
          <a:bodyPr wrap="square">
            <a:spAutoFit/>
          </a:bodyPr>
          <a:lstStyle/>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Бюджетная система Российской Федерации </a:t>
            </a:r>
            <a:r>
              <a:rPr lang="ru-RU" sz="1600" dirty="0" smtClean="0">
                <a:latin typeface="Times New Roman" pitchFamily="18" charset="0"/>
                <a:cs typeface="Times New Roman"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 </a:t>
            </a:r>
          </a:p>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Бюджетный процесс </a:t>
            </a:r>
            <a:r>
              <a:rPr lang="ru-RU" sz="1600" dirty="0" smtClean="0">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6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Rectangle 5"/>
          <p:cNvSpPr>
            <a:spLocks noChangeArrowheads="1"/>
          </p:cNvSpPr>
          <p:nvPr/>
        </p:nvSpPr>
        <p:spPr bwMode="auto">
          <a:xfrm>
            <a:off x="1214414" y="357166"/>
            <a:ext cx="7500990" cy="646331"/>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НОВОХОПЁРСКОГО МУНИЦИПАЛЬНОГО РАЙОНА</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500034" y="928670"/>
            <a:ext cx="8286808" cy="5262979"/>
          </a:xfrm>
          <a:prstGeom prst="rect">
            <a:avLst/>
          </a:prstGeom>
        </p:spPr>
        <p:txBody>
          <a:bodyPr wrap="square">
            <a:spAutoFit/>
          </a:bodyPr>
          <a:lstStyle/>
          <a:p>
            <a:pPr indent="447675" algn="just"/>
            <a:r>
              <a:rPr lang="ru-RU" sz="1600" u="sng"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 процесс сбора и учета доходов и осуществление расходов на основе сводной бюджетной росписи и кассового плана. </a:t>
            </a:r>
          </a:p>
          <a:p>
            <a:pPr indent="447675" algn="just"/>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a:t>
            </a:r>
            <a:r>
              <a:rPr lang="ru-RU" sz="1600" dirty="0" smtClean="0">
                <a:latin typeface="Times New Roman" pitchFamily="18" charset="0"/>
                <a:cs typeface="Times New Roman" pitchFamily="18" charset="0"/>
              </a:rPr>
              <a:t>– это этап бюджетного процесса, который начинается с момента утверждения решения о районном бюджете и продолжается в течение финансового года. </a:t>
            </a:r>
          </a:p>
          <a:p>
            <a:pPr indent="447675" algn="just"/>
            <a:r>
              <a:rPr lang="ru-RU" sz="1600" dirty="0" smtClean="0">
                <a:latin typeface="Times New Roman" pitchFamily="18" charset="0"/>
                <a:cs typeface="Times New Roman" pitchFamily="18" charset="0"/>
              </a:rPr>
              <a:t>Можно выделить следующие этапы этого процесса: </a:t>
            </a:r>
          </a:p>
          <a:p>
            <a:pPr indent="447675" algn="just">
              <a:buFontTx/>
              <a:buChar char="-"/>
            </a:pPr>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по доходам </a:t>
            </a:r>
            <a:r>
              <a:rPr lang="ru-RU" sz="1600" dirty="0" smtClean="0">
                <a:latin typeface="Times New Roman" pitchFamily="18" charset="0"/>
                <a:cs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 </a:t>
            </a:r>
          </a:p>
          <a:p>
            <a:pPr indent="447675" algn="just">
              <a:buFontTx/>
              <a:buChar char="-"/>
            </a:pPr>
            <a:r>
              <a:rPr lang="ru-RU" sz="1600" dirty="0" smtClean="0">
                <a:latin typeface="Times New Roman" pitchFamily="18" charset="0"/>
                <a:cs typeface="Times New Roman" pitchFamily="18" charset="0"/>
              </a:rPr>
              <a:t> </a:t>
            </a:r>
            <a:r>
              <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по расходам </a:t>
            </a:r>
            <a:r>
              <a:rPr lang="ru-RU" sz="1600" dirty="0" smtClean="0">
                <a:latin typeface="Times New Roman" pitchFamily="18" charset="0"/>
                <a:cs typeface="Times New Roman" pitchFamily="18" charset="0"/>
              </a:rPr>
              <a:t>означает последовательное финансирование мероприятий, предусмотренных решением о районном бюджете, в пределах утвержденных сумм с целью исполнения принятых муниципальным образованием расходных обязательств. </a:t>
            </a:r>
          </a:p>
          <a:p>
            <a:pPr indent="447675" algn="just"/>
            <a:r>
              <a:rPr lang="ru-RU" sz="1600" dirty="0" smtClean="0">
                <a:latin typeface="Times New Roman" pitchFamily="18" charset="0"/>
                <a:cs typeface="Times New Roman" pitchFamily="18" charset="0"/>
              </a:rPr>
              <a:t>Составление и утверждение отчета об исполнении районного бюджета является важной формой контроля за исполнением бюджета.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 </a:t>
            </a:r>
          </a:p>
          <a:p>
            <a:pPr indent="447675" algn="just"/>
            <a:r>
              <a:rPr lang="ru-RU" sz="1600" dirty="0" smtClean="0">
                <a:latin typeface="Times New Roman" pitchFamily="18" charset="0"/>
                <a:cs typeface="Times New Roman" pitchFamily="18" charset="0"/>
              </a:rPr>
              <a:t>Годовой отчет об исполнении бюджета предоставляется в Совет народных депутатов Новохопёрского муниципального района Воронежской области. По результатам рассмотрения отчета об исполнении районного бюджета Совет народных депутатов Новохопёрского муниципального района Воронежской области принимает решение об его утверждении либо отклонении.</a:t>
            </a:r>
            <a:endParaRPr lang="ru-RU" sz="1600" dirty="0">
              <a:latin typeface="Times New Roman" pitchFamily="18" charset="0"/>
              <a:cs typeface="Times New Roman" pitchFamily="18" charset="0"/>
            </a:endParaRPr>
          </a:p>
        </p:txBody>
      </p:sp>
    </p:spTree>
  </p:cSld>
  <p:clrMapOvr>
    <a:masterClrMapping/>
  </p:clrMapOvr>
  <p:transition spd="slow" advClick="0" advTm="1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sp>
        <p:nvSpPr>
          <p:cNvPr id="3" name="Rectangle 5"/>
          <p:cNvSpPr>
            <a:spLocks noChangeArrowheads="1"/>
          </p:cNvSpPr>
          <p:nvPr/>
        </p:nvSpPr>
        <p:spPr bwMode="auto">
          <a:xfrm>
            <a:off x="428596" y="357166"/>
            <a:ext cx="8286808" cy="923330"/>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ОСНОВНЫЕ ПАРАМЕТРЫ </a:t>
            </a:r>
          </a:p>
          <a:p>
            <a:pPr algn="ctr">
              <a:defRPr/>
            </a:pPr>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СОЦИАЛЬНО-ЭКОНОМИЧЕСКОГО РАЗВИТИЯ</a:t>
            </a:r>
          </a:p>
          <a:p>
            <a:pPr algn="ctr">
              <a:defRPr/>
            </a:pPr>
            <a:r>
              <a:rPr lang="ru-RU"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Новохопёрского муниципального района</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899593" y="1340768"/>
          <a:ext cx="7488832" cy="4680519"/>
        </p:xfrm>
        <a:graphic>
          <a:graphicData uri="http://schemas.openxmlformats.org/drawingml/2006/table">
            <a:tbl>
              <a:tblPr/>
              <a:tblGrid>
                <a:gridCol w="4879076"/>
                <a:gridCol w="1361745"/>
                <a:gridCol w="1248011"/>
              </a:tblGrid>
              <a:tr h="613368">
                <a:tc>
                  <a:txBody>
                    <a:bodyPr/>
                    <a:lstStyle/>
                    <a:p>
                      <a:pPr algn="ctr">
                        <a:lnSpc>
                          <a:spcPct val="150000"/>
                        </a:lnSpc>
                        <a:spcAft>
                          <a:spcPts val="0"/>
                        </a:spcAft>
                      </a:pPr>
                      <a:r>
                        <a:rPr lang="ru-RU" sz="1300" b="1" dirty="0">
                          <a:latin typeface="Times New Roman"/>
                          <a:ea typeface="Times New Roman"/>
                          <a:cs typeface="Times New Roman"/>
                        </a:rPr>
                        <a:t>Наименование показателя</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1300" b="1">
                          <a:latin typeface="Times New Roman"/>
                          <a:ea typeface="Times New Roman"/>
                          <a:cs typeface="Times New Roman"/>
                        </a:rPr>
                        <a:t>20</a:t>
                      </a:r>
                      <a:r>
                        <a:rPr lang="ru-RU" sz="1300" b="1">
                          <a:latin typeface="Times New Roman"/>
                          <a:ea typeface="Times New Roman"/>
                          <a:cs typeface="Times New Roman"/>
                        </a:rPr>
                        <a:t>21 год отчет</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300" b="1">
                          <a:latin typeface="Times New Roman"/>
                          <a:ea typeface="Times New Roman"/>
                          <a:cs typeface="Times New Roman"/>
                        </a:rPr>
                        <a:t>2022 год оценка</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06684">
                <a:tc>
                  <a:txBody>
                    <a:bodyPr/>
                    <a:lstStyle/>
                    <a:p>
                      <a:pPr algn="ctr">
                        <a:lnSpc>
                          <a:spcPct val="115000"/>
                        </a:lnSpc>
                        <a:spcAft>
                          <a:spcPts val="0"/>
                        </a:spcAft>
                      </a:pPr>
                      <a:r>
                        <a:rPr lang="ru-RU" sz="1300">
                          <a:latin typeface="Times New Roman"/>
                          <a:ea typeface="Times New Roman"/>
                          <a:cs typeface="Times New Roman"/>
                        </a:rPr>
                        <a:t>1</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300" dirty="0">
                          <a:latin typeface="Times New Roman"/>
                          <a:ea typeface="Times New Roman"/>
                          <a:cs typeface="Times New Roman"/>
                        </a:rPr>
                        <a:t>2</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300">
                          <a:latin typeface="Times New Roman"/>
                          <a:ea typeface="Times New Roman"/>
                          <a:cs typeface="Times New Roman"/>
                        </a:rPr>
                        <a:t>3</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76403">
                <a:tc>
                  <a:txBody>
                    <a:bodyPr/>
                    <a:lstStyle/>
                    <a:p>
                      <a:pPr>
                        <a:lnSpc>
                          <a:spcPct val="115000"/>
                        </a:lnSpc>
                        <a:spcAft>
                          <a:spcPts val="0"/>
                        </a:spcAft>
                      </a:pPr>
                      <a:r>
                        <a:rPr lang="ru-RU" sz="1300">
                          <a:latin typeface="Times New Roman"/>
                          <a:ea typeface="Times New Roman"/>
                          <a:cs typeface="Times New Roman"/>
                        </a:rPr>
                        <a:t>Численность населения (среднегодовая), тыс. чел.</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dirty="0">
                          <a:latin typeface="Times New Roman"/>
                          <a:ea typeface="Times New Roman"/>
                          <a:cs typeface="Times New Roman"/>
                        </a:rPr>
                        <a:t>36 363</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dirty="0">
                          <a:latin typeface="Times New Roman"/>
                          <a:ea typeface="Times New Roman"/>
                          <a:cs typeface="Times New Roman"/>
                        </a:rPr>
                        <a:t>35 900</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566186">
                <a:tc>
                  <a:txBody>
                    <a:bodyPr/>
                    <a:lstStyle/>
                    <a:p>
                      <a:pPr>
                        <a:lnSpc>
                          <a:spcPct val="115000"/>
                        </a:lnSpc>
                        <a:spcAft>
                          <a:spcPts val="0"/>
                        </a:spcAft>
                      </a:pPr>
                      <a:r>
                        <a:rPr lang="ru-RU" sz="1200">
                          <a:latin typeface="Times New Roman"/>
                          <a:ea typeface="Times New Roman"/>
                          <a:cs typeface="Times New Roman"/>
                        </a:rPr>
                        <a:t>Темп роста (снижения) промышленного производства в сопоставимых ценах (ценах 2010г.)</a:t>
                      </a: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a:latin typeface="Times New Roman"/>
                          <a:ea typeface="Times New Roman"/>
                          <a:cs typeface="Times New Roman"/>
                        </a:rPr>
                        <a:t>111,4</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dirty="0">
                          <a:latin typeface="Times New Roman"/>
                          <a:ea typeface="Times New Roman"/>
                          <a:cs typeface="Times New Roman"/>
                        </a:rPr>
                        <a:t>100,0</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06684">
                <a:tc>
                  <a:txBody>
                    <a:bodyPr/>
                    <a:lstStyle/>
                    <a:p>
                      <a:pPr>
                        <a:lnSpc>
                          <a:spcPct val="115000"/>
                        </a:lnSpc>
                        <a:spcAft>
                          <a:spcPts val="0"/>
                        </a:spcAft>
                      </a:pPr>
                      <a:r>
                        <a:rPr lang="ru-RU" sz="1300">
                          <a:latin typeface="Times New Roman"/>
                          <a:ea typeface="Times New Roman"/>
                          <a:cs typeface="Times New Roman"/>
                        </a:rPr>
                        <a:t>Среднегодовая стоимость основных фондов</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a:latin typeface="Times New Roman"/>
                          <a:ea typeface="Times New Roman"/>
                          <a:cs typeface="Times New Roman"/>
                        </a:rPr>
                        <a:t>11 095,7</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dirty="0">
                          <a:latin typeface="Times New Roman"/>
                          <a:ea typeface="Times New Roman"/>
                          <a:cs typeface="Times New Roman"/>
                        </a:rPr>
                        <a:t>13 260,8</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89324">
                <a:tc>
                  <a:txBody>
                    <a:bodyPr/>
                    <a:lstStyle/>
                    <a:p>
                      <a:pPr>
                        <a:lnSpc>
                          <a:spcPct val="115000"/>
                        </a:lnSpc>
                        <a:spcAft>
                          <a:spcPts val="0"/>
                        </a:spcAft>
                      </a:pPr>
                      <a:r>
                        <a:rPr lang="ru-RU" sz="1300" dirty="0">
                          <a:latin typeface="Times New Roman"/>
                          <a:ea typeface="Times New Roman"/>
                          <a:cs typeface="Times New Roman"/>
                        </a:rPr>
                        <a:t>Инвестиции в основной капитал, тыс. руб.</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dirty="0">
                          <a:latin typeface="Times New Roman"/>
                          <a:ea typeface="Times New Roman"/>
                          <a:cs typeface="Times New Roman"/>
                        </a:rPr>
                        <a:t>1 925 281,0</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dirty="0">
                          <a:latin typeface="Times New Roman"/>
                          <a:ea typeface="Times New Roman"/>
                          <a:cs typeface="Times New Roman"/>
                        </a:rPr>
                        <a:t>1 386 539,0</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00237">
                <a:tc>
                  <a:txBody>
                    <a:bodyPr/>
                    <a:lstStyle/>
                    <a:p>
                      <a:pPr>
                        <a:lnSpc>
                          <a:spcPct val="115000"/>
                        </a:lnSpc>
                        <a:spcAft>
                          <a:spcPts val="0"/>
                        </a:spcAft>
                      </a:pPr>
                      <a:r>
                        <a:rPr lang="ru-RU" sz="1300">
                          <a:latin typeface="Times New Roman"/>
                          <a:ea typeface="Times New Roman"/>
                          <a:cs typeface="Times New Roman"/>
                        </a:rPr>
                        <a:t>Среднемесячные денежные доходы на душу населения, руб.</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a:latin typeface="Times New Roman"/>
                          <a:ea typeface="Times New Roman"/>
                          <a:cs typeface="Times New Roman"/>
                        </a:rPr>
                        <a:t>27 689,0</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dirty="0">
                          <a:latin typeface="Times New Roman"/>
                          <a:ea typeface="Times New Roman"/>
                          <a:cs typeface="Times New Roman"/>
                        </a:rPr>
                        <a:t>33 204,0</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00237">
                <a:tc>
                  <a:txBody>
                    <a:bodyPr/>
                    <a:lstStyle/>
                    <a:p>
                      <a:pPr>
                        <a:lnSpc>
                          <a:spcPct val="115000"/>
                        </a:lnSpc>
                        <a:spcAft>
                          <a:spcPts val="0"/>
                        </a:spcAft>
                      </a:pPr>
                      <a:r>
                        <a:rPr lang="ru-RU" sz="1300">
                          <a:latin typeface="Times New Roman"/>
                          <a:ea typeface="Times New Roman"/>
                          <a:cs typeface="Times New Roman"/>
                        </a:rPr>
                        <a:t>Среднемесячная  заработная плата в целом по району, руб./чел. .</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a:latin typeface="Times New Roman"/>
                          <a:ea typeface="Times New Roman"/>
                          <a:cs typeface="Times New Roman"/>
                        </a:rPr>
                        <a:t>30 387,0</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dirty="0">
                          <a:latin typeface="Times New Roman"/>
                          <a:ea typeface="Times New Roman"/>
                          <a:cs typeface="Times New Roman"/>
                        </a:rPr>
                        <a:t>32 572,0</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10698">
                <a:tc>
                  <a:txBody>
                    <a:bodyPr/>
                    <a:lstStyle/>
                    <a:p>
                      <a:pPr>
                        <a:lnSpc>
                          <a:spcPct val="115000"/>
                        </a:lnSpc>
                        <a:spcAft>
                          <a:spcPts val="0"/>
                        </a:spcAft>
                      </a:pPr>
                      <a:r>
                        <a:rPr lang="ru-RU" sz="1300">
                          <a:latin typeface="Times New Roman"/>
                          <a:ea typeface="Times New Roman"/>
                          <a:cs typeface="Times New Roman"/>
                        </a:rPr>
                        <a:t>Индекс потребительских цен (среднегодовой),  в % </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a:latin typeface="Times New Roman"/>
                          <a:ea typeface="Times New Roman"/>
                          <a:cs typeface="Times New Roman"/>
                        </a:rPr>
                        <a:t>108,3</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dirty="0">
                          <a:latin typeface="Times New Roman"/>
                          <a:ea typeface="Times New Roman"/>
                          <a:cs typeface="Times New Roman"/>
                        </a:rPr>
                        <a:t>116,7</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10698">
                <a:tc>
                  <a:txBody>
                    <a:bodyPr/>
                    <a:lstStyle/>
                    <a:p>
                      <a:pPr>
                        <a:lnSpc>
                          <a:spcPct val="115000"/>
                        </a:lnSpc>
                        <a:spcAft>
                          <a:spcPts val="0"/>
                        </a:spcAft>
                      </a:pPr>
                      <a:r>
                        <a:rPr lang="ru-RU" sz="1300" dirty="0">
                          <a:latin typeface="Times New Roman"/>
                          <a:ea typeface="Times New Roman"/>
                          <a:cs typeface="Times New Roman"/>
                        </a:rPr>
                        <a:t>Численность работающих, чел</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a:latin typeface="Times New Roman"/>
                          <a:ea typeface="Times New Roman"/>
                          <a:cs typeface="Times New Roman"/>
                        </a:rPr>
                        <a:t>6 731</a:t>
                      </a:r>
                      <a:endParaRPr lang="ru-RU" sz="120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000" dirty="0">
                          <a:latin typeface="Times New Roman"/>
                          <a:ea typeface="Times New Roman"/>
                          <a:cs typeface="Times New Roman"/>
                        </a:rPr>
                        <a:t>6 717</a:t>
                      </a:r>
                      <a:endParaRPr lang="ru-RU" sz="1200" dirty="0">
                        <a:latin typeface="Times New Roman"/>
                        <a:ea typeface="Times New Roman"/>
                        <a:cs typeface="Times New Roman"/>
                      </a:endParaRPr>
                    </a:p>
                  </a:txBody>
                  <a:tcPr marL="67112" marR="67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ransition spd="slow" advClick="0" advTm="1000">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5619</TotalTime>
  <Words>4168</Words>
  <Application>Microsoft Office PowerPoint</Application>
  <PresentationFormat>Экран (4:3)</PresentationFormat>
  <Paragraphs>413</Paragraphs>
  <Slides>37</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Аспект</vt:lpstr>
      <vt:lpstr>Слайд 1</vt:lpstr>
      <vt:lpstr>Новохопёрский муниципальный район  Воронежской области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Муниципальная программа «Обеспечение жильем молодых семей и врачей, работающих в медицинских учреждениях Новохопёрского муниципального района» за  2022 год</vt:lpstr>
      <vt:lpstr>Слайд 19</vt:lpstr>
      <vt:lpstr>Слайд 20</vt:lpstr>
      <vt:lpstr>Муниципальная  программа «Обеспечение общественного порядка и противодействие преступности» за 2022 год</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dohod1</dc:creator>
  <cp:lastModifiedBy>fo-nhoper-12</cp:lastModifiedBy>
  <cp:revision>482</cp:revision>
  <dcterms:created xsi:type="dcterms:W3CDTF">2014-09-26T06:35:04Z</dcterms:created>
  <dcterms:modified xsi:type="dcterms:W3CDTF">2023-03-31T07:52:05Z</dcterms:modified>
</cp:coreProperties>
</file>