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charts/chart57.xml" ContentType="application/vnd.openxmlformats-officedocument.drawingml.chart+xml"/>
  <Override PartName="/ppt/charts/chart68.xml" ContentType="application/vnd.openxmlformats-officedocument.drawingml.chart+xml"/>
  <Override PartName="/ppt/charts/style33.xml" ContentType="application/vnd.ms-office.chartstyle+xml"/>
  <Override PartName="/ppt/charts/colors67.xml" ContentType="application/vnd.ms-office.chartcolorstyle+xml"/>
  <Override PartName="/ppt/slides/slide36.xml" ContentType="application/vnd.openxmlformats-officedocument.presentationml.slide+xml"/>
  <Override PartName="/ppt/slides/slide83.xml" ContentType="application/vnd.openxmlformats-officedocument.presentationml.slide+xml"/>
  <Override PartName="/ppt/charts/chart46.xml" ContentType="application/vnd.openxmlformats-officedocument.drawingml.chart+xml"/>
  <Override PartName="/ppt/charts/colors6.xml" ContentType="application/vnd.ms-office.chartcolorstyle+xml"/>
  <Override PartName="/ppt/charts/style22.xml" ContentType="application/vnd.ms-office.chartstyle+xml"/>
  <Override PartName="/ppt/charts/colors56.xml" ContentType="application/vnd.ms-office.chartcolorstyl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charts/chart35.xml" ContentType="application/vnd.openxmlformats-officedocument.drawingml.chart+xml"/>
  <Override PartName="/ppt/charts/style11.xml" ContentType="application/vnd.ms-office.chartstyle+xml"/>
  <Override PartName="/ppt/charts/colors34.xml" ContentType="application/vnd.ms-office.chartcolorstyle+xml"/>
  <Override PartName="/ppt/charts/colors45.xml" ContentType="application/vnd.ms-office.chartcolorstyl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theme/themeOverride1.xml" ContentType="application/vnd.openxmlformats-officedocument.themeOverride+xml"/>
  <Override PartName="/ppt/charts/chart60.xml" ContentType="application/vnd.openxmlformats-officedocument.drawingml.chart+xml"/>
  <Override PartName="/ppt/charts/colors23.xml" ContentType="application/vnd.ms-office.chartcolorstyle+xml"/>
  <Override PartName="/ppt/tableStyles.xml" ContentType="application/vnd.openxmlformats-officedocument.presentationml.tableStyles+xml"/>
  <Override PartName="/ppt/charts/colors12.xml" ContentType="application/vnd.ms-office.chartcolorstyle+xml"/>
  <Override PartName="/ppt/charts/style49.xml" ContentType="application/vnd.ms-office.chartstyle+xml"/>
  <Default Extension="xlsx" ContentType="application/vnd.openxmlformats-officedocument.spreadsheetml.sheet"/>
  <Override PartName="/ppt/charts/chart3.xml" ContentType="application/vnd.openxmlformats-officedocument.drawingml.chart+xml"/>
  <Override PartName="/ppt/charts/style27.xml" ContentType="application/vnd.ms-office.chartstyle+xml"/>
  <Override PartName="/ppt/charts/style38.xml" ContentType="application/vnd.ms-office.chartstyle+xml"/>
  <Override PartName="/ppt/charts/style5.xml" ContentType="application/vnd.ms-office.chartstyle+xml"/>
  <Override PartName="/ppt/slides/slide77.xml" ContentType="application/vnd.openxmlformats-officedocument.presentationml.slide+xml"/>
  <Override PartName="/ppt/charts/style16.xml" ContentType="application/vnd.ms-office.chartstyle+xml"/>
  <Override PartName="/ppt/charts/style6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charts/chart29.xml" ContentType="application/vnd.openxmlformats-officedocument.drawingml.chart+xml"/>
  <Override PartName="/ppt/drawings/drawing3.xml" ContentType="application/vnd.openxmlformats-officedocument.drawingml.chartshapes+xml"/>
  <Override PartName="/ppt/charts/style52.xml" ContentType="application/vnd.ms-office.chartstyle+xml"/>
  <Override PartName="/ppt/charts/colors39.xml" ContentType="application/vnd.ms-office.chartcolorstyle+xml"/>
  <Override PartName="/ppt/slides/slide55.xml" ContentType="application/vnd.openxmlformats-officedocument.presentationml.slide+xml"/>
  <Override PartName="/ppt/theme/theme2.xml" ContentType="application/vnd.openxmlformats-officedocument.theme+xml"/>
  <Override PartName="/ppt/charts/chart18.xml" ContentType="application/vnd.openxmlformats-officedocument.drawingml.chart+xml"/>
  <Override PartName="/ppt/charts/chart65.xml" ContentType="application/vnd.openxmlformats-officedocument.drawingml.chart+xml"/>
  <Override PartName="/ppt/charts/style30.xml" ContentType="application/vnd.ms-office.chartstyle+xml"/>
  <Override PartName="/ppt/charts/style41.xml" ContentType="application/vnd.ms-office.chartstyle+xml"/>
  <Override PartName="/ppt/charts/colors17.xml" ContentType="application/vnd.ms-office.chartcolorstyle+xml"/>
  <Override PartName="/ppt/charts/colors64.xml" ContentType="application/vnd.ms-office.chartcolorstyle+xml"/>
  <Override PartName="/ppt/charts/colors28.xml" ContentType="application/vnd.ms-office.chartcolor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charts/chart54.xml" ContentType="application/vnd.openxmlformats-officedocument.drawingml.chart+xml"/>
  <Override PartName="/ppt/charts/colors53.xml" ContentType="application/vnd.ms-office.chartcolorstyle+xml"/>
  <Override PartName="/ppt/presentation.xml" ContentType="application/vnd.openxmlformats-officedocument.presentationml.presentation.main+xml"/>
  <Override PartName="/ppt/slides/slide22.xml" ContentType="application/vnd.openxmlformats-officedocument.presentationml.slide+xml"/>
  <Override PartName="/ppt/charts/chart32.xml" ContentType="application/vnd.openxmlformats-officedocument.drawingml.chart+xml"/>
  <Override PartName="/ppt/charts/chart43.xml" ContentType="application/vnd.openxmlformats-officedocument.drawingml.chart+xml"/>
  <Override PartName="/docProps/app.xml" ContentType="application/vnd.openxmlformats-officedocument.extended-properties+xml"/>
  <Override PartName="/ppt/charts/colors42.xml" ContentType="application/vnd.ms-office.chartcolorstyle+xml"/>
  <Override PartName="/ppt/charts/colors3.xml" ContentType="application/vnd.ms-office.chartcolorstyle+xml"/>
  <Override PartName="/ppt/slides/slide11.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charts/colors31.xml" ContentType="application/vnd.ms-office.chartcolorstyle+xml"/>
  <Override PartName="/ppt/slideLayouts/slideLayout10.xml" ContentType="application/vnd.openxmlformats-officedocument.presentationml.slideLayout+xml"/>
  <Override PartName="/ppt/charts/chart10.xml" ContentType="application/vnd.openxmlformats-officedocument.drawingml.chart+xml"/>
  <Override PartName="/ppt/charts/style68.xml" ContentType="application/vnd.ms-office.chartstyle+xml"/>
  <Override PartName="/ppt/charts/colors20.xml" ContentType="application/vnd.ms-office.chartcolorstyle+xml"/>
  <Override PartName="/ppt/charts/style57.xml" ContentType="application/vnd.ms-office.chartstyle+xml"/>
  <Override PartName="/ppt/charts/style46.xml" ContentType="application/vnd.ms-office.chartstyle+xml"/>
  <Override PartName="/ppt/slides/slide49.xml" ContentType="application/vnd.openxmlformats-officedocument.presentationml.slide+xml"/>
  <Override PartName="/ppt/notesSlides/notesSlide4.xml" ContentType="application/vnd.openxmlformats-officedocument.presentationml.notesSlide+xml"/>
  <Override PartName="/ppt/charts/chart59.xml" ContentType="application/vnd.openxmlformats-officedocument.drawingml.chart+xml"/>
  <Override PartName="/ppt/charts/style35.xml" ContentType="application/vnd.ms-office.chartstyle+xml"/>
  <Override PartName="/ppt/slides/slide38.xml" ContentType="application/vnd.openxmlformats-officedocument.presentationml.slide+xml"/>
  <Override PartName="/ppt/slides/slide85.xml" ContentType="application/vnd.openxmlformats-officedocument.presentationml.slide+xml"/>
  <Override PartName="/ppt/charts/chart48.xml" ContentType="application/vnd.openxmlformats-officedocument.drawingml.chart+xml"/>
  <Override PartName="/ppt/charts/colors8.xml" ContentType="application/vnd.ms-office.chartcolorstyle+xml"/>
  <Override PartName="/ppt/charts/style24.xml" ContentType="application/vnd.ms-office.chartstyle+xml"/>
  <Override PartName="/ppt/charts/colors58.xml" ContentType="application/vnd.ms-office.chartcolorstyle+xml"/>
  <Override PartName="/ppt/charts/style2.xml" ContentType="application/vnd.ms-office.chartstyl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charts/chart37.xml" ContentType="application/vnd.openxmlformats-officedocument.drawingml.chart+xml"/>
  <Override PartName="/ppt/charts/style60.xml" ContentType="application/vnd.ms-office.chartstyle+xml"/>
  <Override PartName="/ppt/charts/colors47.xml" ContentType="application/vnd.ms-office.chartcolorstyle+xml"/>
  <Override PartName="/ppt/charts/colors36.xml" ContentType="application/vnd.ms-office.chartcolorstyle+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charts/chart26.xml" ContentType="application/vnd.openxmlformats-officedocument.drawingml.chart+xml"/>
  <Override PartName="/ppt/charts/colors25.xml" ContentType="application/vnd.ms-office.chartcolorstyle+xml"/>
  <Override PartName="/ppt/slides/slide41.xml" ContentType="application/vnd.openxmlformats-officedocument.presentationml.slide+xml"/>
  <Override PartName="/ppt/charts/chart15.xml" ContentType="application/vnd.openxmlformats-officedocument.drawingml.chart+xml"/>
  <Override PartName="/ppt/charts/chart51.xml" ContentType="application/vnd.openxmlformats-officedocument.drawingml.chart+xml"/>
  <Override PartName="/ppt/charts/chart62.xml" ContentType="application/vnd.openxmlformats-officedocument.drawingml.chart+xml"/>
  <Override PartName="/ppt/charts/colors14.xml" ContentType="application/vnd.ms-office.chartcolorstyle+xml"/>
  <Override PartName="/ppt/charts/colors61.xml" ContentType="application/vnd.ms-office.chartcolorstyle+xml"/>
  <Override PartName="/ppt/slides/slide30.xml" ContentType="application/vnd.openxmlformats-officedocument.presentationml.slide+xml"/>
  <Override PartName="/ppt/charts/chart40.xml" ContentType="application/vnd.openxmlformats-officedocument.drawingml.chart+xml"/>
  <Override PartName="/ppt/charts/colors50.xml" ContentType="application/vnd.ms-office.chartcolorstyle+xml"/>
  <Override PartName="/ppt/charts/style7.xml" ContentType="application/vnd.ms-office.chartstyle+xml"/>
  <Override PartName="/ppt/charts/style29.xml" ContentType="application/vnd.ms-office.chartstyle+xml"/>
  <Override PartName="/ppt/slides/slide79.xml" ContentType="application/vnd.openxmlformats-officedocument.presentationml.slide+xml"/>
  <Override PartName="/ppt/charts/chart5.xml" ContentType="application/vnd.openxmlformats-officedocument.drawingml.chart+xml"/>
  <Override PartName="/ppt/charts/style18.xml" ContentType="application/vnd.ms-office.chartstyle+xml"/>
  <Override PartName="/ppt/charts/style65.xml" ContentType="application/vnd.ms-office.chart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ppt/charts/style25.xml" ContentType="application/vnd.ms-office.chartstyle+xml"/>
  <Override PartName="/ppt/charts/style36.xml" ContentType="application/vnd.ms-office.chartstyle+xml"/>
  <Override PartName="/ppt/charts/style54.xml" ContentType="application/vnd.ms-office.chartstyle+xml"/>
  <Override PartName="/ppt/charts/style3.xml" ContentType="application/vnd.ms-office.chartstyle+xml"/>
  <Override PartName="/ppt/charts/colors59.xml" ContentType="application/vnd.ms-office.chartcolorstyl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charts/chart49.xml" ContentType="application/vnd.openxmlformats-officedocument.drawingml.chart+xml"/>
  <Override PartName="/ppt/charts/chart67.xml" ContentType="application/vnd.openxmlformats-officedocument.drawingml.chart+xml"/>
  <Override PartName="/ppt/charts/style14.xml" ContentType="application/vnd.ms-office.chartstyle+xml"/>
  <Override PartName="/ppt/charts/style32.xml" ContentType="application/vnd.ms-office.chartstyle+xml"/>
  <Override PartName="/ppt/charts/style43.xml" ContentType="application/vnd.ms-office.chartstyle+xml"/>
  <Override PartName="/ppt/charts/style61.xml" ContentType="application/vnd.ms-office.chartstyle+xml"/>
  <Override PartName="/ppt/charts/colors48.xml" ContentType="application/vnd.ms-office.chartcolorstyle+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charts/chart38.xml" ContentType="application/vnd.openxmlformats-officedocument.drawingml.chart+xml"/>
  <Override PartName="/ppt/charts/chart56.xml" ContentType="application/vnd.openxmlformats-officedocument.drawingml.chart+xml"/>
  <Override PartName="/ppt/charts/colors19.xml" ContentType="application/vnd.ms-office.chartcolorstyle+xml"/>
  <Override PartName="/ppt/charts/style21.xml" ContentType="application/vnd.ms-office.chartstyle+xml"/>
  <Override PartName="/ppt/charts/style50.xml" ContentType="application/vnd.ms-office.chartstyle+xml"/>
  <Override PartName="/ppt/charts/colors37.xml" ContentType="application/vnd.ms-office.chartcolorstyle+xml"/>
  <Override PartName="/ppt/charts/colors55.xml" ContentType="application/vnd.ms-office.chartcolorstyle+xml"/>
  <Override PartName="/ppt/charts/colors66.xml" ContentType="application/vnd.ms-office.chartcolorstyl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charts/chart16.xml" ContentType="application/vnd.openxmlformats-officedocument.drawingml.chart+xml"/>
  <Override PartName="/ppt/charts/chart34.xml" ContentType="application/vnd.openxmlformats-officedocument.drawingml.chart+xml"/>
  <Override PartName="/ppt/charts/chart45.xml" ContentType="application/vnd.openxmlformats-officedocument.drawingml.chart+xml"/>
  <Override PartName="/ppt/charts/chart63.xml" ContentType="application/vnd.openxmlformats-officedocument.drawingml.chart+xml"/>
  <Override PartName="/ppt/charts/colors5.xml" ContentType="application/vnd.ms-office.chartcolorstyle+xml"/>
  <Override PartName="/ppt/charts/style10.xml" ContentType="application/vnd.ms-office.chartstyle+xml"/>
  <Override PartName="/ppt/charts/colors26.xml" ContentType="application/vnd.ms-office.chartcolorstyle+xml"/>
  <Override PartName="/ppt/charts/colors44.xml" ContentType="application/vnd.ms-office.chartcolorstyle+xml"/>
  <Override PartName="/ppt/charts/colors15.xml" ContentType="application/vnd.ms-office.chartcolorstyle+xml"/>
  <Override PartName="/ppt/charts/colors62.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charts/chart52.xml" ContentType="application/vnd.openxmlformats-officedocument.drawingml.chart+xml"/>
  <Override PartName="/ppt/charts/colors33.xml" ContentType="application/vnd.ms-office.chartcolorstyle+xml"/>
  <Override PartName="/ppt/charts/colors51.xml" ContentType="application/vnd.ms-office.chartcolorstyle+xml"/>
  <Override PartName="/ppt/slides/slide20.xml" ContentType="application/vnd.openxmlformats-officedocument.presentationml.slide+xml"/>
  <Override PartName="/ppt/charts/chart12.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charts/colors1.xml" ContentType="application/vnd.ms-office.chartcolorstyle+xml"/>
  <Override PartName="/ppt/charts/colors11.xml" ContentType="application/vnd.ms-office.chartcolorstyle+xml"/>
  <Override PartName="/ppt/charts/colors22.xml" ContentType="application/vnd.ms-office.chartcolorstyle+xml"/>
  <Override PartName="/ppt/charts/colors40.xml" ContentType="application/vnd.ms-office.chartcolorstyle+xml"/>
  <Override PartName="/ppt/charts/chart6.xml" ContentType="application/vnd.openxmlformats-officedocument.drawingml.chart+xml"/>
  <Override PartName="/ppt/charts/style8.xml" ContentType="application/vnd.ms-office.chartstyle+xml"/>
  <Override PartName="/ppt/charts/style48.xml" ContentType="application/vnd.ms-office.chartstyle+xml"/>
  <Override PartName="/ppt/charts/style59.xml" ContentType="application/vnd.ms-office.chartstyle+xml"/>
  <Override PartName="/ppt/charts/style19.xml" ContentType="application/vnd.ms-office.chartstyle+xml"/>
  <Override PartName="/ppt/charts/style37.xml" ContentType="application/vnd.ms-office.chartstyle+xml"/>
  <Override PartName="/ppt/charts/style55.xml" ContentType="application/vnd.ms-office.chartstyle+xml"/>
  <Override PartName="/ppt/charts/style66.xml" ContentType="application/vnd.ms-office.chartstyl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charts/style26.xml" ContentType="application/vnd.ms-office.chartstyle+xml"/>
  <Override PartName="/ppt/charts/style44.xml" ContentType="application/vnd.ms-office.chartstyle+xml"/>
  <Override PartName="/ppt/charts/style4.xml" ContentType="application/vnd.ms-office.chartstyle+xml"/>
  <Override PartName="/ppt/slides/slide29.xml" ContentType="application/vnd.openxmlformats-officedocument.presentationml.slide+xml"/>
  <Override PartName="/ppt/slides/slide76.xml" ContentType="application/vnd.openxmlformats-officedocument.presentationml.slide+xml"/>
  <Override PartName="/ppt/charts/chart39.xml" ContentType="application/vnd.openxmlformats-officedocument.drawingml.chart+xml"/>
  <Override PartName="/ppt/charts/colors38.xml" ContentType="application/vnd.ms-office.chartcolorstyle+xml"/>
  <Override PartName="/ppt/charts/colors49.xml" ContentType="application/vnd.ms-office.chartcolorstyle+xml"/>
  <Override PartName="/ppt/charts/style15.xml" ContentType="application/vnd.ms-office.chartstyle+xml"/>
  <Override PartName="/ppt/charts/style51.xml" ContentType="application/vnd.ms-office.chartstyle+xml"/>
  <Override PartName="/ppt/charts/style62.xml" ContentType="application/vnd.ms-office.chartstyl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drawings/drawing2.xml" ContentType="application/vnd.openxmlformats-officedocument.drawingml.chartshapes+xml"/>
  <Override PartName="/ppt/charts/colors27.xml" ContentType="application/vnd.ms-office.chartcolorstyle+xml"/>
  <Override PartName="/ppt/charts/style40.xml" ContentType="application/vnd.ms-office.chartstyle+xml"/>
  <Override PartName="/ppt/slides/slide43.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charts/chart53.xml" ContentType="application/vnd.openxmlformats-officedocument.drawingml.chart+xml"/>
  <Override PartName="/ppt/charts/chart64.xml" ContentType="application/vnd.openxmlformats-officedocument.drawingml.chart+xml"/>
  <Override PartName="/ppt/charts/colors16.xml" ContentType="application/vnd.ms-office.chartcolorstyle+xml"/>
  <Override PartName="/ppt/charts/colors63.xml" ContentType="application/vnd.ms-office.chartcolorstyle+xml"/>
  <Override PartName="/ppt/slides/slide32.xml" ContentType="application/vnd.openxmlformats-officedocument.presentationml.slide+xml"/>
  <Override PartName="/ppt/charts/chart42.xml" ContentType="application/vnd.openxmlformats-officedocument.drawingml.chart+xml"/>
  <Override PartName="/ppt/charts/colors52.xml" ContentType="application/vnd.ms-office.chartcolorstyle+xml"/>
  <Override PartName="/ppt/charts/colors41.xml" ContentType="application/vnd.ms-office.chartcolorstyl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charts/chart31.xml" ContentType="application/vnd.openxmlformats-officedocument.drawingml.chart+xml"/>
  <Override PartName="/ppt/charts/colors30.xml" ContentType="application/vnd.ms-office.chartcolorstyle+xml"/>
  <Override PartName="/ppt/charts/chart7.xml" ContentType="application/vnd.openxmlformats-officedocument.drawingml.chart+xml"/>
  <Override PartName="/ppt/charts/chart20.xml" ContentType="application/vnd.openxmlformats-officedocument.drawingml.chart+xml"/>
  <Override PartName="/ppt/charts/style67.xml" ContentType="application/vnd.ms-office.chartstyle+xml"/>
  <Override PartName="/ppt/charts/style9.xml" ContentType="application/vnd.ms-office.chartstyle+xml"/>
  <Override PartName="/ppt/charts/style56.xml" ContentType="application/vnd.ms-office.chartstyl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charts/chart69.xml" ContentType="application/vnd.openxmlformats-officedocument.drawingml.chart+xml"/>
  <Override PartName="/ppt/charts/style45.xml" ContentType="application/vnd.ms-office.chartstyle+xml"/>
  <Override PartName="/ppt/slides/slide48.xml" ContentType="application/vnd.openxmlformats-officedocument.presentationml.slide+xml"/>
  <Override PartName="/ppt/notesSlides/notesSlide3.xml" ContentType="application/vnd.openxmlformats-officedocument.presentationml.notesSlide+xml"/>
  <Override PartName="/ppt/charts/chart58.xml" ContentType="application/vnd.openxmlformats-officedocument.drawingml.chart+xml"/>
  <Override PartName="/ppt/charts/colors57.xml" ContentType="application/vnd.ms-office.chartcolorstyle+xml"/>
  <Override PartName="/ppt/charts/colors68.xml" ContentType="application/vnd.ms-office.chartcolorstyle+xml"/>
  <Override PartName="/ppt/charts/style1.xml" ContentType="application/vnd.ms-office.chartstyle+xml"/>
  <Override PartName="/ppt/charts/style34.xml" ContentType="application/vnd.ms-office.chartstyle+xml"/>
  <Override PartName="/ppt/charts/style23.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charts/chart36.xml" ContentType="application/vnd.openxmlformats-officedocument.drawingml.chart+xml"/>
  <Override PartName="/ppt/charts/chart47.xml" ContentType="application/vnd.openxmlformats-officedocument.drawingml.chart+xml"/>
  <Override PartName="/ppt/charts/colors46.xml" ContentType="application/vnd.ms-office.chartcolorstyle+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charts/colors35.xml" ContentType="application/vnd.ms-office.chartcolorstyle+xml"/>
  <Override PartName="/ppt/slides/slide51.xml" ContentType="application/vnd.openxmlformats-officedocument.presentationml.slide+xml"/>
  <Override PartName="/ppt/charts/chart14.xml" ContentType="application/vnd.openxmlformats-officedocument.drawingml.chart+xml"/>
  <Override PartName="/ppt/charts/chart61.xml" ContentType="application/vnd.openxmlformats-officedocument.drawingml.chart+xml"/>
  <Override PartName="/ppt/charts/colors24.xml" ContentType="application/vnd.ms-office.chartcolorstyle+xml"/>
  <Override PartName="/ppt/charts/colors60.xml" ContentType="application/vnd.ms-office.chartcolorstyle+xml"/>
  <Override PartName="/ppt/charts/colors13.xml" ContentType="application/vnd.ms-office.chartcolorstyle+xml"/>
  <Override PartName="/ppt/slides/slide40.xml" ContentType="application/vnd.openxmlformats-officedocument.presentationml.slide+xml"/>
  <Override PartName="/ppt/charts/chart50.xml" ContentType="application/vnd.openxmlformats-officedocument.drawingml.chart+xml"/>
  <Override PartName="/ppt/charts/style39.xml" ContentType="application/vnd.ms-office.chartstyle+xml"/>
  <Override PartName="/ppt/charts/chart4.xml" ContentType="application/vnd.openxmlformats-officedocument.drawingml.chart+xml"/>
  <Override PartName="/ppt/charts/style6.xml" ContentType="application/vnd.ms-office.chartstyle+xml"/>
  <Override PartName="/ppt/charts/style28.xml" ContentType="application/vnd.ms-office.chartstyle+xml"/>
  <Override PartName="/ppt/slides/slide78.xml" ContentType="application/vnd.openxmlformats-officedocument.presentationml.slide+xml"/>
  <Override PartName="/docProps/core.xml" ContentType="application/vnd.openxmlformats-package.core-properties+xml"/>
  <Override PartName="/ppt/charts/style17.xml" ContentType="application/vnd.ms-office.chartstyle+xml"/>
  <Override PartName="/ppt/charts/style53.xml" ContentType="application/vnd.ms-office.chartstyle+xml"/>
  <Override PartName="/ppt/charts/style64.xml" ContentType="application/vnd.ms-office.chartstyle+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charts/style42.xml" ContentType="application/vnd.ms-office.chartstyle+xml"/>
  <Override PartName="/ppt/charts/colors29.xml" ContentType="application/vnd.ms-office.chartcolorstyle+xml"/>
  <Override PartName="/ppt/slideMasters/slideMaster1.xml" ContentType="application/vnd.openxmlformats-officedocument.presentationml.slideMaster+xml"/>
  <Override PartName="/ppt/slides/slide45.xml" ContentType="application/vnd.openxmlformats-officedocument.presentationml.slide+xml"/>
  <Override PartName="/ppt/charts/chart19.xml" ContentType="application/vnd.openxmlformats-officedocument.drawingml.chart+xml"/>
  <Override PartName="/ppt/charts/chart55.xml" ContentType="application/vnd.openxmlformats-officedocument.drawingml.chart+xml"/>
  <Override PartName="/ppt/charts/chart66.xml" ContentType="application/vnd.openxmlformats-officedocument.drawingml.chart+xml"/>
  <Override PartName="/ppt/charts/style31.xml" ContentType="application/vnd.ms-office.chartstyle+xml"/>
  <Override PartName="/ppt/charts/colors18.xml" ContentType="application/vnd.ms-office.chartcolorstyle+xml"/>
  <Override PartName="/ppt/charts/colors65.xml" ContentType="application/vnd.ms-office.chartcolorstyle+xml"/>
  <Override PartName="/ppt/slides/slide34.xml" ContentType="application/vnd.openxmlformats-officedocument.presentationml.slide+xml"/>
  <Override PartName="/ppt/slides/slide81.xml" ContentType="application/vnd.openxmlformats-officedocument.presentationml.slide+xml"/>
  <Override PartName="/ppt/charts/chart44.xml" ContentType="application/vnd.openxmlformats-officedocument.drawingml.chart+xml"/>
  <Override PartName="/ppt/charts/style20.xml" ContentType="application/vnd.ms-office.chartstyle+xml"/>
  <Override PartName="/ppt/charts/colors54.xml" ContentType="application/vnd.ms-office.chartcolorstyl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charts/chart33.xml" ContentType="application/vnd.openxmlformats-officedocument.drawingml.chart+xml"/>
  <Override PartName="/ppt/charts/colors32.xml" ContentType="application/vnd.ms-office.chartcolorstyle+xml"/>
  <Override PartName="/ppt/charts/colors43.xml" ContentType="application/vnd.ms-office.chartcolorstyle+xml"/>
  <Override PartName="/ppt/slides/slide12.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olors21.xml" ContentType="application/vnd.ms-office.chartcolorstyle+xml"/>
  <Override PartName="/ppt/charts/colors10.xml" ContentType="application/vnd.ms-office.chartcolorstyle+xml"/>
  <Override PartName="/ppt/charts/style58.xml" ContentType="application/vnd.ms-office.chartstyle+xml"/>
  <Override PartName="/ppt/charts/style47.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9"/>
  </p:notesMasterIdLst>
  <p:sldIdLst>
    <p:sldId id="616" r:id="rId2"/>
    <p:sldId id="582" r:id="rId3"/>
    <p:sldId id="257" r:id="rId4"/>
    <p:sldId id="258" r:id="rId5"/>
    <p:sldId id="338" r:id="rId6"/>
    <p:sldId id="339" r:id="rId7"/>
    <p:sldId id="504" r:id="rId8"/>
    <p:sldId id="588" r:id="rId9"/>
    <p:sldId id="509" r:id="rId10"/>
    <p:sldId id="506" r:id="rId11"/>
    <p:sldId id="589" r:id="rId12"/>
    <p:sldId id="510" r:id="rId13"/>
    <p:sldId id="598" r:id="rId14"/>
    <p:sldId id="580" r:id="rId15"/>
    <p:sldId id="513" r:id="rId16"/>
    <p:sldId id="514" r:id="rId17"/>
    <p:sldId id="584" r:id="rId18"/>
    <p:sldId id="612" r:id="rId19"/>
    <p:sldId id="516" r:id="rId20"/>
    <p:sldId id="519" r:id="rId21"/>
    <p:sldId id="517" r:id="rId22"/>
    <p:sldId id="518" r:id="rId23"/>
    <p:sldId id="521" r:id="rId24"/>
    <p:sldId id="522" r:id="rId25"/>
    <p:sldId id="520" r:id="rId26"/>
    <p:sldId id="523" r:id="rId27"/>
    <p:sldId id="524" r:id="rId28"/>
    <p:sldId id="525" r:id="rId29"/>
    <p:sldId id="526" r:id="rId30"/>
    <p:sldId id="527" r:id="rId31"/>
    <p:sldId id="528" r:id="rId32"/>
    <p:sldId id="529" r:id="rId33"/>
    <p:sldId id="531" r:id="rId34"/>
    <p:sldId id="532" r:id="rId35"/>
    <p:sldId id="613" r:id="rId36"/>
    <p:sldId id="533" r:id="rId37"/>
    <p:sldId id="535" r:id="rId38"/>
    <p:sldId id="536" r:id="rId39"/>
    <p:sldId id="537" r:id="rId40"/>
    <p:sldId id="534" r:id="rId41"/>
    <p:sldId id="594" r:id="rId42"/>
    <p:sldId id="539" r:id="rId43"/>
    <p:sldId id="595" r:id="rId44"/>
    <p:sldId id="540" r:id="rId45"/>
    <p:sldId id="541" r:id="rId46"/>
    <p:sldId id="542" r:id="rId47"/>
    <p:sldId id="548" r:id="rId48"/>
    <p:sldId id="549" r:id="rId49"/>
    <p:sldId id="544" r:id="rId50"/>
    <p:sldId id="583" r:id="rId51"/>
    <p:sldId id="546" r:id="rId52"/>
    <p:sldId id="547" r:id="rId53"/>
    <p:sldId id="558" r:id="rId54"/>
    <p:sldId id="554" r:id="rId55"/>
    <p:sldId id="555" r:id="rId56"/>
    <p:sldId id="556" r:id="rId57"/>
    <p:sldId id="557" r:id="rId58"/>
    <p:sldId id="559" r:id="rId59"/>
    <p:sldId id="560" r:id="rId60"/>
    <p:sldId id="561" r:id="rId61"/>
    <p:sldId id="562" r:id="rId62"/>
    <p:sldId id="563" r:id="rId63"/>
    <p:sldId id="566" r:id="rId64"/>
    <p:sldId id="564" r:id="rId65"/>
    <p:sldId id="592" r:id="rId66"/>
    <p:sldId id="565" r:id="rId67"/>
    <p:sldId id="572" r:id="rId68"/>
    <p:sldId id="581" r:id="rId69"/>
    <p:sldId id="569" r:id="rId70"/>
    <p:sldId id="570" r:id="rId71"/>
    <p:sldId id="597" r:id="rId72"/>
    <p:sldId id="585" r:id="rId73"/>
    <p:sldId id="586" r:id="rId74"/>
    <p:sldId id="590" r:id="rId75"/>
    <p:sldId id="591" r:id="rId76"/>
    <p:sldId id="578" r:id="rId77"/>
    <p:sldId id="596" r:id="rId78"/>
    <p:sldId id="608" r:id="rId79"/>
    <p:sldId id="610" r:id="rId80"/>
    <p:sldId id="601" r:id="rId81"/>
    <p:sldId id="602" r:id="rId82"/>
    <p:sldId id="603" r:id="rId83"/>
    <p:sldId id="604" r:id="rId84"/>
    <p:sldId id="605" r:id="rId85"/>
    <p:sldId id="606" r:id="rId86"/>
    <p:sldId id="614" r:id="rId87"/>
    <p:sldId id="607" r:id="rId88"/>
  </p:sldIdLst>
  <p:sldSz cx="10693400" cy="7561263"/>
  <p:notesSz cx="6761163" cy="9942513"/>
  <p:defaultText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1C1"/>
    <a:srgbClr val="FFCCCC"/>
    <a:srgbClr val="FFB9B9"/>
    <a:srgbClr val="FFE7E7"/>
    <a:srgbClr val="FFCCFF"/>
    <a:srgbClr val="0000FF"/>
    <a:srgbClr val="FFFF00"/>
    <a:srgbClr val="339966"/>
    <a:srgbClr val="FFFF99"/>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0" autoAdjust="0"/>
    <p:restoredTop sz="86457" autoAdjust="0"/>
  </p:normalViewPr>
  <p:slideViewPr>
    <p:cSldViewPr>
      <p:cViewPr varScale="1">
        <p:scale>
          <a:sx n="66" d="100"/>
          <a:sy n="66" d="100"/>
        </p:scale>
        <p:origin x="-1026" y="-114"/>
      </p:cViewPr>
      <p:guideLst>
        <p:guide orient="horz" pos="2382"/>
        <p:guide pos="3368"/>
      </p:guideLst>
    </p:cSldViewPr>
  </p:slideViewPr>
  <p:outlineViewPr>
    <p:cViewPr>
      <p:scale>
        <a:sx n="33" d="100"/>
        <a:sy n="33" d="100"/>
      </p:scale>
      <p:origin x="0" y="-14477"/>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chartUserShapes" Target="../drawings/drawing1.xml"/><Relationship Id="rId1" Type="http://schemas.openxmlformats.org/officeDocument/2006/relationships/package" Target="../embeddings/_____Microsoft_Office_Excel11.xlsx"/><Relationship Id="rId4"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package" Target="../embeddings/_____Microsoft_Office_Excel13.xlsx"/><Relationship Id="rId1" Type="http://schemas.openxmlformats.org/officeDocument/2006/relationships/image" Target="../media/image9.jpeg"/><Relationship Id="rId4" Type="http://schemas.microsoft.com/office/2011/relationships/chartStyle" Target="style13.xml"/></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_____Microsoft_Office_Excel17.xlsx"/></Relationships>
</file>

<file path=ppt/charts/_rels/chart18.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_____Microsoft_Office_Excel18.xlsx"/></Relationships>
</file>

<file path=ppt/charts/_rels/chart19.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_____Microsoft_Office_Excel20.xlsx"/></Relationships>
</file>

<file path=ppt/charts/_rels/chart21.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_____Microsoft_Office_Excel21.xlsx"/></Relationships>
</file>

<file path=ppt/charts/_rels/chart22.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_____Microsoft_Office_Excel22.xlsx"/></Relationships>
</file>

<file path=ppt/charts/_rels/chart23.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_____Microsoft_Office_Excel23.xlsx"/></Relationships>
</file>

<file path=ppt/charts/_rels/chart24.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package" Target="../embeddings/_____Microsoft_Office_Excel24.xlsx"/></Relationships>
</file>

<file path=ppt/charts/_rels/chart25.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package" Target="../embeddings/_____Microsoft_Office_Excel25.xlsx"/></Relationships>
</file>

<file path=ppt/charts/_rels/chart26.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package" Target="../embeddings/_____Microsoft_Office_Excel26.xlsx"/></Relationships>
</file>

<file path=ppt/charts/_rels/chart27.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package" Target="../embeddings/_____Microsoft_Office_Excel27.xlsx"/></Relationships>
</file>

<file path=ppt/charts/_rels/chart28.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package" Target="../embeddings/_____Microsoft_Office_Excel28.xlsx"/></Relationships>
</file>

<file path=ppt/charts/_rels/chart29.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package" Target="../embeddings/_____Microsoft_Office_Excel29.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_____Microsoft_Office_Excel3.xlsx"/></Relationships>
</file>

<file path=ppt/charts/_rels/chart30.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package" Target="../embeddings/_____Microsoft_Office_Excel30.xlsx"/></Relationships>
</file>

<file path=ppt/charts/_rels/chart31.xml.rels><?xml version="1.0" encoding="UTF-8" standalone="yes"?>
<Relationships xmlns="http://schemas.openxmlformats.org/package/2006/relationships"><Relationship Id="rId3" Type="http://schemas.microsoft.com/office/2011/relationships/chartStyle" Target="style30.xml"/><Relationship Id="rId2" Type="http://schemas.microsoft.com/office/2011/relationships/chartColorStyle" Target="colors30.xml"/><Relationship Id="rId1" Type="http://schemas.openxmlformats.org/officeDocument/2006/relationships/package" Target="../embeddings/_____Microsoft_Office_Excel31.xlsx"/></Relationships>
</file>

<file path=ppt/charts/_rels/chart32.xml.rels><?xml version="1.0" encoding="UTF-8" standalone="yes"?>
<Relationships xmlns="http://schemas.openxmlformats.org/package/2006/relationships"><Relationship Id="rId3" Type="http://schemas.microsoft.com/office/2011/relationships/chartStyle" Target="style31.xml"/><Relationship Id="rId2" Type="http://schemas.microsoft.com/office/2011/relationships/chartColorStyle" Target="colors31.xml"/><Relationship Id="rId1" Type="http://schemas.openxmlformats.org/officeDocument/2006/relationships/package" Target="../embeddings/_____Microsoft_Office_Excel32.xlsx"/></Relationships>
</file>

<file path=ppt/charts/_rels/chart33.xml.rels><?xml version="1.0" encoding="UTF-8" standalone="yes"?>
<Relationships xmlns="http://schemas.openxmlformats.org/package/2006/relationships"><Relationship Id="rId3" Type="http://schemas.microsoft.com/office/2011/relationships/chartStyle" Target="style32.xml"/><Relationship Id="rId2" Type="http://schemas.microsoft.com/office/2011/relationships/chartColorStyle" Target="colors32.xml"/><Relationship Id="rId1" Type="http://schemas.openxmlformats.org/officeDocument/2006/relationships/package" Target="../embeddings/_____Microsoft_Office_Excel33.xlsx"/></Relationships>
</file>

<file path=ppt/charts/_rels/chart34.xml.rels><?xml version="1.0" encoding="UTF-8" standalone="yes"?>
<Relationships xmlns="http://schemas.openxmlformats.org/package/2006/relationships"><Relationship Id="rId3" Type="http://schemas.microsoft.com/office/2011/relationships/chartStyle" Target="style33.xml"/><Relationship Id="rId2" Type="http://schemas.microsoft.com/office/2011/relationships/chartColorStyle" Target="colors33.xml"/><Relationship Id="rId1" Type="http://schemas.openxmlformats.org/officeDocument/2006/relationships/package" Target="../embeddings/_____Microsoft_Office_Excel34.xlsx"/></Relationships>
</file>

<file path=ppt/charts/_rels/chart35.xml.rels><?xml version="1.0" encoding="UTF-8" standalone="yes"?>
<Relationships xmlns="http://schemas.openxmlformats.org/package/2006/relationships"><Relationship Id="rId3" Type="http://schemas.microsoft.com/office/2011/relationships/chartStyle" Target="style34.xml"/><Relationship Id="rId2" Type="http://schemas.microsoft.com/office/2011/relationships/chartColorStyle" Target="colors34.xml"/><Relationship Id="rId1" Type="http://schemas.openxmlformats.org/officeDocument/2006/relationships/package" Target="../embeddings/_____Microsoft_Office_Excel35.xlsx"/></Relationships>
</file>

<file path=ppt/charts/_rels/chart36.xml.rels><?xml version="1.0" encoding="UTF-8" standalone="yes"?>
<Relationships xmlns="http://schemas.openxmlformats.org/package/2006/relationships"><Relationship Id="rId3" Type="http://schemas.microsoft.com/office/2011/relationships/chartStyle" Target="style35.xml"/><Relationship Id="rId2" Type="http://schemas.microsoft.com/office/2011/relationships/chartColorStyle" Target="colors35.xml"/><Relationship Id="rId1" Type="http://schemas.openxmlformats.org/officeDocument/2006/relationships/package" Target="../embeddings/_____Microsoft_Office_Excel36.xlsx"/></Relationships>
</file>

<file path=ppt/charts/_rels/chart37.xml.rels><?xml version="1.0" encoding="UTF-8" standalone="yes"?>
<Relationships xmlns="http://schemas.openxmlformats.org/package/2006/relationships"><Relationship Id="rId3" Type="http://schemas.microsoft.com/office/2011/relationships/chartStyle" Target="style36.xml"/><Relationship Id="rId2" Type="http://schemas.microsoft.com/office/2011/relationships/chartColorStyle" Target="colors36.xml"/><Relationship Id="rId1" Type="http://schemas.openxmlformats.org/officeDocument/2006/relationships/package" Target="../embeddings/_____Microsoft_Office_Excel37.xlsx"/></Relationships>
</file>

<file path=ppt/charts/_rels/chart38.xml.rels><?xml version="1.0" encoding="UTF-8" standalone="yes"?>
<Relationships xmlns="http://schemas.openxmlformats.org/package/2006/relationships"><Relationship Id="rId3" Type="http://schemas.microsoft.com/office/2011/relationships/chartStyle" Target="style37.xml"/><Relationship Id="rId2" Type="http://schemas.microsoft.com/office/2011/relationships/chartColorStyle" Target="colors37.xml"/><Relationship Id="rId1" Type="http://schemas.openxmlformats.org/officeDocument/2006/relationships/package" Target="../embeddings/_____Microsoft_Office_Excel38.xlsx"/></Relationships>
</file>

<file path=ppt/charts/_rels/chart39.xml.rels><?xml version="1.0" encoding="UTF-8" standalone="yes"?>
<Relationships xmlns="http://schemas.openxmlformats.org/package/2006/relationships"><Relationship Id="rId3" Type="http://schemas.microsoft.com/office/2011/relationships/chartStyle" Target="style38.xml"/><Relationship Id="rId2" Type="http://schemas.microsoft.com/office/2011/relationships/chartColorStyle" Target="colors38.xml"/><Relationship Id="rId1" Type="http://schemas.openxmlformats.org/officeDocument/2006/relationships/package" Target="../embeddings/_____Microsoft_Office_Excel39.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_____Microsoft_Office_Excel4.xlsx"/></Relationships>
</file>

<file path=ppt/charts/_rels/chart40.xml.rels><?xml version="1.0" encoding="UTF-8" standalone="yes"?>
<Relationships xmlns="http://schemas.openxmlformats.org/package/2006/relationships"><Relationship Id="rId3" Type="http://schemas.microsoft.com/office/2011/relationships/chartStyle" Target="style39.xml"/><Relationship Id="rId2" Type="http://schemas.microsoft.com/office/2011/relationships/chartColorStyle" Target="colors39.xml"/><Relationship Id="rId1" Type="http://schemas.openxmlformats.org/officeDocument/2006/relationships/package" Target="../embeddings/_____Microsoft_Office_Excel40.xlsx"/></Relationships>
</file>

<file path=ppt/charts/_rels/chart41.xml.rels><?xml version="1.0" encoding="UTF-8" standalone="yes"?>
<Relationships xmlns="http://schemas.openxmlformats.org/package/2006/relationships"><Relationship Id="rId3" Type="http://schemas.microsoft.com/office/2011/relationships/chartStyle" Target="style40.xml"/><Relationship Id="rId2" Type="http://schemas.microsoft.com/office/2011/relationships/chartColorStyle" Target="colors40.xml"/><Relationship Id="rId1" Type="http://schemas.openxmlformats.org/officeDocument/2006/relationships/package" Target="../embeddings/_____Microsoft_Office_Excel41.xlsx"/></Relationships>
</file>

<file path=ppt/charts/_rels/chart42.xml.rels><?xml version="1.0" encoding="UTF-8" standalone="yes"?>
<Relationships xmlns="http://schemas.openxmlformats.org/package/2006/relationships"><Relationship Id="rId3" Type="http://schemas.microsoft.com/office/2011/relationships/chartStyle" Target="style41.xml"/><Relationship Id="rId2" Type="http://schemas.microsoft.com/office/2011/relationships/chartColorStyle" Target="colors41.xml"/><Relationship Id="rId1" Type="http://schemas.openxmlformats.org/officeDocument/2006/relationships/package" Target="../embeddings/_____Microsoft_Office_Excel42.xlsx"/></Relationships>
</file>

<file path=ppt/charts/_rels/chart43.xml.rels><?xml version="1.0" encoding="UTF-8" standalone="yes"?>
<Relationships xmlns="http://schemas.openxmlformats.org/package/2006/relationships"><Relationship Id="rId3" Type="http://schemas.microsoft.com/office/2011/relationships/chartStyle" Target="style42.xml"/><Relationship Id="rId2" Type="http://schemas.microsoft.com/office/2011/relationships/chartColorStyle" Target="colors42.xml"/><Relationship Id="rId1" Type="http://schemas.openxmlformats.org/officeDocument/2006/relationships/package" Target="../embeddings/_____Microsoft_Office_Excel43.xlsx"/></Relationships>
</file>

<file path=ppt/charts/_rels/chart44.xml.rels><?xml version="1.0" encoding="UTF-8" standalone="yes"?>
<Relationships xmlns="http://schemas.openxmlformats.org/package/2006/relationships"><Relationship Id="rId3" Type="http://schemas.microsoft.com/office/2011/relationships/chartStyle" Target="style43.xml"/><Relationship Id="rId2" Type="http://schemas.microsoft.com/office/2011/relationships/chartColorStyle" Target="colors43.xml"/><Relationship Id="rId1" Type="http://schemas.openxmlformats.org/officeDocument/2006/relationships/package" Target="../embeddings/_____Microsoft_Office_Excel44.xlsx"/></Relationships>
</file>

<file path=ppt/charts/_rels/chart45.xml.rels><?xml version="1.0" encoding="UTF-8" standalone="yes"?>
<Relationships xmlns="http://schemas.openxmlformats.org/package/2006/relationships"><Relationship Id="rId3" Type="http://schemas.microsoft.com/office/2011/relationships/chartStyle" Target="style44.xml"/><Relationship Id="rId2" Type="http://schemas.microsoft.com/office/2011/relationships/chartColorStyle" Target="colors44.xml"/><Relationship Id="rId1" Type="http://schemas.openxmlformats.org/officeDocument/2006/relationships/package" Target="../embeddings/_____Microsoft_Office_Excel45.xlsx"/></Relationships>
</file>

<file path=ppt/charts/_rels/chart46.xml.rels><?xml version="1.0" encoding="UTF-8" standalone="yes"?>
<Relationships xmlns="http://schemas.openxmlformats.org/package/2006/relationships"><Relationship Id="rId3" Type="http://schemas.microsoft.com/office/2011/relationships/chartStyle" Target="style45.xml"/><Relationship Id="rId2" Type="http://schemas.microsoft.com/office/2011/relationships/chartColorStyle" Target="colors45.xml"/><Relationship Id="rId1" Type="http://schemas.openxmlformats.org/officeDocument/2006/relationships/package" Target="../embeddings/_____Microsoft_Office_Excel46.xlsx"/></Relationships>
</file>

<file path=ppt/charts/_rels/chart47.xml.rels><?xml version="1.0" encoding="UTF-8" standalone="yes"?>
<Relationships xmlns="http://schemas.openxmlformats.org/package/2006/relationships"><Relationship Id="rId3" Type="http://schemas.microsoft.com/office/2011/relationships/chartColorStyle" Target="colors46.xml"/><Relationship Id="rId2" Type="http://schemas.openxmlformats.org/officeDocument/2006/relationships/package" Target="../embeddings/_____Microsoft_Office_Excel47.xlsx"/><Relationship Id="rId1" Type="http://schemas.openxmlformats.org/officeDocument/2006/relationships/image" Target="../media/image10.jpeg"/><Relationship Id="rId4" Type="http://schemas.microsoft.com/office/2011/relationships/chartStyle" Target="style46.xml"/></Relationships>
</file>

<file path=ppt/charts/_rels/chart48.xml.rels><?xml version="1.0" encoding="UTF-8" standalone="yes"?>
<Relationships xmlns="http://schemas.openxmlformats.org/package/2006/relationships"><Relationship Id="rId3" Type="http://schemas.microsoft.com/office/2011/relationships/chartStyle" Target="style47.xml"/><Relationship Id="rId2" Type="http://schemas.microsoft.com/office/2011/relationships/chartColorStyle" Target="colors47.xml"/><Relationship Id="rId1" Type="http://schemas.openxmlformats.org/officeDocument/2006/relationships/package" Target="../embeddings/_____Microsoft_Office_Excel48.xlsx"/></Relationships>
</file>

<file path=ppt/charts/_rels/chart49.xml.rels><?xml version="1.0" encoding="UTF-8" standalone="yes"?>
<Relationships xmlns="http://schemas.openxmlformats.org/package/2006/relationships"><Relationship Id="rId3" Type="http://schemas.microsoft.com/office/2011/relationships/chartStyle" Target="style48.xml"/><Relationship Id="rId2" Type="http://schemas.microsoft.com/office/2011/relationships/chartColorStyle" Target="colors48.xml"/><Relationship Id="rId1" Type="http://schemas.openxmlformats.org/officeDocument/2006/relationships/package" Target="../embeddings/_____Microsoft_Office_Excel49.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_____Microsoft_Office_Excel5.xlsx"/></Relationships>
</file>

<file path=ppt/charts/_rels/chart50.xml.rels><?xml version="1.0" encoding="UTF-8" standalone="yes"?>
<Relationships xmlns="http://schemas.openxmlformats.org/package/2006/relationships"><Relationship Id="rId3" Type="http://schemas.microsoft.com/office/2011/relationships/chartStyle" Target="style49.xml"/><Relationship Id="rId2" Type="http://schemas.microsoft.com/office/2011/relationships/chartColorStyle" Target="colors49.xml"/><Relationship Id="rId1" Type="http://schemas.openxmlformats.org/officeDocument/2006/relationships/package" Target="../embeddings/_____Microsoft_Office_Excel50.xlsx"/></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_____Microsoft_Office_Excel51.xlsx"/><Relationship Id="rId1" Type="http://schemas.openxmlformats.org/officeDocument/2006/relationships/image" Target="../media/image11.jpeg"/><Relationship Id="rId5" Type="http://schemas.microsoft.com/office/2011/relationships/chartStyle" Target="style50.xml"/><Relationship Id="rId4" Type="http://schemas.microsoft.com/office/2011/relationships/chartColorStyle" Target="colors50.xml"/></Relationships>
</file>

<file path=ppt/charts/_rels/chart52.xml.rels><?xml version="1.0" encoding="UTF-8" standalone="yes"?>
<Relationships xmlns="http://schemas.openxmlformats.org/package/2006/relationships"><Relationship Id="rId3" Type="http://schemas.microsoft.com/office/2011/relationships/chartColorStyle" Target="colors51.xml"/><Relationship Id="rId2" Type="http://schemas.openxmlformats.org/officeDocument/2006/relationships/chartUserShapes" Target="../drawings/drawing3.xml"/><Relationship Id="rId1" Type="http://schemas.openxmlformats.org/officeDocument/2006/relationships/package" Target="../embeddings/_____Microsoft_Office_Excel52.xlsx"/><Relationship Id="rId4" Type="http://schemas.microsoft.com/office/2011/relationships/chartStyle" Target="style51.xml"/></Relationships>
</file>

<file path=ppt/charts/_rels/chart53.xml.rels><?xml version="1.0" encoding="UTF-8" standalone="yes"?>
<Relationships xmlns="http://schemas.openxmlformats.org/package/2006/relationships"><Relationship Id="rId3" Type="http://schemas.microsoft.com/office/2011/relationships/chartColorStyle" Target="colors52.xml"/><Relationship Id="rId2" Type="http://schemas.openxmlformats.org/officeDocument/2006/relationships/package" Target="../embeddings/_____Microsoft_Office_Excel53.xlsx"/><Relationship Id="rId1" Type="http://schemas.openxmlformats.org/officeDocument/2006/relationships/image" Target="../media/image11.jpeg"/><Relationship Id="rId4" Type="http://schemas.microsoft.com/office/2011/relationships/chartStyle" Target="style52.xml"/></Relationships>
</file>

<file path=ppt/charts/_rels/chart54.xml.rels><?xml version="1.0" encoding="UTF-8" standalone="yes"?>
<Relationships xmlns="http://schemas.openxmlformats.org/package/2006/relationships"><Relationship Id="rId3" Type="http://schemas.microsoft.com/office/2011/relationships/chartColorStyle" Target="colors53.xml"/><Relationship Id="rId2" Type="http://schemas.openxmlformats.org/officeDocument/2006/relationships/package" Target="../embeddings/_____Microsoft_Office_Excel54.xlsx"/><Relationship Id="rId1" Type="http://schemas.openxmlformats.org/officeDocument/2006/relationships/themeOverride" Target="../theme/themeOverride1.xml"/><Relationship Id="rId4" Type="http://schemas.microsoft.com/office/2011/relationships/chartStyle" Target="style53.xml"/></Relationships>
</file>

<file path=ppt/charts/_rels/chart55.xml.rels><?xml version="1.0" encoding="UTF-8" standalone="yes"?>
<Relationships xmlns="http://schemas.openxmlformats.org/package/2006/relationships"><Relationship Id="rId3" Type="http://schemas.microsoft.com/office/2011/relationships/chartColorStyle" Target="colors54.xml"/><Relationship Id="rId2" Type="http://schemas.openxmlformats.org/officeDocument/2006/relationships/chartUserShapes" Target="../drawings/drawing4.xml"/><Relationship Id="rId1" Type="http://schemas.openxmlformats.org/officeDocument/2006/relationships/package" Target="../embeddings/_____Microsoft_Office_Excel55.xlsx"/><Relationship Id="rId4" Type="http://schemas.microsoft.com/office/2011/relationships/chartStyle" Target="style54.xml"/></Relationships>
</file>

<file path=ppt/charts/_rels/chart56.xml.rels><?xml version="1.0" encoding="UTF-8" standalone="yes"?>
<Relationships xmlns="http://schemas.openxmlformats.org/package/2006/relationships"><Relationship Id="rId3" Type="http://schemas.microsoft.com/office/2011/relationships/chartStyle" Target="style55.xml"/><Relationship Id="rId2" Type="http://schemas.microsoft.com/office/2011/relationships/chartColorStyle" Target="colors55.xml"/><Relationship Id="rId1" Type="http://schemas.openxmlformats.org/officeDocument/2006/relationships/package" Target="../embeddings/_____Microsoft_Office_Excel56.xlsx"/></Relationships>
</file>

<file path=ppt/charts/_rels/chart57.xml.rels><?xml version="1.0" encoding="UTF-8" standalone="yes"?>
<Relationships xmlns="http://schemas.openxmlformats.org/package/2006/relationships"><Relationship Id="rId3" Type="http://schemas.microsoft.com/office/2011/relationships/chartStyle" Target="style56.xml"/><Relationship Id="rId2" Type="http://schemas.microsoft.com/office/2011/relationships/chartColorStyle" Target="colors56.xml"/><Relationship Id="rId1" Type="http://schemas.openxmlformats.org/officeDocument/2006/relationships/package" Target="../embeddings/_____Microsoft_Office_Excel57.xlsx"/></Relationships>
</file>

<file path=ppt/charts/_rels/chart58.xml.rels><?xml version="1.0" encoding="UTF-8" standalone="yes"?>
<Relationships xmlns="http://schemas.openxmlformats.org/package/2006/relationships"><Relationship Id="rId3" Type="http://schemas.microsoft.com/office/2011/relationships/chartStyle" Target="style57.xml"/><Relationship Id="rId2" Type="http://schemas.microsoft.com/office/2011/relationships/chartColorStyle" Target="colors57.xml"/><Relationship Id="rId1" Type="http://schemas.openxmlformats.org/officeDocument/2006/relationships/package" Target="../embeddings/_____Microsoft_Office_Excel58.xlsx"/></Relationships>
</file>

<file path=ppt/charts/_rels/chart59.xml.rels><?xml version="1.0" encoding="UTF-8" standalone="yes"?>
<Relationships xmlns="http://schemas.openxmlformats.org/package/2006/relationships"><Relationship Id="rId3" Type="http://schemas.microsoft.com/office/2011/relationships/chartStyle" Target="style58.xml"/><Relationship Id="rId2" Type="http://schemas.microsoft.com/office/2011/relationships/chartColorStyle" Target="colors58.xml"/><Relationship Id="rId1" Type="http://schemas.openxmlformats.org/officeDocument/2006/relationships/package" Target="../embeddings/_____Microsoft_Office_Excel59.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_____Microsoft_Office_Excel6.xlsx"/></Relationships>
</file>

<file path=ppt/charts/_rels/chart60.xml.rels><?xml version="1.0" encoding="UTF-8" standalone="yes"?>
<Relationships xmlns="http://schemas.openxmlformats.org/package/2006/relationships"><Relationship Id="rId3" Type="http://schemas.microsoft.com/office/2011/relationships/chartStyle" Target="style59.xml"/><Relationship Id="rId2" Type="http://schemas.microsoft.com/office/2011/relationships/chartColorStyle" Target="colors59.xml"/><Relationship Id="rId1" Type="http://schemas.openxmlformats.org/officeDocument/2006/relationships/package" Target="../embeddings/_____Microsoft_Office_Excel60.xlsx"/></Relationships>
</file>

<file path=ppt/charts/_rels/chart61.xml.rels><?xml version="1.0" encoding="UTF-8" standalone="yes"?>
<Relationships xmlns="http://schemas.openxmlformats.org/package/2006/relationships"><Relationship Id="rId3" Type="http://schemas.microsoft.com/office/2011/relationships/chartStyle" Target="style60.xml"/><Relationship Id="rId2" Type="http://schemas.microsoft.com/office/2011/relationships/chartColorStyle" Target="colors60.xml"/><Relationship Id="rId1" Type="http://schemas.openxmlformats.org/officeDocument/2006/relationships/package" Target="../embeddings/_____Microsoft_Office_Excel61.xlsx"/></Relationships>
</file>

<file path=ppt/charts/_rels/chart62.xml.rels><?xml version="1.0" encoding="UTF-8" standalone="yes"?>
<Relationships xmlns="http://schemas.openxmlformats.org/package/2006/relationships"><Relationship Id="rId3" Type="http://schemas.microsoft.com/office/2011/relationships/chartStyle" Target="style61.xml"/><Relationship Id="rId2" Type="http://schemas.microsoft.com/office/2011/relationships/chartColorStyle" Target="colors61.xml"/><Relationship Id="rId1" Type="http://schemas.openxmlformats.org/officeDocument/2006/relationships/package" Target="../embeddings/_____Microsoft_Office_Excel62.xlsx"/></Relationships>
</file>

<file path=ppt/charts/_rels/chart63.xml.rels><?xml version="1.0" encoding="UTF-8" standalone="yes"?>
<Relationships xmlns="http://schemas.openxmlformats.org/package/2006/relationships"><Relationship Id="rId3" Type="http://schemas.microsoft.com/office/2011/relationships/chartStyle" Target="style62.xml"/><Relationship Id="rId2" Type="http://schemas.microsoft.com/office/2011/relationships/chartColorStyle" Target="colors62.xml"/><Relationship Id="rId1" Type="http://schemas.openxmlformats.org/officeDocument/2006/relationships/package" Target="../embeddings/_____Microsoft_Office_Excel63.xlsx"/></Relationships>
</file>

<file path=ppt/charts/_rels/chart64.xml.rels><?xml version="1.0" encoding="UTF-8" standalone="yes"?>
<Relationships xmlns="http://schemas.openxmlformats.org/package/2006/relationships"><Relationship Id="rId3" Type="http://schemas.microsoft.com/office/2011/relationships/chartColorStyle" Target="colors63.xml"/><Relationship Id="rId2" Type="http://schemas.openxmlformats.org/officeDocument/2006/relationships/chartUserShapes" Target="../drawings/drawing5.xml"/><Relationship Id="rId1" Type="http://schemas.openxmlformats.org/officeDocument/2006/relationships/package" Target="../embeddings/_____Microsoft_Office_Excel64.xlsx"/><Relationship Id="rId4" Type="http://schemas.microsoft.com/office/2011/relationships/chartStyle" Target="style63.xml"/></Relationships>
</file>

<file path=ppt/charts/_rels/chart65.xml.rels><?xml version="1.0" encoding="UTF-8" standalone="yes"?>
<Relationships xmlns="http://schemas.openxmlformats.org/package/2006/relationships"><Relationship Id="rId3" Type="http://schemas.microsoft.com/office/2011/relationships/chartStyle" Target="style64.xml"/><Relationship Id="rId2" Type="http://schemas.microsoft.com/office/2011/relationships/chartColorStyle" Target="colors64.xml"/><Relationship Id="rId1" Type="http://schemas.openxmlformats.org/officeDocument/2006/relationships/package" Target="../embeddings/_____Microsoft_Office_Excel65.xlsx"/></Relationships>
</file>

<file path=ppt/charts/_rels/chart66.xml.rels><?xml version="1.0" encoding="UTF-8" standalone="yes"?>
<Relationships xmlns="http://schemas.openxmlformats.org/package/2006/relationships"><Relationship Id="rId3" Type="http://schemas.microsoft.com/office/2011/relationships/chartStyle" Target="style65.xml"/><Relationship Id="rId2" Type="http://schemas.microsoft.com/office/2011/relationships/chartColorStyle" Target="colors65.xml"/><Relationship Id="rId1" Type="http://schemas.openxmlformats.org/officeDocument/2006/relationships/package" Target="../embeddings/_____Microsoft_Office_Excel66.xlsx"/></Relationships>
</file>

<file path=ppt/charts/_rels/chart67.xml.rels><?xml version="1.0" encoding="UTF-8" standalone="yes"?>
<Relationships xmlns="http://schemas.openxmlformats.org/package/2006/relationships"><Relationship Id="rId3" Type="http://schemas.microsoft.com/office/2011/relationships/chartStyle" Target="style66.xml"/><Relationship Id="rId2" Type="http://schemas.microsoft.com/office/2011/relationships/chartColorStyle" Target="colors66.xml"/><Relationship Id="rId1" Type="http://schemas.openxmlformats.org/officeDocument/2006/relationships/package" Target="../embeddings/_____Microsoft_Office_Excel67.xlsx"/></Relationships>
</file>

<file path=ppt/charts/_rels/chart68.xml.rels><?xml version="1.0" encoding="UTF-8" standalone="yes"?>
<Relationships xmlns="http://schemas.openxmlformats.org/package/2006/relationships"><Relationship Id="rId3" Type="http://schemas.microsoft.com/office/2011/relationships/chartStyle" Target="style67.xml"/><Relationship Id="rId2" Type="http://schemas.microsoft.com/office/2011/relationships/chartColorStyle" Target="colors67.xml"/><Relationship Id="rId1" Type="http://schemas.openxmlformats.org/officeDocument/2006/relationships/package" Target="../embeddings/_____Microsoft_Office_Excel68.xlsx"/></Relationships>
</file>

<file path=ppt/charts/_rels/chart69.xml.rels><?xml version="1.0" encoding="UTF-8" standalone="yes"?>
<Relationships xmlns="http://schemas.openxmlformats.org/package/2006/relationships"><Relationship Id="rId3" Type="http://schemas.microsoft.com/office/2011/relationships/chartStyle" Target="style68.xml"/><Relationship Id="rId2" Type="http://schemas.microsoft.com/office/2011/relationships/chartColorStyle" Target="colors68.xml"/><Relationship Id="rId1" Type="http://schemas.openxmlformats.org/officeDocument/2006/relationships/package" Target="../embeddings/_____Microsoft_Office_Excel69.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gradFill flip="none" rotWithShape="1">
                <a:gsLst>
                  <a:gs pos="99000">
                    <a:srgbClr val="7030A0"/>
                  </a:gs>
                  <a:gs pos="12000">
                    <a:schemeClr val="accent2">
                      <a:lumMod val="97000"/>
                      <a:lumOff val="3000"/>
                    </a:schemeClr>
                  </a:gs>
                  <a:gs pos="100000">
                    <a:schemeClr val="accent2">
                      <a:lumMod val="60000"/>
                      <a:lumOff val="40000"/>
                    </a:schemeClr>
                  </a:gs>
                </a:gsLst>
                <a:lin ang="16200000" scaled="1"/>
                <a:tileRect/>
              </a:gradFill>
              <a:round/>
            </a:ln>
            <a:effectLst/>
          </c:spPr>
          <c:marker>
            <c:symbol val="square"/>
            <c:size val="6"/>
            <c:spPr>
              <a:solidFill>
                <a:srgbClr val="FFFF00"/>
              </a:solidFill>
              <a:ln w="9525">
                <a:solidFill>
                  <a:srgbClr val="7030A0"/>
                </a:solidFill>
              </a:ln>
              <a:effectLst/>
              <a:scene3d>
                <a:camera prst="orthographicFront"/>
                <a:lightRig rig="threePt" dir="t"/>
              </a:scene3d>
              <a:sp3d>
                <a:bevelT/>
              </a:sp3d>
            </c:spPr>
          </c:marker>
          <c:dLbls>
            <c:spPr>
              <a:solidFill>
                <a:schemeClr val="accent4">
                  <a:lumMod val="20000"/>
                  <a:lumOff val="80000"/>
                </a:schemeClr>
              </a:solidFill>
              <a:ln>
                <a:solidFill>
                  <a:schemeClr val="accent4">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число МСП'!$A$40:$A$43</c:f>
              <c:strCache>
                <c:ptCount val="4"/>
                <c:pt idx="0">
                  <c:v>2018г.</c:v>
                </c:pt>
                <c:pt idx="1">
                  <c:v>2019г.</c:v>
                </c:pt>
                <c:pt idx="2">
                  <c:v>2020г.</c:v>
                </c:pt>
                <c:pt idx="3">
                  <c:v>2021г.</c:v>
                </c:pt>
              </c:strCache>
            </c:strRef>
          </c:cat>
          <c:val>
            <c:numRef>
              <c:f>'1 число МСП'!$B$40:$B$43</c:f>
              <c:numCache>
                <c:formatCode>#,##0.0</c:formatCode>
                <c:ptCount val="4"/>
                <c:pt idx="0">
                  <c:v>298.5</c:v>
                </c:pt>
                <c:pt idx="1">
                  <c:v>377</c:v>
                </c:pt>
                <c:pt idx="2">
                  <c:v>364.5</c:v>
                </c:pt>
                <c:pt idx="3">
                  <c:v>371.6</c:v>
                </c:pt>
              </c:numCache>
            </c:numRef>
          </c:val>
          <c:extLst xmlns:c16r2="http://schemas.microsoft.com/office/drawing/2015/06/chart">
            <c:ext xmlns:c16="http://schemas.microsoft.com/office/drawing/2014/chart" uri="{C3380CC4-5D6E-409C-BE32-E72D297353CC}">
              <c16:uniqueId val="{00000000-FCD6-4697-B775-1257AF534EFD}"/>
            </c:ext>
          </c:extLst>
        </c:ser>
        <c:dLbls/>
        <c:marker val="1"/>
        <c:axId val="132154112"/>
        <c:axId val="132155648"/>
      </c:lineChart>
      <c:catAx>
        <c:axId val="132154112"/>
        <c:scaling>
          <c:orientation val="minMax"/>
        </c:scaling>
        <c:axPos val="b"/>
        <c:majorGridlines>
          <c:spPr>
            <a:ln w="9525" cap="flat" cmpd="sng" algn="ctr">
              <a:solidFill>
                <a:schemeClr val="accent4">
                  <a:lumMod val="60000"/>
                  <a:lumOff val="4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32155648"/>
        <c:crosses val="autoZero"/>
        <c:auto val="1"/>
        <c:lblAlgn val="ctr"/>
        <c:lblOffset val="100"/>
      </c:catAx>
      <c:valAx>
        <c:axId val="132155648"/>
        <c:scaling>
          <c:orientation val="minMax"/>
          <c:min val="280"/>
        </c:scaling>
        <c:axPos val="l"/>
        <c:majorGridlines>
          <c:spPr>
            <a:ln w="9525" cap="flat" cmpd="sng" algn="ctr">
              <a:solidFill>
                <a:schemeClr val="accent4">
                  <a:lumMod val="60000"/>
                  <a:lumOff val="4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32154112"/>
        <c:crosses val="autoZero"/>
        <c:crossBetween val="between"/>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round/>
            </a:ln>
            <a:effectLst/>
          </c:spPr>
          <c:marker>
            <c:symbol val="square"/>
            <c:size val="6"/>
            <c:spPr>
              <a:solidFill>
                <a:srgbClr val="FF0000"/>
              </a:solidFill>
              <a:ln w="9525">
                <a:solidFill>
                  <a:srgbClr val="800080"/>
                </a:solidFill>
              </a:ln>
              <a:effectLst/>
            </c:spPr>
          </c:marker>
          <c:dLbls>
            <c:dLbl>
              <c:idx val="0"/>
              <c:layout>
                <c:manualLayout>
                  <c:x val="-9.8535191005142575E-2"/>
                  <c:y val="9.676234227491514E-3"/>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4DA-4301-AA40-AA830C716024}"/>
                </c:ext>
              </c:extLst>
            </c:dLbl>
            <c:spPr>
              <a:solidFill>
                <a:schemeClr val="accent4">
                  <a:lumMod val="20000"/>
                  <a:lumOff val="80000"/>
                </a:schemeClr>
              </a:solidFill>
              <a:ln>
                <a:solidFill>
                  <a:schemeClr val="accent4">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 сх'!$A$38:$A$41</c:f>
              <c:strCache>
                <c:ptCount val="4"/>
                <c:pt idx="0">
                  <c:v>2018г.</c:v>
                </c:pt>
                <c:pt idx="1">
                  <c:v>2019г.</c:v>
                </c:pt>
                <c:pt idx="2">
                  <c:v>2020г.</c:v>
                </c:pt>
                <c:pt idx="3">
                  <c:v>2021г.</c:v>
                </c:pt>
              </c:strCache>
            </c:strRef>
          </c:cat>
          <c:val>
            <c:numRef>
              <c:f>'5 сх'!$B$38:$B$41</c:f>
              <c:numCache>
                <c:formatCode>#,##0.0</c:formatCode>
                <c:ptCount val="4"/>
                <c:pt idx="0">
                  <c:v>88.2</c:v>
                </c:pt>
                <c:pt idx="1">
                  <c:v>90.2</c:v>
                </c:pt>
                <c:pt idx="2">
                  <c:v>94.9</c:v>
                </c:pt>
                <c:pt idx="3">
                  <c:v>94.3</c:v>
                </c:pt>
              </c:numCache>
            </c:numRef>
          </c:val>
          <c:extLst xmlns:c16r2="http://schemas.microsoft.com/office/drawing/2015/06/chart">
            <c:ext xmlns:c16="http://schemas.microsoft.com/office/drawing/2014/chart" uri="{C3380CC4-5D6E-409C-BE32-E72D297353CC}">
              <c16:uniqueId val="{00000001-84DA-4301-AA40-AA830C716024}"/>
            </c:ext>
          </c:extLst>
        </c:ser>
        <c:dLbls/>
        <c:marker val="1"/>
        <c:axId val="141838592"/>
        <c:axId val="141844480"/>
      </c:lineChart>
      <c:catAx>
        <c:axId val="141838592"/>
        <c:scaling>
          <c:orientation val="minMax"/>
        </c:scaling>
        <c:axPos val="b"/>
        <c:majorGridlines>
          <c:spPr>
            <a:ln w="9525" cap="flat" cmpd="sng" algn="ctr">
              <a:solidFill>
                <a:schemeClr val="accent4">
                  <a:lumMod val="60000"/>
                  <a:lumOff val="4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1844480"/>
        <c:crosses val="autoZero"/>
        <c:auto val="1"/>
        <c:lblAlgn val="ctr"/>
        <c:lblOffset val="100"/>
      </c:catAx>
      <c:valAx>
        <c:axId val="141844480"/>
        <c:scaling>
          <c:orientation val="minMax"/>
          <c:min val="86"/>
        </c:scaling>
        <c:axPos val="l"/>
        <c:majorGridlines>
          <c:spPr>
            <a:ln w="9525" cap="flat" cmpd="sng" algn="ctr">
              <a:solidFill>
                <a:schemeClr val="accent4">
                  <a:lumMod val="60000"/>
                  <a:lumOff val="4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1838592"/>
        <c:crosses val="autoZero"/>
        <c:crossBetween val="between"/>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solidFill>
            <a:schemeClr val="tx1">
              <a:lumMod val="95000"/>
              <a:lumOff val="5000"/>
            </a:schemeClr>
          </a:solidFill>
        </a:defRPr>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4.9988732536416385E-2"/>
          <c:y val="0.19128193073398347"/>
          <c:w val="0.93625196097202756"/>
          <c:h val="0.44121181657322622"/>
        </c:manualLayout>
      </c:layout>
      <c:barChart>
        <c:barDir val="col"/>
        <c:grouping val="clustered"/>
        <c:ser>
          <c:idx val="1"/>
          <c:order val="1"/>
          <c:tx>
            <c:strRef>
              <c:f>'5 сх'!$C$2</c:f>
              <c:strCache>
                <c:ptCount val="1"/>
                <c:pt idx="0">
                  <c:v>2021г.</c:v>
                </c:pt>
              </c:strCache>
            </c:strRef>
          </c:tx>
          <c:spPr>
            <a:solidFill>
              <a:schemeClr val="accent6">
                <a:lumMod val="75000"/>
              </a:schemeClr>
            </a:solidFill>
            <a:ln>
              <a:solidFill>
                <a:schemeClr val="accent6">
                  <a:lumMod val="75000"/>
                </a:schemeClr>
              </a:solidFill>
            </a:ln>
            <a:effectLst/>
          </c:spPr>
          <c:dLbls>
            <c:spPr>
              <a:solidFill>
                <a:schemeClr val="accent6">
                  <a:lumMod val="40000"/>
                  <a:lumOff val="60000"/>
                </a:schemeClr>
              </a:solidFill>
              <a:ln>
                <a:solidFill>
                  <a:schemeClr val="accent6">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 сх'!$A$4:$A$36</c:f>
              <c:strCache>
                <c:ptCount val="33"/>
                <c:pt idx="0">
                  <c:v>Борисоглебский ГО</c:v>
                </c:pt>
                <c:pt idx="1">
                  <c:v>Верхнемамонский МР</c:v>
                </c:pt>
                <c:pt idx="2">
                  <c:v>Верхнехавский МР</c:v>
                </c:pt>
                <c:pt idx="3">
                  <c:v>Воробьевский МР</c:v>
                </c:pt>
                <c:pt idx="4">
                  <c:v>Грибановский МР</c:v>
                </c:pt>
                <c:pt idx="5">
                  <c:v>Каменский МР</c:v>
                </c:pt>
                <c:pt idx="6">
                  <c:v>Кантемировский МР</c:v>
                </c:pt>
                <c:pt idx="7">
                  <c:v>Лискинский МР</c:v>
                </c:pt>
                <c:pt idx="8">
                  <c:v>Новохоперский МР</c:v>
                </c:pt>
                <c:pt idx="9">
                  <c:v>Ольховатский МР</c:v>
                </c:pt>
                <c:pt idx="10">
                  <c:v>Острогожский МР</c:v>
                </c:pt>
                <c:pt idx="11">
                  <c:v>Павловский МР</c:v>
                </c:pt>
                <c:pt idx="12">
                  <c:v>Панинский МР</c:v>
                </c:pt>
                <c:pt idx="13">
                  <c:v>Подгоренский МР</c:v>
                </c:pt>
                <c:pt idx="14">
                  <c:v>Репьевский МР</c:v>
                </c:pt>
                <c:pt idx="15">
                  <c:v>Семилукский МР</c:v>
                </c:pt>
                <c:pt idx="16">
                  <c:v>Таловский МР</c:v>
                </c:pt>
                <c:pt idx="17">
                  <c:v>Терновский МР</c:v>
                </c:pt>
                <c:pt idx="18">
                  <c:v>Богучарский МР</c:v>
                </c:pt>
                <c:pt idx="19">
                  <c:v>Калачеевский МР</c:v>
                </c:pt>
                <c:pt idx="20">
                  <c:v>Эртильский МР</c:v>
                </c:pt>
                <c:pt idx="21">
                  <c:v>Петропавловский МР</c:v>
                </c:pt>
                <c:pt idx="22">
                  <c:v>Хохольский МР</c:v>
                </c:pt>
                <c:pt idx="23">
                  <c:v>Бутурлиновский МР</c:v>
                </c:pt>
                <c:pt idx="24">
                  <c:v>Каширский МР</c:v>
                </c:pt>
                <c:pt idx="25">
                  <c:v>Поворинский МР</c:v>
                </c:pt>
                <c:pt idx="26">
                  <c:v>Новоусманский МР</c:v>
                </c:pt>
                <c:pt idx="27">
                  <c:v>Россошанский МР</c:v>
                </c:pt>
                <c:pt idx="28">
                  <c:v>Аннинский МР</c:v>
                </c:pt>
                <c:pt idx="29">
                  <c:v>ГО г. Воронеж</c:v>
                </c:pt>
                <c:pt idx="30">
                  <c:v>Бобровский МР</c:v>
                </c:pt>
                <c:pt idx="31">
                  <c:v>Нижнедевицкий МР</c:v>
                </c:pt>
                <c:pt idx="32">
                  <c:v>Рамонский МР</c:v>
                </c:pt>
              </c:strCache>
            </c:strRef>
          </c:cat>
          <c:val>
            <c:numRef>
              <c:f>'5 сх'!$C$4:$C$36</c:f>
              <c:numCache>
                <c:formatCode>General</c:formatCode>
                <c:ptCount val="3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formatCode="#,##0.0">
                  <c:v>96.3</c:v>
                </c:pt>
                <c:pt idx="19">
                  <c:v>96</c:v>
                </c:pt>
                <c:pt idx="20" formatCode="#,##0.0">
                  <c:v>95.45</c:v>
                </c:pt>
                <c:pt idx="21" formatCode="#,##0.0">
                  <c:v>94.440000000000012</c:v>
                </c:pt>
                <c:pt idx="22" formatCode="#,##0.0">
                  <c:v>92.31</c:v>
                </c:pt>
                <c:pt idx="23" formatCode="#,##0.0">
                  <c:v>91.669999999999987</c:v>
                </c:pt>
                <c:pt idx="24">
                  <c:v>90</c:v>
                </c:pt>
                <c:pt idx="25">
                  <c:v>90</c:v>
                </c:pt>
                <c:pt idx="26" formatCode="#,##0.0">
                  <c:v>88.240000000000009</c:v>
                </c:pt>
                <c:pt idx="27" formatCode="#,##0.0">
                  <c:v>87.5</c:v>
                </c:pt>
                <c:pt idx="28" formatCode="#,##0.0">
                  <c:v>86.36</c:v>
                </c:pt>
                <c:pt idx="29" formatCode="#,##0.0">
                  <c:v>85.710000000000008</c:v>
                </c:pt>
                <c:pt idx="30">
                  <c:v>80</c:v>
                </c:pt>
                <c:pt idx="31" formatCode="#,##0.0">
                  <c:v>77.78</c:v>
                </c:pt>
                <c:pt idx="32" formatCode="#,##0.0">
                  <c:v>55.56</c:v>
                </c:pt>
              </c:numCache>
            </c:numRef>
          </c:val>
          <c:extLst xmlns:c16r2="http://schemas.microsoft.com/office/drawing/2015/06/chart">
            <c:ext xmlns:c16="http://schemas.microsoft.com/office/drawing/2014/chart" uri="{C3380CC4-5D6E-409C-BE32-E72D297353CC}">
              <c16:uniqueId val="{00000000-5F1E-423C-AE86-08C5B2579FA3}"/>
            </c:ext>
          </c:extLst>
        </c:ser>
        <c:dLbls/>
        <c:gapWidth val="103"/>
        <c:axId val="142747136"/>
        <c:axId val="142748672"/>
      </c:barChart>
      <c:lineChart>
        <c:grouping val="standard"/>
        <c:ser>
          <c:idx val="0"/>
          <c:order val="0"/>
          <c:tx>
            <c:strRef>
              <c:f>'5 сх'!$B$2</c:f>
              <c:strCache>
                <c:ptCount val="1"/>
                <c:pt idx="0">
                  <c:v>2020г.</c:v>
                </c:pt>
              </c:strCache>
            </c:strRef>
          </c:tx>
          <c:spPr>
            <a:ln w="28575" cap="rnd">
              <a:solidFill>
                <a:srgbClr val="009900"/>
              </a:solidFill>
              <a:round/>
            </a:ln>
            <a:effectLst/>
          </c:spPr>
          <c:marker>
            <c:symbol val="circle"/>
            <c:size val="5"/>
            <c:spPr>
              <a:solidFill>
                <a:srgbClr val="FFFF00"/>
              </a:solidFill>
              <a:ln w="9525">
                <a:solidFill>
                  <a:srgbClr val="009900"/>
                </a:solidFill>
              </a:ln>
              <a:effectLst/>
            </c:spPr>
          </c:marker>
          <c:cat>
            <c:strRef>
              <c:f>'5 сх'!$A$4:$A$36</c:f>
              <c:strCache>
                <c:ptCount val="33"/>
                <c:pt idx="0">
                  <c:v>Борисоглебский ГО</c:v>
                </c:pt>
                <c:pt idx="1">
                  <c:v>Верхнемамонский МР</c:v>
                </c:pt>
                <c:pt idx="2">
                  <c:v>Верхнехавский МР</c:v>
                </c:pt>
                <c:pt idx="3">
                  <c:v>Воробьевский МР</c:v>
                </c:pt>
                <c:pt idx="4">
                  <c:v>Грибановский МР</c:v>
                </c:pt>
                <c:pt idx="5">
                  <c:v>Каменский МР</c:v>
                </c:pt>
                <c:pt idx="6">
                  <c:v>Кантемировский МР</c:v>
                </c:pt>
                <c:pt idx="7">
                  <c:v>Лискинский МР</c:v>
                </c:pt>
                <c:pt idx="8">
                  <c:v>Новохоперский МР</c:v>
                </c:pt>
                <c:pt idx="9">
                  <c:v>Ольховатский МР</c:v>
                </c:pt>
                <c:pt idx="10">
                  <c:v>Острогожский МР</c:v>
                </c:pt>
                <c:pt idx="11">
                  <c:v>Павловский МР</c:v>
                </c:pt>
                <c:pt idx="12">
                  <c:v>Панинский МР</c:v>
                </c:pt>
                <c:pt idx="13">
                  <c:v>Подгоренский МР</c:v>
                </c:pt>
                <c:pt idx="14">
                  <c:v>Репьевский МР</c:v>
                </c:pt>
                <c:pt idx="15">
                  <c:v>Семилукский МР</c:v>
                </c:pt>
                <c:pt idx="16">
                  <c:v>Таловский МР</c:v>
                </c:pt>
                <c:pt idx="17">
                  <c:v>Терновский МР</c:v>
                </c:pt>
                <c:pt idx="18">
                  <c:v>Богучарский МР</c:v>
                </c:pt>
                <c:pt idx="19">
                  <c:v>Калачеевский МР</c:v>
                </c:pt>
                <c:pt idx="20">
                  <c:v>Эртильский МР</c:v>
                </c:pt>
                <c:pt idx="21">
                  <c:v>Петропавловский МР</c:v>
                </c:pt>
                <c:pt idx="22">
                  <c:v>Хохольский МР</c:v>
                </c:pt>
                <c:pt idx="23">
                  <c:v>Бутурлиновский МР</c:v>
                </c:pt>
                <c:pt idx="24">
                  <c:v>Каширский МР</c:v>
                </c:pt>
                <c:pt idx="25">
                  <c:v>Поворинский МР</c:v>
                </c:pt>
                <c:pt idx="26">
                  <c:v>Новоусманский МР</c:v>
                </c:pt>
                <c:pt idx="27">
                  <c:v>Россошанский МР</c:v>
                </c:pt>
                <c:pt idx="28">
                  <c:v>Аннинский МР</c:v>
                </c:pt>
                <c:pt idx="29">
                  <c:v>ГО г. Воронеж</c:v>
                </c:pt>
                <c:pt idx="30">
                  <c:v>Бобровский МР</c:v>
                </c:pt>
                <c:pt idx="31">
                  <c:v>Нижнедевицкий МР</c:v>
                </c:pt>
                <c:pt idx="32">
                  <c:v>Рамонский МР</c:v>
                </c:pt>
              </c:strCache>
            </c:strRef>
          </c:cat>
          <c:val>
            <c:numRef>
              <c:f>'5 сх'!$B$4:$B$36</c:f>
              <c:numCache>
                <c:formatCode>#,##0.0</c:formatCode>
                <c:ptCount val="33"/>
                <c:pt idx="0" formatCode="General">
                  <c:v>100</c:v>
                </c:pt>
                <c:pt idx="1">
                  <c:v>87.5</c:v>
                </c:pt>
                <c:pt idx="2" formatCode="General">
                  <c:v>100</c:v>
                </c:pt>
                <c:pt idx="3" formatCode="General">
                  <c:v>100</c:v>
                </c:pt>
                <c:pt idx="4" formatCode="General">
                  <c:v>100</c:v>
                </c:pt>
                <c:pt idx="5" formatCode="General">
                  <c:v>100</c:v>
                </c:pt>
                <c:pt idx="6" formatCode="General">
                  <c:v>100</c:v>
                </c:pt>
                <c:pt idx="7" formatCode="General">
                  <c:v>90</c:v>
                </c:pt>
                <c:pt idx="8" formatCode="General">
                  <c:v>90</c:v>
                </c:pt>
                <c:pt idx="9" formatCode="General">
                  <c:v>100</c:v>
                </c:pt>
                <c:pt idx="10" formatCode="General">
                  <c:v>100</c:v>
                </c:pt>
                <c:pt idx="11" formatCode="General">
                  <c:v>100</c:v>
                </c:pt>
                <c:pt idx="12" formatCode="General">
                  <c:v>100</c:v>
                </c:pt>
                <c:pt idx="13" formatCode="General">
                  <c:v>100</c:v>
                </c:pt>
                <c:pt idx="14" formatCode="General">
                  <c:v>100</c:v>
                </c:pt>
                <c:pt idx="15">
                  <c:v>89.5</c:v>
                </c:pt>
                <c:pt idx="16" formatCode="General">
                  <c:v>100</c:v>
                </c:pt>
                <c:pt idx="17" formatCode="General">
                  <c:v>100</c:v>
                </c:pt>
                <c:pt idx="18" formatCode="General">
                  <c:v>100</c:v>
                </c:pt>
                <c:pt idx="19">
                  <c:v>92.9</c:v>
                </c:pt>
                <c:pt idx="20" formatCode="General">
                  <c:v>100</c:v>
                </c:pt>
                <c:pt idx="21" formatCode="General">
                  <c:v>100</c:v>
                </c:pt>
                <c:pt idx="22">
                  <c:v>92.3</c:v>
                </c:pt>
                <c:pt idx="23">
                  <c:v>92.3</c:v>
                </c:pt>
                <c:pt idx="24" formatCode="General">
                  <c:v>100</c:v>
                </c:pt>
                <c:pt idx="25" formatCode="General">
                  <c:v>80</c:v>
                </c:pt>
                <c:pt idx="26" formatCode="General">
                  <c:v>100</c:v>
                </c:pt>
                <c:pt idx="27">
                  <c:v>87.5</c:v>
                </c:pt>
                <c:pt idx="28">
                  <c:v>90.9</c:v>
                </c:pt>
                <c:pt idx="29">
                  <c:v>77.8</c:v>
                </c:pt>
                <c:pt idx="30" formatCode="General">
                  <c:v>70</c:v>
                </c:pt>
                <c:pt idx="31" formatCode="General">
                  <c:v>100</c:v>
                </c:pt>
                <c:pt idx="32">
                  <c:v>81.8</c:v>
                </c:pt>
              </c:numCache>
            </c:numRef>
          </c:val>
          <c:extLst xmlns:c16r2="http://schemas.microsoft.com/office/drawing/2015/06/chart">
            <c:ext xmlns:c16="http://schemas.microsoft.com/office/drawing/2014/chart" uri="{C3380CC4-5D6E-409C-BE32-E72D297353CC}">
              <c16:uniqueId val="{00000001-5F1E-423C-AE86-08C5B2579FA3}"/>
            </c:ext>
          </c:extLst>
        </c:ser>
        <c:dLbls/>
        <c:marker val="1"/>
        <c:axId val="142747136"/>
        <c:axId val="142748672"/>
      </c:lineChart>
      <c:catAx>
        <c:axId val="142747136"/>
        <c:scaling>
          <c:orientation val="minMax"/>
        </c:scaling>
        <c:axPos val="b"/>
        <c:majorGridlines>
          <c:spPr>
            <a:ln w="9525" cap="flat" cmpd="sng" algn="ctr">
              <a:solidFill>
                <a:schemeClr val="accent4">
                  <a:lumMod val="60000"/>
                  <a:lumOff val="4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2748672"/>
        <c:crosses val="autoZero"/>
        <c:auto val="1"/>
        <c:lblAlgn val="ctr"/>
        <c:lblOffset val="100"/>
      </c:catAx>
      <c:valAx>
        <c:axId val="142748672"/>
        <c:scaling>
          <c:orientation val="minMax"/>
          <c:max val="100"/>
        </c:scaling>
        <c:axPos val="l"/>
        <c:majorGridlines>
          <c:spPr>
            <a:ln w="9525" cap="flat" cmpd="sng" algn="ctr">
              <a:solidFill>
                <a:schemeClr val="accent4">
                  <a:lumMod val="60000"/>
                  <a:lumOff val="4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2747136"/>
        <c:crosses val="autoZero"/>
        <c:crossBetween val="between"/>
        <c:majorUnit val="20"/>
      </c:valAx>
      <c:spPr>
        <a:solidFill>
          <a:schemeClr val="accent4">
            <a:lumMod val="20000"/>
            <a:lumOff val="80000"/>
          </a:schemeClr>
        </a:solidFill>
        <a:ln>
          <a:noFill/>
        </a:ln>
        <a:effectLst/>
      </c:spPr>
    </c:plotArea>
    <c:legend>
      <c:legendPos val="b"/>
      <c:layout>
        <c:manualLayout>
          <c:xMode val="edge"/>
          <c:yMode val="edge"/>
          <c:x val="0.89383636254758148"/>
          <c:y val="3.6167051899382449E-2"/>
          <c:w val="7.7912639336370063E-2"/>
          <c:h val="0.11668418956159345"/>
        </c:manualLayout>
      </c:layout>
      <c:spPr>
        <a:solidFill>
          <a:schemeClr val="accent1">
            <a:lumMod val="20000"/>
            <a:lumOff val="80000"/>
          </a:schemeClr>
        </a:solidFill>
        <a:ln>
          <a:solidFill>
            <a:schemeClr val="accent4">
              <a:lumMod val="60000"/>
              <a:lumOff val="4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3729664095293762"/>
          <c:y val="7.5694111024651914E-2"/>
          <c:w val="0.83203043864691362"/>
          <c:h val="0.71237694740153312"/>
        </c:manualLayout>
      </c:layout>
      <c:lineChart>
        <c:grouping val="standard"/>
        <c:ser>
          <c:idx val="0"/>
          <c:order val="0"/>
          <c:spPr>
            <a:ln w="28575" cap="rnd">
              <a:solidFill>
                <a:srgbClr val="7030A0"/>
              </a:solidFill>
              <a:round/>
            </a:ln>
            <a:effectLst/>
          </c:spPr>
          <c:marker>
            <c:symbol val="diamond"/>
            <c:size val="6"/>
            <c:spPr>
              <a:solidFill>
                <a:srgbClr val="FF0000"/>
              </a:solidFill>
              <a:ln w="9525">
                <a:solidFill>
                  <a:srgbClr val="800080"/>
                </a:solidFill>
              </a:ln>
              <a:effectLst/>
            </c:spPr>
          </c:marker>
          <c:dLbls>
            <c:dLbl>
              <c:idx val="0"/>
              <c:layout>
                <c:manualLayout>
                  <c:x val="-0.11487974766088793"/>
                  <c:y val="6.0155295442128449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FA3-44A5-9DD9-8CEAE4CE9976}"/>
                </c:ext>
              </c:extLst>
            </c:dLbl>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 дороги'!$A$39:$A$42</c:f>
              <c:strCache>
                <c:ptCount val="4"/>
                <c:pt idx="0">
                  <c:v>2018г.</c:v>
                </c:pt>
                <c:pt idx="1">
                  <c:v>2019г.</c:v>
                </c:pt>
                <c:pt idx="2">
                  <c:v>2020г.</c:v>
                </c:pt>
                <c:pt idx="3">
                  <c:v>2021г.</c:v>
                </c:pt>
              </c:strCache>
            </c:strRef>
          </c:cat>
          <c:val>
            <c:numRef>
              <c:f>'6 дороги'!$B$39:$B$42</c:f>
              <c:numCache>
                <c:formatCode>#,##0.0</c:formatCode>
                <c:ptCount val="4"/>
                <c:pt idx="0">
                  <c:v>82</c:v>
                </c:pt>
                <c:pt idx="1">
                  <c:v>77.8</c:v>
                </c:pt>
                <c:pt idx="2">
                  <c:v>73.400000000000006</c:v>
                </c:pt>
                <c:pt idx="3">
                  <c:v>69.3</c:v>
                </c:pt>
              </c:numCache>
            </c:numRef>
          </c:val>
          <c:extLst xmlns:c16r2="http://schemas.microsoft.com/office/drawing/2015/06/chart">
            <c:ext xmlns:c16="http://schemas.microsoft.com/office/drawing/2014/chart" uri="{C3380CC4-5D6E-409C-BE32-E72D297353CC}">
              <c16:uniqueId val="{00000001-8FA3-44A5-9DD9-8CEAE4CE9976}"/>
            </c:ext>
          </c:extLst>
        </c:ser>
        <c:dLbls/>
        <c:marker val="1"/>
        <c:axId val="142761344"/>
        <c:axId val="142943360"/>
      </c:lineChart>
      <c:catAx>
        <c:axId val="14276134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2943360"/>
        <c:crosses val="autoZero"/>
        <c:auto val="1"/>
        <c:lblAlgn val="ctr"/>
        <c:lblOffset val="100"/>
      </c:catAx>
      <c:valAx>
        <c:axId val="142943360"/>
        <c:scaling>
          <c:orientation val="minMax"/>
          <c:min val="6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2761344"/>
        <c:crosses val="autoZero"/>
        <c:crossBetween val="between"/>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5.0834598316788562E-2"/>
          <c:y val="8.7960544732034893E-2"/>
          <c:w val="0.93562550726143479"/>
          <c:h val="0.53360046635249458"/>
        </c:manualLayout>
      </c:layout>
      <c:barChart>
        <c:barDir val="col"/>
        <c:grouping val="clustered"/>
        <c:ser>
          <c:idx val="1"/>
          <c:order val="1"/>
          <c:tx>
            <c:strRef>
              <c:f>'6 дороги'!$C$3</c:f>
              <c:strCache>
                <c:ptCount val="1"/>
                <c:pt idx="0">
                  <c:v>2021</c:v>
                </c:pt>
              </c:strCache>
            </c:strRef>
          </c:tx>
          <c:spPr>
            <a:blipFill>
              <a:blip xmlns:r="http://schemas.openxmlformats.org/officeDocument/2006/relationships" r:embed="rId1"/>
              <a:tile tx="0" ty="0" sx="100000" sy="100000" flip="none" algn="tl"/>
            </a:blipFill>
            <a:ln>
              <a:solidFill>
                <a:schemeClr val="bg2">
                  <a:lumMod val="25000"/>
                </a:schemeClr>
              </a:solidFill>
            </a:ln>
            <a:effectLst/>
          </c:spPr>
          <c:dLbls>
            <c:spPr>
              <a:solidFill>
                <a:schemeClr val="bg2">
                  <a:lumMod val="90000"/>
                </a:schemeClr>
              </a:solidFill>
              <a:ln>
                <a:solidFill>
                  <a:schemeClr val="bg2">
                    <a:lumMod val="2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 дороги'!$A$4:$A$37</c:f>
              <c:strCache>
                <c:ptCount val="34"/>
                <c:pt idx="0">
                  <c:v>Репьевский МР</c:v>
                </c:pt>
                <c:pt idx="1">
                  <c:v>Воробьевский МР</c:v>
                </c:pt>
                <c:pt idx="2">
                  <c:v>Новохоперский МР</c:v>
                </c:pt>
                <c:pt idx="3">
                  <c:v>Панинский МР</c:v>
                </c:pt>
                <c:pt idx="4">
                  <c:v>Верхнемамонский МР</c:v>
                </c:pt>
                <c:pt idx="5">
                  <c:v>Ольховатский МР</c:v>
                </c:pt>
                <c:pt idx="6">
                  <c:v>Хохольский МР</c:v>
                </c:pt>
                <c:pt idx="7">
                  <c:v>Каменский МР</c:v>
                </c:pt>
                <c:pt idx="8">
                  <c:v>Подгоренский МР</c:v>
                </c:pt>
                <c:pt idx="9">
                  <c:v>ГО г. Воронеж</c:v>
                </c:pt>
                <c:pt idx="10">
                  <c:v>Верхнехавский МР</c:v>
                </c:pt>
                <c:pt idx="11">
                  <c:v>Рамонский МР</c:v>
                </c:pt>
                <c:pt idx="12">
                  <c:v>Нижнедевицкий МР</c:v>
                </c:pt>
                <c:pt idx="13">
                  <c:v>Семилукский МР</c:v>
                </c:pt>
                <c:pt idx="14">
                  <c:v>Терновский МР</c:v>
                </c:pt>
                <c:pt idx="15">
                  <c:v>Аннинский МР</c:v>
                </c:pt>
                <c:pt idx="16">
                  <c:v>Калачеевский МР</c:v>
                </c:pt>
                <c:pt idx="17">
                  <c:v>Острогожский МР</c:v>
                </c:pt>
                <c:pt idx="18">
                  <c:v>Борисоглебский ГО</c:v>
                </c:pt>
                <c:pt idx="19">
                  <c:v>Поворинский МР</c:v>
                </c:pt>
                <c:pt idx="20">
                  <c:v>Россошанский МР</c:v>
                </c:pt>
                <c:pt idx="21">
                  <c:v>Лискинский МР</c:v>
                </c:pt>
                <c:pt idx="22">
                  <c:v>Богучарский МР</c:v>
                </c:pt>
                <c:pt idx="23">
                  <c:v>Бутурлиновский МР</c:v>
                </c:pt>
                <c:pt idx="24">
                  <c:v>Кантемировский МР</c:v>
                </c:pt>
                <c:pt idx="25">
                  <c:v>Грибановский МР</c:v>
                </c:pt>
                <c:pt idx="26">
                  <c:v>Бобровский МР</c:v>
                </c:pt>
                <c:pt idx="27">
                  <c:v>ГО г. Нововоронеж</c:v>
                </c:pt>
                <c:pt idx="28">
                  <c:v>Павловский МР</c:v>
                </c:pt>
                <c:pt idx="29">
                  <c:v>Таловский МР</c:v>
                </c:pt>
                <c:pt idx="30">
                  <c:v>Петропавловский МР</c:v>
                </c:pt>
                <c:pt idx="31">
                  <c:v>Каширский МР</c:v>
                </c:pt>
                <c:pt idx="32">
                  <c:v>Новоусманский МР</c:v>
                </c:pt>
                <c:pt idx="33">
                  <c:v>Эртильский МР</c:v>
                </c:pt>
              </c:strCache>
            </c:strRef>
          </c:cat>
          <c:val>
            <c:numRef>
              <c:f>'6 дороги'!$C$4:$C$37</c:f>
              <c:numCache>
                <c:formatCode>#,##0.0</c:formatCode>
                <c:ptCount val="34"/>
                <c:pt idx="0">
                  <c:v>50.61</c:v>
                </c:pt>
                <c:pt idx="1">
                  <c:v>51.28</c:v>
                </c:pt>
                <c:pt idx="2">
                  <c:v>51.3</c:v>
                </c:pt>
                <c:pt idx="3">
                  <c:v>53.660000000000004</c:v>
                </c:pt>
                <c:pt idx="4">
                  <c:v>56.5</c:v>
                </c:pt>
                <c:pt idx="5">
                  <c:v>61.24</c:v>
                </c:pt>
                <c:pt idx="6">
                  <c:v>61.760000000000005</c:v>
                </c:pt>
                <c:pt idx="7">
                  <c:v>63.71</c:v>
                </c:pt>
                <c:pt idx="8">
                  <c:v>64.05</c:v>
                </c:pt>
                <c:pt idx="9">
                  <c:v>64.31</c:v>
                </c:pt>
                <c:pt idx="10">
                  <c:v>65.069999999999993</c:v>
                </c:pt>
                <c:pt idx="11">
                  <c:v>65.86</c:v>
                </c:pt>
                <c:pt idx="12">
                  <c:v>65.95</c:v>
                </c:pt>
                <c:pt idx="13">
                  <c:v>66.52</c:v>
                </c:pt>
                <c:pt idx="14">
                  <c:v>67.19</c:v>
                </c:pt>
                <c:pt idx="15">
                  <c:v>67.38</c:v>
                </c:pt>
                <c:pt idx="16">
                  <c:v>67.930000000000007</c:v>
                </c:pt>
                <c:pt idx="17">
                  <c:v>68.099999999999994</c:v>
                </c:pt>
                <c:pt idx="18">
                  <c:v>70.679999999999993</c:v>
                </c:pt>
                <c:pt idx="19">
                  <c:v>70.78</c:v>
                </c:pt>
                <c:pt idx="20">
                  <c:v>71.069999999999993</c:v>
                </c:pt>
                <c:pt idx="21">
                  <c:v>73.27</c:v>
                </c:pt>
                <c:pt idx="22">
                  <c:v>73.59</c:v>
                </c:pt>
                <c:pt idx="23">
                  <c:v>74.64</c:v>
                </c:pt>
                <c:pt idx="24">
                  <c:v>74.84</c:v>
                </c:pt>
                <c:pt idx="25">
                  <c:v>75.040000000000006</c:v>
                </c:pt>
                <c:pt idx="26">
                  <c:v>75.8</c:v>
                </c:pt>
                <c:pt idx="27">
                  <c:v>75.88</c:v>
                </c:pt>
                <c:pt idx="28">
                  <c:v>75.88</c:v>
                </c:pt>
                <c:pt idx="29">
                  <c:v>76.169999999999987</c:v>
                </c:pt>
                <c:pt idx="30">
                  <c:v>76.209999999999994</c:v>
                </c:pt>
                <c:pt idx="31">
                  <c:v>78.669999999999987</c:v>
                </c:pt>
                <c:pt idx="32">
                  <c:v>79.36999999999999</c:v>
                </c:pt>
                <c:pt idx="33">
                  <c:v>81.2</c:v>
                </c:pt>
              </c:numCache>
            </c:numRef>
          </c:val>
          <c:extLst xmlns:c16r2="http://schemas.microsoft.com/office/drawing/2015/06/chart">
            <c:ext xmlns:c16="http://schemas.microsoft.com/office/drawing/2014/chart" uri="{C3380CC4-5D6E-409C-BE32-E72D297353CC}">
              <c16:uniqueId val="{00000000-F5D4-4142-8EC6-457C3BC444B5}"/>
            </c:ext>
          </c:extLst>
        </c:ser>
        <c:dLbls/>
        <c:gapWidth val="73"/>
        <c:axId val="142909824"/>
        <c:axId val="142911360"/>
      </c:barChart>
      <c:lineChart>
        <c:grouping val="standard"/>
        <c:ser>
          <c:idx val="0"/>
          <c:order val="0"/>
          <c:tx>
            <c:strRef>
              <c:f>'6 дороги'!$B$3</c:f>
              <c:strCache>
                <c:ptCount val="1"/>
                <c:pt idx="0">
                  <c:v>2020</c:v>
                </c:pt>
              </c:strCache>
            </c:strRef>
          </c:tx>
          <c:spPr>
            <a:ln w="28575" cap="rnd">
              <a:solidFill>
                <a:srgbClr val="7030A0"/>
              </a:solidFill>
              <a:round/>
            </a:ln>
            <a:effectLst/>
          </c:spPr>
          <c:marker>
            <c:symbol val="circle"/>
            <c:size val="5"/>
            <c:spPr>
              <a:solidFill>
                <a:srgbClr val="FF0000"/>
              </a:solidFill>
              <a:ln w="9525">
                <a:solidFill>
                  <a:schemeClr val="accent1"/>
                </a:solidFill>
              </a:ln>
              <a:effectLst/>
            </c:spPr>
          </c:marker>
          <c:cat>
            <c:strRef>
              <c:f>'6 дороги'!$A$4:$A$37</c:f>
              <c:strCache>
                <c:ptCount val="34"/>
                <c:pt idx="0">
                  <c:v>Репьевский МР</c:v>
                </c:pt>
                <c:pt idx="1">
                  <c:v>Воробьевский МР</c:v>
                </c:pt>
                <c:pt idx="2">
                  <c:v>Новохоперский МР</c:v>
                </c:pt>
                <c:pt idx="3">
                  <c:v>Панинский МР</c:v>
                </c:pt>
                <c:pt idx="4">
                  <c:v>Верхнемамонский МР</c:v>
                </c:pt>
                <c:pt idx="5">
                  <c:v>Ольховатский МР</c:v>
                </c:pt>
                <c:pt idx="6">
                  <c:v>Хохольский МР</c:v>
                </c:pt>
                <c:pt idx="7">
                  <c:v>Каменский МР</c:v>
                </c:pt>
                <c:pt idx="8">
                  <c:v>Подгоренский МР</c:v>
                </c:pt>
                <c:pt idx="9">
                  <c:v>ГО г. Воронеж</c:v>
                </c:pt>
                <c:pt idx="10">
                  <c:v>Верхнехавский МР</c:v>
                </c:pt>
                <c:pt idx="11">
                  <c:v>Рамонский МР</c:v>
                </c:pt>
                <c:pt idx="12">
                  <c:v>Нижнедевицкий МР</c:v>
                </c:pt>
                <c:pt idx="13">
                  <c:v>Семилукский МР</c:v>
                </c:pt>
                <c:pt idx="14">
                  <c:v>Терновский МР</c:v>
                </c:pt>
                <c:pt idx="15">
                  <c:v>Аннинский МР</c:v>
                </c:pt>
                <c:pt idx="16">
                  <c:v>Калачеевский МР</c:v>
                </c:pt>
                <c:pt idx="17">
                  <c:v>Острогожский МР</c:v>
                </c:pt>
                <c:pt idx="18">
                  <c:v>Борисоглебский ГО</c:v>
                </c:pt>
                <c:pt idx="19">
                  <c:v>Поворинский МР</c:v>
                </c:pt>
                <c:pt idx="20">
                  <c:v>Россошанский МР</c:v>
                </c:pt>
                <c:pt idx="21">
                  <c:v>Лискинский МР</c:v>
                </c:pt>
                <c:pt idx="22">
                  <c:v>Богучарский МР</c:v>
                </c:pt>
                <c:pt idx="23">
                  <c:v>Бутурлиновский МР</c:v>
                </c:pt>
                <c:pt idx="24">
                  <c:v>Кантемировский МР</c:v>
                </c:pt>
                <c:pt idx="25">
                  <c:v>Грибановский МР</c:v>
                </c:pt>
                <c:pt idx="26">
                  <c:v>Бобровский МР</c:v>
                </c:pt>
                <c:pt idx="27">
                  <c:v>ГО г. Нововоронеж</c:v>
                </c:pt>
                <c:pt idx="28">
                  <c:v>Павловский МР</c:v>
                </c:pt>
                <c:pt idx="29">
                  <c:v>Таловский МР</c:v>
                </c:pt>
                <c:pt idx="30">
                  <c:v>Петропавловский МР</c:v>
                </c:pt>
                <c:pt idx="31">
                  <c:v>Каширский МР</c:v>
                </c:pt>
                <c:pt idx="32">
                  <c:v>Новоусманский МР</c:v>
                </c:pt>
                <c:pt idx="33">
                  <c:v>Эртильский МР</c:v>
                </c:pt>
              </c:strCache>
            </c:strRef>
          </c:cat>
          <c:val>
            <c:numRef>
              <c:f>'6 дороги'!$B$4:$B$37</c:f>
              <c:numCache>
                <c:formatCode>#,##0.0</c:formatCode>
                <c:ptCount val="34"/>
                <c:pt idx="0">
                  <c:v>59.1</c:v>
                </c:pt>
                <c:pt idx="1">
                  <c:v>62.1</c:v>
                </c:pt>
                <c:pt idx="2">
                  <c:v>55.3</c:v>
                </c:pt>
                <c:pt idx="3">
                  <c:v>62.1</c:v>
                </c:pt>
                <c:pt idx="4">
                  <c:v>69.400000000000006</c:v>
                </c:pt>
                <c:pt idx="5">
                  <c:v>67</c:v>
                </c:pt>
                <c:pt idx="6">
                  <c:v>68.5</c:v>
                </c:pt>
                <c:pt idx="7">
                  <c:v>70.400000000000006</c:v>
                </c:pt>
                <c:pt idx="8">
                  <c:v>70</c:v>
                </c:pt>
                <c:pt idx="9">
                  <c:v>65.8</c:v>
                </c:pt>
                <c:pt idx="10">
                  <c:v>70.7</c:v>
                </c:pt>
                <c:pt idx="11">
                  <c:v>68.5</c:v>
                </c:pt>
                <c:pt idx="12">
                  <c:v>69.7</c:v>
                </c:pt>
                <c:pt idx="13">
                  <c:v>71.3</c:v>
                </c:pt>
                <c:pt idx="14">
                  <c:v>73.2</c:v>
                </c:pt>
                <c:pt idx="15">
                  <c:v>72.3</c:v>
                </c:pt>
                <c:pt idx="16" formatCode="General">
                  <c:v>68</c:v>
                </c:pt>
                <c:pt idx="17">
                  <c:v>75.099999999999994</c:v>
                </c:pt>
                <c:pt idx="18">
                  <c:v>72</c:v>
                </c:pt>
                <c:pt idx="19">
                  <c:v>76.8</c:v>
                </c:pt>
                <c:pt idx="20">
                  <c:v>73.900000000000006</c:v>
                </c:pt>
                <c:pt idx="21">
                  <c:v>74.8</c:v>
                </c:pt>
                <c:pt idx="22">
                  <c:v>78.400000000000006</c:v>
                </c:pt>
                <c:pt idx="23">
                  <c:v>77.2</c:v>
                </c:pt>
                <c:pt idx="24">
                  <c:v>77.8</c:v>
                </c:pt>
                <c:pt idx="25">
                  <c:v>76.599999999999994</c:v>
                </c:pt>
                <c:pt idx="26">
                  <c:v>79.3</c:v>
                </c:pt>
                <c:pt idx="27">
                  <c:v>76.900000000000006</c:v>
                </c:pt>
                <c:pt idx="28" formatCode="General">
                  <c:v>80.400000000000006</c:v>
                </c:pt>
                <c:pt idx="29">
                  <c:v>81.7</c:v>
                </c:pt>
                <c:pt idx="30">
                  <c:v>84.9</c:v>
                </c:pt>
                <c:pt idx="31">
                  <c:v>85.2</c:v>
                </c:pt>
                <c:pt idx="32">
                  <c:v>82.4</c:v>
                </c:pt>
                <c:pt idx="33">
                  <c:v>86.4</c:v>
                </c:pt>
              </c:numCache>
            </c:numRef>
          </c:val>
          <c:extLst xmlns:c16r2="http://schemas.microsoft.com/office/drawing/2015/06/chart">
            <c:ext xmlns:c16="http://schemas.microsoft.com/office/drawing/2014/chart" uri="{C3380CC4-5D6E-409C-BE32-E72D297353CC}">
              <c16:uniqueId val="{00000001-F5D4-4142-8EC6-457C3BC444B5}"/>
            </c:ext>
          </c:extLst>
        </c:ser>
        <c:dLbls/>
        <c:dropLines>
          <c:spPr>
            <a:ln w="9525" cap="flat" cmpd="sng" algn="ctr">
              <a:solidFill>
                <a:schemeClr val="tx1">
                  <a:lumMod val="35000"/>
                  <a:lumOff val="65000"/>
                </a:schemeClr>
              </a:solidFill>
              <a:prstDash val="sysDash"/>
              <a:round/>
            </a:ln>
            <a:effectLst/>
          </c:spPr>
        </c:dropLines>
        <c:marker val="1"/>
        <c:axId val="142909824"/>
        <c:axId val="142911360"/>
      </c:lineChart>
      <c:catAx>
        <c:axId val="14290982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2911360"/>
        <c:crosses val="autoZero"/>
        <c:auto val="1"/>
        <c:lblAlgn val="ctr"/>
        <c:lblOffset val="100"/>
      </c:catAx>
      <c:valAx>
        <c:axId val="142911360"/>
        <c:scaling>
          <c:orientation val="minMax"/>
          <c:max val="100"/>
          <c:min val="2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2909824"/>
        <c:crosses val="autoZero"/>
        <c:crossBetween val="between"/>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8280842415982389"/>
          <c:y val="0"/>
          <c:w val="0.15549382993131183"/>
          <c:h val="6.9018887976426288E-2"/>
        </c:manualLayout>
      </c:layout>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0"/>
          <c:order val="0"/>
          <c:tx>
            <c:strRef>
              <c:f>общая!$B$5</c:f>
              <c:strCache>
                <c:ptCount val="1"/>
                <c:pt idx="0">
                  <c:v>2018г.</c:v>
                </c:pt>
              </c:strCache>
            </c:strRef>
          </c:tx>
          <c:spPr>
            <a:solidFill>
              <a:srgbClr val="0099CC"/>
            </a:solidFill>
            <a:ln>
              <a:solidFill>
                <a:srgbClr val="0066FF"/>
              </a:solidFill>
            </a:ln>
            <a:effectLst/>
            <a:scene3d>
              <a:camera prst="orthographicFront"/>
              <a:lightRig rig="threePt" dir="t"/>
            </a:scene3d>
            <a:sp3d>
              <a:bevelT/>
            </a:sp3d>
          </c:spPr>
          <c:dLbls>
            <c:spPr>
              <a:solidFill>
                <a:schemeClr val="tx2">
                  <a:lumMod val="20000"/>
                  <a:lumOff val="80000"/>
                </a:schemeClr>
              </a:solidFill>
              <a:ln>
                <a:solidFill>
                  <a:schemeClr val="tx2">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общая!$A$6:$A$11</c:f>
              <c:strCache>
                <c:ptCount val="6"/>
                <c:pt idx="0">
                  <c:v>крупных и средних предприятий </c:v>
                </c:pt>
                <c:pt idx="1">
                  <c:v>дошкольных образовательных учреждений</c:v>
                </c:pt>
                <c:pt idx="2">
                  <c:v>муниципальных общеобразовательных учреждений</c:v>
                </c:pt>
                <c:pt idx="3">
                  <c:v>учителей</c:v>
                </c:pt>
                <c:pt idx="4">
                  <c:v>культуры и искусства</c:v>
                </c:pt>
                <c:pt idx="5">
                  <c:v>физической культуры и спорта</c:v>
                </c:pt>
              </c:strCache>
            </c:strRef>
          </c:cat>
          <c:val>
            <c:numRef>
              <c:f>общая!$B$6:$B$11</c:f>
              <c:numCache>
                <c:formatCode>0.0</c:formatCode>
                <c:ptCount val="6"/>
                <c:pt idx="0" formatCode="General">
                  <c:v>35.5</c:v>
                </c:pt>
                <c:pt idx="1">
                  <c:v>20.100000000000001</c:v>
                </c:pt>
                <c:pt idx="2">
                  <c:v>25</c:v>
                </c:pt>
                <c:pt idx="3" formatCode="General">
                  <c:v>27.9</c:v>
                </c:pt>
                <c:pt idx="4" formatCode="General">
                  <c:v>25.1</c:v>
                </c:pt>
                <c:pt idx="5">
                  <c:v>20.3</c:v>
                </c:pt>
              </c:numCache>
            </c:numRef>
          </c:val>
          <c:extLst xmlns:c16r2="http://schemas.microsoft.com/office/drawing/2015/06/chart">
            <c:ext xmlns:c16="http://schemas.microsoft.com/office/drawing/2014/chart" uri="{C3380CC4-5D6E-409C-BE32-E72D297353CC}">
              <c16:uniqueId val="{00000000-ACF1-44CA-9C0F-54E46F7F4163}"/>
            </c:ext>
          </c:extLst>
        </c:ser>
        <c:ser>
          <c:idx val="1"/>
          <c:order val="1"/>
          <c:tx>
            <c:strRef>
              <c:f>общая!$C$5</c:f>
              <c:strCache>
                <c:ptCount val="1"/>
                <c:pt idx="0">
                  <c:v>2019г.</c:v>
                </c:pt>
              </c:strCache>
            </c:strRef>
          </c:tx>
          <c:spPr>
            <a:solidFill>
              <a:srgbClr val="FF9933"/>
            </a:solidFill>
            <a:ln>
              <a:solidFill>
                <a:srgbClr val="FFC000"/>
              </a:solidFill>
            </a:ln>
            <a:effectLst/>
            <a:scene3d>
              <a:camera prst="orthographicFront"/>
              <a:lightRig rig="threePt" dir="t"/>
            </a:scene3d>
            <a:sp3d>
              <a:bevelT/>
            </a:sp3d>
          </c:spPr>
          <c:dLbls>
            <c:dLbl>
              <c:idx val="5"/>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95000"/>
                            <a:lumOff val="5000"/>
                          </a:schemeClr>
                        </a:solidFill>
                        <a:latin typeface="+mn-lt"/>
                        <a:ea typeface="+mn-ea"/>
                        <a:cs typeface="+mn-cs"/>
                      </a:defRPr>
                    </a:pPr>
                    <a:fld id="{C568A2AE-1116-4A81-BD72-B54EBE32952A}" type="VALUE">
                      <a:rPr lang="en-US" smtClean="0"/>
                      <a:pPr>
                        <a:defRPr sz="900" b="0" i="0" u="none" strike="noStrike" kern="1200" baseline="0">
                          <a:solidFill>
                            <a:schemeClr val="tx1">
                              <a:lumMod val="95000"/>
                              <a:lumOff val="5000"/>
                            </a:schemeClr>
                          </a:solidFill>
                          <a:latin typeface="+mn-lt"/>
                          <a:ea typeface="+mn-ea"/>
                          <a:cs typeface="+mn-cs"/>
                        </a:defRPr>
                      </a:pPr>
                      <a:t>[ЗНАЧЕНИЕ]</a:t>
                    </a:fld>
                    <a:endParaRPr lang="ru-RU"/>
                  </a:p>
                </c:rich>
              </c:tx>
              <c:spPr>
                <a:solidFill>
                  <a:schemeClr val="accent6">
                    <a:lumMod val="40000"/>
                    <a:lumOff val="60000"/>
                  </a:schemeClr>
                </a:solidFill>
                <a:ln>
                  <a:solidFill>
                    <a:schemeClr val="accent6">
                      <a:lumMod val="75000"/>
                    </a:schemeClr>
                  </a:solidFill>
                </a:ln>
                <a:effectLst/>
              </c:spPr>
              <c:dLblPos val="outEnd"/>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ACF1-44CA-9C0F-54E46F7F4163}"/>
                </c:ext>
              </c:extLst>
            </c:dLbl>
            <c:spPr>
              <a:solidFill>
                <a:schemeClr val="accent6">
                  <a:lumMod val="40000"/>
                  <a:lumOff val="60000"/>
                </a:schemeClr>
              </a:solidFill>
              <a:ln>
                <a:solidFill>
                  <a:schemeClr val="accent6">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общая!$A$6:$A$11</c:f>
              <c:strCache>
                <c:ptCount val="6"/>
                <c:pt idx="0">
                  <c:v>крупных и средних предприятий </c:v>
                </c:pt>
                <c:pt idx="1">
                  <c:v>дошкольных образовательных учреждений</c:v>
                </c:pt>
                <c:pt idx="2">
                  <c:v>муниципальных общеобразовательных учреждений</c:v>
                </c:pt>
                <c:pt idx="3">
                  <c:v>учителей</c:v>
                </c:pt>
                <c:pt idx="4">
                  <c:v>культуры и искусства</c:v>
                </c:pt>
                <c:pt idx="5">
                  <c:v>физической культуры и спорта</c:v>
                </c:pt>
              </c:strCache>
            </c:strRef>
          </c:cat>
          <c:val>
            <c:numRef>
              <c:f>общая!$C$6:$C$11</c:f>
              <c:numCache>
                <c:formatCode>0.0</c:formatCode>
                <c:ptCount val="6"/>
                <c:pt idx="0" formatCode="General">
                  <c:v>38.1</c:v>
                </c:pt>
                <c:pt idx="1">
                  <c:v>21.3</c:v>
                </c:pt>
                <c:pt idx="2">
                  <c:v>26</c:v>
                </c:pt>
                <c:pt idx="3" formatCode="General">
                  <c:v>29.4</c:v>
                </c:pt>
                <c:pt idx="4" formatCode="General">
                  <c:v>26.6</c:v>
                </c:pt>
                <c:pt idx="5" formatCode="General">
                  <c:v>18.899999999999999</c:v>
                </c:pt>
              </c:numCache>
            </c:numRef>
          </c:val>
          <c:extLst xmlns:c16r2="http://schemas.microsoft.com/office/drawing/2015/06/chart">
            <c:ext xmlns:c16="http://schemas.microsoft.com/office/drawing/2014/chart" uri="{C3380CC4-5D6E-409C-BE32-E72D297353CC}">
              <c16:uniqueId val="{00000002-ACF1-44CA-9C0F-54E46F7F4163}"/>
            </c:ext>
          </c:extLst>
        </c:ser>
        <c:ser>
          <c:idx val="2"/>
          <c:order val="2"/>
          <c:tx>
            <c:strRef>
              <c:f>общая!$D$5</c:f>
              <c:strCache>
                <c:ptCount val="1"/>
                <c:pt idx="0">
                  <c:v>2020г.</c:v>
                </c:pt>
              </c:strCache>
            </c:strRef>
          </c:tx>
          <c:spPr>
            <a:solidFill>
              <a:srgbClr val="339966"/>
            </a:solidFill>
            <a:ln>
              <a:solidFill>
                <a:srgbClr val="339966"/>
              </a:solidFill>
            </a:ln>
            <a:effectLst/>
            <a:scene3d>
              <a:camera prst="orthographicFront"/>
              <a:lightRig rig="threePt" dir="t"/>
            </a:scene3d>
            <a:sp3d>
              <a:bevelT/>
            </a:sp3d>
          </c:spPr>
          <c:dLbls>
            <c:dLbl>
              <c:idx val="2"/>
              <c:tx>
                <c:rich>
                  <a:bodyPr/>
                  <a:lstStyle/>
                  <a:p>
                    <a:fld id="{F2FEA82F-A132-4743-9196-82E9E36DC592}" type="VALUE">
                      <a:rPr lang="en-US" smtClean="0"/>
                      <a:pPr/>
                      <a:t>[ЗНАЧЕНИЕ]</a:t>
                    </a:fld>
                    <a:endParaRPr lang="ru-RU"/>
                  </a:p>
                </c:rich>
              </c:tx>
              <c:dLblPos val="outEnd"/>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ACF1-44CA-9C0F-54E46F7F4163}"/>
                </c:ext>
              </c:extLst>
            </c:dLbl>
            <c:spPr>
              <a:solidFill>
                <a:srgbClr val="CCFFCC"/>
              </a:solidFill>
              <a:ln>
                <a:solidFill>
                  <a:srgbClr val="339966"/>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общая!$A$6:$A$11</c:f>
              <c:strCache>
                <c:ptCount val="6"/>
                <c:pt idx="0">
                  <c:v>крупных и средних предприятий </c:v>
                </c:pt>
                <c:pt idx="1">
                  <c:v>дошкольных образовательных учреждений</c:v>
                </c:pt>
                <c:pt idx="2">
                  <c:v>муниципальных общеобразовательных учреждений</c:v>
                </c:pt>
                <c:pt idx="3">
                  <c:v>учителей</c:v>
                </c:pt>
                <c:pt idx="4">
                  <c:v>культуры и искусства</c:v>
                </c:pt>
                <c:pt idx="5">
                  <c:v>физической культуры и спорта</c:v>
                </c:pt>
              </c:strCache>
            </c:strRef>
          </c:cat>
          <c:val>
            <c:numRef>
              <c:f>общая!$D$6:$D$11</c:f>
              <c:numCache>
                <c:formatCode>General</c:formatCode>
                <c:ptCount val="6"/>
                <c:pt idx="0">
                  <c:v>40.9</c:v>
                </c:pt>
                <c:pt idx="1">
                  <c:v>22.8</c:v>
                </c:pt>
                <c:pt idx="2">
                  <c:v>28.4</c:v>
                </c:pt>
                <c:pt idx="3" formatCode="0.0">
                  <c:v>32</c:v>
                </c:pt>
                <c:pt idx="4">
                  <c:v>28.2</c:v>
                </c:pt>
                <c:pt idx="5">
                  <c:v>20.2</c:v>
                </c:pt>
              </c:numCache>
            </c:numRef>
          </c:val>
          <c:extLst xmlns:c16r2="http://schemas.microsoft.com/office/drawing/2015/06/chart">
            <c:ext xmlns:c16="http://schemas.microsoft.com/office/drawing/2014/chart" uri="{C3380CC4-5D6E-409C-BE32-E72D297353CC}">
              <c16:uniqueId val="{00000004-ACF1-44CA-9C0F-54E46F7F4163}"/>
            </c:ext>
          </c:extLst>
        </c:ser>
        <c:ser>
          <c:idx val="3"/>
          <c:order val="3"/>
          <c:tx>
            <c:strRef>
              <c:f>общая!$E$5</c:f>
              <c:strCache>
                <c:ptCount val="1"/>
                <c:pt idx="0">
                  <c:v>2021г.</c:v>
                </c:pt>
              </c:strCache>
            </c:strRef>
          </c:tx>
          <c:spPr>
            <a:solidFill>
              <a:srgbClr val="FF6699"/>
            </a:solidFill>
            <a:ln>
              <a:solidFill>
                <a:srgbClr val="FF6699"/>
              </a:solidFill>
            </a:ln>
            <a:effectLst/>
            <a:scene3d>
              <a:camera prst="orthographicFront"/>
              <a:lightRig rig="threePt" dir="t"/>
            </a:scene3d>
            <a:sp3d>
              <a:bevelT/>
            </a:sp3d>
          </c:spPr>
          <c:dLbls>
            <c:dLbl>
              <c:idx val="2"/>
              <c:layout>
                <c:manualLayout>
                  <c:x val="0"/>
                  <c:y val="1.1819123667818416E-2"/>
                </c:manualLayout>
              </c:layout>
              <c:tx>
                <c:rich>
                  <a:bodyPr/>
                  <a:lstStyle/>
                  <a:p>
                    <a:fld id="{C5B4E1EB-070D-401C-ADBA-C01AC7273F1F}" type="VALUE">
                      <a:rPr lang="en-US" smtClean="0"/>
                      <a:pPr/>
                      <a:t>[ЗНАЧЕНИЕ]</a:t>
                    </a:fld>
                    <a:endParaRPr lang="ru-RU"/>
                  </a:p>
                </c:rich>
              </c:tx>
              <c:dLblPos val="outEnd"/>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ACF1-44CA-9C0F-54E46F7F4163}"/>
                </c:ext>
              </c:extLst>
            </c:dLbl>
            <c:spPr>
              <a:solidFill>
                <a:srgbClr val="FFCCCC"/>
              </a:solidFill>
              <a:ln>
                <a:solidFill>
                  <a:srgbClr val="FF6699"/>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общая!$A$6:$A$11</c:f>
              <c:strCache>
                <c:ptCount val="6"/>
                <c:pt idx="0">
                  <c:v>крупных и средних предприятий </c:v>
                </c:pt>
                <c:pt idx="1">
                  <c:v>дошкольных образовательных учреждений</c:v>
                </c:pt>
                <c:pt idx="2">
                  <c:v>муниципальных общеобразовательных учреждений</c:v>
                </c:pt>
                <c:pt idx="3">
                  <c:v>учителей</c:v>
                </c:pt>
                <c:pt idx="4">
                  <c:v>культуры и искусства</c:v>
                </c:pt>
                <c:pt idx="5">
                  <c:v>физической культуры и спорта</c:v>
                </c:pt>
              </c:strCache>
            </c:strRef>
          </c:cat>
          <c:val>
            <c:numRef>
              <c:f>общая!$E$6:$E$11</c:f>
              <c:numCache>
                <c:formatCode>General</c:formatCode>
                <c:ptCount val="6"/>
                <c:pt idx="0" formatCode="0.0">
                  <c:v>45</c:v>
                </c:pt>
                <c:pt idx="1">
                  <c:v>25.2</c:v>
                </c:pt>
                <c:pt idx="2">
                  <c:v>31.3</c:v>
                </c:pt>
                <c:pt idx="3" formatCode="0.0">
                  <c:v>36</c:v>
                </c:pt>
                <c:pt idx="4">
                  <c:v>29.3</c:v>
                </c:pt>
                <c:pt idx="5">
                  <c:v>22.7</c:v>
                </c:pt>
              </c:numCache>
            </c:numRef>
          </c:val>
          <c:extLst xmlns:c16r2="http://schemas.microsoft.com/office/drawing/2015/06/chart">
            <c:ext xmlns:c16="http://schemas.microsoft.com/office/drawing/2014/chart" uri="{C3380CC4-5D6E-409C-BE32-E72D297353CC}">
              <c16:uniqueId val="{00000006-ACF1-44CA-9C0F-54E46F7F4163}"/>
            </c:ext>
          </c:extLst>
        </c:ser>
        <c:dLbls/>
        <c:gapWidth val="216"/>
        <c:overlap val="-5"/>
        <c:axId val="143592448"/>
        <c:axId val="143602432"/>
      </c:barChart>
      <c:catAx>
        <c:axId val="143592448"/>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3602432"/>
        <c:crosses val="autoZero"/>
        <c:auto val="1"/>
        <c:lblAlgn val="ctr"/>
        <c:lblOffset val="100"/>
      </c:catAx>
      <c:valAx>
        <c:axId val="143602432"/>
        <c:scaling>
          <c:orientation val="minMax"/>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3592448"/>
        <c:crosses val="autoZero"/>
        <c:crossBetween val="between"/>
      </c:valAx>
      <c:spPr>
        <a:solidFill>
          <a:schemeClr val="accent4">
            <a:lumMod val="20000"/>
            <a:lumOff val="80000"/>
          </a:schemeClr>
        </a:solidFill>
        <a:ln>
          <a:noFill/>
        </a:ln>
        <a:effectLst/>
      </c:spPr>
    </c:plotArea>
    <c:legend>
      <c:legendPos val="b"/>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6.409803672607807E-2"/>
          <c:y val="4.3465409685599157E-2"/>
          <c:w val="0.92204437602171185"/>
          <c:h val="0.50505965993061719"/>
        </c:manualLayout>
      </c:layout>
      <c:barChart>
        <c:barDir val="col"/>
        <c:grouping val="clustered"/>
        <c:ser>
          <c:idx val="1"/>
          <c:order val="1"/>
          <c:tx>
            <c:strRef>
              <c:f>'8.1 КСП'!$C$3</c:f>
              <c:strCache>
                <c:ptCount val="1"/>
                <c:pt idx="0">
                  <c:v>2021</c:v>
                </c:pt>
              </c:strCache>
            </c:strRef>
          </c:tx>
          <c:spPr>
            <a:solidFill>
              <a:schemeClr val="accent5">
                <a:lumMod val="75000"/>
              </a:schemeClr>
            </a:solidFill>
            <a:ln>
              <a:solidFill>
                <a:schemeClr val="accent5">
                  <a:lumMod val="50000"/>
                </a:schemeClr>
              </a:solidFill>
            </a:ln>
            <a:effectLst/>
          </c:spPr>
          <c:dLbls>
            <c:spPr>
              <a:solidFill>
                <a:schemeClr val="accent5">
                  <a:lumMod val="20000"/>
                  <a:lumOff val="80000"/>
                </a:schemeClr>
              </a:solidFill>
              <a:ln>
                <a:solidFill>
                  <a:schemeClr val="accent5">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'8.1 КСП'!$A$4:$A$37</c:f>
              <c:strCache>
                <c:ptCount val="34"/>
                <c:pt idx="0">
                  <c:v>ГО г. Нововоронеж</c:v>
                </c:pt>
                <c:pt idx="1">
                  <c:v>ГО г. Воронеж</c:v>
                </c:pt>
                <c:pt idx="2">
                  <c:v>Рамонский МР</c:v>
                </c:pt>
                <c:pt idx="3">
                  <c:v>Лискинский МР</c:v>
                </c:pt>
                <c:pt idx="4">
                  <c:v>Каширский МР</c:v>
                </c:pt>
                <c:pt idx="5">
                  <c:v>Новоусманский МР</c:v>
                </c:pt>
                <c:pt idx="6">
                  <c:v>Нижнедевицкий МР</c:v>
                </c:pt>
                <c:pt idx="7">
                  <c:v>Семилукский МР</c:v>
                </c:pt>
                <c:pt idx="8">
                  <c:v>Бобровский МР</c:v>
                </c:pt>
                <c:pt idx="9">
                  <c:v>Верхнехавский МР</c:v>
                </c:pt>
                <c:pt idx="10">
                  <c:v>Россошанский МР</c:v>
                </c:pt>
                <c:pt idx="11">
                  <c:v>Павловский МР</c:v>
                </c:pt>
                <c:pt idx="12">
                  <c:v>Хохольский МР</c:v>
                </c:pt>
                <c:pt idx="13">
                  <c:v>Острогожский МР</c:v>
                </c:pt>
                <c:pt idx="14">
                  <c:v>Подгоренский МР</c:v>
                </c:pt>
                <c:pt idx="15">
                  <c:v>Поворинский МР</c:v>
                </c:pt>
                <c:pt idx="16">
                  <c:v>Калачеевский МР</c:v>
                </c:pt>
                <c:pt idx="17">
                  <c:v>Кантемировский МР</c:v>
                </c:pt>
                <c:pt idx="18">
                  <c:v>Таловский МР</c:v>
                </c:pt>
                <c:pt idx="19">
                  <c:v>Ольховатский МР</c:v>
                </c:pt>
                <c:pt idx="20">
                  <c:v>Новохоперский МР</c:v>
                </c:pt>
                <c:pt idx="21">
                  <c:v>Борисоглебский ГО</c:v>
                </c:pt>
                <c:pt idx="22">
                  <c:v>Репьевский МР</c:v>
                </c:pt>
                <c:pt idx="23">
                  <c:v>Воробьевский МР</c:v>
                </c:pt>
                <c:pt idx="24">
                  <c:v>Верхнемамонский МР</c:v>
                </c:pt>
                <c:pt idx="25">
                  <c:v>Панинский МР</c:v>
                </c:pt>
                <c:pt idx="26">
                  <c:v>Аннинский МР</c:v>
                </c:pt>
                <c:pt idx="27">
                  <c:v>Каменский МР</c:v>
                </c:pt>
                <c:pt idx="28">
                  <c:v>Бутурлиновский МР</c:v>
                </c:pt>
                <c:pt idx="29">
                  <c:v>Эртильский МР</c:v>
                </c:pt>
                <c:pt idx="30">
                  <c:v>Богучарский МР</c:v>
                </c:pt>
                <c:pt idx="31">
                  <c:v>Петропавловский МР</c:v>
                </c:pt>
                <c:pt idx="32">
                  <c:v>Терновский МР</c:v>
                </c:pt>
                <c:pt idx="33">
                  <c:v>Грибановский МР</c:v>
                </c:pt>
              </c:strCache>
            </c:strRef>
          </c:cat>
          <c:val>
            <c:numRef>
              <c:f>'8.1 КСП'!$C$4:$C$37</c:f>
              <c:numCache>
                <c:formatCode>#,##0.0</c:formatCode>
                <c:ptCount val="34"/>
                <c:pt idx="0">
                  <c:v>62.809000000000005</c:v>
                </c:pt>
                <c:pt idx="1">
                  <c:v>49.784000000000006</c:v>
                </c:pt>
                <c:pt idx="2">
                  <c:v>48.038000000000004</c:v>
                </c:pt>
                <c:pt idx="3">
                  <c:v>41.518000000000001</c:v>
                </c:pt>
                <c:pt idx="4">
                  <c:v>40</c:v>
                </c:pt>
                <c:pt idx="5">
                  <c:v>39.927</c:v>
                </c:pt>
                <c:pt idx="6">
                  <c:v>38.942</c:v>
                </c:pt>
                <c:pt idx="7">
                  <c:v>38.761000000000003</c:v>
                </c:pt>
                <c:pt idx="8">
                  <c:v>38.741</c:v>
                </c:pt>
                <c:pt idx="9" formatCode="0.0">
                  <c:v>38.146000000000001</c:v>
                </c:pt>
                <c:pt idx="10" formatCode="0.0">
                  <c:v>37.786000000000001</c:v>
                </c:pt>
                <c:pt idx="11">
                  <c:v>37.053000000000004</c:v>
                </c:pt>
                <c:pt idx="12">
                  <c:v>36.373000000000005</c:v>
                </c:pt>
                <c:pt idx="13">
                  <c:v>35.996000000000002</c:v>
                </c:pt>
                <c:pt idx="14" formatCode="0.0">
                  <c:v>35.53</c:v>
                </c:pt>
                <c:pt idx="15">
                  <c:v>34.943999999999996</c:v>
                </c:pt>
                <c:pt idx="16">
                  <c:v>34.495000000000005</c:v>
                </c:pt>
                <c:pt idx="17">
                  <c:v>34.231000000000002</c:v>
                </c:pt>
                <c:pt idx="18">
                  <c:v>34.1</c:v>
                </c:pt>
                <c:pt idx="19">
                  <c:v>33.99</c:v>
                </c:pt>
                <c:pt idx="20">
                  <c:v>33.409000000000006</c:v>
                </c:pt>
                <c:pt idx="21">
                  <c:v>33.313999999999993</c:v>
                </c:pt>
                <c:pt idx="22" formatCode="0.0">
                  <c:v>33.249000000000002</c:v>
                </c:pt>
                <c:pt idx="23" formatCode="0.0">
                  <c:v>33.125000000000007</c:v>
                </c:pt>
                <c:pt idx="24">
                  <c:v>33.08</c:v>
                </c:pt>
                <c:pt idx="25">
                  <c:v>32.949000000000005</c:v>
                </c:pt>
                <c:pt idx="26">
                  <c:v>32.936</c:v>
                </c:pt>
                <c:pt idx="27">
                  <c:v>32.903000000000006</c:v>
                </c:pt>
                <c:pt idx="28">
                  <c:v>32.071000000000005</c:v>
                </c:pt>
                <c:pt idx="29" formatCode="0.0">
                  <c:v>31.914999999999999</c:v>
                </c:pt>
                <c:pt idx="30" formatCode="0.0">
                  <c:v>31.744</c:v>
                </c:pt>
                <c:pt idx="31" formatCode="0.0">
                  <c:v>31.645</c:v>
                </c:pt>
                <c:pt idx="32">
                  <c:v>31.419</c:v>
                </c:pt>
                <c:pt idx="33">
                  <c:v>31.259</c:v>
                </c:pt>
              </c:numCache>
            </c:numRef>
          </c:val>
          <c:extLst xmlns:c16r2="http://schemas.microsoft.com/office/drawing/2015/06/chart">
            <c:ext xmlns:c16="http://schemas.microsoft.com/office/drawing/2014/chart" uri="{C3380CC4-5D6E-409C-BE32-E72D297353CC}">
              <c16:uniqueId val="{00000000-5AD7-4C9E-8675-39AC886537FC}"/>
            </c:ext>
          </c:extLst>
        </c:ser>
        <c:dLbls/>
        <c:gapWidth val="66"/>
        <c:axId val="143797248"/>
        <c:axId val="143807232"/>
      </c:barChart>
      <c:lineChart>
        <c:grouping val="standard"/>
        <c:ser>
          <c:idx val="0"/>
          <c:order val="0"/>
          <c:tx>
            <c:strRef>
              <c:f>'8.1 КСП'!$B$3</c:f>
              <c:strCache>
                <c:ptCount val="1"/>
                <c:pt idx="0">
                  <c:v>2020</c:v>
                </c:pt>
              </c:strCache>
            </c:strRef>
          </c:tx>
          <c:spPr>
            <a:ln w="28575" cap="rnd">
              <a:solidFill>
                <a:srgbClr val="7030A0"/>
              </a:solidFill>
              <a:prstDash val="sysDash"/>
              <a:round/>
            </a:ln>
            <a:effectLst/>
          </c:spPr>
          <c:marker>
            <c:symbol val="circle"/>
            <c:size val="5"/>
            <c:spPr>
              <a:solidFill>
                <a:srgbClr val="FF0000"/>
              </a:solidFill>
              <a:ln w="9525">
                <a:solidFill>
                  <a:srgbClr val="800080"/>
                </a:solidFill>
              </a:ln>
              <a:effectLst/>
            </c:spPr>
          </c:marker>
          <c:cat>
            <c:strRef>
              <c:f>'8.1 КСП'!$A$4:$A$37</c:f>
              <c:strCache>
                <c:ptCount val="34"/>
                <c:pt idx="0">
                  <c:v>ГО г. Нововоронеж</c:v>
                </c:pt>
                <c:pt idx="1">
                  <c:v>ГО г. Воронеж</c:v>
                </c:pt>
                <c:pt idx="2">
                  <c:v>Рамонский МР</c:v>
                </c:pt>
                <c:pt idx="3">
                  <c:v>Лискинский МР</c:v>
                </c:pt>
                <c:pt idx="4">
                  <c:v>Каширский МР</c:v>
                </c:pt>
                <c:pt idx="5">
                  <c:v>Новоусманский МР</c:v>
                </c:pt>
                <c:pt idx="6">
                  <c:v>Нижнедевицкий МР</c:v>
                </c:pt>
                <c:pt idx="7">
                  <c:v>Семилукский МР</c:v>
                </c:pt>
                <c:pt idx="8">
                  <c:v>Бобровский МР</c:v>
                </c:pt>
                <c:pt idx="9">
                  <c:v>Верхнехавский МР</c:v>
                </c:pt>
                <c:pt idx="10">
                  <c:v>Россошанский МР</c:v>
                </c:pt>
                <c:pt idx="11">
                  <c:v>Павловский МР</c:v>
                </c:pt>
                <c:pt idx="12">
                  <c:v>Хохольский МР</c:v>
                </c:pt>
                <c:pt idx="13">
                  <c:v>Острогожский МР</c:v>
                </c:pt>
                <c:pt idx="14">
                  <c:v>Подгоренский МР</c:v>
                </c:pt>
                <c:pt idx="15">
                  <c:v>Поворинский МР</c:v>
                </c:pt>
                <c:pt idx="16">
                  <c:v>Калачеевский МР</c:v>
                </c:pt>
                <c:pt idx="17">
                  <c:v>Кантемировский МР</c:v>
                </c:pt>
                <c:pt idx="18">
                  <c:v>Таловский МР</c:v>
                </c:pt>
                <c:pt idx="19">
                  <c:v>Ольховатский МР</c:v>
                </c:pt>
                <c:pt idx="20">
                  <c:v>Новохоперский МР</c:v>
                </c:pt>
                <c:pt idx="21">
                  <c:v>Борисоглебский ГО</c:v>
                </c:pt>
                <c:pt idx="22">
                  <c:v>Репьевский МР</c:v>
                </c:pt>
                <c:pt idx="23">
                  <c:v>Воробьевский МР</c:v>
                </c:pt>
                <c:pt idx="24">
                  <c:v>Верхнемамонский МР</c:v>
                </c:pt>
                <c:pt idx="25">
                  <c:v>Панинский МР</c:v>
                </c:pt>
                <c:pt idx="26">
                  <c:v>Аннинский МР</c:v>
                </c:pt>
                <c:pt idx="27">
                  <c:v>Каменский МР</c:v>
                </c:pt>
                <c:pt idx="28">
                  <c:v>Бутурлиновский МР</c:v>
                </c:pt>
                <c:pt idx="29">
                  <c:v>Эртильский МР</c:v>
                </c:pt>
                <c:pt idx="30">
                  <c:v>Богучарский МР</c:v>
                </c:pt>
                <c:pt idx="31">
                  <c:v>Петропавловский МР</c:v>
                </c:pt>
                <c:pt idx="32">
                  <c:v>Терновский МР</c:v>
                </c:pt>
                <c:pt idx="33">
                  <c:v>Грибановский МР</c:v>
                </c:pt>
              </c:strCache>
            </c:strRef>
          </c:cat>
          <c:val>
            <c:numRef>
              <c:f>'8.1 КСП'!$B$4:$B$37</c:f>
              <c:numCache>
                <c:formatCode>#,##0.0</c:formatCode>
                <c:ptCount val="34"/>
                <c:pt idx="0">
                  <c:v>58.810999999999993</c:v>
                </c:pt>
                <c:pt idx="1">
                  <c:v>45.038000000000004</c:v>
                </c:pt>
                <c:pt idx="2">
                  <c:v>41.676000000000002</c:v>
                </c:pt>
                <c:pt idx="3">
                  <c:v>37.767000000000003</c:v>
                </c:pt>
                <c:pt idx="4">
                  <c:v>37.480000000000004</c:v>
                </c:pt>
                <c:pt idx="5">
                  <c:v>36.870999999999995</c:v>
                </c:pt>
                <c:pt idx="6">
                  <c:v>34.966000000000001</c:v>
                </c:pt>
                <c:pt idx="7" formatCode="0.0">
                  <c:v>34.543000000000006</c:v>
                </c:pt>
                <c:pt idx="8">
                  <c:v>36.038000000000004</c:v>
                </c:pt>
                <c:pt idx="9">
                  <c:v>35.718000000000011</c:v>
                </c:pt>
                <c:pt idx="10">
                  <c:v>35.185000000000002</c:v>
                </c:pt>
                <c:pt idx="11" formatCode="0.0">
                  <c:v>32.809999999999995</c:v>
                </c:pt>
                <c:pt idx="12">
                  <c:v>33.287000000000006</c:v>
                </c:pt>
                <c:pt idx="13">
                  <c:v>33.598000000000006</c:v>
                </c:pt>
                <c:pt idx="14" formatCode="0.0">
                  <c:v>32.598000000000006</c:v>
                </c:pt>
                <c:pt idx="15">
                  <c:v>31.797000000000001</c:v>
                </c:pt>
                <c:pt idx="16">
                  <c:v>32.47</c:v>
                </c:pt>
                <c:pt idx="17">
                  <c:v>31.364000000000001</c:v>
                </c:pt>
                <c:pt idx="18">
                  <c:v>31.241</c:v>
                </c:pt>
                <c:pt idx="19" formatCode="0.0">
                  <c:v>30.837000000000003</c:v>
                </c:pt>
                <c:pt idx="20">
                  <c:v>30.882999999999996</c:v>
                </c:pt>
                <c:pt idx="21">
                  <c:v>30.879000000000001</c:v>
                </c:pt>
                <c:pt idx="22">
                  <c:v>31.827000000000005</c:v>
                </c:pt>
                <c:pt idx="23">
                  <c:v>30.201000000000001</c:v>
                </c:pt>
                <c:pt idx="24" formatCode="0.0">
                  <c:v>30.234999999999999</c:v>
                </c:pt>
                <c:pt idx="25">
                  <c:v>30.584</c:v>
                </c:pt>
                <c:pt idx="26">
                  <c:v>30.419</c:v>
                </c:pt>
                <c:pt idx="27">
                  <c:v>30.97</c:v>
                </c:pt>
                <c:pt idx="28">
                  <c:v>29.421999999999997</c:v>
                </c:pt>
                <c:pt idx="29">
                  <c:v>29.108000000000001</c:v>
                </c:pt>
                <c:pt idx="30">
                  <c:v>29.341999999999999</c:v>
                </c:pt>
                <c:pt idx="31">
                  <c:v>29.841999999999999</c:v>
                </c:pt>
                <c:pt idx="32">
                  <c:v>30.347000000000001</c:v>
                </c:pt>
                <c:pt idx="33">
                  <c:v>29.152999999999999</c:v>
                </c:pt>
              </c:numCache>
            </c:numRef>
          </c:val>
          <c:extLst xmlns:c16r2="http://schemas.microsoft.com/office/drawing/2015/06/chart">
            <c:ext xmlns:c16="http://schemas.microsoft.com/office/drawing/2014/chart" uri="{C3380CC4-5D6E-409C-BE32-E72D297353CC}">
              <c16:uniqueId val="{00000001-5AD7-4C9E-8675-39AC886537FC}"/>
            </c:ext>
          </c:extLst>
        </c:ser>
        <c:dLbls/>
        <c:marker val="1"/>
        <c:axId val="143797248"/>
        <c:axId val="143807232"/>
      </c:lineChart>
      <c:catAx>
        <c:axId val="143797248"/>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3807232"/>
        <c:crosses val="autoZero"/>
        <c:auto val="1"/>
        <c:lblAlgn val="ctr"/>
        <c:lblOffset val="100"/>
      </c:catAx>
      <c:valAx>
        <c:axId val="143807232"/>
        <c:scaling>
          <c:orientation val="minMax"/>
          <c:max val="7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3797248"/>
        <c:crosses val="autoZero"/>
        <c:crossBetween val="between"/>
      </c:valAx>
      <c:spPr>
        <a:solidFill>
          <a:schemeClr val="accent4">
            <a:lumMod val="20000"/>
            <a:lumOff val="80000"/>
          </a:schemeClr>
        </a:solidFill>
        <a:ln>
          <a:noFill/>
        </a:ln>
        <a:effectLst/>
      </c:spPr>
    </c:plotArea>
    <c:legend>
      <c:legendPos val="b"/>
      <c:layout>
        <c:manualLayout>
          <c:xMode val="edge"/>
          <c:yMode val="edge"/>
          <c:x val="0.88531145348929485"/>
          <c:y val="7.6144546229529347E-2"/>
          <c:w val="7.5949596870189026E-2"/>
          <c:h val="0.12494252374227843"/>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'8.2 МДОУ'!$C$3</c:f>
              <c:strCache>
                <c:ptCount val="1"/>
                <c:pt idx="0">
                  <c:v>2021</c:v>
                </c:pt>
              </c:strCache>
            </c:strRef>
          </c:tx>
          <c:spPr>
            <a:solidFill>
              <a:schemeClr val="accent3">
                <a:lumMod val="75000"/>
              </a:schemeClr>
            </a:solidFill>
            <a:ln>
              <a:solidFill>
                <a:srgbClr val="339966"/>
              </a:solidFill>
            </a:ln>
            <a:effectLst/>
          </c:spPr>
          <c:dLbls>
            <c:spPr>
              <a:solidFill>
                <a:schemeClr val="accent3">
                  <a:lumMod val="20000"/>
                  <a:lumOff val="80000"/>
                </a:schemeClr>
              </a:solidFill>
              <a:ln>
                <a:solidFill>
                  <a:schemeClr val="accent3">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'8.2 МДОУ'!$A$4:$A$37</c:f>
              <c:strCache>
                <c:ptCount val="34"/>
                <c:pt idx="0">
                  <c:v>ГО г. Воронеж</c:v>
                </c:pt>
                <c:pt idx="1">
                  <c:v>Новоусманский МР</c:v>
                </c:pt>
                <c:pt idx="2">
                  <c:v>Хохольский МР</c:v>
                </c:pt>
                <c:pt idx="3">
                  <c:v>Рамонский МР</c:v>
                </c:pt>
                <c:pt idx="4">
                  <c:v>Бобровский МР</c:v>
                </c:pt>
                <c:pt idx="5">
                  <c:v>Подгоренский МР</c:v>
                </c:pt>
                <c:pt idx="6">
                  <c:v>Семилукский МР</c:v>
                </c:pt>
                <c:pt idx="7">
                  <c:v>Петропавловский МР</c:v>
                </c:pt>
                <c:pt idx="8">
                  <c:v>Верхнехавский МР</c:v>
                </c:pt>
                <c:pt idx="9">
                  <c:v>Каменский МР</c:v>
                </c:pt>
                <c:pt idx="10">
                  <c:v>Репьевский МР</c:v>
                </c:pt>
                <c:pt idx="11">
                  <c:v>Калачеевский МР</c:v>
                </c:pt>
                <c:pt idx="12">
                  <c:v>Нижнедевицкий МР</c:v>
                </c:pt>
                <c:pt idx="13">
                  <c:v>Павловский МР</c:v>
                </c:pt>
                <c:pt idx="14">
                  <c:v>Воробьевский МР</c:v>
                </c:pt>
                <c:pt idx="15">
                  <c:v>Борисоглебский ГО</c:v>
                </c:pt>
                <c:pt idx="16">
                  <c:v>Кантемировский МР</c:v>
                </c:pt>
                <c:pt idx="17">
                  <c:v>Острогожский МР</c:v>
                </c:pt>
                <c:pt idx="18">
                  <c:v>Аннинский МР</c:v>
                </c:pt>
                <c:pt idx="19">
                  <c:v>Лискинский МР</c:v>
                </c:pt>
                <c:pt idx="20">
                  <c:v>Верхнемамонский МР</c:v>
                </c:pt>
                <c:pt idx="21">
                  <c:v>Каширский МР</c:v>
                </c:pt>
                <c:pt idx="22">
                  <c:v>Богучарский МР</c:v>
                </c:pt>
                <c:pt idx="23">
                  <c:v>Бутурлиновский МР</c:v>
                </c:pt>
                <c:pt idx="24">
                  <c:v>Новохоперский МР</c:v>
                </c:pt>
                <c:pt idx="25">
                  <c:v>Терновский МР</c:v>
                </c:pt>
                <c:pt idx="26">
                  <c:v>Россошанский МР</c:v>
                </c:pt>
                <c:pt idx="27">
                  <c:v>Эртильский МР</c:v>
                </c:pt>
                <c:pt idx="28">
                  <c:v>Поворинский МР</c:v>
                </c:pt>
                <c:pt idx="29">
                  <c:v>Панинский МР</c:v>
                </c:pt>
                <c:pt idx="30">
                  <c:v>Ольховатский МР</c:v>
                </c:pt>
                <c:pt idx="31">
                  <c:v>ГО г. Нововоронеж</c:v>
                </c:pt>
                <c:pt idx="32">
                  <c:v>Таловский МР</c:v>
                </c:pt>
                <c:pt idx="33">
                  <c:v>Грибановский МР</c:v>
                </c:pt>
              </c:strCache>
            </c:strRef>
          </c:cat>
          <c:val>
            <c:numRef>
              <c:f>'8.2 МДОУ'!$C$4:$C$37</c:f>
              <c:numCache>
                <c:formatCode>#,##0.0</c:formatCode>
                <c:ptCount val="34"/>
                <c:pt idx="0">
                  <c:v>27.132999999999999</c:v>
                </c:pt>
                <c:pt idx="1">
                  <c:v>27.138999999999999</c:v>
                </c:pt>
                <c:pt idx="2">
                  <c:v>26.810000000000002</c:v>
                </c:pt>
                <c:pt idx="3">
                  <c:v>25.335000000000001</c:v>
                </c:pt>
                <c:pt idx="4">
                  <c:v>24.971</c:v>
                </c:pt>
                <c:pt idx="5">
                  <c:v>24.916</c:v>
                </c:pt>
                <c:pt idx="6">
                  <c:v>24.7</c:v>
                </c:pt>
                <c:pt idx="7" formatCode="0.0">
                  <c:v>24.222999999999995</c:v>
                </c:pt>
                <c:pt idx="8">
                  <c:v>23.82</c:v>
                </c:pt>
                <c:pt idx="9">
                  <c:v>23.782999999999998</c:v>
                </c:pt>
                <c:pt idx="10">
                  <c:v>23.664000000000001</c:v>
                </c:pt>
                <c:pt idx="11">
                  <c:v>23.588999999999995</c:v>
                </c:pt>
                <c:pt idx="12">
                  <c:v>23.503</c:v>
                </c:pt>
                <c:pt idx="13">
                  <c:v>23.385999999999996</c:v>
                </c:pt>
                <c:pt idx="14">
                  <c:v>23.175999999999995</c:v>
                </c:pt>
                <c:pt idx="15">
                  <c:v>22.979999999999997</c:v>
                </c:pt>
                <c:pt idx="16">
                  <c:v>22.893999999999995</c:v>
                </c:pt>
                <c:pt idx="17">
                  <c:v>22.764999999999997</c:v>
                </c:pt>
                <c:pt idx="18">
                  <c:v>22.731000000000005</c:v>
                </c:pt>
                <c:pt idx="19">
                  <c:v>22.709</c:v>
                </c:pt>
                <c:pt idx="20">
                  <c:v>22.405999999999995</c:v>
                </c:pt>
                <c:pt idx="21">
                  <c:v>22.267999999999997</c:v>
                </c:pt>
                <c:pt idx="22">
                  <c:v>22.183</c:v>
                </c:pt>
                <c:pt idx="23">
                  <c:v>21.979999999999997</c:v>
                </c:pt>
                <c:pt idx="24">
                  <c:v>21.552</c:v>
                </c:pt>
                <c:pt idx="25">
                  <c:v>21.536000000000001</c:v>
                </c:pt>
                <c:pt idx="26">
                  <c:v>21.388999999999996</c:v>
                </c:pt>
                <c:pt idx="27">
                  <c:v>21.113000000000003</c:v>
                </c:pt>
                <c:pt idx="28">
                  <c:v>20.914999999999999</c:v>
                </c:pt>
                <c:pt idx="29">
                  <c:v>20.141999999999999</c:v>
                </c:pt>
                <c:pt idx="30">
                  <c:v>20.097999999999999</c:v>
                </c:pt>
                <c:pt idx="31">
                  <c:v>19.952000000000002</c:v>
                </c:pt>
                <c:pt idx="32">
                  <c:v>19.936</c:v>
                </c:pt>
                <c:pt idx="33">
                  <c:v>19.444999999999997</c:v>
                </c:pt>
              </c:numCache>
            </c:numRef>
          </c:val>
          <c:extLst xmlns:c16r2="http://schemas.microsoft.com/office/drawing/2015/06/chart">
            <c:ext xmlns:c16="http://schemas.microsoft.com/office/drawing/2014/chart" uri="{C3380CC4-5D6E-409C-BE32-E72D297353CC}">
              <c16:uniqueId val="{00000000-573A-45E4-BF72-4AF1C5079CFE}"/>
            </c:ext>
          </c:extLst>
        </c:ser>
        <c:dLbls/>
        <c:gapWidth val="87"/>
        <c:axId val="144006528"/>
        <c:axId val="144008320"/>
      </c:barChart>
      <c:lineChart>
        <c:grouping val="standard"/>
        <c:ser>
          <c:idx val="0"/>
          <c:order val="0"/>
          <c:tx>
            <c:strRef>
              <c:f>'8.2 МДОУ'!$B$3</c:f>
              <c:strCache>
                <c:ptCount val="1"/>
                <c:pt idx="0">
                  <c:v>2020</c:v>
                </c:pt>
              </c:strCache>
            </c:strRef>
          </c:tx>
          <c:spPr>
            <a:ln w="28575" cap="rnd">
              <a:solidFill>
                <a:srgbClr val="7030A0"/>
              </a:solidFill>
              <a:prstDash val="sysDash"/>
              <a:round/>
            </a:ln>
            <a:effectLst/>
          </c:spPr>
          <c:marker>
            <c:symbol val="circle"/>
            <c:size val="5"/>
            <c:spPr>
              <a:solidFill>
                <a:srgbClr val="FF0000"/>
              </a:solidFill>
              <a:ln w="9525">
                <a:solidFill>
                  <a:srgbClr val="800080"/>
                </a:solidFill>
              </a:ln>
              <a:effectLst/>
            </c:spPr>
          </c:marker>
          <c:cat>
            <c:strRef>
              <c:f>'8.2 МДОУ'!$A$4:$A$37</c:f>
              <c:strCache>
                <c:ptCount val="34"/>
                <c:pt idx="0">
                  <c:v>ГО г. Воронеж</c:v>
                </c:pt>
                <c:pt idx="1">
                  <c:v>Новоусманский МР</c:v>
                </c:pt>
                <c:pt idx="2">
                  <c:v>Хохольский МР</c:v>
                </c:pt>
                <c:pt idx="3">
                  <c:v>Рамонский МР</c:v>
                </c:pt>
                <c:pt idx="4">
                  <c:v>Бобровский МР</c:v>
                </c:pt>
                <c:pt idx="5">
                  <c:v>Подгоренский МР</c:v>
                </c:pt>
                <c:pt idx="6">
                  <c:v>Семилукский МР</c:v>
                </c:pt>
                <c:pt idx="7">
                  <c:v>Петропавловский МР</c:v>
                </c:pt>
                <c:pt idx="8">
                  <c:v>Верхнехавский МР</c:v>
                </c:pt>
                <c:pt idx="9">
                  <c:v>Каменский МР</c:v>
                </c:pt>
                <c:pt idx="10">
                  <c:v>Репьевский МР</c:v>
                </c:pt>
                <c:pt idx="11">
                  <c:v>Калачеевский МР</c:v>
                </c:pt>
                <c:pt idx="12">
                  <c:v>Нижнедевицкий МР</c:v>
                </c:pt>
                <c:pt idx="13">
                  <c:v>Павловский МР</c:v>
                </c:pt>
                <c:pt idx="14">
                  <c:v>Воробьевский МР</c:v>
                </c:pt>
                <c:pt idx="15">
                  <c:v>Борисоглебский ГО</c:v>
                </c:pt>
                <c:pt idx="16">
                  <c:v>Кантемировский МР</c:v>
                </c:pt>
                <c:pt idx="17">
                  <c:v>Острогожский МР</c:v>
                </c:pt>
                <c:pt idx="18">
                  <c:v>Аннинский МР</c:v>
                </c:pt>
                <c:pt idx="19">
                  <c:v>Лискинский МР</c:v>
                </c:pt>
                <c:pt idx="20">
                  <c:v>Верхнемамонский МР</c:v>
                </c:pt>
                <c:pt idx="21">
                  <c:v>Каширский МР</c:v>
                </c:pt>
                <c:pt idx="22">
                  <c:v>Богучарский МР</c:v>
                </c:pt>
                <c:pt idx="23">
                  <c:v>Бутурлиновский МР</c:v>
                </c:pt>
                <c:pt idx="24">
                  <c:v>Новохоперский МР</c:v>
                </c:pt>
                <c:pt idx="25">
                  <c:v>Терновский МР</c:v>
                </c:pt>
                <c:pt idx="26">
                  <c:v>Россошанский МР</c:v>
                </c:pt>
                <c:pt idx="27">
                  <c:v>Эртильский МР</c:v>
                </c:pt>
                <c:pt idx="28">
                  <c:v>Поворинский МР</c:v>
                </c:pt>
                <c:pt idx="29">
                  <c:v>Панинский МР</c:v>
                </c:pt>
                <c:pt idx="30">
                  <c:v>Ольховатский МР</c:v>
                </c:pt>
                <c:pt idx="31">
                  <c:v>ГО г. Нововоронеж</c:v>
                </c:pt>
                <c:pt idx="32">
                  <c:v>Таловский МР</c:v>
                </c:pt>
                <c:pt idx="33">
                  <c:v>Грибановский МР</c:v>
                </c:pt>
              </c:strCache>
            </c:strRef>
          </c:cat>
          <c:val>
            <c:numRef>
              <c:f>'8.2 МДОУ'!$B$4:$B$37</c:f>
              <c:numCache>
                <c:formatCode>0.0</c:formatCode>
                <c:ptCount val="34"/>
                <c:pt idx="0" formatCode="#,##0.0">
                  <c:v>24.315000000000001</c:v>
                </c:pt>
                <c:pt idx="1">
                  <c:v>23.844999999999999</c:v>
                </c:pt>
                <c:pt idx="2" formatCode="#,##0.0">
                  <c:v>23.274000000000001</c:v>
                </c:pt>
                <c:pt idx="3" formatCode="#,##0.0">
                  <c:v>23.650000000000002</c:v>
                </c:pt>
                <c:pt idx="4" formatCode="#,##0.0">
                  <c:v>21.414000000000001</c:v>
                </c:pt>
                <c:pt idx="5" formatCode="#,##0.0">
                  <c:v>22.684000000000001</c:v>
                </c:pt>
                <c:pt idx="6" formatCode="#,##0.0">
                  <c:v>21.166</c:v>
                </c:pt>
                <c:pt idx="7">
                  <c:v>22.102</c:v>
                </c:pt>
                <c:pt idx="8" formatCode="#,##0.0">
                  <c:v>21.632000000000001</c:v>
                </c:pt>
                <c:pt idx="9" formatCode="#,##0.0">
                  <c:v>22.408999999999995</c:v>
                </c:pt>
                <c:pt idx="10" formatCode="#,##0.0">
                  <c:v>23.056000000000001</c:v>
                </c:pt>
                <c:pt idx="11" formatCode="#,##0.0">
                  <c:v>20.962999999999997</c:v>
                </c:pt>
                <c:pt idx="12" formatCode="#,##0.0">
                  <c:v>21.491999999999997</c:v>
                </c:pt>
                <c:pt idx="13" formatCode="#,##0.0">
                  <c:v>20.867000000000001</c:v>
                </c:pt>
                <c:pt idx="14" formatCode="#,##0.0">
                  <c:v>20.965999999999998</c:v>
                </c:pt>
                <c:pt idx="15" formatCode="#,##0.0">
                  <c:v>21.924999999999997</c:v>
                </c:pt>
                <c:pt idx="16" formatCode="#,##0.0">
                  <c:v>21.123999999999999</c:v>
                </c:pt>
                <c:pt idx="17" formatCode="#,##0.0">
                  <c:v>21.321999999999999</c:v>
                </c:pt>
                <c:pt idx="18">
                  <c:v>20.401</c:v>
                </c:pt>
                <c:pt idx="19" formatCode="#,##0.0">
                  <c:v>20.327999999999999</c:v>
                </c:pt>
                <c:pt idx="20" formatCode="#,##0.0">
                  <c:v>21.638000000000005</c:v>
                </c:pt>
                <c:pt idx="21" formatCode="#,##0.0">
                  <c:v>20.236999999999995</c:v>
                </c:pt>
                <c:pt idx="22" formatCode="#,##0.0">
                  <c:v>20.812999999999999</c:v>
                </c:pt>
                <c:pt idx="23" formatCode="#,##0.0">
                  <c:v>20.149000000000001</c:v>
                </c:pt>
                <c:pt idx="24" formatCode="#,##0.0">
                  <c:v>19.64</c:v>
                </c:pt>
                <c:pt idx="25" formatCode="#,##0.0">
                  <c:v>20.832000000000001</c:v>
                </c:pt>
                <c:pt idx="26" formatCode="#,##0.0">
                  <c:v>20.241999999999997</c:v>
                </c:pt>
                <c:pt idx="27" formatCode="#,##0.0">
                  <c:v>19.681999999999999</c:v>
                </c:pt>
                <c:pt idx="28" formatCode="#,##0.0">
                  <c:v>19.315999999999999</c:v>
                </c:pt>
                <c:pt idx="29">
                  <c:v>18.062999999999995</c:v>
                </c:pt>
                <c:pt idx="30" formatCode="#,##0.0">
                  <c:v>17.547999999999995</c:v>
                </c:pt>
                <c:pt idx="31" formatCode="#,##0.0">
                  <c:v>19.157000000000004</c:v>
                </c:pt>
                <c:pt idx="32">
                  <c:v>18.71</c:v>
                </c:pt>
                <c:pt idx="33" formatCode="#,##0.0">
                  <c:v>17.110000000000003</c:v>
                </c:pt>
              </c:numCache>
            </c:numRef>
          </c:val>
          <c:extLst xmlns:c16r2="http://schemas.microsoft.com/office/drawing/2015/06/chart">
            <c:ext xmlns:c16="http://schemas.microsoft.com/office/drawing/2014/chart" uri="{C3380CC4-5D6E-409C-BE32-E72D297353CC}">
              <c16:uniqueId val="{00000001-573A-45E4-BF72-4AF1C5079CFE}"/>
            </c:ext>
          </c:extLst>
        </c:ser>
        <c:dLbls/>
        <c:marker val="1"/>
        <c:axId val="144006528"/>
        <c:axId val="144008320"/>
      </c:lineChart>
      <c:catAx>
        <c:axId val="144006528"/>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4008320"/>
        <c:crosses val="autoZero"/>
        <c:auto val="1"/>
        <c:lblAlgn val="ctr"/>
        <c:lblOffset val="100"/>
      </c:catAx>
      <c:valAx>
        <c:axId val="144008320"/>
        <c:scaling>
          <c:orientation val="minMax"/>
          <c:max val="3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4006528"/>
        <c:crosses val="autoZero"/>
        <c:crossBetween val="between"/>
      </c:valAx>
      <c:spPr>
        <a:solidFill>
          <a:schemeClr val="accent4">
            <a:lumMod val="20000"/>
            <a:lumOff val="80000"/>
          </a:schemeClr>
        </a:solidFill>
        <a:ln>
          <a:noFill/>
        </a:ln>
        <a:effectLst/>
      </c:spPr>
    </c:plotArea>
    <c:legend>
      <c:legendPos val="b"/>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'8.3 МОУ'!$C$3</c:f>
              <c:strCache>
                <c:ptCount val="1"/>
                <c:pt idx="0">
                  <c:v>2021</c:v>
                </c:pt>
              </c:strCache>
            </c:strRef>
          </c:tx>
          <c:spPr>
            <a:solidFill>
              <a:srgbClr val="9999FF"/>
            </a:solidFill>
            <a:ln>
              <a:solidFill>
                <a:schemeClr val="accent4">
                  <a:lumMod val="75000"/>
                </a:schemeClr>
              </a:solidFill>
            </a:ln>
            <a:effectLst/>
          </c:spPr>
          <c:dLbls>
            <c:spPr>
              <a:solidFill>
                <a:schemeClr val="accent4">
                  <a:lumMod val="20000"/>
                  <a:lumOff val="80000"/>
                </a:schemeClr>
              </a:solidFill>
              <a:ln>
                <a:solidFill>
                  <a:schemeClr val="accent4">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'8.3 МОУ'!$A$4:$A$37</c:f>
              <c:strCache>
                <c:ptCount val="34"/>
                <c:pt idx="0">
                  <c:v>ГО г. Воронеж</c:v>
                </c:pt>
                <c:pt idx="1">
                  <c:v>Новоусманский МР</c:v>
                </c:pt>
                <c:pt idx="2">
                  <c:v>Рамонский МР</c:v>
                </c:pt>
                <c:pt idx="3">
                  <c:v>Хохольский МР</c:v>
                </c:pt>
                <c:pt idx="4">
                  <c:v>ГО г. Нововоронеж</c:v>
                </c:pt>
                <c:pt idx="5">
                  <c:v>Россошанский МР</c:v>
                </c:pt>
                <c:pt idx="6">
                  <c:v>Лискинский МР</c:v>
                </c:pt>
                <c:pt idx="7">
                  <c:v>Поворинский МР</c:v>
                </c:pt>
                <c:pt idx="8">
                  <c:v>Подгоренский МР</c:v>
                </c:pt>
                <c:pt idx="9">
                  <c:v>Бобровский МР</c:v>
                </c:pt>
                <c:pt idx="10">
                  <c:v>Каширский МР</c:v>
                </c:pt>
                <c:pt idx="11">
                  <c:v>Богучарский МР</c:v>
                </c:pt>
                <c:pt idx="12">
                  <c:v>Семилукский МР</c:v>
                </c:pt>
                <c:pt idx="13">
                  <c:v>Репьевский МР</c:v>
                </c:pt>
                <c:pt idx="14">
                  <c:v>Ольховатский МР</c:v>
                </c:pt>
                <c:pt idx="15">
                  <c:v>Борисоглебский ГО</c:v>
                </c:pt>
                <c:pt idx="16">
                  <c:v>Верхнехавский МР</c:v>
                </c:pt>
                <c:pt idx="17">
                  <c:v>Воробьевский МР</c:v>
                </c:pt>
                <c:pt idx="18">
                  <c:v>Кантемировский МР</c:v>
                </c:pt>
                <c:pt idx="19">
                  <c:v>Бутурлиновский МР</c:v>
                </c:pt>
                <c:pt idx="20">
                  <c:v>Павловский МР</c:v>
                </c:pt>
                <c:pt idx="21">
                  <c:v>Калачеевский МР</c:v>
                </c:pt>
                <c:pt idx="22">
                  <c:v>Петропавловский МР</c:v>
                </c:pt>
                <c:pt idx="23">
                  <c:v>Каменский МР</c:v>
                </c:pt>
                <c:pt idx="24">
                  <c:v>Острогожский МР</c:v>
                </c:pt>
                <c:pt idx="25">
                  <c:v>Терновский МР</c:v>
                </c:pt>
                <c:pt idx="26">
                  <c:v>Аннинский МР</c:v>
                </c:pt>
                <c:pt idx="27">
                  <c:v>Панинский МР</c:v>
                </c:pt>
                <c:pt idx="28">
                  <c:v>Нижнедевицкий МР</c:v>
                </c:pt>
                <c:pt idx="29">
                  <c:v>Грибановский МР</c:v>
                </c:pt>
                <c:pt idx="30">
                  <c:v>Эртильский МР</c:v>
                </c:pt>
                <c:pt idx="31">
                  <c:v>Верхнемамонский МР</c:v>
                </c:pt>
                <c:pt idx="32">
                  <c:v>Таловский МР</c:v>
                </c:pt>
                <c:pt idx="33">
                  <c:v>Новохоперский МР</c:v>
                </c:pt>
              </c:strCache>
            </c:strRef>
          </c:cat>
          <c:val>
            <c:numRef>
              <c:f>'8.3 МОУ'!$C$4:$C$37</c:f>
              <c:numCache>
                <c:formatCode>#,##0.0</c:formatCode>
                <c:ptCount val="34"/>
                <c:pt idx="0">
                  <c:v>36.219000000000001</c:v>
                </c:pt>
                <c:pt idx="1">
                  <c:v>34.565000000000005</c:v>
                </c:pt>
                <c:pt idx="2">
                  <c:v>32.021000000000001</c:v>
                </c:pt>
                <c:pt idx="3">
                  <c:v>31.724</c:v>
                </c:pt>
                <c:pt idx="4">
                  <c:v>30.34</c:v>
                </c:pt>
                <c:pt idx="5">
                  <c:v>30.004999999999999</c:v>
                </c:pt>
                <c:pt idx="6">
                  <c:v>29.962999999999997</c:v>
                </c:pt>
                <c:pt idx="7">
                  <c:v>29.934999999999999</c:v>
                </c:pt>
                <c:pt idx="8" formatCode="0.0">
                  <c:v>29.896999999999995</c:v>
                </c:pt>
                <c:pt idx="9">
                  <c:v>29.702000000000002</c:v>
                </c:pt>
                <c:pt idx="10">
                  <c:v>29.673999999999999</c:v>
                </c:pt>
                <c:pt idx="11" formatCode="0.0">
                  <c:v>29.610000000000003</c:v>
                </c:pt>
                <c:pt idx="12">
                  <c:v>29.606000000000005</c:v>
                </c:pt>
                <c:pt idx="13">
                  <c:v>29.440999999999995</c:v>
                </c:pt>
                <c:pt idx="14">
                  <c:v>29.047999999999995</c:v>
                </c:pt>
                <c:pt idx="15">
                  <c:v>29.009</c:v>
                </c:pt>
                <c:pt idx="16">
                  <c:v>28.901999999999997</c:v>
                </c:pt>
                <c:pt idx="17">
                  <c:v>28.712</c:v>
                </c:pt>
                <c:pt idx="18">
                  <c:v>28.68</c:v>
                </c:pt>
                <c:pt idx="19">
                  <c:v>28.628</c:v>
                </c:pt>
                <c:pt idx="20">
                  <c:v>28.497</c:v>
                </c:pt>
                <c:pt idx="21" formatCode="0.0">
                  <c:v>28.459</c:v>
                </c:pt>
                <c:pt idx="22">
                  <c:v>28.419</c:v>
                </c:pt>
                <c:pt idx="23" formatCode="0.0">
                  <c:v>28.206</c:v>
                </c:pt>
                <c:pt idx="24">
                  <c:v>28.035</c:v>
                </c:pt>
                <c:pt idx="25">
                  <c:v>27.982999999999997</c:v>
                </c:pt>
                <c:pt idx="26">
                  <c:v>27.881</c:v>
                </c:pt>
                <c:pt idx="27">
                  <c:v>27.482999999999997</c:v>
                </c:pt>
                <c:pt idx="28">
                  <c:v>27.213000000000001</c:v>
                </c:pt>
                <c:pt idx="29" formatCode="0.0">
                  <c:v>26.536000000000001</c:v>
                </c:pt>
                <c:pt idx="30">
                  <c:v>26.491999999999997</c:v>
                </c:pt>
                <c:pt idx="31">
                  <c:v>26.439</c:v>
                </c:pt>
                <c:pt idx="32">
                  <c:v>25.946999999999996</c:v>
                </c:pt>
                <c:pt idx="33">
                  <c:v>25.651000000000003</c:v>
                </c:pt>
              </c:numCache>
            </c:numRef>
          </c:val>
          <c:extLst xmlns:c16r2="http://schemas.microsoft.com/office/drawing/2015/06/chart">
            <c:ext xmlns:c16="http://schemas.microsoft.com/office/drawing/2014/chart" uri="{C3380CC4-5D6E-409C-BE32-E72D297353CC}">
              <c16:uniqueId val="{00000000-6121-4C03-B246-BFC584E4B6DF}"/>
            </c:ext>
          </c:extLst>
        </c:ser>
        <c:dLbls/>
        <c:gapWidth val="99"/>
        <c:axId val="144137216"/>
        <c:axId val="144155392"/>
      </c:barChart>
      <c:lineChart>
        <c:grouping val="standard"/>
        <c:ser>
          <c:idx val="0"/>
          <c:order val="0"/>
          <c:tx>
            <c:strRef>
              <c:f>'8.3 МОУ'!$B$3</c:f>
              <c:strCache>
                <c:ptCount val="1"/>
                <c:pt idx="0">
                  <c:v>2020</c:v>
                </c:pt>
              </c:strCache>
            </c:strRef>
          </c:tx>
          <c:spPr>
            <a:ln w="28575" cap="rnd">
              <a:solidFill>
                <a:srgbClr val="7030A0"/>
              </a:solidFill>
              <a:prstDash val="sysDash"/>
              <a:round/>
            </a:ln>
            <a:effectLst/>
          </c:spPr>
          <c:marker>
            <c:symbol val="circle"/>
            <c:size val="5"/>
            <c:spPr>
              <a:solidFill>
                <a:srgbClr val="FF0000"/>
              </a:solidFill>
              <a:ln w="9525">
                <a:solidFill>
                  <a:srgbClr val="800080"/>
                </a:solidFill>
              </a:ln>
              <a:effectLst/>
            </c:spPr>
          </c:marker>
          <c:cat>
            <c:strRef>
              <c:f>'8.3 МОУ'!$A$4:$A$37</c:f>
              <c:strCache>
                <c:ptCount val="34"/>
                <c:pt idx="0">
                  <c:v>ГО г. Воронеж</c:v>
                </c:pt>
                <c:pt idx="1">
                  <c:v>Новоусманский МР</c:v>
                </c:pt>
                <c:pt idx="2">
                  <c:v>Рамонский МР</c:v>
                </c:pt>
                <c:pt idx="3">
                  <c:v>Хохольский МР</c:v>
                </c:pt>
                <c:pt idx="4">
                  <c:v>ГО г. Нововоронеж</c:v>
                </c:pt>
                <c:pt idx="5">
                  <c:v>Россошанский МР</c:v>
                </c:pt>
                <c:pt idx="6">
                  <c:v>Лискинский МР</c:v>
                </c:pt>
                <c:pt idx="7">
                  <c:v>Поворинский МР</c:v>
                </c:pt>
                <c:pt idx="8">
                  <c:v>Подгоренский МР</c:v>
                </c:pt>
                <c:pt idx="9">
                  <c:v>Бобровский МР</c:v>
                </c:pt>
                <c:pt idx="10">
                  <c:v>Каширский МР</c:v>
                </c:pt>
                <c:pt idx="11">
                  <c:v>Богучарский МР</c:v>
                </c:pt>
                <c:pt idx="12">
                  <c:v>Семилукский МР</c:v>
                </c:pt>
                <c:pt idx="13">
                  <c:v>Репьевский МР</c:v>
                </c:pt>
                <c:pt idx="14">
                  <c:v>Ольховатский МР</c:v>
                </c:pt>
                <c:pt idx="15">
                  <c:v>Борисоглебский ГО</c:v>
                </c:pt>
                <c:pt idx="16">
                  <c:v>Верхнехавский МР</c:v>
                </c:pt>
                <c:pt idx="17">
                  <c:v>Воробьевский МР</c:v>
                </c:pt>
                <c:pt idx="18">
                  <c:v>Кантемировский МР</c:v>
                </c:pt>
                <c:pt idx="19">
                  <c:v>Бутурлиновский МР</c:v>
                </c:pt>
                <c:pt idx="20">
                  <c:v>Павловский МР</c:v>
                </c:pt>
                <c:pt idx="21">
                  <c:v>Калачеевский МР</c:v>
                </c:pt>
                <c:pt idx="22">
                  <c:v>Петропавловский МР</c:v>
                </c:pt>
                <c:pt idx="23">
                  <c:v>Каменский МР</c:v>
                </c:pt>
                <c:pt idx="24">
                  <c:v>Острогожский МР</c:v>
                </c:pt>
                <c:pt idx="25">
                  <c:v>Терновский МР</c:v>
                </c:pt>
                <c:pt idx="26">
                  <c:v>Аннинский МР</c:v>
                </c:pt>
                <c:pt idx="27">
                  <c:v>Панинский МР</c:v>
                </c:pt>
                <c:pt idx="28">
                  <c:v>Нижнедевицкий МР</c:v>
                </c:pt>
                <c:pt idx="29">
                  <c:v>Грибановский МР</c:v>
                </c:pt>
                <c:pt idx="30">
                  <c:v>Эртильский МР</c:v>
                </c:pt>
                <c:pt idx="31">
                  <c:v>Верхнемамонский МР</c:v>
                </c:pt>
                <c:pt idx="32">
                  <c:v>Таловский МР</c:v>
                </c:pt>
                <c:pt idx="33">
                  <c:v>Новохоперский МР</c:v>
                </c:pt>
              </c:strCache>
            </c:strRef>
          </c:cat>
          <c:val>
            <c:numRef>
              <c:f>'8.3 МОУ'!$B$4:$B$37</c:f>
              <c:numCache>
                <c:formatCode>#,##0.0</c:formatCode>
                <c:ptCount val="34"/>
                <c:pt idx="0">
                  <c:v>31.774999999999999</c:v>
                </c:pt>
                <c:pt idx="1">
                  <c:v>30.803999999999995</c:v>
                </c:pt>
                <c:pt idx="2">
                  <c:v>29.280999999999995</c:v>
                </c:pt>
                <c:pt idx="3" formatCode="0.0">
                  <c:v>27.751999999999999</c:v>
                </c:pt>
                <c:pt idx="4">
                  <c:v>27.748999999999995</c:v>
                </c:pt>
                <c:pt idx="5">
                  <c:v>26.931999999999999</c:v>
                </c:pt>
                <c:pt idx="6" formatCode="0.0">
                  <c:v>25.939999999999998</c:v>
                </c:pt>
                <c:pt idx="7">
                  <c:v>27.931999999999999</c:v>
                </c:pt>
                <c:pt idx="8">
                  <c:v>26.764999999999997</c:v>
                </c:pt>
                <c:pt idx="9">
                  <c:v>26.456</c:v>
                </c:pt>
                <c:pt idx="10">
                  <c:v>27.001999999999999</c:v>
                </c:pt>
                <c:pt idx="11">
                  <c:v>27.122</c:v>
                </c:pt>
                <c:pt idx="12">
                  <c:v>26.427</c:v>
                </c:pt>
                <c:pt idx="13">
                  <c:v>28.427999999999997</c:v>
                </c:pt>
                <c:pt idx="14">
                  <c:v>26.610000000000003</c:v>
                </c:pt>
                <c:pt idx="15">
                  <c:v>27.007999999999999</c:v>
                </c:pt>
                <c:pt idx="16">
                  <c:v>26.552</c:v>
                </c:pt>
                <c:pt idx="17">
                  <c:v>24.952999999999996</c:v>
                </c:pt>
                <c:pt idx="18">
                  <c:v>26.423999999999996</c:v>
                </c:pt>
                <c:pt idx="19">
                  <c:v>25.71</c:v>
                </c:pt>
                <c:pt idx="20" formatCode="0.0">
                  <c:v>26.385000000000002</c:v>
                </c:pt>
                <c:pt idx="21">
                  <c:v>25.734999999999999</c:v>
                </c:pt>
                <c:pt idx="22">
                  <c:v>26.373999999999999</c:v>
                </c:pt>
                <c:pt idx="23">
                  <c:v>26.065999999999995</c:v>
                </c:pt>
                <c:pt idx="24">
                  <c:v>25.959</c:v>
                </c:pt>
                <c:pt idx="25" formatCode="0.0">
                  <c:v>26.444999999999997</c:v>
                </c:pt>
                <c:pt idx="26">
                  <c:v>25.492999999999995</c:v>
                </c:pt>
                <c:pt idx="27">
                  <c:v>25.39</c:v>
                </c:pt>
                <c:pt idx="28">
                  <c:v>25.620999999999999</c:v>
                </c:pt>
                <c:pt idx="29">
                  <c:v>24.936</c:v>
                </c:pt>
                <c:pt idx="30">
                  <c:v>24.34</c:v>
                </c:pt>
                <c:pt idx="31">
                  <c:v>24.55</c:v>
                </c:pt>
                <c:pt idx="32">
                  <c:v>23.766999999999996</c:v>
                </c:pt>
                <c:pt idx="33">
                  <c:v>24.061999999999998</c:v>
                </c:pt>
              </c:numCache>
            </c:numRef>
          </c:val>
          <c:extLst xmlns:c16r2="http://schemas.microsoft.com/office/drawing/2015/06/chart">
            <c:ext xmlns:c16="http://schemas.microsoft.com/office/drawing/2014/chart" uri="{C3380CC4-5D6E-409C-BE32-E72D297353CC}">
              <c16:uniqueId val="{00000001-6121-4C03-B246-BFC584E4B6DF}"/>
            </c:ext>
          </c:extLst>
        </c:ser>
        <c:dLbls/>
        <c:marker val="1"/>
        <c:axId val="144137216"/>
        <c:axId val="144155392"/>
      </c:lineChart>
      <c:catAx>
        <c:axId val="144137216"/>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4155392"/>
        <c:crosses val="autoZero"/>
        <c:auto val="1"/>
        <c:lblAlgn val="ctr"/>
        <c:lblOffset val="100"/>
      </c:catAx>
      <c:valAx>
        <c:axId val="144155392"/>
        <c:scaling>
          <c:orientation val="minMax"/>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4137216"/>
        <c:crosses val="autoZero"/>
        <c:crossBetween val="between"/>
      </c:valAx>
      <c:spPr>
        <a:solidFill>
          <a:schemeClr val="accent4">
            <a:lumMod val="20000"/>
            <a:lumOff val="80000"/>
          </a:schemeClr>
        </a:solidFill>
        <a:ln>
          <a:noFill/>
        </a:ln>
        <a:effectLst/>
      </c:spPr>
    </c:plotArea>
    <c:legend>
      <c:legendPos val="b"/>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'8.4 Учителей'!$C$3</c:f>
              <c:strCache>
                <c:ptCount val="1"/>
                <c:pt idx="0">
                  <c:v>2021</c:v>
                </c:pt>
              </c:strCache>
            </c:strRef>
          </c:tx>
          <c:spPr>
            <a:solidFill>
              <a:srgbClr val="66CCFF"/>
            </a:solidFill>
            <a:ln>
              <a:solidFill>
                <a:schemeClr val="accent5">
                  <a:lumMod val="75000"/>
                </a:schemeClr>
              </a:solidFill>
            </a:ln>
            <a:effectLst/>
          </c:spPr>
          <c:dLbls>
            <c:spPr>
              <a:solidFill>
                <a:schemeClr val="accent5">
                  <a:lumMod val="20000"/>
                  <a:lumOff val="80000"/>
                </a:schemeClr>
              </a:solidFill>
              <a:ln>
                <a:solidFill>
                  <a:schemeClr val="accent5">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'8.4 Учителей'!$A$4:$A$37</c:f>
              <c:strCache>
                <c:ptCount val="34"/>
                <c:pt idx="0">
                  <c:v>Новоусманский МР</c:v>
                </c:pt>
                <c:pt idx="1">
                  <c:v>Бобровский МР</c:v>
                </c:pt>
                <c:pt idx="2">
                  <c:v>ГО г. Воронеж</c:v>
                </c:pt>
                <c:pt idx="3">
                  <c:v>Подгоренский МР</c:v>
                </c:pt>
                <c:pt idx="4">
                  <c:v>Рамонский МР</c:v>
                </c:pt>
                <c:pt idx="5">
                  <c:v>Каширский МР</c:v>
                </c:pt>
                <c:pt idx="6">
                  <c:v>Лискинский МР</c:v>
                </c:pt>
                <c:pt idx="7">
                  <c:v>Острогожский МР</c:v>
                </c:pt>
                <c:pt idx="8">
                  <c:v>Богучарский МР</c:v>
                </c:pt>
                <c:pt idx="9">
                  <c:v>Хохольский МР</c:v>
                </c:pt>
                <c:pt idx="10">
                  <c:v>Эртильский МР</c:v>
                </c:pt>
                <c:pt idx="11">
                  <c:v>Каменский МР</c:v>
                </c:pt>
                <c:pt idx="12">
                  <c:v>Новохоперский МР</c:v>
                </c:pt>
                <c:pt idx="13">
                  <c:v>Ольховатский МР</c:v>
                </c:pt>
                <c:pt idx="14">
                  <c:v>Борисоглебский ГО</c:v>
                </c:pt>
                <c:pt idx="15">
                  <c:v>Репьевский МР</c:v>
                </c:pt>
                <c:pt idx="16">
                  <c:v>Бутурлиновский МР</c:v>
                </c:pt>
                <c:pt idx="17">
                  <c:v>Аннинский МР</c:v>
                </c:pt>
                <c:pt idx="18">
                  <c:v>Семилукский МР</c:v>
                </c:pt>
                <c:pt idx="19">
                  <c:v>Россошанский МР</c:v>
                </c:pt>
                <c:pt idx="20">
                  <c:v>Нижнедевицкий МР</c:v>
                </c:pt>
                <c:pt idx="21">
                  <c:v>Терновский МР</c:v>
                </c:pt>
                <c:pt idx="22">
                  <c:v>Панинский МР</c:v>
                </c:pt>
                <c:pt idx="23">
                  <c:v>Верхнехавский МР</c:v>
                </c:pt>
                <c:pt idx="24">
                  <c:v>Воробьевский МР</c:v>
                </c:pt>
                <c:pt idx="25">
                  <c:v>Поворинский МР</c:v>
                </c:pt>
                <c:pt idx="26">
                  <c:v>Павловский МР</c:v>
                </c:pt>
                <c:pt idx="27">
                  <c:v>Калачеевский МР</c:v>
                </c:pt>
                <c:pt idx="28">
                  <c:v>Таловский МР</c:v>
                </c:pt>
                <c:pt idx="29">
                  <c:v>Кантемировский МР</c:v>
                </c:pt>
                <c:pt idx="30">
                  <c:v>Верхнемамонский МР</c:v>
                </c:pt>
                <c:pt idx="31">
                  <c:v>Петропавловский МР</c:v>
                </c:pt>
                <c:pt idx="32">
                  <c:v>ГО г. Нововоронеж</c:v>
                </c:pt>
                <c:pt idx="33">
                  <c:v>Грибановский МР</c:v>
                </c:pt>
              </c:strCache>
            </c:strRef>
          </c:cat>
          <c:val>
            <c:numRef>
              <c:f>'8.4 Учителей'!$C$4:$C$37</c:f>
              <c:numCache>
                <c:formatCode>#,##0.0</c:formatCode>
                <c:ptCount val="34"/>
                <c:pt idx="0">
                  <c:v>39.137</c:v>
                </c:pt>
                <c:pt idx="1">
                  <c:v>37.308</c:v>
                </c:pt>
                <c:pt idx="2">
                  <c:v>37.114000000000004</c:v>
                </c:pt>
                <c:pt idx="3">
                  <c:v>37.06</c:v>
                </c:pt>
                <c:pt idx="4">
                  <c:v>36.926000000000002</c:v>
                </c:pt>
                <c:pt idx="5">
                  <c:v>36.800999999999995</c:v>
                </c:pt>
                <c:pt idx="6">
                  <c:v>36.586999999999996</c:v>
                </c:pt>
                <c:pt idx="7">
                  <c:v>36.388999999999996</c:v>
                </c:pt>
                <c:pt idx="8">
                  <c:v>36.318999999999996</c:v>
                </c:pt>
                <c:pt idx="9">
                  <c:v>35.897000000000006</c:v>
                </c:pt>
                <c:pt idx="10">
                  <c:v>35.647000000000006</c:v>
                </c:pt>
                <c:pt idx="11">
                  <c:v>35.625000000000007</c:v>
                </c:pt>
                <c:pt idx="12">
                  <c:v>35.537000000000006</c:v>
                </c:pt>
                <c:pt idx="13">
                  <c:v>35.513999999999996</c:v>
                </c:pt>
                <c:pt idx="14">
                  <c:v>35.461000000000006</c:v>
                </c:pt>
                <c:pt idx="15">
                  <c:v>35.349999999999994</c:v>
                </c:pt>
                <c:pt idx="16">
                  <c:v>35.329000000000001</c:v>
                </c:pt>
                <c:pt idx="17">
                  <c:v>35.222000000000008</c:v>
                </c:pt>
                <c:pt idx="18">
                  <c:v>35.105000000000004</c:v>
                </c:pt>
                <c:pt idx="19">
                  <c:v>35.053999999999995</c:v>
                </c:pt>
                <c:pt idx="20">
                  <c:v>34.977000000000004</c:v>
                </c:pt>
                <c:pt idx="21">
                  <c:v>34.869</c:v>
                </c:pt>
                <c:pt idx="22">
                  <c:v>34.817999999999998</c:v>
                </c:pt>
                <c:pt idx="23">
                  <c:v>34.769000000000013</c:v>
                </c:pt>
                <c:pt idx="24">
                  <c:v>34.686</c:v>
                </c:pt>
                <c:pt idx="25">
                  <c:v>34.503</c:v>
                </c:pt>
                <c:pt idx="26">
                  <c:v>34.253</c:v>
                </c:pt>
                <c:pt idx="27">
                  <c:v>34.130000000000003</c:v>
                </c:pt>
                <c:pt idx="28" formatCode="0.0">
                  <c:v>34.041000000000004</c:v>
                </c:pt>
                <c:pt idx="29">
                  <c:v>33.504000000000005</c:v>
                </c:pt>
                <c:pt idx="30">
                  <c:v>33.395000000000003</c:v>
                </c:pt>
                <c:pt idx="31">
                  <c:v>33.229000000000013</c:v>
                </c:pt>
                <c:pt idx="32">
                  <c:v>33.041000000000004</c:v>
                </c:pt>
                <c:pt idx="33">
                  <c:v>32.411999999999999</c:v>
                </c:pt>
              </c:numCache>
            </c:numRef>
          </c:val>
          <c:extLst xmlns:c16r2="http://schemas.microsoft.com/office/drawing/2015/06/chart">
            <c:ext xmlns:c16="http://schemas.microsoft.com/office/drawing/2014/chart" uri="{C3380CC4-5D6E-409C-BE32-E72D297353CC}">
              <c16:uniqueId val="{00000000-FA35-446B-B58B-51085D275FB0}"/>
            </c:ext>
          </c:extLst>
        </c:ser>
        <c:dLbls/>
        <c:gapWidth val="87"/>
        <c:axId val="143879168"/>
        <c:axId val="143885056"/>
      </c:barChart>
      <c:lineChart>
        <c:grouping val="standard"/>
        <c:ser>
          <c:idx val="0"/>
          <c:order val="0"/>
          <c:tx>
            <c:strRef>
              <c:f>'8.4 Учителей'!$B$3</c:f>
              <c:strCache>
                <c:ptCount val="1"/>
                <c:pt idx="0">
                  <c:v>2020</c:v>
                </c:pt>
              </c:strCache>
            </c:strRef>
          </c:tx>
          <c:spPr>
            <a:ln w="28575" cap="rnd">
              <a:solidFill>
                <a:srgbClr val="7030A0"/>
              </a:solidFill>
              <a:prstDash val="sysDash"/>
              <a:round/>
            </a:ln>
            <a:effectLst/>
          </c:spPr>
          <c:marker>
            <c:symbol val="circle"/>
            <c:size val="5"/>
            <c:spPr>
              <a:solidFill>
                <a:srgbClr val="FF0000"/>
              </a:solidFill>
              <a:ln w="9525">
                <a:solidFill>
                  <a:srgbClr val="800080"/>
                </a:solidFill>
              </a:ln>
              <a:effectLst/>
            </c:spPr>
          </c:marker>
          <c:cat>
            <c:strRef>
              <c:f>'8.4 Учителей'!$A$4:$A$37</c:f>
              <c:strCache>
                <c:ptCount val="34"/>
                <c:pt idx="0">
                  <c:v>Новоусманский МР</c:v>
                </c:pt>
                <c:pt idx="1">
                  <c:v>Бобровский МР</c:v>
                </c:pt>
                <c:pt idx="2">
                  <c:v>ГО г. Воронеж</c:v>
                </c:pt>
                <c:pt idx="3">
                  <c:v>Подгоренский МР</c:v>
                </c:pt>
                <c:pt idx="4">
                  <c:v>Рамонский МР</c:v>
                </c:pt>
                <c:pt idx="5">
                  <c:v>Каширский МР</c:v>
                </c:pt>
                <c:pt idx="6">
                  <c:v>Лискинский МР</c:v>
                </c:pt>
                <c:pt idx="7">
                  <c:v>Острогожский МР</c:v>
                </c:pt>
                <c:pt idx="8">
                  <c:v>Богучарский МР</c:v>
                </c:pt>
                <c:pt idx="9">
                  <c:v>Хохольский МР</c:v>
                </c:pt>
                <c:pt idx="10">
                  <c:v>Эртильский МР</c:v>
                </c:pt>
                <c:pt idx="11">
                  <c:v>Каменский МР</c:v>
                </c:pt>
                <c:pt idx="12">
                  <c:v>Новохоперский МР</c:v>
                </c:pt>
                <c:pt idx="13">
                  <c:v>Ольховатский МР</c:v>
                </c:pt>
                <c:pt idx="14">
                  <c:v>Борисоглебский ГО</c:v>
                </c:pt>
                <c:pt idx="15">
                  <c:v>Репьевский МР</c:v>
                </c:pt>
                <c:pt idx="16">
                  <c:v>Бутурлиновский МР</c:v>
                </c:pt>
                <c:pt idx="17">
                  <c:v>Аннинский МР</c:v>
                </c:pt>
                <c:pt idx="18">
                  <c:v>Семилукский МР</c:v>
                </c:pt>
                <c:pt idx="19">
                  <c:v>Россошанский МР</c:v>
                </c:pt>
                <c:pt idx="20">
                  <c:v>Нижнедевицкий МР</c:v>
                </c:pt>
                <c:pt idx="21">
                  <c:v>Терновский МР</c:v>
                </c:pt>
                <c:pt idx="22">
                  <c:v>Панинский МР</c:v>
                </c:pt>
                <c:pt idx="23">
                  <c:v>Верхнехавский МР</c:v>
                </c:pt>
                <c:pt idx="24">
                  <c:v>Воробьевский МР</c:v>
                </c:pt>
                <c:pt idx="25">
                  <c:v>Поворинский МР</c:v>
                </c:pt>
                <c:pt idx="26">
                  <c:v>Павловский МР</c:v>
                </c:pt>
                <c:pt idx="27">
                  <c:v>Калачеевский МР</c:v>
                </c:pt>
                <c:pt idx="28">
                  <c:v>Таловский МР</c:v>
                </c:pt>
                <c:pt idx="29">
                  <c:v>Кантемировский МР</c:v>
                </c:pt>
                <c:pt idx="30">
                  <c:v>Верхнемамонский МР</c:v>
                </c:pt>
                <c:pt idx="31">
                  <c:v>Петропавловский МР</c:v>
                </c:pt>
                <c:pt idx="32">
                  <c:v>ГО г. Нововоронеж</c:v>
                </c:pt>
                <c:pt idx="33">
                  <c:v>Грибановский МР</c:v>
                </c:pt>
              </c:strCache>
            </c:strRef>
          </c:cat>
          <c:val>
            <c:numRef>
              <c:f>'8.4 Учителей'!$B$4:$B$37</c:f>
              <c:numCache>
                <c:formatCode>#,##0.0</c:formatCode>
                <c:ptCount val="34"/>
                <c:pt idx="0">
                  <c:v>34.403000000000006</c:v>
                </c:pt>
                <c:pt idx="1">
                  <c:v>32.980000000000004</c:v>
                </c:pt>
                <c:pt idx="2" formatCode="0.0">
                  <c:v>32.549000000000007</c:v>
                </c:pt>
                <c:pt idx="3">
                  <c:v>32.300000000000011</c:v>
                </c:pt>
                <c:pt idx="4">
                  <c:v>31.981999999999996</c:v>
                </c:pt>
                <c:pt idx="5">
                  <c:v>32.486000000000004</c:v>
                </c:pt>
                <c:pt idx="6">
                  <c:v>30.706</c:v>
                </c:pt>
                <c:pt idx="7">
                  <c:v>32.422000000000004</c:v>
                </c:pt>
                <c:pt idx="8">
                  <c:v>32.136000000000003</c:v>
                </c:pt>
                <c:pt idx="9">
                  <c:v>31.05</c:v>
                </c:pt>
                <c:pt idx="10">
                  <c:v>30.867999999999999</c:v>
                </c:pt>
                <c:pt idx="11">
                  <c:v>32.211000000000006</c:v>
                </c:pt>
                <c:pt idx="12">
                  <c:v>32.755000000000003</c:v>
                </c:pt>
                <c:pt idx="13" formatCode="0.0">
                  <c:v>31.780999999999995</c:v>
                </c:pt>
                <c:pt idx="14">
                  <c:v>32.895000000000003</c:v>
                </c:pt>
                <c:pt idx="15">
                  <c:v>34.968000000000011</c:v>
                </c:pt>
                <c:pt idx="16" formatCode="0.0">
                  <c:v>30.51</c:v>
                </c:pt>
                <c:pt idx="17">
                  <c:v>30.709</c:v>
                </c:pt>
                <c:pt idx="18" formatCode="0.0">
                  <c:v>31.284999999999997</c:v>
                </c:pt>
                <c:pt idx="19">
                  <c:v>30.584999999999997</c:v>
                </c:pt>
                <c:pt idx="20">
                  <c:v>30.110000000000003</c:v>
                </c:pt>
                <c:pt idx="21">
                  <c:v>29.812000000000001</c:v>
                </c:pt>
                <c:pt idx="22">
                  <c:v>31.972999999999995</c:v>
                </c:pt>
                <c:pt idx="23">
                  <c:v>30.329000000000001</c:v>
                </c:pt>
                <c:pt idx="24">
                  <c:v>28.599</c:v>
                </c:pt>
                <c:pt idx="25">
                  <c:v>32.032000000000004</c:v>
                </c:pt>
                <c:pt idx="26">
                  <c:v>31.067999999999998</c:v>
                </c:pt>
                <c:pt idx="27">
                  <c:v>30.852</c:v>
                </c:pt>
                <c:pt idx="28">
                  <c:v>30.021000000000001</c:v>
                </c:pt>
                <c:pt idx="29">
                  <c:v>30.015000000000001</c:v>
                </c:pt>
                <c:pt idx="30">
                  <c:v>30.324999999999999</c:v>
                </c:pt>
                <c:pt idx="31">
                  <c:v>29.295000000000002</c:v>
                </c:pt>
                <c:pt idx="32">
                  <c:v>30.579000000000001</c:v>
                </c:pt>
                <c:pt idx="33">
                  <c:v>29.631000000000004</c:v>
                </c:pt>
              </c:numCache>
            </c:numRef>
          </c:val>
          <c:extLst xmlns:c16r2="http://schemas.microsoft.com/office/drawing/2015/06/chart">
            <c:ext xmlns:c16="http://schemas.microsoft.com/office/drawing/2014/chart" uri="{C3380CC4-5D6E-409C-BE32-E72D297353CC}">
              <c16:uniqueId val="{00000001-FA35-446B-B58B-51085D275FB0}"/>
            </c:ext>
          </c:extLst>
        </c:ser>
        <c:dLbls/>
        <c:marker val="1"/>
        <c:axId val="143879168"/>
        <c:axId val="143885056"/>
      </c:lineChart>
      <c:catAx>
        <c:axId val="143879168"/>
        <c:scaling>
          <c:orientation val="minMax"/>
        </c:scaling>
        <c:axPos val="b"/>
        <c:majorGridlines>
          <c:spPr>
            <a:ln w="9525" cap="flat" cmpd="sng" algn="ctr">
              <a:solidFill>
                <a:schemeClr val="accent4">
                  <a:lumMod val="60000"/>
                  <a:lumOff val="4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3885056"/>
        <c:crosses val="autoZero"/>
        <c:auto val="1"/>
        <c:lblAlgn val="ctr"/>
        <c:lblOffset val="100"/>
      </c:catAx>
      <c:valAx>
        <c:axId val="143885056"/>
        <c:scaling>
          <c:orientation val="minMax"/>
        </c:scaling>
        <c:axPos val="l"/>
        <c:majorGridlines>
          <c:spPr>
            <a:ln w="9525" cap="flat" cmpd="sng" algn="ctr">
              <a:solidFill>
                <a:schemeClr val="accent4">
                  <a:lumMod val="60000"/>
                  <a:lumOff val="4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3879168"/>
        <c:crosses val="autoZero"/>
        <c:crossBetween val="between"/>
      </c:valAx>
      <c:spPr>
        <a:solidFill>
          <a:schemeClr val="accent4">
            <a:lumMod val="20000"/>
            <a:lumOff val="80000"/>
          </a:schemeClr>
        </a:solidFill>
        <a:ln>
          <a:noFill/>
        </a:ln>
        <a:effectLst/>
      </c:spPr>
    </c:plotArea>
    <c:legend>
      <c:legendPos val="b"/>
      <c:spPr>
        <a:solidFill>
          <a:schemeClr val="accent1">
            <a:lumMod val="20000"/>
            <a:lumOff val="80000"/>
          </a:schemeClr>
        </a:solidFill>
        <a:ln>
          <a:solidFill>
            <a:schemeClr val="accent4">
              <a:lumMod val="60000"/>
              <a:lumOff val="4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'8.5 Культуры'!$C$3</c:f>
              <c:strCache>
                <c:ptCount val="1"/>
                <c:pt idx="0">
                  <c:v>2021</c:v>
                </c:pt>
              </c:strCache>
            </c:strRef>
          </c:tx>
          <c:spPr>
            <a:solidFill>
              <a:srgbClr val="CC66FF"/>
            </a:solidFill>
            <a:ln>
              <a:solidFill>
                <a:srgbClr val="7030A0"/>
              </a:solidFill>
            </a:ln>
            <a:effectLst/>
          </c:spPr>
          <c:dLbls>
            <c:spPr>
              <a:solidFill>
                <a:srgbClr val="FFCCFF"/>
              </a:solidFill>
              <a:ln>
                <a:solidFill>
                  <a:srgbClr val="CC66FF"/>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'8.5 Культуры'!$A$4:$A$37</c:f>
              <c:strCache>
                <c:ptCount val="34"/>
                <c:pt idx="0">
                  <c:v>ГО г. Воронеж</c:v>
                </c:pt>
                <c:pt idx="1">
                  <c:v>Поворинский МР</c:v>
                </c:pt>
                <c:pt idx="2">
                  <c:v>Каширский МР</c:v>
                </c:pt>
                <c:pt idx="3">
                  <c:v>Калачеевский МР</c:v>
                </c:pt>
                <c:pt idx="4">
                  <c:v>Павловский МР</c:v>
                </c:pt>
                <c:pt idx="5">
                  <c:v>Аннинский МР</c:v>
                </c:pt>
                <c:pt idx="6">
                  <c:v>Борисоглебский ГО</c:v>
                </c:pt>
                <c:pt idx="7">
                  <c:v>Новохоперский МР</c:v>
                </c:pt>
                <c:pt idx="8">
                  <c:v>Россошанский МР</c:v>
                </c:pt>
                <c:pt idx="9">
                  <c:v>Ольховатский МР</c:v>
                </c:pt>
                <c:pt idx="10">
                  <c:v>Нижнедевицкий МР</c:v>
                </c:pt>
                <c:pt idx="11">
                  <c:v>Лискинский МР</c:v>
                </c:pt>
                <c:pt idx="12">
                  <c:v>Рамонский МР</c:v>
                </c:pt>
                <c:pt idx="13">
                  <c:v>Острогожский МР</c:v>
                </c:pt>
                <c:pt idx="14">
                  <c:v>ГО г. Нововоронеж</c:v>
                </c:pt>
                <c:pt idx="15">
                  <c:v>Воробьевский МР</c:v>
                </c:pt>
                <c:pt idx="16">
                  <c:v>Кантемировский МР</c:v>
                </c:pt>
                <c:pt idx="17">
                  <c:v>Новоусманский МР</c:v>
                </c:pt>
                <c:pt idx="18">
                  <c:v>Панинский МР</c:v>
                </c:pt>
                <c:pt idx="19">
                  <c:v>Петропавловский МР</c:v>
                </c:pt>
                <c:pt idx="20">
                  <c:v>Бутурлиновский МР</c:v>
                </c:pt>
                <c:pt idx="21">
                  <c:v>Бобровский МР</c:v>
                </c:pt>
                <c:pt idx="22">
                  <c:v>Хохольский МР</c:v>
                </c:pt>
                <c:pt idx="23">
                  <c:v>Грибановский МР</c:v>
                </c:pt>
                <c:pt idx="24">
                  <c:v>Таловский МР</c:v>
                </c:pt>
                <c:pt idx="25">
                  <c:v>Каменский МР</c:v>
                </c:pt>
                <c:pt idx="26">
                  <c:v>Богучарский МР</c:v>
                </c:pt>
                <c:pt idx="27">
                  <c:v>Верхнехавский МР</c:v>
                </c:pt>
                <c:pt idx="28">
                  <c:v>Подгоренский МР</c:v>
                </c:pt>
                <c:pt idx="29">
                  <c:v>Репьевский МР</c:v>
                </c:pt>
                <c:pt idx="30">
                  <c:v>Терновский МР</c:v>
                </c:pt>
                <c:pt idx="31">
                  <c:v>Эртильский МР</c:v>
                </c:pt>
                <c:pt idx="32">
                  <c:v>Верхнемамонский МР</c:v>
                </c:pt>
                <c:pt idx="33">
                  <c:v>Семилукский МР</c:v>
                </c:pt>
              </c:strCache>
            </c:strRef>
          </c:cat>
          <c:val>
            <c:numRef>
              <c:f>'8.5 Культуры'!$C$4:$C$37</c:f>
              <c:numCache>
                <c:formatCode>#,##0.0</c:formatCode>
                <c:ptCount val="34"/>
                <c:pt idx="0">
                  <c:v>32.045000000000002</c:v>
                </c:pt>
                <c:pt idx="1">
                  <c:v>29.69</c:v>
                </c:pt>
                <c:pt idx="2">
                  <c:v>29.594999999999999</c:v>
                </c:pt>
                <c:pt idx="3" formatCode="0.0">
                  <c:v>29.356999999999999</c:v>
                </c:pt>
                <c:pt idx="4">
                  <c:v>29.297999999999995</c:v>
                </c:pt>
                <c:pt idx="5">
                  <c:v>29.138000000000005</c:v>
                </c:pt>
                <c:pt idx="6" formatCode="0.0">
                  <c:v>29.076000000000001</c:v>
                </c:pt>
                <c:pt idx="7">
                  <c:v>29.061999999999998</c:v>
                </c:pt>
                <c:pt idx="8">
                  <c:v>29.061999999999998</c:v>
                </c:pt>
                <c:pt idx="9">
                  <c:v>29.044</c:v>
                </c:pt>
                <c:pt idx="10">
                  <c:v>29.018999999999995</c:v>
                </c:pt>
                <c:pt idx="11">
                  <c:v>29.013999999999999</c:v>
                </c:pt>
                <c:pt idx="12">
                  <c:v>28.994</c:v>
                </c:pt>
                <c:pt idx="13">
                  <c:v>28.977</c:v>
                </c:pt>
                <c:pt idx="14">
                  <c:v>28.967999999999996</c:v>
                </c:pt>
                <c:pt idx="15">
                  <c:v>28.947999999999997</c:v>
                </c:pt>
                <c:pt idx="16">
                  <c:v>28.93</c:v>
                </c:pt>
                <c:pt idx="17">
                  <c:v>28.921999999999997</c:v>
                </c:pt>
                <c:pt idx="18">
                  <c:v>28.907</c:v>
                </c:pt>
                <c:pt idx="19">
                  <c:v>28.904</c:v>
                </c:pt>
                <c:pt idx="20" formatCode="General">
                  <c:v>28.9</c:v>
                </c:pt>
                <c:pt idx="21">
                  <c:v>28.895</c:v>
                </c:pt>
                <c:pt idx="22" formatCode="0.0">
                  <c:v>28.895</c:v>
                </c:pt>
                <c:pt idx="23">
                  <c:v>28.891999999999999</c:v>
                </c:pt>
                <c:pt idx="24">
                  <c:v>28.881999999999998</c:v>
                </c:pt>
                <c:pt idx="25" formatCode="0.0">
                  <c:v>28.88</c:v>
                </c:pt>
                <c:pt idx="26" formatCode="0.0">
                  <c:v>28.878</c:v>
                </c:pt>
                <c:pt idx="27">
                  <c:v>28.878</c:v>
                </c:pt>
                <c:pt idx="28" formatCode="0.0">
                  <c:v>28.878</c:v>
                </c:pt>
                <c:pt idx="29" formatCode="0.0">
                  <c:v>28.878</c:v>
                </c:pt>
                <c:pt idx="30" formatCode="0.0">
                  <c:v>28.878</c:v>
                </c:pt>
                <c:pt idx="31">
                  <c:v>28.878</c:v>
                </c:pt>
                <c:pt idx="32">
                  <c:v>28.876999999999999</c:v>
                </c:pt>
                <c:pt idx="33">
                  <c:v>28.867000000000001</c:v>
                </c:pt>
              </c:numCache>
            </c:numRef>
          </c:val>
          <c:extLst xmlns:c16r2="http://schemas.microsoft.com/office/drawing/2015/06/chart">
            <c:ext xmlns:c16="http://schemas.microsoft.com/office/drawing/2014/chart" uri="{C3380CC4-5D6E-409C-BE32-E72D297353CC}">
              <c16:uniqueId val="{00000000-0347-4F38-B88B-7FF08135C8E0}"/>
            </c:ext>
          </c:extLst>
        </c:ser>
        <c:dLbls/>
        <c:gapWidth val="75"/>
        <c:axId val="144215040"/>
        <c:axId val="144216832"/>
      </c:barChart>
      <c:lineChart>
        <c:grouping val="standard"/>
        <c:ser>
          <c:idx val="0"/>
          <c:order val="0"/>
          <c:tx>
            <c:strRef>
              <c:f>'8.5 Культуры'!$B$3</c:f>
              <c:strCache>
                <c:ptCount val="1"/>
                <c:pt idx="0">
                  <c:v>2020</c:v>
                </c:pt>
              </c:strCache>
            </c:strRef>
          </c:tx>
          <c:spPr>
            <a:ln w="28575" cap="rnd">
              <a:solidFill>
                <a:srgbClr val="0000FF"/>
              </a:solidFill>
              <a:prstDash val="sysDash"/>
              <a:round/>
            </a:ln>
            <a:effectLst/>
          </c:spPr>
          <c:marker>
            <c:symbol val="circle"/>
            <c:size val="5"/>
            <c:spPr>
              <a:solidFill>
                <a:srgbClr val="FFFF00"/>
              </a:solidFill>
              <a:ln w="9525">
                <a:solidFill>
                  <a:srgbClr val="0033CC"/>
                </a:solidFill>
              </a:ln>
              <a:effectLst/>
            </c:spPr>
          </c:marker>
          <c:cat>
            <c:strRef>
              <c:f>'8.5 Культуры'!$A$4:$A$37</c:f>
              <c:strCache>
                <c:ptCount val="34"/>
                <c:pt idx="0">
                  <c:v>ГО г. Воронеж</c:v>
                </c:pt>
                <c:pt idx="1">
                  <c:v>Поворинский МР</c:v>
                </c:pt>
                <c:pt idx="2">
                  <c:v>Каширский МР</c:v>
                </c:pt>
                <c:pt idx="3">
                  <c:v>Калачеевский МР</c:v>
                </c:pt>
                <c:pt idx="4">
                  <c:v>Павловский МР</c:v>
                </c:pt>
                <c:pt idx="5">
                  <c:v>Аннинский МР</c:v>
                </c:pt>
                <c:pt idx="6">
                  <c:v>Борисоглебский ГО</c:v>
                </c:pt>
                <c:pt idx="7">
                  <c:v>Новохоперский МР</c:v>
                </c:pt>
                <c:pt idx="8">
                  <c:v>Россошанский МР</c:v>
                </c:pt>
                <c:pt idx="9">
                  <c:v>Ольховатский МР</c:v>
                </c:pt>
                <c:pt idx="10">
                  <c:v>Нижнедевицкий МР</c:v>
                </c:pt>
                <c:pt idx="11">
                  <c:v>Лискинский МР</c:v>
                </c:pt>
                <c:pt idx="12">
                  <c:v>Рамонский МР</c:v>
                </c:pt>
                <c:pt idx="13">
                  <c:v>Острогожский МР</c:v>
                </c:pt>
                <c:pt idx="14">
                  <c:v>ГО г. Нововоронеж</c:v>
                </c:pt>
                <c:pt idx="15">
                  <c:v>Воробьевский МР</c:v>
                </c:pt>
                <c:pt idx="16">
                  <c:v>Кантемировский МР</c:v>
                </c:pt>
                <c:pt idx="17">
                  <c:v>Новоусманский МР</c:v>
                </c:pt>
                <c:pt idx="18">
                  <c:v>Панинский МР</c:v>
                </c:pt>
                <c:pt idx="19">
                  <c:v>Петропавловский МР</c:v>
                </c:pt>
                <c:pt idx="20">
                  <c:v>Бутурлиновский МР</c:v>
                </c:pt>
                <c:pt idx="21">
                  <c:v>Бобровский МР</c:v>
                </c:pt>
                <c:pt idx="22">
                  <c:v>Хохольский МР</c:v>
                </c:pt>
                <c:pt idx="23">
                  <c:v>Грибановский МР</c:v>
                </c:pt>
                <c:pt idx="24">
                  <c:v>Таловский МР</c:v>
                </c:pt>
                <c:pt idx="25">
                  <c:v>Каменский МР</c:v>
                </c:pt>
                <c:pt idx="26">
                  <c:v>Богучарский МР</c:v>
                </c:pt>
                <c:pt idx="27">
                  <c:v>Верхнехавский МР</c:v>
                </c:pt>
                <c:pt idx="28">
                  <c:v>Подгоренский МР</c:v>
                </c:pt>
                <c:pt idx="29">
                  <c:v>Репьевский МР</c:v>
                </c:pt>
                <c:pt idx="30">
                  <c:v>Терновский МР</c:v>
                </c:pt>
                <c:pt idx="31">
                  <c:v>Эртильский МР</c:v>
                </c:pt>
                <c:pt idx="32">
                  <c:v>Верхнемамонский МР</c:v>
                </c:pt>
                <c:pt idx="33">
                  <c:v>Семилукский МР</c:v>
                </c:pt>
              </c:strCache>
            </c:strRef>
          </c:cat>
          <c:val>
            <c:numRef>
              <c:f>'8.5 Культуры'!$B$4:$B$37</c:f>
              <c:numCache>
                <c:formatCode>#,##0.0</c:formatCode>
                <c:ptCount val="34"/>
                <c:pt idx="0">
                  <c:v>30.82</c:v>
                </c:pt>
                <c:pt idx="1">
                  <c:v>28.303000000000001</c:v>
                </c:pt>
                <c:pt idx="2">
                  <c:v>27.853999999999999</c:v>
                </c:pt>
                <c:pt idx="3">
                  <c:v>27.7</c:v>
                </c:pt>
                <c:pt idx="4">
                  <c:v>27.728000000000002</c:v>
                </c:pt>
                <c:pt idx="5">
                  <c:v>27.873999999999999</c:v>
                </c:pt>
                <c:pt idx="6">
                  <c:v>27.518000000000001</c:v>
                </c:pt>
                <c:pt idx="7">
                  <c:v>28.876999999999999</c:v>
                </c:pt>
                <c:pt idx="8">
                  <c:v>27.863</c:v>
                </c:pt>
                <c:pt idx="9">
                  <c:v>27.951000000000001</c:v>
                </c:pt>
                <c:pt idx="10">
                  <c:v>27.672999999999995</c:v>
                </c:pt>
                <c:pt idx="11">
                  <c:v>27.761999999999997</c:v>
                </c:pt>
                <c:pt idx="12">
                  <c:v>27.738</c:v>
                </c:pt>
                <c:pt idx="13">
                  <c:v>27.672999999999995</c:v>
                </c:pt>
                <c:pt idx="14">
                  <c:v>28.026</c:v>
                </c:pt>
                <c:pt idx="15">
                  <c:v>27.7</c:v>
                </c:pt>
                <c:pt idx="16">
                  <c:v>27.765999999999991</c:v>
                </c:pt>
                <c:pt idx="17">
                  <c:v>28.067999999999998</c:v>
                </c:pt>
                <c:pt idx="18">
                  <c:v>27.687999999999999</c:v>
                </c:pt>
                <c:pt idx="19">
                  <c:v>27.2</c:v>
                </c:pt>
                <c:pt idx="20" formatCode="General">
                  <c:v>27.7</c:v>
                </c:pt>
                <c:pt idx="21">
                  <c:v>27.69</c:v>
                </c:pt>
                <c:pt idx="22">
                  <c:v>27.702000000000002</c:v>
                </c:pt>
                <c:pt idx="23">
                  <c:v>27.7</c:v>
                </c:pt>
                <c:pt idx="24">
                  <c:v>27.710999999999999</c:v>
                </c:pt>
                <c:pt idx="25">
                  <c:v>27.687999999999999</c:v>
                </c:pt>
                <c:pt idx="26" formatCode="General">
                  <c:v>27.7</c:v>
                </c:pt>
                <c:pt idx="27" formatCode="General">
                  <c:v>27.7</c:v>
                </c:pt>
                <c:pt idx="28">
                  <c:v>27.672999999999995</c:v>
                </c:pt>
                <c:pt idx="29" formatCode="0.0">
                  <c:v>27.672999999999995</c:v>
                </c:pt>
                <c:pt idx="30">
                  <c:v>27.675000000000001</c:v>
                </c:pt>
                <c:pt idx="31">
                  <c:v>27.704999999999995</c:v>
                </c:pt>
                <c:pt idx="32" formatCode="General">
                  <c:v>27.7</c:v>
                </c:pt>
                <c:pt idx="33" formatCode="0.0">
                  <c:v>27.713999999999999</c:v>
                </c:pt>
              </c:numCache>
            </c:numRef>
          </c:val>
          <c:extLst xmlns:c16r2="http://schemas.microsoft.com/office/drawing/2015/06/chart">
            <c:ext xmlns:c16="http://schemas.microsoft.com/office/drawing/2014/chart" uri="{C3380CC4-5D6E-409C-BE32-E72D297353CC}">
              <c16:uniqueId val="{00000001-0347-4F38-B88B-7FF08135C8E0}"/>
            </c:ext>
          </c:extLst>
        </c:ser>
        <c:dLbls/>
        <c:marker val="1"/>
        <c:axId val="144215040"/>
        <c:axId val="144216832"/>
      </c:lineChart>
      <c:catAx>
        <c:axId val="144215040"/>
        <c:scaling>
          <c:orientation val="minMax"/>
        </c:scaling>
        <c:axPos val="b"/>
        <c:majorGridlines>
          <c:spPr>
            <a:ln w="9525" cap="flat" cmpd="sng" algn="ctr">
              <a:solidFill>
                <a:schemeClr val="accent4">
                  <a:lumMod val="60000"/>
                  <a:lumOff val="4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4216832"/>
        <c:crosses val="autoZero"/>
        <c:auto val="1"/>
        <c:lblAlgn val="ctr"/>
        <c:lblOffset val="100"/>
      </c:catAx>
      <c:valAx>
        <c:axId val="144216832"/>
        <c:scaling>
          <c:orientation val="minMax"/>
        </c:scaling>
        <c:axPos val="l"/>
        <c:majorGridlines>
          <c:spPr>
            <a:ln w="9525" cap="flat" cmpd="sng" algn="ctr">
              <a:solidFill>
                <a:schemeClr val="accent4">
                  <a:lumMod val="60000"/>
                  <a:lumOff val="4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4215040"/>
        <c:crosses val="autoZero"/>
        <c:crossBetween val="between"/>
      </c:valAx>
      <c:spPr>
        <a:solidFill>
          <a:schemeClr val="accent4">
            <a:lumMod val="20000"/>
            <a:lumOff val="80000"/>
          </a:schemeClr>
        </a:solidFill>
        <a:ln>
          <a:noFill/>
        </a:ln>
        <a:effectLst/>
      </c:spPr>
    </c:plotArea>
    <c:legend>
      <c:legendPos val="b"/>
      <c:spPr>
        <a:solidFill>
          <a:schemeClr val="accent1">
            <a:lumMod val="20000"/>
            <a:lumOff val="80000"/>
          </a:schemeClr>
        </a:solidFill>
        <a:ln>
          <a:solidFill>
            <a:schemeClr val="accent4">
              <a:lumMod val="60000"/>
              <a:lumOff val="4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4.2733361010569973E-2"/>
          <c:y val="7.3656230388815677E-2"/>
          <c:w val="0.94360427088695931"/>
          <c:h val="0.56701854869679191"/>
        </c:manualLayout>
      </c:layout>
      <c:barChart>
        <c:barDir val="col"/>
        <c:grouping val="clustered"/>
        <c:ser>
          <c:idx val="1"/>
          <c:order val="1"/>
          <c:tx>
            <c:strRef>
              <c:f>'1 число МСП'!$C$3</c:f>
              <c:strCache>
                <c:ptCount val="1"/>
                <c:pt idx="0">
                  <c:v>2021</c:v>
                </c:pt>
              </c:strCache>
            </c:strRef>
          </c:tx>
          <c:spPr>
            <a:solidFill>
              <a:schemeClr val="tx2">
                <a:lumMod val="60000"/>
                <a:lumOff val="40000"/>
              </a:schemeClr>
            </a:solidFill>
            <a:ln>
              <a:solidFill>
                <a:schemeClr val="accent1">
                  <a:lumMod val="75000"/>
                </a:schemeClr>
              </a:solidFill>
            </a:ln>
            <a:effectLst/>
            <a:scene3d>
              <a:camera prst="orthographicFront"/>
              <a:lightRig rig="threePt" dir="t"/>
            </a:scene3d>
            <a:sp3d>
              <a:bevelT/>
            </a:sp3d>
          </c:spPr>
          <c:dLbls>
            <c:spPr>
              <a:solidFill>
                <a:schemeClr val="accent5">
                  <a:lumMod val="20000"/>
                  <a:lumOff val="80000"/>
                </a:schemeClr>
              </a:solidFill>
              <a:ln>
                <a:solidFill>
                  <a:srgbClr val="00B0F0"/>
                </a:solid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число МСП'!$A$4:$A$37</c:f>
              <c:strCache>
                <c:ptCount val="34"/>
                <c:pt idx="0">
                  <c:v>ГО г. Воронеж</c:v>
                </c:pt>
                <c:pt idx="1">
                  <c:v>Рамонский МР</c:v>
                </c:pt>
                <c:pt idx="2">
                  <c:v>Новоусманский МР</c:v>
                </c:pt>
                <c:pt idx="3">
                  <c:v>Борисоглебский ГО</c:v>
                </c:pt>
                <c:pt idx="4">
                  <c:v>Аннинский МР</c:v>
                </c:pt>
                <c:pt idx="5">
                  <c:v>Семилукский МР</c:v>
                </c:pt>
                <c:pt idx="6">
                  <c:v>Бутурлиновский МР</c:v>
                </c:pt>
                <c:pt idx="7">
                  <c:v>Калачеевский МР</c:v>
                </c:pt>
                <c:pt idx="8">
                  <c:v>Павловский МР</c:v>
                </c:pt>
                <c:pt idx="9">
                  <c:v>Лискинский МР</c:v>
                </c:pt>
                <c:pt idx="10">
                  <c:v>Каширский МР</c:v>
                </c:pt>
                <c:pt idx="11">
                  <c:v>Богучарский МР</c:v>
                </c:pt>
                <c:pt idx="12">
                  <c:v>Эртильский МР</c:v>
                </c:pt>
                <c:pt idx="13">
                  <c:v>Россошанский МР</c:v>
                </c:pt>
                <c:pt idx="14">
                  <c:v>Хохольский МР</c:v>
                </c:pt>
                <c:pt idx="15">
                  <c:v>Таловский МР</c:v>
                </c:pt>
                <c:pt idx="16">
                  <c:v>Ольховатский МР</c:v>
                </c:pt>
                <c:pt idx="17">
                  <c:v>Панинский МР</c:v>
                </c:pt>
                <c:pt idx="18">
                  <c:v>Верхнемамонский МР</c:v>
                </c:pt>
                <c:pt idx="19">
                  <c:v>Бобровский МР</c:v>
                </c:pt>
                <c:pt idx="20">
                  <c:v>Петропавловский МР</c:v>
                </c:pt>
                <c:pt idx="21">
                  <c:v>Репьевский МР</c:v>
                </c:pt>
                <c:pt idx="22">
                  <c:v>Верхнехавский МР</c:v>
                </c:pt>
                <c:pt idx="23">
                  <c:v>Кантемировский МР</c:v>
                </c:pt>
                <c:pt idx="24">
                  <c:v>ГО г. Нововоронеж</c:v>
                </c:pt>
                <c:pt idx="25">
                  <c:v>Терновский МР</c:v>
                </c:pt>
                <c:pt idx="26">
                  <c:v>Воробьевский МР</c:v>
                </c:pt>
                <c:pt idx="27">
                  <c:v>Новохоперский МР</c:v>
                </c:pt>
                <c:pt idx="28">
                  <c:v>Грибановский МР</c:v>
                </c:pt>
                <c:pt idx="29">
                  <c:v>Нижнедевицкий МР</c:v>
                </c:pt>
                <c:pt idx="30">
                  <c:v>Острогожский МР</c:v>
                </c:pt>
                <c:pt idx="31">
                  <c:v>Каменский МР</c:v>
                </c:pt>
                <c:pt idx="32">
                  <c:v>Подгоренский МР</c:v>
                </c:pt>
                <c:pt idx="33">
                  <c:v>Поворинский МР</c:v>
                </c:pt>
              </c:strCache>
            </c:strRef>
          </c:cat>
          <c:val>
            <c:numRef>
              <c:f>'1 число МСП'!$C$4:$C$37</c:f>
              <c:numCache>
                <c:formatCode>#,##0.0</c:formatCode>
                <c:ptCount val="34"/>
                <c:pt idx="0">
                  <c:v>505.64000000000004</c:v>
                </c:pt>
                <c:pt idx="1">
                  <c:v>442.28</c:v>
                </c:pt>
                <c:pt idx="2">
                  <c:v>315.18</c:v>
                </c:pt>
                <c:pt idx="3">
                  <c:v>299.22999999999996</c:v>
                </c:pt>
                <c:pt idx="4">
                  <c:v>299.2</c:v>
                </c:pt>
                <c:pt idx="5">
                  <c:v>278.42999999999995</c:v>
                </c:pt>
                <c:pt idx="6">
                  <c:v>277.19</c:v>
                </c:pt>
                <c:pt idx="7">
                  <c:v>273.22000000000003</c:v>
                </c:pt>
                <c:pt idx="8">
                  <c:v>271.11</c:v>
                </c:pt>
                <c:pt idx="9">
                  <c:v>267.31</c:v>
                </c:pt>
                <c:pt idx="10">
                  <c:v>266.27999999999992</c:v>
                </c:pt>
                <c:pt idx="11">
                  <c:v>265.98999999999995</c:v>
                </c:pt>
                <c:pt idx="12">
                  <c:v>264.19</c:v>
                </c:pt>
                <c:pt idx="13">
                  <c:v>261.5</c:v>
                </c:pt>
                <c:pt idx="14">
                  <c:v>260.61</c:v>
                </c:pt>
                <c:pt idx="15">
                  <c:v>256.70999999999992</c:v>
                </c:pt>
                <c:pt idx="16">
                  <c:v>253.22</c:v>
                </c:pt>
                <c:pt idx="17">
                  <c:v>251.22</c:v>
                </c:pt>
                <c:pt idx="18">
                  <c:v>245.69</c:v>
                </c:pt>
                <c:pt idx="19">
                  <c:v>242.39000000000001</c:v>
                </c:pt>
                <c:pt idx="20">
                  <c:v>242.19</c:v>
                </c:pt>
                <c:pt idx="21">
                  <c:v>233.42000000000002</c:v>
                </c:pt>
                <c:pt idx="22">
                  <c:v>232.36</c:v>
                </c:pt>
                <c:pt idx="23">
                  <c:v>231.32000000000002</c:v>
                </c:pt>
                <c:pt idx="24">
                  <c:v>221.95000000000002</c:v>
                </c:pt>
                <c:pt idx="25">
                  <c:v>221.46</c:v>
                </c:pt>
                <c:pt idx="26">
                  <c:v>215.67</c:v>
                </c:pt>
                <c:pt idx="27">
                  <c:v>200.26999999999998</c:v>
                </c:pt>
                <c:pt idx="28">
                  <c:v>189.16</c:v>
                </c:pt>
                <c:pt idx="29">
                  <c:v>188.42000000000002</c:v>
                </c:pt>
                <c:pt idx="30">
                  <c:v>185.97</c:v>
                </c:pt>
                <c:pt idx="31">
                  <c:v>179.07</c:v>
                </c:pt>
                <c:pt idx="32">
                  <c:v>167.79</c:v>
                </c:pt>
                <c:pt idx="33">
                  <c:v>157.06</c:v>
                </c:pt>
              </c:numCache>
            </c:numRef>
          </c:val>
          <c:extLst xmlns:c16r2="http://schemas.microsoft.com/office/drawing/2015/06/chart">
            <c:ext xmlns:c16="http://schemas.microsoft.com/office/drawing/2014/chart" uri="{C3380CC4-5D6E-409C-BE32-E72D297353CC}">
              <c16:uniqueId val="{00000000-0A96-4F2E-8C0A-9D398E20A12D}"/>
            </c:ext>
          </c:extLst>
        </c:ser>
        <c:dLbls/>
        <c:gapWidth val="80"/>
        <c:axId val="130784640"/>
        <c:axId val="130794624"/>
      </c:barChart>
      <c:lineChart>
        <c:grouping val="standard"/>
        <c:ser>
          <c:idx val="0"/>
          <c:order val="0"/>
          <c:tx>
            <c:strRef>
              <c:f>'1 число МСП'!$B$3</c:f>
              <c:strCache>
                <c:ptCount val="1"/>
                <c:pt idx="0">
                  <c:v>2020</c:v>
                </c:pt>
              </c:strCache>
            </c:strRef>
          </c:tx>
          <c:spPr>
            <a:ln w="28575" cap="rnd">
              <a:solidFill>
                <a:srgbClr val="7030A0"/>
              </a:solidFill>
              <a:round/>
            </a:ln>
            <a:effectLst/>
          </c:spPr>
          <c:marker>
            <c:symbol val="circle"/>
            <c:size val="6"/>
            <c:spPr>
              <a:solidFill>
                <a:srgbClr val="FF0000"/>
              </a:solidFill>
              <a:ln w="9525">
                <a:solidFill>
                  <a:srgbClr val="7030A0"/>
                </a:solidFill>
              </a:ln>
              <a:effectLst/>
            </c:spPr>
          </c:marker>
          <c:cat>
            <c:strRef>
              <c:f>'1 число МСП'!$A$4:$A$37</c:f>
              <c:strCache>
                <c:ptCount val="34"/>
                <c:pt idx="0">
                  <c:v>ГО г. Воронеж</c:v>
                </c:pt>
                <c:pt idx="1">
                  <c:v>Рамонский МР</c:v>
                </c:pt>
                <c:pt idx="2">
                  <c:v>Новоусманский МР</c:v>
                </c:pt>
                <c:pt idx="3">
                  <c:v>Борисоглебский ГО</c:v>
                </c:pt>
                <c:pt idx="4">
                  <c:v>Аннинский МР</c:v>
                </c:pt>
                <c:pt idx="5">
                  <c:v>Семилукский МР</c:v>
                </c:pt>
                <c:pt idx="6">
                  <c:v>Бутурлиновский МР</c:v>
                </c:pt>
                <c:pt idx="7">
                  <c:v>Калачеевский МР</c:v>
                </c:pt>
                <c:pt idx="8">
                  <c:v>Павловский МР</c:v>
                </c:pt>
                <c:pt idx="9">
                  <c:v>Лискинский МР</c:v>
                </c:pt>
                <c:pt idx="10">
                  <c:v>Каширский МР</c:v>
                </c:pt>
                <c:pt idx="11">
                  <c:v>Богучарский МР</c:v>
                </c:pt>
                <c:pt idx="12">
                  <c:v>Эртильский МР</c:v>
                </c:pt>
                <c:pt idx="13">
                  <c:v>Россошанский МР</c:v>
                </c:pt>
                <c:pt idx="14">
                  <c:v>Хохольский МР</c:v>
                </c:pt>
                <c:pt idx="15">
                  <c:v>Таловский МР</c:v>
                </c:pt>
                <c:pt idx="16">
                  <c:v>Ольховатский МР</c:v>
                </c:pt>
                <c:pt idx="17">
                  <c:v>Панинский МР</c:v>
                </c:pt>
                <c:pt idx="18">
                  <c:v>Верхнемамонский МР</c:v>
                </c:pt>
                <c:pt idx="19">
                  <c:v>Бобровский МР</c:v>
                </c:pt>
                <c:pt idx="20">
                  <c:v>Петропавловский МР</c:v>
                </c:pt>
                <c:pt idx="21">
                  <c:v>Репьевский МР</c:v>
                </c:pt>
                <c:pt idx="22">
                  <c:v>Верхнехавский МР</c:v>
                </c:pt>
                <c:pt idx="23">
                  <c:v>Кантемировский МР</c:v>
                </c:pt>
                <c:pt idx="24">
                  <c:v>ГО г. Нововоронеж</c:v>
                </c:pt>
                <c:pt idx="25">
                  <c:v>Терновский МР</c:v>
                </c:pt>
                <c:pt idx="26">
                  <c:v>Воробьевский МР</c:v>
                </c:pt>
                <c:pt idx="27">
                  <c:v>Новохоперский МР</c:v>
                </c:pt>
                <c:pt idx="28">
                  <c:v>Грибановский МР</c:v>
                </c:pt>
                <c:pt idx="29">
                  <c:v>Нижнедевицкий МР</c:v>
                </c:pt>
                <c:pt idx="30">
                  <c:v>Острогожский МР</c:v>
                </c:pt>
                <c:pt idx="31">
                  <c:v>Каменский МР</c:v>
                </c:pt>
                <c:pt idx="32">
                  <c:v>Подгоренский МР</c:v>
                </c:pt>
                <c:pt idx="33">
                  <c:v>Поворинский МР</c:v>
                </c:pt>
              </c:strCache>
            </c:strRef>
          </c:cat>
          <c:val>
            <c:numRef>
              <c:f>'1 число МСП'!$B$4:$B$37</c:f>
              <c:numCache>
                <c:formatCode>#,##0.0</c:formatCode>
                <c:ptCount val="34"/>
                <c:pt idx="0">
                  <c:v>500.27</c:v>
                </c:pt>
                <c:pt idx="1">
                  <c:v>407.14000000000004</c:v>
                </c:pt>
                <c:pt idx="2">
                  <c:v>292.17</c:v>
                </c:pt>
                <c:pt idx="3">
                  <c:v>289.94</c:v>
                </c:pt>
                <c:pt idx="4">
                  <c:v>288.55</c:v>
                </c:pt>
                <c:pt idx="5">
                  <c:v>269.76</c:v>
                </c:pt>
                <c:pt idx="6">
                  <c:v>270.26</c:v>
                </c:pt>
                <c:pt idx="7">
                  <c:v>274.64999999999998</c:v>
                </c:pt>
                <c:pt idx="8">
                  <c:v>272.08</c:v>
                </c:pt>
                <c:pt idx="9">
                  <c:v>262.82</c:v>
                </c:pt>
                <c:pt idx="10">
                  <c:v>267.05</c:v>
                </c:pt>
                <c:pt idx="11">
                  <c:v>275.07</c:v>
                </c:pt>
                <c:pt idx="12">
                  <c:v>257.64000000000004</c:v>
                </c:pt>
                <c:pt idx="13">
                  <c:v>256.16000000000008</c:v>
                </c:pt>
                <c:pt idx="14">
                  <c:v>256.77999999999992</c:v>
                </c:pt>
                <c:pt idx="15">
                  <c:v>240.37</c:v>
                </c:pt>
                <c:pt idx="16">
                  <c:v>243.67</c:v>
                </c:pt>
                <c:pt idx="17">
                  <c:v>247.96</c:v>
                </c:pt>
                <c:pt idx="18">
                  <c:v>241.91</c:v>
                </c:pt>
                <c:pt idx="19">
                  <c:v>234.23999999999998</c:v>
                </c:pt>
                <c:pt idx="20">
                  <c:v>235.06</c:v>
                </c:pt>
                <c:pt idx="21">
                  <c:v>224.2</c:v>
                </c:pt>
                <c:pt idx="22">
                  <c:v>238.75</c:v>
                </c:pt>
                <c:pt idx="23">
                  <c:v>228.67</c:v>
                </c:pt>
                <c:pt idx="24">
                  <c:v>214.53</c:v>
                </c:pt>
                <c:pt idx="25">
                  <c:v>214.12</c:v>
                </c:pt>
                <c:pt idx="26">
                  <c:v>221.39000000000001</c:v>
                </c:pt>
                <c:pt idx="27">
                  <c:v>193.59</c:v>
                </c:pt>
                <c:pt idx="28">
                  <c:v>185.10999999999999</c:v>
                </c:pt>
                <c:pt idx="29">
                  <c:v>176.41</c:v>
                </c:pt>
                <c:pt idx="30">
                  <c:v>181.01</c:v>
                </c:pt>
                <c:pt idx="31">
                  <c:v>177.33</c:v>
                </c:pt>
                <c:pt idx="32">
                  <c:v>168.8</c:v>
                </c:pt>
                <c:pt idx="33">
                  <c:v>151.76</c:v>
                </c:pt>
              </c:numCache>
            </c:numRef>
          </c:val>
          <c:extLst xmlns:c16r2="http://schemas.microsoft.com/office/drawing/2015/06/chart">
            <c:ext xmlns:c16="http://schemas.microsoft.com/office/drawing/2014/chart" uri="{C3380CC4-5D6E-409C-BE32-E72D297353CC}">
              <c16:uniqueId val="{00000001-0A96-4F2E-8C0A-9D398E20A12D}"/>
            </c:ext>
          </c:extLst>
        </c:ser>
        <c:dLbls/>
        <c:marker val="1"/>
        <c:axId val="130784640"/>
        <c:axId val="130794624"/>
      </c:lineChart>
      <c:catAx>
        <c:axId val="130784640"/>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30794624"/>
        <c:crosses val="autoZero"/>
        <c:auto val="1"/>
        <c:lblAlgn val="ctr"/>
        <c:lblOffset val="100"/>
      </c:catAx>
      <c:valAx>
        <c:axId val="130794624"/>
        <c:scaling>
          <c:orientation val="minMax"/>
          <c:min val="0"/>
        </c:scaling>
        <c:axPos val="l"/>
        <c:majorGridlines>
          <c:spPr>
            <a:ln w="9525" cap="flat" cmpd="sng" algn="ctr">
              <a:solidFill>
                <a:schemeClr val="accent4">
                  <a:lumMod val="60000"/>
                  <a:lumOff val="4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30784640"/>
        <c:crosses val="autoZero"/>
        <c:crossBetween val="between"/>
      </c:valAx>
      <c:spPr>
        <a:solidFill>
          <a:schemeClr val="accent4">
            <a:lumMod val="20000"/>
            <a:lumOff val="80000"/>
          </a:schemeClr>
        </a:solidFill>
        <a:ln>
          <a:noFill/>
        </a:ln>
        <a:effectLst/>
      </c:spPr>
    </c:plotArea>
    <c:legend>
      <c:legendPos val="b"/>
      <c:layout>
        <c:manualLayout>
          <c:xMode val="edge"/>
          <c:yMode val="edge"/>
          <c:x val="0.87988453160916402"/>
          <c:y val="7.5273872029366057E-2"/>
          <c:w val="9.8478592362976916E-2"/>
          <c:h val="0.15004843597671094"/>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'8.6 Спорта'!$C$3</c:f>
              <c:strCache>
                <c:ptCount val="1"/>
                <c:pt idx="0">
                  <c:v>2021</c:v>
                </c:pt>
              </c:strCache>
            </c:strRef>
          </c:tx>
          <c:spPr>
            <a:solidFill>
              <a:schemeClr val="accent3">
                <a:lumMod val="75000"/>
              </a:schemeClr>
            </a:solidFill>
            <a:ln>
              <a:solidFill>
                <a:schemeClr val="accent3">
                  <a:lumMod val="50000"/>
                </a:schemeClr>
              </a:solidFill>
            </a:ln>
            <a:effectLst/>
          </c:spPr>
          <c:dLbls>
            <c:spPr>
              <a:solidFill>
                <a:schemeClr val="accent3">
                  <a:lumMod val="40000"/>
                  <a:lumOff val="60000"/>
                </a:schemeClr>
              </a:solidFill>
              <a:ln>
                <a:solidFill>
                  <a:schemeClr val="accent3">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'8.6 Спорта'!$A$4:$A$21</c:f>
              <c:strCache>
                <c:ptCount val="18"/>
                <c:pt idx="0">
                  <c:v>ГО г. Воронеж</c:v>
                </c:pt>
                <c:pt idx="1">
                  <c:v>Репьевский МР</c:v>
                </c:pt>
                <c:pt idx="2">
                  <c:v>Бобровский МР</c:v>
                </c:pt>
                <c:pt idx="3">
                  <c:v>ГО г. Нововоронеж</c:v>
                </c:pt>
                <c:pt idx="4">
                  <c:v>Семилукский МР</c:v>
                </c:pt>
                <c:pt idx="5">
                  <c:v>Павловский МР</c:v>
                </c:pt>
                <c:pt idx="6">
                  <c:v>Рамонский МР</c:v>
                </c:pt>
                <c:pt idx="7">
                  <c:v>Россошанский МР</c:v>
                </c:pt>
                <c:pt idx="8">
                  <c:v>Богучарский МР</c:v>
                </c:pt>
                <c:pt idx="9">
                  <c:v>Лискинский МР</c:v>
                </c:pt>
                <c:pt idx="10">
                  <c:v>Кантемировский МР</c:v>
                </c:pt>
                <c:pt idx="11">
                  <c:v>Хохольский МР</c:v>
                </c:pt>
                <c:pt idx="12">
                  <c:v>Грибановский МР</c:v>
                </c:pt>
                <c:pt idx="13">
                  <c:v>Калачеевский МР</c:v>
                </c:pt>
                <c:pt idx="14">
                  <c:v>Верхнехавский МР</c:v>
                </c:pt>
                <c:pt idx="15">
                  <c:v>Бутурлиновский МР</c:v>
                </c:pt>
                <c:pt idx="16">
                  <c:v>Острогожский МР</c:v>
                </c:pt>
                <c:pt idx="17">
                  <c:v>Подгоренский МР</c:v>
                </c:pt>
              </c:strCache>
            </c:strRef>
          </c:cat>
          <c:val>
            <c:numRef>
              <c:f>'8.6 Спорта'!$C$4:$C$21</c:f>
              <c:numCache>
                <c:formatCode>0.0</c:formatCode>
                <c:ptCount val="18"/>
                <c:pt idx="0" formatCode="#,##0.0">
                  <c:v>30.902999999999995</c:v>
                </c:pt>
                <c:pt idx="1">
                  <c:v>28.924999999999997</c:v>
                </c:pt>
                <c:pt idx="2">
                  <c:v>28.467999999999996</c:v>
                </c:pt>
                <c:pt idx="3" formatCode="#,##0.0">
                  <c:v>27.887</c:v>
                </c:pt>
                <c:pt idx="4" formatCode="#,##0.0">
                  <c:v>25.425999999999991</c:v>
                </c:pt>
                <c:pt idx="5" formatCode="#,##0.0">
                  <c:v>25.423999999999996</c:v>
                </c:pt>
                <c:pt idx="6">
                  <c:v>23.795000000000002</c:v>
                </c:pt>
                <c:pt idx="7" formatCode="#,##0.0">
                  <c:v>22.731999999999999</c:v>
                </c:pt>
                <c:pt idx="8" formatCode="#,##0.0">
                  <c:v>22.7</c:v>
                </c:pt>
                <c:pt idx="9" formatCode="#,##0.0">
                  <c:v>22.16</c:v>
                </c:pt>
                <c:pt idx="10" formatCode="#,##0.0">
                  <c:v>22.14</c:v>
                </c:pt>
                <c:pt idx="11" formatCode="#,##0.0">
                  <c:v>21.52</c:v>
                </c:pt>
                <c:pt idx="12" formatCode="#,##0.0">
                  <c:v>20.024000000000001</c:v>
                </c:pt>
                <c:pt idx="13" formatCode="#,##0.0">
                  <c:v>19.623999999999999</c:v>
                </c:pt>
                <c:pt idx="14">
                  <c:v>19.305</c:v>
                </c:pt>
                <c:pt idx="15">
                  <c:v>16.95</c:v>
                </c:pt>
                <c:pt idx="16">
                  <c:v>15.68</c:v>
                </c:pt>
                <c:pt idx="17" formatCode="#,##0.0">
                  <c:v>15.325000000000001</c:v>
                </c:pt>
              </c:numCache>
            </c:numRef>
          </c:val>
          <c:extLst xmlns:c16r2="http://schemas.microsoft.com/office/drawing/2015/06/chart">
            <c:ext xmlns:c16="http://schemas.microsoft.com/office/drawing/2014/chart" uri="{C3380CC4-5D6E-409C-BE32-E72D297353CC}">
              <c16:uniqueId val="{00000000-1D4D-4D84-8428-E00F52A450CC}"/>
            </c:ext>
          </c:extLst>
        </c:ser>
        <c:dLbls/>
        <c:gapWidth val="80"/>
        <c:axId val="144608640"/>
        <c:axId val="144610432"/>
      </c:barChart>
      <c:lineChart>
        <c:grouping val="standard"/>
        <c:ser>
          <c:idx val="0"/>
          <c:order val="0"/>
          <c:tx>
            <c:strRef>
              <c:f>'8.6 Спорта'!$B$3</c:f>
              <c:strCache>
                <c:ptCount val="1"/>
                <c:pt idx="0">
                  <c:v>2020</c:v>
                </c:pt>
              </c:strCache>
            </c:strRef>
          </c:tx>
          <c:spPr>
            <a:ln w="28575" cap="rnd">
              <a:solidFill>
                <a:srgbClr val="7030A0"/>
              </a:solidFill>
              <a:prstDash val="sysDash"/>
              <a:round/>
            </a:ln>
            <a:effectLst/>
          </c:spPr>
          <c:marker>
            <c:symbol val="circle"/>
            <c:size val="5"/>
            <c:spPr>
              <a:solidFill>
                <a:srgbClr val="FF0000"/>
              </a:solidFill>
              <a:ln w="9525">
                <a:solidFill>
                  <a:srgbClr val="800080"/>
                </a:solidFill>
              </a:ln>
              <a:effectLst/>
            </c:spPr>
          </c:marker>
          <c:cat>
            <c:strRef>
              <c:f>'8.6 Спорта'!$A$4:$A$21</c:f>
              <c:strCache>
                <c:ptCount val="18"/>
                <c:pt idx="0">
                  <c:v>ГО г. Воронеж</c:v>
                </c:pt>
                <c:pt idx="1">
                  <c:v>Репьевский МР</c:v>
                </c:pt>
                <c:pt idx="2">
                  <c:v>Бобровский МР</c:v>
                </c:pt>
                <c:pt idx="3">
                  <c:v>ГО г. Нововоронеж</c:v>
                </c:pt>
                <c:pt idx="4">
                  <c:v>Семилукский МР</c:v>
                </c:pt>
                <c:pt idx="5">
                  <c:v>Павловский МР</c:v>
                </c:pt>
                <c:pt idx="6">
                  <c:v>Рамонский МР</c:v>
                </c:pt>
                <c:pt idx="7">
                  <c:v>Россошанский МР</c:v>
                </c:pt>
                <c:pt idx="8">
                  <c:v>Богучарский МР</c:v>
                </c:pt>
                <c:pt idx="9">
                  <c:v>Лискинский МР</c:v>
                </c:pt>
                <c:pt idx="10">
                  <c:v>Кантемировский МР</c:v>
                </c:pt>
                <c:pt idx="11">
                  <c:v>Хохольский МР</c:v>
                </c:pt>
                <c:pt idx="12">
                  <c:v>Грибановский МР</c:v>
                </c:pt>
                <c:pt idx="13">
                  <c:v>Калачеевский МР</c:v>
                </c:pt>
                <c:pt idx="14">
                  <c:v>Верхнехавский МР</c:v>
                </c:pt>
                <c:pt idx="15">
                  <c:v>Бутурлиновский МР</c:v>
                </c:pt>
                <c:pt idx="16">
                  <c:v>Острогожский МР</c:v>
                </c:pt>
                <c:pt idx="17">
                  <c:v>Подгоренский МР</c:v>
                </c:pt>
              </c:strCache>
            </c:strRef>
          </c:cat>
          <c:val>
            <c:numRef>
              <c:f>'8.6 Спорта'!$B$4:$B$21</c:f>
              <c:numCache>
                <c:formatCode>0.0</c:formatCode>
                <c:ptCount val="18"/>
                <c:pt idx="0" formatCode="#,##0.0">
                  <c:v>27.297999999999995</c:v>
                </c:pt>
                <c:pt idx="1">
                  <c:v>26.699000000000005</c:v>
                </c:pt>
                <c:pt idx="2">
                  <c:v>24.97</c:v>
                </c:pt>
                <c:pt idx="3" formatCode="#,##0.0">
                  <c:v>23.459</c:v>
                </c:pt>
                <c:pt idx="4" formatCode="#,##0.0">
                  <c:v>18.667000000000005</c:v>
                </c:pt>
                <c:pt idx="5">
                  <c:v>22.358000000000001</c:v>
                </c:pt>
                <c:pt idx="6">
                  <c:v>20.417000000000005</c:v>
                </c:pt>
                <c:pt idx="7" formatCode="#,##0.0">
                  <c:v>20.516999999999999</c:v>
                </c:pt>
                <c:pt idx="8">
                  <c:v>20.925999999999991</c:v>
                </c:pt>
                <c:pt idx="9" formatCode="#,##0.0">
                  <c:v>21.146000000000001</c:v>
                </c:pt>
                <c:pt idx="10" formatCode="#,##0.0">
                  <c:v>16.254000000000001</c:v>
                </c:pt>
                <c:pt idx="11">
                  <c:v>19.175000000000001</c:v>
                </c:pt>
                <c:pt idx="12" formatCode="#,##0.0">
                  <c:v>20.707999999999995</c:v>
                </c:pt>
                <c:pt idx="13" formatCode="#,##0.0">
                  <c:v>16.747</c:v>
                </c:pt>
                <c:pt idx="14">
                  <c:v>17.16</c:v>
                </c:pt>
                <c:pt idx="15">
                  <c:v>17.541</c:v>
                </c:pt>
                <c:pt idx="16">
                  <c:v>15.457000000000003</c:v>
                </c:pt>
                <c:pt idx="17">
                  <c:v>15.27</c:v>
                </c:pt>
              </c:numCache>
            </c:numRef>
          </c:val>
          <c:extLst xmlns:c16r2="http://schemas.microsoft.com/office/drawing/2015/06/chart">
            <c:ext xmlns:c16="http://schemas.microsoft.com/office/drawing/2014/chart" uri="{C3380CC4-5D6E-409C-BE32-E72D297353CC}">
              <c16:uniqueId val="{00000001-1D4D-4D84-8428-E00F52A450CC}"/>
            </c:ext>
          </c:extLst>
        </c:ser>
        <c:dLbls/>
        <c:marker val="1"/>
        <c:axId val="144608640"/>
        <c:axId val="144610432"/>
      </c:lineChart>
      <c:catAx>
        <c:axId val="14460864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ru-RU"/>
          </a:p>
        </c:txPr>
        <c:crossAx val="144610432"/>
        <c:crosses val="autoZero"/>
        <c:auto val="1"/>
        <c:lblAlgn val="ctr"/>
        <c:lblOffset val="100"/>
      </c:catAx>
      <c:valAx>
        <c:axId val="144610432"/>
        <c:scaling>
          <c:orientation val="minMax"/>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4608640"/>
        <c:crosses val="autoZero"/>
        <c:crossBetween val="between"/>
      </c:valAx>
      <c:spPr>
        <a:solidFill>
          <a:schemeClr val="accent4">
            <a:lumMod val="20000"/>
            <a:lumOff val="80000"/>
          </a:schemeClr>
        </a:solidFill>
        <a:ln>
          <a:noFill/>
        </a:ln>
        <a:effectLst/>
      </c:spPr>
    </c:plotArea>
    <c:legend>
      <c:legendPos val="b"/>
      <c:layout>
        <c:manualLayout>
          <c:xMode val="edge"/>
          <c:yMode val="edge"/>
          <c:x val="0.87775276953354398"/>
          <c:y val="6.5945820687595039E-2"/>
          <c:w val="7.9728938848064521E-2"/>
          <c:h val="0.13904061334324672"/>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1080603194226817"/>
          <c:y val="8.7861023125915344E-2"/>
          <c:w val="0.85876591483020193"/>
          <c:h val="0.7688696314839415"/>
        </c:manualLayout>
      </c:layout>
      <c:lineChart>
        <c:grouping val="standard"/>
        <c:ser>
          <c:idx val="0"/>
          <c:order val="0"/>
          <c:spPr>
            <a:ln w="28575" cap="rnd">
              <a:solidFill>
                <a:srgbClr val="7030A0"/>
              </a:solidFill>
              <a:round/>
            </a:ln>
            <a:effectLst/>
          </c:spPr>
          <c:marker>
            <c:symbol val="circle"/>
            <c:size val="5"/>
            <c:spPr>
              <a:solidFill>
                <a:srgbClr val="FF0000"/>
              </a:solidFill>
              <a:ln w="9525">
                <a:solidFill>
                  <a:srgbClr val="800080"/>
                </a:solidFill>
              </a:ln>
              <a:effectLst/>
            </c:spPr>
          </c:marker>
          <c:dLbls>
            <c:dLbl>
              <c:idx val="0"/>
              <c:layout>
                <c:manualLayout>
                  <c:x val="-5.4062554680664919E-2"/>
                  <c:y val="8.1053149606299224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F98-44A8-98B0-77E08F239D27}"/>
                </c:ext>
              </c:extLst>
            </c:dLbl>
            <c:dLbl>
              <c:idx val="2"/>
              <c:layout>
                <c:manualLayout>
                  <c:x val="-4.2951443569553896E-2"/>
                  <c:y val="9.0312408865558386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F98-44A8-98B0-77E08F239D27}"/>
                </c:ext>
              </c:extLst>
            </c:dLbl>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'9'!$A$39:$A$42</c:f>
              <c:strCache>
                <c:ptCount val="4"/>
                <c:pt idx="0">
                  <c:v>2018г.</c:v>
                </c:pt>
                <c:pt idx="1">
                  <c:v>2019г.</c:v>
                </c:pt>
                <c:pt idx="2">
                  <c:v>2020г.</c:v>
                </c:pt>
                <c:pt idx="3">
                  <c:v>2021г.</c:v>
                </c:pt>
              </c:strCache>
            </c:strRef>
          </c:cat>
          <c:val>
            <c:numRef>
              <c:f>'9'!$B$39:$B$42</c:f>
              <c:numCache>
                <c:formatCode>#,##0.0</c:formatCode>
                <c:ptCount val="4"/>
                <c:pt idx="0">
                  <c:v>67.5</c:v>
                </c:pt>
                <c:pt idx="1">
                  <c:v>70</c:v>
                </c:pt>
                <c:pt idx="2">
                  <c:v>69.7</c:v>
                </c:pt>
                <c:pt idx="3">
                  <c:v>71.2</c:v>
                </c:pt>
              </c:numCache>
            </c:numRef>
          </c:val>
          <c:extLst xmlns:c16r2="http://schemas.microsoft.com/office/drawing/2015/06/chart">
            <c:ext xmlns:c16="http://schemas.microsoft.com/office/drawing/2014/chart" uri="{C3380CC4-5D6E-409C-BE32-E72D297353CC}">
              <c16:uniqueId val="{00000002-DF98-44A8-98B0-77E08F239D27}"/>
            </c:ext>
          </c:extLst>
        </c:ser>
        <c:dLbls/>
        <c:marker val="1"/>
        <c:axId val="144820864"/>
        <c:axId val="144822656"/>
      </c:lineChart>
      <c:catAx>
        <c:axId val="14482086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4822656"/>
        <c:crosses val="autoZero"/>
        <c:auto val="1"/>
        <c:lblAlgn val="ctr"/>
        <c:lblOffset val="100"/>
      </c:catAx>
      <c:valAx>
        <c:axId val="144822656"/>
        <c:scaling>
          <c:orientation val="minMax"/>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4820864"/>
        <c:crosses val="autoZero"/>
        <c:crossBetween val="between"/>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pPr>
      <a:endParaRPr lang="ru-RU"/>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5.9389594571796565E-2"/>
          <c:y val="6.6898697079634833E-2"/>
          <c:w val="0.93635264805968066"/>
          <c:h val="0.52234521817479751"/>
        </c:manualLayout>
      </c:layout>
      <c:barChart>
        <c:barDir val="col"/>
        <c:grouping val="clustered"/>
        <c:ser>
          <c:idx val="1"/>
          <c:order val="1"/>
          <c:tx>
            <c:strRef>
              <c:f>'9'!$C$2</c:f>
              <c:strCache>
                <c:ptCount val="1"/>
                <c:pt idx="0">
                  <c:v>2021</c:v>
                </c:pt>
              </c:strCache>
            </c:strRef>
          </c:tx>
          <c:spPr>
            <a:solidFill>
              <a:srgbClr val="00CC66"/>
            </a:solidFill>
            <a:ln>
              <a:solidFill>
                <a:srgbClr val="339966"/>
              </a:solidFill>
            </a:ln>
            <a:effectLst/>
          </c:spPr>
          <c:dLbls>
            <c:dLbl>
              <c:idx val="0"/>
              <c:layout>
                <c:manualLayout>
                  <c:x val="2.6128784044571179E-3"/>
                  <c:y val="-5.0753426545341448E-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E86-4E3A-8C18-AEE9E63FF4BF}"/>
                </c:ext>
              </c:extLst>
            </c:dLbl>
            <c:dLbl>
              <c:idx val="10"/>
              <c:layout>
                <c:manualLayout>
                  <c:x val="1.3064392022285112E-3"/>
                  <c:y val="-2.5002657762833082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39D-4179-8B9A-02E741B8C858}"/>
                </c:ext>
              </c:extLst>
            </c:dLbl>
            <c:dLbl>
              <c:idx val="23"/>
              <c:layout>
                <c:manualLayout>
                  <c:x val="0"/>
                  <c:y val="-2.500265776283311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39D-4179-8B9A-02E741B8C858}"/>
                </c:ext>
              </c:extLst>
            </c:dLbl>
            <c:dLbl>
              <c:idx val="24"/>
              <c:layout>
                <c:manualLayout>
                  <c:x val="2.6128784044571179E-3"/>
                  <c:y val="-3.5003720867966284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39D-4179-8B9A-02E741B8C858}"/>
                </c:ext>
              </c:extLst>
            </c:dLbl>
            <c:dLbl>
              <c:idx val="25"/>
              <c:layout>
                <c:manualLayout>
                  <c:x val="1.3064392022285589E-3"/>
                  <c:y val="-1.5001594657699837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39D-4179-8B9A-02E741B8C858}"/>
                </c:ext>
              </c:extLst>
            </c:dLbl>
            <c:dLbl>
              <c:idx val="27"/>
              <c:layout>
                <c:manualLayout>
                  <c:x val="-9.5804434755755464E-17"/>
                  <c:y val="-5.0005315525666158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39D-4179-8B9A-02E741B8C858}"/>
                </c:ext>
              </c:extLst>
            </c:dLbl>
            <c:dLbl>
              <c:idx val="30"/>
              <c:layout>
                <c:manualLayout>
                  <c:x val="0"/>
                  <c:y val="-2.5002657762833062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39D-4179-8B9A-02E741B8C858}"/>
                </c:ext>
              </c:extLst>
            </c:dLbl>
            <c:spPr>
              <a:solidFill>
                <a:schemeClr val="accent3">
                  <a:lumMod val="20000"/>
                  <a:lumOff val="80000"/>
                </a:schemeClr>
              </a:solidFill>
              <a:ln>
                <a:solidFill>
                  <a:schemeClr val="accent3">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'9'!$A$3:$A$36</c:f>
              <c:strCache>
                <c:ptCount val="34"/>
                <c:pt idx="0">
                  <c:v>ГО г. Нововоронеж</c:v>
                </c:pt>
                <c:pt idx="1">
                  <c:v>Новоусманский МР</c:v>
                </c:pt>
                <c:pt idx="2">
                  <c:v>ГО г. Воронеж</c:v>
                </c:pt>
                <c:pt idx="3">
                  <c:v>Лискинский МР</c:v>
                </c:pt>
                <c:pt idx="4">
                  <c:v>Павловский МР</c:v>
                </c:pt>
                <c:pt idx="5">
                  <c:v>Новохоперский МР</c:v>
                </c:pt>
                <c:pt idx="6">
                  <c:v>Россошанский МР</c:v>
                </c:pt>
                <c:pt idx="7">
                  <c:v>Борисоглебский ГО</c:v>
                </c:pt>
                <c:pt idx="8">
                  <c:v>Рамонский МР</c:v>
                </c:pt>
                <c:pt idx="9">
                  <c:v>Семилукский МР</c:v>
                </c:pt>
                <c:pt idx="10">
                  <c:v>Бутурлиновский МР</c:v>
                </c:pt>
                <c:pt idx="11">
                  <c:v>Хохольский МР</c:v>
                </c:pt>
                <c:pt idx="12">
                  <c:v>Острогожский МР</c:v>
                </c:pt>
                <c:pt idx="13">
                  <c:v>Верхнемамонский МР</c:v>
                </c:pt>
                <c:pt idx="14">
                  <c:v>Бобровский МР</c:v>
                </c:pt>
                <c:pt idx="15">
                  <c:v>Аннинский МР</c:v>
                </c:pt>
                <c:pt idx="16">
                  <c:v>Верхнехавский МР</c:v>
                </c:pt>
                <c:pt idx="17">
                  <c:v>Ольховатский МР</c:v>
                </c:pt>
                <c:pt idx="18">
                  <c:v>Эртильский МР</c:v>
                </c:pt>
                <c:pt idx="19">
                  <c:v>Богучарский МР</c:v>
                </c:pt>
                <c:pt idx="20">
                  <c:v>Калачеевский МР</c:v>
                </c:pt>
                <c:pt idx="21">
                  <c:v>Поворинский МР</c:v>
                </c:pt>
                <c:pt idx="22">
                  <c:v>Воробьевский МР</c:v>
                </c:pt>
                <c:pt idx="23">
                  <c:v>Подгоренский МР</c:v>
                </c:pt>
                <c:pt idx="24">
                  <c:v>Петропавловский МР</c:v>
                </c:pt>
                <c:pt idx="25">
                  <c:v>Таловский МР</c:v>
                </c:pt>
                <c:pt idx="26">
                  <c:v>Терновский МР</c:v>
                </c:pt>
                <c:pt idx="27">
                  <c:v>Кантемировский МР</c:v>
                </c:pt>
                <c:pt idx="28">
                  <c:v>Грибановский МР</c:v>
                </c:pt>
                <c:pt idx="29">
                  <c:v>Нижнедевицкий МР</c:v>
                </c:pt>
                <c:pt idx="30">
                  <c:v>Репьевский МР</c:v>
                </c:pt>
                <c:pt idx="31">
                  <c:v>Каменский МР</c:v>
                </c:pt>
                <c:pt idx="32">
                  <c:v>Каширский МР</c:v>
                </c:pt>
                <c:pt idx="33">
                  <c:v>Панинский МР</c:v>
                </c:pt>
              </c:strCache>
            </c:strRef>
          </c:cat>
          <c:val>
            <c:numRef>
              <c:f>'9'!$C$3:$C$36</c:f>
              <c:numCache>
                <c:formatCode>#,##0.0</c:formatCode>
                <c:ptCount val="34"/>
                <c:pt idx="0">
                  <c:v>93.04</c:v>
                </c:pt>
                <c:pt idx="1">
                  <c:v>79.08</c:v>
                </c:pt>
                <c:pt idx="2">
                  <c:v>77.8</c:v>
                </c:pt>
                <c:pt idx="3">
                  <c:v>75.260000000000005</c:v>
                </c:pt>
                <c:pt idx="4">
                  <c:v>73.23</c:v>
                </c:pt>
                <c:pt idx="5">
                  <c:v>72.61999999999999</c:v>
                </c:pt>
                <c:pt idx="6">
                  <c:v>72.5</c:v>
                </c:pt>
                <c:pt idx="7">
                  <c:v>72.45</c:v>
                </c:pt>
                <c:pt idx="8">
                  <c:v>70.7</c:v>
                </c:pt>
                <c:pt idx="9">
                  <c:v>68.03</c:v>
                </c:pt>
                <c:pt idx="10">
                  <c:v>66.86999999999999</c:v>
                </c:pt>
                <c:pt idx="11">
                  <c:v>66.5</c:v>
                </c:pt>
                <c:pt idx="12">
                  <c:v>62.98</c:v>
                </c:pt>
                <c:pt idx="13">
                  <c:v>61.77</c:v>
                </c:pt>
                <c:pt idx="14">
                  <c:v>61.120000000000005</c:v>
                </c:pt>
                <c:pt idx="15">
                  <c:v>60.760000000000005</c:v>
                </c:pt>
                <c:pt idx="16">
                  <c:v>60.47</c:v>
                </c:pt>
                <c:pt idx="17">
                  <c:v>58.99</c:v>
                </c:pt>
                <c:pt idx="18">
                  <c:v>58.28</c:v>
                </c:pt>
                <c:pt idx="19">
                  <c:v>56.04</c:v>
                </c:pt>
                <c:pt idx="20">
                  <c:v>55.67</c:v>
                </c:pt>
                <c:pt idx="21">
                  <c:v>54.82</c:v>
                </c:pt>
                <c:pt idx="22">
                  <c:v>53.42</c:v>
                </c:pt>
                <c:pt idx="23">
                  <c:v>50.59</c:v>
                </c:pt>
                <c:pt idx="24">
                  <c:v>48.839999999999996</c:v>
                </c:pt>
                <c:pt idx="25">
                  <c:v>48.77</c:v>
                </c:pt>
                <c:pt idx="26">
                  <c:v>46.730000000000004</c:v>
                </c:pt>
                <c:pt idx="27">
                  <c:v>46.6</c:v>
                </c:pt>
                <c:pt idx="28">
                  <c:v>45.54</c:v>
                </c:pt>
                <c:pt idx="29">
                  <c:v>45.290000000000006</c:v>
                </c:pt>
                <c:pt idx="30">
                  <c:v>45.15</c:v>
                </c:pt>
                <c:pt idx="31">
                  <c:v>44.71</c:v>
                </c:pt>
                <c:pt idx="32">
                  <c:v>38.28</c:v>
                </c:pt>
                <c:pt idx="33">
                  <c:v>30.43</c:v>
                </c:pt>
              </c:numCache>
            </c:numRef>
          </c:val>
          <c:extLst xmlns:c16r2="http://schemas.microsoft.com/office/drawing/2015/06/chart">
            <c:ext xmlns:c16="http://schemas.microsoft.com/office/drawing/2014/chart" uri="{C3380CC4-5D6E-409C-BE32-E72D297353CC}">
              <c16:uniqueId val="{00000001-7E86-4E3A-8C18-AEE9E63FF4BF}"/>
            </c:ext>
          </c:extLst>
        </c:ser>
        <c:dLbls/>
        <c:gapWidth val="117"/>
        <c:axId val="144961536"/>
        <c:axId val="144963072"/>
      </c:barChart>
      <c:lineChart>
        <c:grouping val="standard"/>
        <c:ser>
          <c:idx val="0"/>
          <c:order val="0"/>
          <c:tx>
            <c:strRef>
              <c:f>'9'!$B$2</c:f>
              <c:strCache>
                <c:ptCount val="1"/>
                <c:pt idx="0">
                  <c:v>2020</c:v>
                </c:pt>
              </c:strCache>
            </c:strRef>
          </c:tx>
          <c:spPr>
            <a:ln w="28575" cap="rnd">
              <a:solidFill>
                <a:srgbClr val="7030A0"/>
              </a:solidFill>
              <a:prstDash val="sysDash"/>
              <a:round/>
            </a:ln>
            <a:effectLst/>
          </c:spPr>
          <c:marker>
            <c:symbol val="circle"/>
            <c:size val="5"/>
            <c:spPr>
              <a:solidFill>
                <a:srgbClr val="FF0000"/>
              </a:solidFill>
              <a:ln w="9525">
                <a:solidFill>
                  <a:srgbClr val="800080"/>
                </a:solidFill>
              </a:ln>
              <a:effectLst/>
            </c:spPr>
          </c:marker>
          <c:cat>
            <c:strRef>
              <c:f>'9'!$A$3:$A$36</c:f>
              <c:strCache>
                <c:ptCount val="34"/>
                <c:pt idx="0">
                  <c:v>ГО г. Нововоронеж</c:v>
                </c:pt>
                <c:pt idx="1">
                  <c:v>Новоусманский МР</c:v>
                </c:pt>
                <c:pt idx="2">
                  <c:v>ГО г. Воронеж</c:v>
                </c:pt>
                <c:pt idx="3">
                  <c:v>Лискинский МР</c:v>
                </c:pt>
                <c:pt idx="4">
                  <c:v>Павловский МР</c:v>
                </c:pt>
                <c:pt idx="5">
                  <c:v>Новохоперский МР</c:v>
                </c:pt>
                <c:pt idx="6">
                  <c:v>Россошанский МР</c:v>
                </c:pt>
                <c:pt idx="7">
                  <c:v>Борисоглебский ГО</c:v>
                </c:pt>
                <c:pt idx="8">
                  <c:v>Рамонский МР</c:v>
                </c:pt>
                <c:pt idx="9">
                  <c:v>Семилукский МР</c:v>
                </c:pt>
                <c:pt idx="10">
                  <c:v>Бутурлиновский МР</c:v>
                </c:pt>
                <c:pt idx="11">
                  <c:v>Хохольский МР</c:v>
                </c:pt>
                <c:pt idx="12">
                  <c:v>Острогожский МР</c:v>
                </c:pt>
                <c:pt idx="13">
                  <c:v>Верхнемамонский МР</c:v>
                </c:pt>
                <c:pt idx="14">
                  <c:v>Бобровский МР</c:v>
                </c:pt>
                <c:pt idx="15">
                  <c:v>Аннинский МР</c:v>
                </c:pt>
                <c:pt idx="16">
                  <c:v>Верхнехавский МР</c:v>
                </c:pt>
                <c:pt idx="17">
                  <c:v>Ольховатский МР</c:v>
                </c:pt>
                <c:pt idx="18">
                  <c:v>Эртильский МР</c:v>
                </c:pt>
                <c:pt idx="19">
                  <c:v>Богучарский МР</c:v>
                </c:pt>
                <c:pt idx="20">
                  <c:v>Калачеевский МР</c:v>
                </c:pt>
                <c:pt idx="21">
                  <c:v>Поворинский МР</c:v>
                </c:pt>
                <c:pt idx="22">
                  <c:v>Воробьевский МР</c:v>
                </c:pt>
                <c:pt idx="23">
                  <c:v>Подгоренский МР</c:v>
                </c:pt>
                <c:pt idx="24">
                  <c:v>Петропавловский МР</c:v>
                </c:pt>
                <c:pt idx="25">
                  <c:v>Таловский МР</c:v>
                </c:pt>
                <c:pt idx="26">
                  <c:v>Терновский МР</c:v>
                </c:pt>
                <c:pt idx="27">
                  <c:v>Кантемировский МР</c:v>
                </c:pt>
                <c:pt idx="28">
                  <c:v>Грибановский МР</c:v>
                </c:pt>
                <c:pt idx="29">
                  <c:v>Нижнедевицкий МР</c:v>
                </c:pt>
                <c:pt idx="30">
                  <c:v>Репьевский МР</c:v>
                </c:pt>
                <c:pt idx="31">
                  <c:v>Каменский МР</c:v>
                </c:pt>
                <c:pt idx="32">
                  <c:v>Каширский МР</c:v>
                </c:pt>
                <c:pt idx="33">
                  <c:v>Панинский МР</c:v>
                </c:pt>
              </c:strCache>
            </c:strRef>
          </c:cat>
          <c:val>
            <c:numRef>
              <c:f>'9'!$B$3:$B$36</c:f>
              <c:numCache>
                <c:formatCode>#,##0.0</c:formatCode>
                <c:ptCount val="34"/>
                <c:pt idx="0">
                  <c:v>95.1</c:v>
                </c:pt>
                <c:pt idx="1">
                  <c:v>74.2</c:v>
                </c:pt>
                <c:pt idx="2">
                  <c:v>76.5</c:v>
                </c:pt>
                <c:pt idx="3">
                  <c:v>70.5</c:v>
                </c:pt>
                <c:pt idx="4">
                  <c:v>74.2</c:v>
                </c:pt>
                <c:pt idx="5">
                  <c:v>72.599999999999994</c:v>
                </c:pt>
                <c:pt idx="6">
                  <c:v>72.599999999999994</c:v>
                </c:pt>
                <c:pt idx="7">
                  <c:v>72.8</c:v>
                </c:pt>
                <c:pt idx="8">
                  <c:v>65.8</c:v>
                </c:pt>
                <c:pt idx="9" formatCode="General">
                  <c:v>68</c:v>
                </c:pt>
                <c:pt idx="10">
                  <c:v>69.7</c:v>
                </c:pt>
                <c:pt idx="11">
                  <c:v>65.400000000000006</c:v>
                </c:pt>
                <c:pt idx="12">
                  <c:v>62.7</c:v>
                </c:pt>
                <c:pt idx="13">
                  <c:v>57.8</c:v>
                </c:pt>
                <c:pt idx="14">
                  <c:v>61.1</c:v>
                </c:pt>
                <c:pt idx="15">
                  <c:v>60.8</c:v>
                </c:pt>
                <c:pt idx="16">
                  <c:v>47.2</c:v>
                </c:pt>
                <c:pt idx="17">
                  <c:v>59.4</c:v>
                </c:pt>
                <c:pt idx="18">
                  <c:v>53.3</c:v>
                </c:pt>
                <c:pt idx="19">
                  <c:v>54.8</c:v>
                </c:pt>
                <c:pt idx="20">
                  <c:v>53.4</c:v>
                </c:pt>
                <c:pt idx="21">
                  <c:v>53.1</c:v>
                </c:pt>
                <c:pt idx="22">
                  <c:v>53.2</c:v>
                </c:pt>
                <c:pt idx="23">
                  <c:v>55.5</c:v>
                </c:pt>
                <c:pt idx="24">
                  <c:v>53.5</c:v>
                </c:pt>
                <c:pt idx="25">
                  <c:v>48.7</c:v>
                </c:pt>
                <c:pt idx="26">
                  <c:v>43.3</c:v>
                </c:pt>
                <c:pt idx="27">
                  <c:v>55.8</c:v>
                </c:pt>
                <c:pt idx="28">
                  <c:v>43.3</c:v>
                </c:pt>
                <c:pt idx="29">
                  <c:v>41.5</c:v>
                </c:pt>
                <c:pt idx="30">
                  <c:v>50.2</c:v>
                </c:pt>
                <c:pt idx="31">
                  <c:v>45.5</c:v>
                </c:pt>
                <c:pt idx="32">
                  <c:v>35.9</c:v>
                </c:pt>
                <c:pt idx="33">
                  <c:v>28.1</c:v>
                </c:pt>
              </c:numCache>
            </c:numRef>
          </c:val>
          <c:extLst xmlns:c16r2="http://schemas.microsoft.com/office/drawing/2015/06/chart">
            <c:ext xmlns:c16="http://schemas.microsoft.com/office/drawing/2014/chart" uri="{C3380CC4-5D6E-409C-BE32-E72D297353CC}">
              <c16:uniqueId val="{00000002-7E86-4E3A-8C18-AEE9E63FF4BF}"/>
            </c:ext>
          </c:extLst>
        </c:ser>
        <c:dLbls/>
        <c:marker val="1"/>
        <c:axId val="144961536"/>
        <c:axId val="144963072"/>
      </c:lineChart>
      <c:catAx>
        <c:axId val="144961536"/>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4963072"/>
        <c:crosses val="autoZero"/>
        <c:auto val="1"/>
        <c:lblAlgn val="ctr"/>
        <c:lblOffset val="100"/>
      </c:catAx>
      <c:valAx>
        <c:axId val="144963072"/>
        <c:scaling>
          <c:orientation val="minMax"/>
          <c:max val="100"/>
          <c:min val="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4961536"/>
        <c:crosses val="autoZero"/>
        <c:crossBetween val="between"/>
        <c:majorUnit val="20"/>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88568471815888783"/>
          <c:y val="9.2267559102415603E-2"/>
          <c:w val="0.10347811148555512"/>
          <c:h val="0.16753974907787325"/>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round/>
            </a:ln>
            <a:effectLst/>
          </c:spPr>
          <c:marker>
            <c:symbol val="circle"/>
            <c:size val="5"/>
            <c:spPr>
              <a:solidFill>
                <a:srgbClr val="FF0000"/>
              </a:solidFill>
              <a:ln w="9525">
                <a:solidFill>
                  <a:srgbClr val="80008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'10'!$A$38:$A$41</c:f>
              <c:strCache>
                <c:ptCount val="4"/>
                <c:pt idx="0">
                  <c:v>2018г.</c:v>
                </c:pt>
                <c:pt idx="1">
                  <c:v>2019г.</c:v>
                </c:pt>
                <c:pt idx="2">
                  <c:v>2020г.</c:v>
                </c:pt>
                <c:pt idx="3">
                  <c:v>2021г.</c:v>
                </c:pt>
              </c:strCache>
            </c:strRef>
          </c:cat>
          <c:val>
            <c:numRef>
              <c:f>'10'!$B$38:$B$41</c:f>
              <c:numCache>
                <c:formatCode>#,##0.0</c:formatCode>
                <c:ptCount val="4"/>
                <c:pt idx="0">
                  <c:v>8.8000000000000007</c:v>
                </c:pt>
                <c:pt idx="1">
                  <c:v>6.9</c:v>
                </c:pt>
                <c:pt idx="2">
                  <c:v>5</c:v>
                </c:pt>
                <c:pt idx="3">
                  <c:v>2.5</c:v>
                </c:pt>
              </c:numCache>
            </c:numRef>
          </c:val>
          <c:extLst xmlns:c16r2="http://schemas.microsoft.com/office/drawing/2015/06/chart">
            <c:ext xmlns:c16="http://schemas.microsoft.com/office/drawing/2014/chart" uri="{C3380CC4-5D6E-409C-BE32-E72D297353CC}">
              <c16:uniqueId val="{00000000-8108-470B-90DD-D91C89BF3024}"/>
            </c:ext>
          </c:extLst>
        </c:ser>
        <c:dLbls/>
        <c:marker val="1"/>
        <c:axId val="145102720"/>
        <c:axId val="145104256"/>
      </c:lineChart>
      <c:catAx>
        <c:axId val="14510272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5104256"/>
        <c:crosses val="autoZero"/>
        <c:auto val="1"/>
        <c:lblAlgn val="ctr"/>
        <c:lblOffset val="100"/>
      </c:catAx>
      <c:valAx>
        <c:axId val="145104256"/>
        <c:scaling>
          <c:orientation val="minMax"/>
          <c:min val="2"/>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5102720"/>
        <c:crosses val="autoZero"/>
        <c:crossBetween val="between"/>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'10'!$C$2</c:f>
              <c:strCache>
                <c:ptCount val="1"/>
                <c:pt idx="0">
                  <c:v>2021</c:v>
                </c:pt>
              </c:strCache>
            </c:strRef>
          </c:tx>
          <c:sp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rgbClr val="C00000"/>
              </a:solidFill>
            </a:ln>
            <a:effectLst/>
          </c:spPr>
          <c:dLbls>
            <c:dLbl>
              <c:idx val="1"/>
              <c:layout>
                <c:manualLayout>
                  <c:x val="-1.1843954846178564E-17"/>
                  <c:y val="5.187332126495749E-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C21-4A62-84A4-844A10D0FF3D}"/>
                </c:ext>
              </c:extLst>
            </c:dLbl>
            <c:dLbl>
              <c:idx val="2"/>
              <c:layout>
                <c:manualLayout>
                  <c:x val="-2.3687909692357124E-17"/>
                  <c:y val="0"/>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C21-4A62-84A4-844A10D0FF3D}"/>
                </c:ext>
              </c:extLst>
            </c:dLbl>
            <c:dLbl>
              <c:idx val="4"/>
              <c:layout>
                <c:manualLayout>
                  <c:x val="-5.1683309099151776E-3"/>
                  <c:y val="-1.1079242829228121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C21-4A62-84A4-844A10D0FF3D}"/>
                </c:ext>
              </c:extLst>
            </c:dLbl>
            <c:dLbl>
              <c:idx val="5"/>
              <c:layout>
                <c:manualLayout>
                  <c:x val="-3.8762481824363838E-3"/>
                  <c:y val="-7.6074063666128596E-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C21-4A62-84A4-844A10D0FF3D}"/>
                </c:ext>
              </c:extLst>
            </c:dLbl>
            <c:dLbl>
              <c:idx val="6"/>
              <c:layout>
                <c:manualLayout>
                  <c:x val="-2.5841654549575892E-3"/>
                  <c:y val="6.5147990092599348E-4"/>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C21-4A62-84A4-844A10D0FF3D}"/>
                </c:ext>
              </c:extLst>
            </c:dLbl>
            <c:dLbl>
              <c:idx val="7"/>
              <c:layout>
                <c:manualLayout>
                  <c:x val="0"/>
                  <c:y val="1.5756419221393654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C21-4A62-84A4-844A10D0FF3D}"/>
                </c:ext>
              </c:extLst>
            </c:dLbl>
            <c:spPr>
              <a:solidFill>
                <a:schemeClr val="accent2">
                  <a:lumMod val="20000"/>
                  <a:lumOff val="80000"/>
                </a:schemeClr>
              </a:solidFill>
              <a:ln>
                <a:solidFill>
                  <a:schemeClr val="accent2">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inBase"/>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'10'!$A$3:$A$21</c:f>
              <c:strCache>
                <c:ptCount val="19"/>
                <c:pt idx="0">
                  <c:v>ГО г. Воронеж</c:v>
                </c:pt>
                <c:pt idx="1">
                  <c:v>Верхнехавский МР</c:v>
                </c:pt>
                <c:pt idx="2">
                  <c:v>Острогожский МР</c:v>
                </c:pt>
                <c:pt idx="3">
                  <c:v>Петропавловский МР</c:v>
                </c:pt>
                <c:pt idx="4">
                  <c:v>Хохольский МР</c:v>
                </c:pt>
                <c:pt idx="5">
                  <c:v>Воробьевский МР</c:v>
                </c:pt>
                <c:pt idx="6">
                  <c:v>Эртильский МР</c:v>
                </c:pt>
                <c:pt idx="7">
                  <c:v>Грибановский МР</c:v>
                </c:pt>
                <c:pt idx="8">
                  <c:v>Бутурлиновский МР</c:v>
                </c:pt>
                <c:pt idx="9">
                  <c:v>Россошанский МР</c:v>
                </c:pt>
                <c:pt idx="10">
                  <c:v>Каширский МР</c:v>
                </c:pt>
                <c:pt idx="11">
                  <c:v>Павловский МР</c:v>
                </c:pt>
                <c:pt idx="12">
                  <c:v>Семилукский МР</c:v>
                </c:pt>
                <c:pt idx="13">
                  <c:v>Поворинский МР</c:v>
                </c:pt>
                <c:pt idx="14">
                  <c:v>Богучарский МР</c:v>
                </c:pt>
                <c:pt idx="15">
                  <c:v>Борисоглебский ГО</c:v>
                </c:pt>
                <c:pt idx="16">
                  <c:v>Рамонский МР</c:v>
                </c:pt>
                <c:pt idx="17">
                  <c:v>ГО г. Нововоронеж</c:v>
                </c:pt>
                <c:pt idx="18">
                  <c:v>Новоусманский МР</c:v>
                </c:pt>
              </c:strCache>
            </c:strRef>
          </c:cat>
          <c:val>
            <c:numRef>
              <c:f>'10'!$C$3:$C$21</c:f>
              <c:numCache>
                <c:formatCode>General</c:formatCode>
                <c:ptCount val="19"/>
                <c:pt idx="0">
                  <c:v>0</c:v>
                </c:pt>
                <c:pt idx="1">
                  <c:v>0</c:v>
                </c:pt>
                <c:pt idx="2">
                  <c:v>0</c:v>
                </c:pt>
                <c:pt idx="3">
                  <c:v>0</c:v>
                </c:pt>
                <c:pt idx="4" formatCode="#,##0.0">
                  <c:v>1.45</c:v>
                </c:pt>
                <c:pt idx="5" formatCode="#,##0.0">
                  <c:v>2.11</c:v>
                </c:pt>
                <c:pt idx="6" formatCode="#,##0.0">
                  <c:v>3.74</c:v>
                </c:pt>
                <c:pt idx="7" formatCode="#,##0.0">
                  <c:v>4.46</c:v>
                </c:pt>
                <c:pt idx="8" formatCode="#,##0.0">
                  <c:v>4.75</c:v>
                </c:pt>
                <c:pt idx="9" formatCode="#,##0.0">
                  <c:v>4.87</c:v>
                </c:pt>
                <c:pt idx="10" formatCode="#,##0.0">
                  <c:v>5.13</c:v>
                </c:pt>
                <c:pt idx="11" formatCode="#,##0.0">
                  <c:v>5.76</c:v>
                </c:pt>
                <c:pt idx="12" formatCode="#,##0.0">
                  <c:v>6.6599999999999993</c:v>
                </c:pt>
                <c:pt idx="13" formatCode="#,##0.0">
                  <c:v>7.1099999999999994</c:v>
                </c:pt>
                <c:pt idx="14" formatCode="#,##0.0">
                  <c:v>7.1499999999999995</c:v>
                </c:pt>
                <c:pt idx="15" formatCode="#,##0.0">
                  <c:v>9.9700000000000006</c:v>
                </c:pt>
                <c:pt idx="16" formatCode="#,##0.0">
                  <c:v>16.36</c:v>
                </c:pt>
                <c:pt idx="17" formatCode="#,##0.0">
                  <c:v>16.97</c:v>
                </c:pt>
                <c:pt idx="18" formatCode="#,##0.0">
                  <c:v>18.45</c:v>
                </c:pt>
              </c:numCache>
            </c:numRef>
          </c:val>
          <c:extLst xmlns:c16r2="http://schemas.microsoft.com/office/drawing/2015/06/chart">
            <c:ext xmlns:c16="http://schemas.microsoft.com/office/drawing/2014/chart" uri="{C3380CC4-5D6E-409C-BE32-E72D297353CC}">
              <c16:uniqueId val="{00000000-9453-486C-ADD2-76CCF1C84639}"/>
            </c:ext>
          </c:extLst>
        </c:ser>
        <c:dLbls/>
        <c:gapWidth val="99"/>
        <c:axId val="144547840"/>
        <c:axId val="144549376"/>
      </c:barChart>
      <c:lineChart>
        <c:grouping val="standard"/>
        <c:ser>
          <c:idx val="0"/>
          <c:order val="0"/>
          <c:tx>
            <c:strRef>
              <c:f>'10'!$B$2</c:f>
              <c:strCache>
                <c:ptCount val="1"/>
                <c:pt idx="0">
                  <c:v>2020</c:v>
                </c:pt>
              </c:strCache>
            </c:strRef>
          </c:tx>
          <c:spPr>
            <a:ln w="28575" cap="rnd">
              <a:solidFill>
                <a:srgbClr val="0000FF"/>
              </a:solidFill>
              <a:prstDash val="sysDash"/>
              <a:round/>
            </a:ln>
            <a:effectLst/>
          </c:spPr>
          <c:marker>
            <c:symbol val="circle"/>
            <c:size val="5"/>
            <c:spPr>
              <a:solidFill>
                <a:srgbClr val="FFFF00"/>
              </a:solidFill>
              <a:ln w="9525">
                <a:solidFill>
                  <a:srgbClr val="0066FF"/>
                </a:solidFill>
              </a:ln>
              <a:effectLst/>
            </c:spPr>
          </c:marker>
          <c:cat>
            <c:strRef>
              <c:f>'10'!$A$3:$A$21</c:f>
              <c:strCache>
                <c:ptCount val="19"/>
                <c:pt idx="0">
                  <c:v>ГО г. Воронеж</c:v>
                </c:pt>
                <c:pt idx="1">
                  <c:v>Верхнехавский МР</c:v>
                </c:pt>
                <c:pt idx="2">
                  <c:v>Острогожский МР</c:v>
                </c:pt>
                <c:pt idx="3">
                  <c:v>Петропавловский МР</c:v>
                </c:pt>
                <c:pt idx="4">
                  <c:v>Хохольский МР</c:v>
                </c:pt>
                <c:pt idx="5">
                  <c:v>Воробьевский МР</c:v>
                </c:pt>
                <c:pt idx="6">
                  <c:v>Эртильский МР</c:v>
                </c:pt>
                <c:pt idx="7">
                  <c:v>Грибановский МР</c:v>
                </c:pt>
                <c:pt idx="8">
                  <c:v>Бутурлиновский МР</c:v>
                </c:pt>
                <c:pt idx="9">
                  <c:v>Россошанский МР</c:v>
                </c:pt>
                <c:pt idx="10">
                  <c:v>Каширский МР</c:v>
                </c:pt>
                <c:pt idx="11">
                  <c:v>Павловский МР</c:v>
                </c:pt>
                <c:pt idx="12">
                  <c:v>Семилукский МР</c:v>
                </c:pt>
                <c:pt idx="13">
                  <c:v>Поворинский МР</c:v>
                </c:pt>
                <c:pt idx="14">
                  <c:v>Богучарский МР</c:v>
                </c:pt>
                <c:pt idx="15">
                  <c:v>Борисоглебский ГО</c:v>
                </c:pt>
                <c:pt idx="16">
                  <c:v>Рамонский МР</c:v>
                </c:pt>
                <c:pt idx="17">
                  <c:v>ГО г. Нововоронеж</c:v>
                </c:pt>
                <c:pt idx="18">
                  <c:v>Новоусманский МР</c:v>
                </c:pt>
              </c:strCache>
            </c:strRef>
          </c:cat>
          <c:val>
            <c:numRef>
              <c:f>'10'!$B$3:$B$21</c:f>
              <c:numCache>
                <c:formatCode>#,##0.0</c:formatCode>
                <c:ptCount val="19"/>
                <c:pt idx="0">
                  <c:v>4.75</c:v>
                </c:pt>
                <c:pt idx="1">
                  <c:v>2.1</c:v>
                </c:pt>
                <c:pt idx="2">
                  <c:v>1.2</c:v>
                </c:pt>
                <c:pt idx="3">
                  <c:v>0.1</c:v>
                </c:pt>
                <c:pt idx="4" formatCode="General">
                  <c:v>2</c:v>
                </c:pt>
                <c:pt idx="5">
                  <c:v>1.2</c:v>
                </c:pt>
                <c:pt idx="6">
                  <c:v>3.7</c:v>
                </c:pt>
                <c:pt idx="7">
                  <c:v>4.3</c:v>
                </c:pt>
                <c:pt idx="8">
                  <c:v>5.8</c:v>
                </c:pt>
                <c:pt idx="9">
                  <c:v>6.8</c:v>
                </c:pt>
                <c:pt idx="10">
                  <c:v>8.0500000000000007</c:v>
                </c:pt>
                <c:pt idx="11">
                  <c:v>5.7</c:v>
                </c:pt>
                <c:pt idx="12">
                  <c:v>6.5</c:v>
                </c:pt>
                <c:pt idx="13">
                  <c:v>7.3</c:v>
                </c:pt>
                <c:pt idx="14">
                  <c:v>7.7</c:v>
                </c:pt>
                <c:pt idx="15">
                  <c:v>10.4</c:v>
                </c:pt>
                <c:pt idx="16" formatCode="General">
                  <c:v>16</c:v>
                </c:pt>
                <c:pt idx="17">
                  <c:v>16.3</c:v>
                </c:pt>
                <c:pt idx="18">
                  <c:v>18.5</c:v>
                </c:pt>
              </c:numCache>
            </c:numRef>
          </c:val>
          <c:extLst xmlns:c16r2="http://schemas.microsoft.com/office/drawing/2015/06/chart">
            <c:ext xmlns:c16="http://schemas.microsoft.com/office/drawing/2014/chart" uri="{C3380CC4-5D6E-409C-BE32-E72D297353CC}">
              <c16:uniqueId val="{00000001-9453-486C-ADD2-76CCF1C84639}"/>
            </c:ext>
          </c:extLst>
        </c:ser>
        <c:dLbls/>
        <c:marker val="1"/>
        <c:axId val="144547840"/>
        <c:axId val="144549376"/>
      </c:lineChart>
      <c:catAx>
        <c:axId val="14454784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4549376"/>
        <c:crosses val="autoZero"/>
        <c:auto val="1"/>
        <c:lblAlgn val="ctr"/>
        <c:lblOffset val="100"/>
      </c:catAx>
      <c:valAx>
        <c:axId val="144549376"/>
        <c:scaling>
          <c:orientation val="minMax"/>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4547840"/>
        <c:crosses val="autoZero"/>
        <c:crossBetween val="between"/>
        <c:majorUnit val="5"/>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9.0475747305025792E-2"/>
          <c:y val="6.6961603321013433E-2"/>
          <c:w val="0.10907782733135471"/>
          <c:h val="0.12601503776366441"/>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prstDash val="sysDash"/>
              <a:round/>
            </a:ln>
            <a:effectLst/>
          </c:spPr>
          <c:marker>
            <c:symbol val="circle"/>
            <c:size val="5"/>
            <c:spPr>
              <a:solidFill>
                <a:srgbClr val="FF0000"/>
              </a:solidFill>
              <a:ln w="9525">
                <a:solidFill>
                  <a:srgbClr val="7030A0"/>
                </a:solidFill>
              </a:ln>
              <a:effectLst/>
            </c:spPr>
          </c:marker>
          <c:dLbls>
            <c:dLbl>
              <c:idx val="2"/>
              <c:layout>
                <c:manualLayout>
                  <c:x val="-4.9624601724435731E-2"/>
                  <c:y val="-0.11599189337779524"/>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93E-46E7-8DB1-77ADC918CCE9}"/>
                </c:ext>
              </c:extLst>
            </c:dLbl>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аварийные!$A$39:$A$42</c:f>
              <c:strCache>
                <c:ptCount val="4"/>
                <c:pt idx="0">
                  <c:v>2018г.</c:v>
                </c:pt>
                <c:pt idx="1">
                  <c:v>2019г.</c:v>
                </c:pt>
                <c:pt idx="2">
                  <c:v>2020.</c:v>
                </c:pt>
                <c:pt idx="3">
                  <c:v>2021г.</c:v>
                </c:pt>
              </c:strCache>
            </c:strRef>
          </c:cat>
          <c:val>
            <c:numRef>
              <c:f>аварийные!$B$39:$B$42</c:f>
              <c:numCache>
                <c:formatCode>0.0</c:formatCode>
                <c:ptCount val="4"/>
                <c:pt idx="0" formatCode="General">
                  <c:v>10.8</c:v>
                </c:pt>
                <c:pt idx="1">
                  <c:v>6</c:v>
                </c:pt>
                <c:pt idx="2">
                  <c:v>5.6</c:v>
                </c:pt>
                <c:pt idx="3">
                  <c:v>5.7</c:v>
                </c:pt>
              </c:numCache>
            </c:numRef>
          </c:val>
          <c:extLst xmlns:c16r2="http://schemas.microsoft.com/office/drawing/2015/06/chart">
            <c:ext xmlns:c16="http://schemas.microsoft.com/office/drawing/2014/chart" uri="{C3380CC4-5D6E-409C-BE32-E72D297353CC}">
              <c16:uniqueId val="{00000001-593E-46E7-8DB1-77ADC918CCE9}"/>
            </c:ext>
          </c:extLst>
        </c:ser>
        <c:dLbls/>
        <c:marker val="1"/>
        <c:axId val="145320576"/>
        <c:axId val="145326464"/>
      </c:lineChart>
      <c:catAx>
        <c:axId val="145320576"/>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5326464"/>
        <c:crosses val="autoZero"/>
        <c:auto val="1"/>
        <c:lblAlgn val="ctr"/>
        <c:lblOffset val="100"/>
      </c:catAx>
      <c:valAx>
        <c:axId val="145326464"/>
        <c:scaling>
          <c:orientation val="minMax"/>
          <c:min val="5"/>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5320576"/>
        <c:crosses val="autoZero"/>
        <c:crossBetween val="between"/>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5812157235054686"/>
          <c:y val="2.0399324340922405E-2"/>
          <c:w val="0.8162247124056925"/>
          <c:h val="0.59877127372731953"/>
        </c:manualLayout>
      </c:layout>
      <c:barChart>
        <c:barDir val="col"/>
        <c:grouping val="clustered"/>
        <c:ser>
          <c:idx val="1"/>
          <c:order val="1"/>
          <c:tx>
            <c:strRef>
              <c:f>аварийные!$C$56</c:f>
              <c:strCache>
                <c:ptCount val="1"/>
                <c:pt idx="0">
                  <c:v>2021</c:v>
                </c:pt>
              </c:strCache>
            </c:strRef>
          </c:tx>
          <c:sp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accent2">
                  <a:lumMod val="75000"/>
                </a:schemeClr>
              </a:solidFill>
            </a:ln>
            <a:effectLst/>
          </c:spPr>
          <c:dLbls>
            <c:dLbl>
              <c:idx val="0"/>
              <c:layout>
                <c:manualLayout>
                  <c:x val="2.9876293325918376E-3"/>
                  <c:y val="-2.2438093168439852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93B-49F7-8058-66E17E6BCBC4}"/>
                </c:ext>
              </c:extLst>
            </c:dLbl>
            <c:dLbl>
              <c:idx val="1"/>
              <c:layout>
                <c:manualLayout>
                  <c:x val="2.3201143858196075E-3"/>
                  <c:y val="-1.1496844098243317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93B-49F7-8058-66E17E6BCBC4}"/>
                </c:ext>
              </c:extLst>
            </c:dLbl>
            <c:dLbl>
              <c:idx val="2"/>
              <c:layout>
                <c:manualLayout>
                  <c:x val="5.9752586651836215E-3"/>
                  <c:y val="-1.1219046584219974E-2"/>
                </c:manualLayout>
              </c:layout>
              <c:tx>
                <c:rich>
                  <a:bodyPr/>
                  <a:lstStyle/>
                  <a:p>
                    <a:r>
                      <a:rPr lang="en-US" dirty="0" smtClean="0"/>
                      <a:t>5,6</a:t>
                    </a:r>
                    <a:endParaRPr lang="en-US" dirty="0"/>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594-43E1-A52A-102127CE1E84}"/>
                </c:ext>
              </c:extLst>
            </c:dLbl>
            <c:dLbl>
              <c:idx val="3"/>
              <c:layout>
                <c:manualLayout>
                  <c:x val="1.5811984514281193E-3"/>
                  <c:y val="-2.1604125866639755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93B-49F7-8058-66E17E6BCBC4}"/>
                </c:ext>
              </c:extLst>
            </c:dLbl>
            <c:dLbl>
              <c:idx val="9"/>
              <c:layout>
                <c:manualLayout>
                  <c:x val="-1.8920868285067836E-3"/>
                  <c:y val="-9.3237344230826698E-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594-43E1-A52A-102127CE1E84}"/>
                </c:ext>
              </c:extLst>
            </c:dLbl>
            <c:spPr>
              <a:solidFill>
                <a:schemeClr val="accent2">
                  <a:lumMod val="20000"/>
                  <a:lumOff val="80000"/>
                </a:schemeClr>
              </a:solidFill>
              <a:ln>
                <a:solidFill>
                  <a:schemeClr val="accent2">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аварийные!$A$57:$A$71</c:f>
              <c:strCache>
                <c:ptCount val="15"/>
                <c:pt idx="0">
                  <c:v>Аннинский МР</c:v>
                </c:pt>
                <c:pt idx="1">
                  <c:v>Бутурлиновский МР</c:v>
                </c:pt>
                <c:pt idx="2">
                  <c:v>Таловский МР</c:v>
                </c:pt>
                <c:pt idx="3">
                  <c:v>Богучарский МР</c:v>
                </c:pt>
                <c:pt idx="4">
                  <c:v>Павловский МР</c:v>
                </c:pt>
                <c:pt idx="5">
                  <c:v>Воробьевский МР</c:v>
                </c:pt>
                <c:pt idx="6">
                  <c:v>Поворинский МР</c:v>
                </c:pt>
                <c:pt idx="7">
                  <c:v>Терновский МР</c:v>
                </c:pt>
                <c:pt idx="8">
                  <c:v>ГО г. Нововоронеж</c:v>
                </c:pt>
                <c:pt idx="9">
                  <c:v>Петропавловский МР</c:v>
                </c:pt>
                <c:pt idx="10">
                  <c:v>Кантемировский МР</c:v>
                </c:pt>
                <c:pt idx="11">
                  <c:v>ГО г. Воронеж</c:v>
                </c:pt>
                <c:pt idx="12">
                  <c:v>Каменский МР</c:v>
                </c:pt>
                <c:pt idx="13">
                  <c:v>Ольховатский МР</c:v>
                </c:pt>
                <c:pt idx="14">
                  <c:v>Нижнедевицкий МР</c:v>
                </c:pt>
              </c:strCache>
            </c:strRef>
          </c:cat>
          <c:val>
            <c:numRef>
              <c:f>аварийные!$C$57:$C$71</c:f>
              <c:numCache>
                <c:formatCode>#,##0.0</c:formatCode>
                <c:ptCount val="15"/>
                <c:pt idx="0" formatCode="General">
                  <c:v>5</c:v>
                </c:pt>
                <c:pt idx="1">
                  <c:v>5.26</c:v>
                </c:pt>
                <c:pt idx="2">
                  <c:v>5.56</c:v>
                </c:pt>
                <c:pt idx="3">
                  <c:v>6.67</c:v>
                </c:pt>
                <c:pt idx="4">
                  <c:v>6.67</c:v>
                </c:pt>
                <c:pt idx="5">
                  <c:v>8.33</c:v>
                </c:pt>
                <c:pt idx="6">
                  <c:v>8.33</c:v>
                </c:pt>
                <c:pt idx="7">
                  <c:v>9.09</c:v>
                </c:pt>
                <c:pt idx="8" formatCode="General">
                  <c:v>10</c:v>
                </c:pt>
                <c:pt idx="9" formatCode="General">
                  <c:v>10</c:v>
                </c:pt>
                <c:pt idx="10">
                  <c:v>11.11</c:v>
                </c:pt>
                <c:pt idx="11">
                  <c:v>12.83</c:v>
                </c:pt>
                <c:pt idx="12">
                  <c:v>16.670000000000005</c:v>
                </c:pt>
                <c:pt idx="13" formatCode="General">
                  <c:v>25</c:v>
                </c:pt>
                <c:pt idx="14" formatCode="General">
                  <c:v>50</c:v>
                </c:pt>
              </c:numCache>
            </c:numRef>
          </c:val>
          <c:extLst xmlns:c16r2="http://schemas.microsoft.com/office/drawing/2015/06/chart">
            <c:ext xmlns:c16="http://schemas.microsoft.com/office/drawing/2014/chart" uri="{C3380CC4-5D6E-409C-BE32-E72D297353CC}">
              <c16:uniqueId val="{00000002-5594-43E1-A52A-102127CE1E84}"/>
            </c:ext>
          </c:extLst>
        </c:ser>
        <c:dLbls/>
        <c:gapWidth val="108"/>
        <c:axId val="145526784"/>
        <c:axId val="145528320"/>
      </c:barChart>
      <c:lineChart>
        <c:grouping val="standard"/>
        <c:ser>
          <c:idx val="0"/>
          <c:order val="0"/>
          <c:tx>
            <c:strRef>
              <c:f>аварийные!$B$56</c:f>
              <c:strCache>
                <c:ptCount val="1"/>
                <c:pt idx="0">
                  <c:v>2020</c:v>
                </c:pt>
              </c:strCache>
            </c:strRef>
          </c:tx>
          <c:spPr>
            <a:ln w="28575" cap="rnd">
              <a:solidFill>
                <a:srgbClr val="0000FF"/>
              </a:solidFill>
              <a:round/>
            </a:ln>
            <a:effectLst/>
          </c:spPr>
          <c:marker>
            <c:symbol val="circle"/>
            <c:size val="5"/>
            <c:spPr>
              <a:solidFill>
                <a:srgbClr val="FFFF00"/>
              </a:solidFill>
              <a:ln w="9525">
                <a:solidFill>
                  <a:srgbClr val="0000FF"/>
                </a:solidFill>
              </a:ln>
              <a:effectLst/>
            </c:spPr>
          </c:marker>
          <c:cat>
            <c:strRef>
              <c:f>аварийные!$A$57:$A$71</c:f>
              <c:strCache>
                <c:ptCount val="15"/>
                <c:pt idx="0">
                  <c:v>Аннинский МР</c:v>
                </c:pt>
                <c:pt idx="1">
                  <c:v>Бутурлиновский МР</c:v>
                </c:pt>
                <c:pt idx="2">
                  <c:v>Таловский МР</c:v>
                </c:pt>
                <c:pt idx="3">
                  <c:v>Богучарский МР</c:v>
                </c:pt>
                <c:pt idx="4">
                  <c:v>Павловский МР</c:v>
                </c:pt>
                <c:pt idx="5">
                  <c:v>Воробьевский МР</c:v>
                </c:pt>
                <c:pt idx="6">
                  <c:v>Поворинский МР</c:v>
                </c:pt>
                <c:pt idx="7">
                  <c:v>Терновский МР</c:v>
                </c:pt>
                <c:pt idx="8">
                  <c:v>ГО г. Нововоронеж</c:v>
                </c:pt>
                <c:pt idx="9">
                  <c:v>Петропавловский МР</c:v>
                </c:pt>
                <c:pt idx="10">
                  <c:v>Кантемировский МР</c:v>
                </c:pt>
                <c:pt idx="11">
                  <c:v>ГО г. Воронеж</c:v>
                </c:pt>
                <c:pt idx="12">
                  <c:v>Каменский МР</c:v>
                </c:pt>
                <c:pt idx="13">
                  <c:v>Ольховатский МР</c:v>
                </c:pt>
                <c:pt idx="14">
                  <c:v>Нижнедевицкий МР</c:v>
                </c:pt>
              </c:strCache>
            </c:strRef>
          </c:cat>
          <c:val>
            <c:numRef>
              <c:f>аварийные!$B$57:$B$71</c:f>
              <c:numCache>
                <c:formatCode>General</c:formatCode>
                <c:ptCount val="15"/>
                <c:pt idx="0" formatCode="#,##0.0">
                  <c:v>7.1</c:v>
                </c:pt>
                <c:pt idx="1">
                  <c:v>0</c:v>
                </c:pt>
                <c:pt idx="2">
                  <c:v>0</c:v>
                </c:pt>
                <c:pt idx="3" formatCode="#,##0.0">
                  <c:v>12.5</c:v>
                </c:pt>
                <c:pt idx="4" formatCode="#,##0.0">
                  <c:v>6.7</c:v>
                </c:pt>
                <c:pt idx="5" formatCode="#,##0.0">
                  <c:v>8.3000000000000007</c:v>
                </c:pt>
                <c:pt idx="6" formatCode="#,##0.0">
                  <c:v>8.3000000000000007</c:v>
                </c:pt>
                <c:pt idx="7" formatCode="#,##0.0">
                  <c:v>9.1</c:v>
                </c:pt>
                <c:pt idx="8">
                  <c:v>10</c:v>
                </c:pt>
                <c:pt idx="9">
                  <c:v>10</c:v>
                </c:pt>
                <c:pt idx="10">
                  <c:v>0</c:v>
                </c:pt>
                <c:pt idx="11" formatCode="#,##0.0">
                  <c:v>14.2</c:v>
                </c:pt>
                <c:pt idx="12">
                  <c:v>0</c:v>
                </c:pt>
                <c:pt idx="13">
                  <c:v>0</c:v>
                </c:pt>
                <c:pt idx="14">
                  <c:v>0</c:v>
                </c:pt>
              </c:numCache>
            </c:numRef>
          </c:val>
          <c:extLst xmlns:c16r2="http://schemas.microsoft.com/office/drawing/2015/06/chart">
            <c:ext xmlns:c16="http://schemas.microsoft.com/office/drawing/2014/chart" uri="{C3380CC4-5D6E-409C-BE32-E72D297353CC}">
              <c16:uniqueId val="{00000003-5594-43E1-A52A-102127CE1E84}"/>
            </c:ext>
          </c:extLst>
        </c:ser>
        <c:dLbls/>
        <c:marker val="1"/>
        <c:axId val="145526784"/>
        <c:axId val="145528320"/>
      </c:lineChart>
      <c:catAx>
        <c:axId val="14552678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5528320"/>
        <c:crosses val="autoZero"/>
        <c:auto val="1"/>
        <c:lblAlgn val="ctr"/>
        <c:lblOffset val="100"/>
      </c:catAx>
      <c:valAx>
        <c:axId val="145528320"/>
        <c:scaling>
          <c:orientation val="minMax"/>
          <c:max val="60"/>
          <c:min val="0"/>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5526784"/>
        <c:crosses val="autoZero"/>
        <c:crossBetween val="between"/>
        <c:majorUnit val="10"/>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16828022175267041"/>
          <c:y val="8.8340885340159478E-2"/>
          <c:w val="0.21684237220591968"/>
          <c:h val="0.15184791701227243"/>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round/>
            </a:ln>
            <a:effectLst/>
          </c:spPr>
          <c:marker>
            <c:symbol val="circle"/>
            <c:size val="5"/>
            <c:spPr>
              <a:solidFill>
                <a:srgbClr val="FF0000"/>
              </a:solidFill>
              <a:ln w="9525">
                <a:solidFill>
                  <a:srgbClr val="7030A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 выпускники'!$A$39:$A$42</c:f>
              <c:strCache>
                <c:ptCount val="4"/>
                <c:pt idx="0">
                  <c:v>2018г.</c:v>
                </c:pt>
                <c:pt idx="1">
                  <c:v>2019г.</c:v>
                </c:pt>
                <c:pt idx="2">
                  <c:v>2020г.</c:v>
                </c:pt>
                <c:pt idx="3">
                  <c:v>2021г.</c:v>
                </c:pt>
              </c:strCache>
            </c:strRef>
          </c:cat>
          <c:val>
            <c:numRef>
              <c:f>'12 выпускники'!$B$39:$B$42</c:f>
              <c:numCache>
                <c:formatCode>0.0</c:formatCode>
                <c:ptCount val="4"/>
                <c:pt idx="0">
                  <c:v>1.7</c:v>
                </c:pt>
                <c:pt idx="1">
                  <c:v>1.3</c:v>
                </c:pt>
                <c:pt idx="2" formatCode="0">
                  <c:v>0</c:v>
                </c:pt>
                <c:pt idx="3">
                  <c:v>1.3</c:v>
                </c:pt>
              </c:numCache>
            </c:numRef>
          </c:val>
          <c:extLst xmlns:c16r2="http://schemas.microsoft.com/office/drawing/2015/06/chart">
            <c:ext xmlns:c16="http://schemas.microsoft.com/office/drawing/2014/chart" uri="{C3380CC4-5D6E-409C-BE32-E72D297353CC}">
              <c16:uniqueId val="{00000000-2333-47C1-9952-54FE85591364}"/>
            </c:ext>
          </c:extLst>
        </c:ser>
        <c:dLbls/>
        <c:marker val="1"/>
        <c:axId val="145660160"/>
        <c:axId val="145678336"/>
      </c:lineChart>
      <c:catAx>
        <c:axId val="14566016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5678336"/>
        <c:crosses val="autoZero"/>
        <c:auto val="1"/>
        <c:lblAlgn val="ctr"/>
        <c:lblOffset val="100"/>
      </c:catAx>
      <c:valAx>
        <c:axId val="145678336"/>
        <c:scaling>
          <c:orientation val="minMax"/>
          <c:max val="2.5"/>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5660160"/>
        <c:crosses val="autoZero"/>
        <c:crossBetween val="between"/>
        <c:majorUnit val="0.5"/>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218750385759607"/>
          <c:y val="9.9874657607170167E-2"/>
          <c:w val="0.83203043864691362"/>
          <c:h val="0.73726613238866789"/>
        </c:manualLayout>
      </c:layout>
      <c:lineChart>
        <c:grouping val="standard"/>
        <c:ser>
          <c:idx val="0"/>
          <c:order val="0"/>
          <c:spPr>
            <a:ln w="28575" cap="rnd">
              <a:solidFill>
                <a:srgbClr val="7030A0"/>
              </a:solidFill>
              <a:round/>
            </a:ln>
            <a:effectLst/>
          </c:spPr>
          <c:marker>
            <c:symbol val="circle"/>
            <c:size val="5"/>
            <c:spPr>
              <a:solidFill>
                <a:srgbClr val="FF0000"/>
              </a:solidFill>
              <a:ln w="9525">
                <a:solidFill>
                  <a:srgbClr val="7030A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современ.требов!$A$39:$A$42</c:f>
              <c:strCache>
                <c:ptCount val="4"/>
                <c:pt idx="0">
                  <c:v>2018г.</c:v>
                </c:pt>
                <c:pt idx="1">
                  <c:v>2019г.</c:v>
                </c:pt>
                <c:pt idx="2">
                  <c:v>2020г.</c:v>
                </c:pt>
                <c:pt idx="3">
                  <c:v>2021г.</c:v>
                </c:pt>
              </c:strCache>
            </c:strRef>
          </c:cat>
          <c:val>
            <c:numRef>
              <c:f>современ.требов!$B$39:$B$42</c:f>
              <c:numCache>
                <c:formatCode>#,##0.0</c:formatCode>
                <c:ptCount val="4"/>
                <c:pt idx="0">
                  <c:v>88.5</c:v>
                </c:pt>
                <c:pt idx="1">
                  <c:v>89.1</c:v>
                </c:pt>
                <c:pt idx="2">
                  <c:v>90.2</c:v>
                </c:pt>
                <c:pt idx="3">
                  <c:v>91.9</c:v>
                </c:pt>
              </c:numCache>
            </c:numRef>
          </c:val>
          <c:extLst xmlns:c16r2="http://schemas.microsoft.com/office/drawing/2015/06/chart">
            <c:ext xmlns:c16="http://schemas.microsoft.com/office/drawing/2014/chart" uri="{C3380CC4-5D6E-409C-BE32-E72D297353CC}">
              <c16:uniqueId val="{00000000-221E-4101-91B0-B090D212C39C}"/>
            </c:ext>
          </c:extLst>
        </c:ser>
        <c:dLbls/>
        <c:marker val="1"/>
        <c:axId val="145931648"/>
        <c:axId val="145937536"/>
      </c:lineChart>
      <c:catAx>
        <c:axId val="145931648"/>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5937536"/>
        <c:crosses val="autoZero"/>
        <c:auto val="1"/>
        <c:lblAlgn val="ctr"/>
        <c:lblOffset val="100"/>
      </c:catAx>
      <c:valAx>
        <c:axId val="145937536"/>
        <c:scaling>
          <c:orientation val="minMax"/>
          <c:max val="95"/>
          <c:min val="86"/>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5931648"/>
        <c:crosses val="autoZero"/>
        <c:crossBetween val="between"/>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pPr>
      <a:endParaRPr lang="ru-RU"/>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7.9289704693305693E-2"/>
          <c:y val="4.0060231163300222E-2"/>
          <c:w val="0.91733817770247761"/>
          <c:h val="0.56791334810792427"/>
        </c:manualLayout>
      </c:layout>
      <c:barChart>
        <c:barDir val="col"/>
        <c:grouping val="clustered"/>
        <c:ser>
          <c:idx val="1"/>
          <c:order val="1"/>
          <c:tx>
            <c:strRef>
              <c:f>современ.требов!$C$2</c:f>
              <c:strCache>
                <c:ptCount val="1"/>
                <c:pt idx="0">
                  <c:v>2021</c:v>
                </c:pt>
              </c:strCache>
            </c:strRef>
          </c:tx>
          <c:spPr>
            <a:solidFill>
              <a:srgbClr val="339966"/>
            </a:solidFill>
            <a:ln>
              <a:solidFill>
                <a:srgbClr val="339966"/>
              </a:solidFill>
            </a:ln>
            <a:effectLst/>
          </c:spPr>
          <c:dLbls>
            <c:spPr>
              <a:solidFill>
                <a:schemeClr val="accent3">
                  <a:lumMod val="40000"/>
                  <a:lumOff val="60000"/>
                </a:schemeClr>
              </a:solidFill>
              <a:ln>
                <a:solidFill>
                  <a:srgbClr val="339966"/>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современ.требов!$A$3:$A$36</c:f>
              <c:strCache>
                <c:ptCount val="34"/>
                <c:pt idx="0">
                  <c:v>Бутурлиновский МР</c:v>
                </c:pt>
                <c:pt idx="1">
                  <c:v>Новохоперский МР</c:v>
                </c:pt>
                <c:pt idx="2">
                  <c:v>Хохольский МР</c:v>
                </c:pt>
                <c:pt idx="3">
                  <c:v>Лискинский МР</c:v>
                </c:pt>
                <c:pt idx="4">
                  <c:v>Богучарский МР</c:v>
                </c:pt>
                <c:pt idx="5">
                  <c:v>Калачеевский МР</c:v>
                </c:pt>
                <c:pt idx="6">
                  <c:v>Репьевский МР</c:v>
                </c:pt>
                <c:pt idx="7">
                  <c:v>Таловский МР</c:v>
                </c:pt>
                <c:pt idx="8">
                  <c:v>ГО г. Воронеж</c:v>
                </c:pt>
                <c:pt idx="9">
                  <c:v>Новоусманский МР</c:v>
                </c:pt>
                <c:pt idx="10">
                  <c:v>Нижнедевицкий МР</c:v>
                </c:pt>
                <c:pt idx="11">
                  <c:v>Острогожский МР</c:v>
                </c:pt>
                <c:pt idx="12">
                  <c:v>Воробьевский МР</c:v>
                </c:pt>
                <c:pt idx="13">
                  <c:v>Бобровский МР</c:v>
                </c:pt>
                <c:pt idx="14">
                  <c:v>Рамонский МР</c:v>
                </c:pt>
                <c:pt idx="15">
                  <c:v>Аннинский МР</c:v>
                </c:pt>
                <c:pt idx="16">
                  <c:v>ГО г. Нововоронеж</c:v>
                </c:pt>
                <c:pt idx="17">
                  <c:v>Каменский МР</c:v>
                </c:pt>
                <c:pt idx="18">
                  <c:v>Верхнехавский МР</c:v>
                </c:pt>
                <c:pt idx="19">
                  <c:v>Борисоглебский ГО</c:v>
                </c:pt>
                <c:pt idx="20">
                  <c:v>Эртильский МР</c:v>
                </c:pt>
                <c:pt idx="21">
                  <c:v>Панинский МР</c:v>
                </c:pt>
                <c:pt idx="22">
                  <c:v>Терновский МР</c:v>
                </c:pt>
                <c:pt idx="23">
                  <c:v>Павловский МР</c:v>
                </c:pt>
                <c:pt idx="24">
                  <c:v>Петропавловский МР</c:v>
                </c:pt>
                <c:pt idx="25">
                  <c:v>Россошанский МР</c:v>
                </c:pt>
                <c:pt idx="26">
                  <c:v>Верхнемамонский МР</c:v>
                </c:pt>
                <c:pt idx="27">
                  <c:v>Грибановский МР</c:v>
                </c:pt>
                <c:pt idx="28">
                  <c:v>Каширский МР</c:v>
                </c:pt>
                <c:pt idx="29">
                  <c:v>Поворинский МР</c:v>
                </c:pt>
                <c:pt idx="30">
                  <c:v>Кантемировский МР</c:v>
                </c:pt>
                <c:pt idx="31">
                  <c:v>Семилукский МР</c:v>
                </c:pt>
                <c:pt idx="32">
                  <c:v>Подгоренский МР</c:v>
                </c:pt>
                <c:pt idx="33">
                  <c:v>Ольховатский МР</c:v>
                </c:pt>
              </c:strCache>
            </c:strRef>
          </c:cat>
          <c:val>
            <c:numRef>
              <c:f>современ.требов!$C$3:$C$36</c:f>
              <c:numCache>
                <c:formatCode>General</c:formatCode>
                <c:ptCount val="34"/>
                <c:pt idx="0">
                  <c:v>100</c:v>
                </c:pt>
                <c:pt idx="1">
                  <c:v>100</c:v>
                </c:pt>
                <c:pt idx="2">
                  <c:v>100</c:v>
                </c:pt>
                <c:pt idx="3" formatCode="#,##0.0">
                  <c:v>97.57</c:v>
                </c:pt>
                <c:pt idx="4" formatCode="#,##0.0">
                  <c:v>95.3</c:v>
                </c:pt>
                <c:pt idx="5" formatCode="#,##0.0">
                  <c:v>95.169999999999987</c:v>
                </c:pt>
                <c:pt idx="6" formatCode="#,##0.0">
                  <c:v>94.56</c:v>
                </c:pt>
                <c:pt idx="7" formatCode="#,##0.0">
                  <c:v>94.29</c:v>
                </c:pt>
                <c:pt idx="8" formatCode="#,##0.0">
                  <c:v>93.45</c:v>
                </c:pt>
                <c:pt idx="9" formatCode="#,##0.0">
                  <c:v>92.990000000000009</c:v>
                </c:pt>
                <c:pt idx="10" formatCode="#,##0.0">
                  <c:v>92.88</c:v>
                </c:pt>
                <c:pt idx="11" formatCode="#,##0.0">
                  <c:v>92.84</c:v>
                </c:pt>
                <c:pt idx="12" formatCode="#,##0.0">
                  <c:v>92.440000000000012</c:v>
                </c:pt>
                <c:pt idx="13" formatCode="#,##0.0">
                  <c:v>92.410000000000011</c:v>
                </c:pt>
                <c:pt idx="14" formatCode="#,##0.0">
                  <c:v>92.31</c:v>
                </c:pt>
                <c:pt idx="15" formatCode="#,##0.0">
                  <c:v>92.23</c:v>
                </c:pt>
                <c:pt idx="16" formatCode="#,##0.0">
                  <c:v>92.16</c:v>
                </c:pt>
                <c:pt idx="17" formatCode="#,##0.0">
                  <c:v>92.16</c:v>
                </c:pt>
                <c:pt idx="18" formatCode="#,##0.0">
                  <c:v>91.490000000000009</c:v>
                </c:pt>
                <c:pt idx="19" formatCode="#,##0.0">
                  <c:v>91.27</c:v>
                </c:pt>
                <c:pt idx="20" formatCode="#,##0.0">
                  <c:v>89.93</c:v>
                </c:pt>
                <c:pt idx="21" formatCode="#,##0.0">
                  <c:v>89.89</c:v>
                </c:pt>
                <c:pt idx="22" formatCode="#,##0.0">
                  <c:v>89.669999999999987</c:v>
                </c:pt>
                <c:pt idx="23" formatCode="#,##0.0">
                  <c:v>89.1</c:v>
                </c:pt>
                <c:pt idx="24" formatCode="#,##0.0">
                  <c:v>88.81</c:v>
                </c:pt>
                <c:pt idx="25" formatCode="#,##0.0">
                  <c:v>88.410000000000011</c:v>
                </c:pt>
                <c:pt idx="26" formatCode="#,##0.0">
                  <c:v>88.38</c:v>
                </c:pt>
                <c:pt idx="27" formatCode="#,##0.0">
                  <c:v>88.1</c:v>
                </c:pt>
                <c:pt idx="28" formatCode="#,##0.0">
                  <c:v>86.9</c:v>
                </c:pt>
                <c:pt idx="29" formatCode="#,##0.0">
                  <c:v>86.76</c:v>
                </c:pt>
                <c:pt idx="30" formatCode="#,##0.0">
                  <c:v>85.990000000000009</c:v>
                </c:pt>
                <c:pt idx="31" formatCode="#,##0.0">
                  <c:v>84.8</c:v>
                </c:pt>
                <c:pt idx="32" formatCode="#,##0.0">
                  <c:v>84.710000000000008</c:v>
                </c:pt>
                <c:pt idx="33" formatCode="#,##0.0">
                  <c:v>80.58</c:v>
                </c:pt>
              </c:numCache>
            </c:numRef>
          </c:val>
          <c:extLst xmlns:c16r2="http://schemas.microsoft.com/office/drawing/2015/06/chart">
            <c:ext xmlns:c16="http://schemas.microsoft.com/office/drawing/2014/chart" uri="{C3380CC4-5D6E-409C-BE32-E72D297353CC}">
              <c16:uniqueId val="{00000000-08D3-41EE-9B57-14DCDEBE3C2F}"/>
            </c:ext>
          </c:extLst>
        </c:ser>
        <c:dLbls/>
        <c:gapWidth val="74"/>
        <c:axId val="146144640"/>
        <c:axId val="146150528"/>
      </c:barChart>
      <c:lineChart>
        <c:grouping val="standard"/>
        <c:ser>
          <c:idx val="0"/>
          <c:order val="0"/>
          <c:tx>
            <c:strRef>
              <c:f>современ.требов!$B$2</c:f>
              <c:strCache>
                <c:ptCount val="1"/>
                <c:pt idx="0">
                  <c:v>2020</c:v>
                </c:pt>
              </c:strCache>
            </c:strRef>
          </c:tx>
          <c:spPr>
            <a:ln w="28575" cap="rnd">
              <a:solidFill>
                <a:srgbClr val="7030A0"/>
              </a:solidFill>
              <a:prstDash val="sysDash"/>
              <a:round/>
            </a:ln>
            <a:effectLst/>
          </c:spPr>
          <c:marker>
            <c:symbol val="circle"/>
            <c:size val="5"/>
            <c:spPr>
              <a:solidFill>
                <a:srgbClr val="FF0000"/>
              </a:solidFill>
              <a:ln w="9525">
                <a:solidFill>
                  <a:srgbClr val="800080"/>
                </a:solidFill>
              </a:ln>
              <a:effectLst/>
            </c:spPr>
          </c:marker>
          <c:cat>
            <c:strRef>
              <c:f>современ.требов!$A$3:$A$36</c:f>
              <c:strCache>
                <c:ptCount val="34"/>
                <c:pt idx="0">
                  <c:v>Бутурлиновский МР</c:v>
                </c:pt>
                <c:pt idx="1">
                  <c:v>Новохоперский МР</c:v>
                </c:pt>
                <c:pt idx="2">
                  <c:v>Хохольский МР</c:v>
                </c:pt>
                <c:pt idx="3">
                  <c:v>Лискинский МР</c:v>
                </c:pt>
                <c:pt idx="4">
                  <c:v>Богучарский МР</c:v>
                </c:pt>
                <c:pt idx="5">
                  <c:v>Калачеевский МР</c:v>
                </c:pt>
                <c:pt idx="6">
                  <c:v>Репьевский МР</c:v>
                </c:pt>
                <c:pt idx="7">
                  <c:v>Таловский МР</c:v>
                </c:pt>
                <c:pt idx="8">
                  <c:v>ГО г. Воронеж</c:v>
                </c:pt>
                <c:pt idx="9">
                  <c:v>Новоусманский МР</c:v>
                </c:pt>
                <c:pt idx="10">
                  <c:v>Нижнедевицкий МР</c:v>
                </c:pt>
                <c:pt idx="11">
                  <c:v>Острогожский МР</c:v>
                </c:pt>
                <c:pt idx="12">
                  <c:v>Воробьевский МР</c:v>
                </c:pt>
                <c:pt idx="13">
                  <c:v>Бобровский МР</c:v>
                </c:pt>
                <c:pt idx="14">
                  <c:v>Рамонский МР</c:v>
                </c:pt>
                <c:pt idx="15">
                  <c:v>Аннинский МР</c:v>
                </c:pt>
                <c:pt idx="16">
                  <c:v>ГО г. Нововоронеж</c:v>
                </c:pt>
                <c:pt idx="17">
                  <c:v>Каменский МР</c:v>
                </c:pt>
                <c:pt idx="18">
                  <c:v>Верхнехавский МР</c:v>
                </c:pt>
                <c:pt idx="19">
                  <c:v>Борисоглебский ГО</c:v>
                </c:pt>
                <c:pt idx="20">
                  <c:v>Эртильский МР</c:v>
                </c:pt>
                <c:pt idx="21">
                  <c:v>Панинский МР</c:v>
                </c:pt>
                <c:pt idx="22">
                  <c:v>Терновский МР</c:v>
                </c:pt>
                <c:pt idx="23">
                  <c:v>Павловский МР</c:v>
                </c:pt>
                <c:pt idx="24">
                  <c:v>Петропавловский МР</c:v>
                </c:pt>
                <c:pt idx="25">
                  <c:v>Россошанский МР</c:v>
                </c:pt>
                <c:pt idx="26">
                  <c:v>Верхнемамонский МР</c:v>
                </c:pt>
                <c:pt idx="27">
                  <c:v>Грибановский МР</c:v>
                </c:pt>
                <c:pt idx="28">
                  <c:v>Каширский МР</c:v>
                </c:pt>
                <c:pt idx="29">
                  <c:v>Поворинский МР</c:v>
                </c:pt>
                <c:pt idx="30">
                  <c:v>Кантемировский МР</c:v>
                </c:pt>
                <c:pt idx="31">
                  <c:v>Семилукский МР</c:v>
                </c:pt>
                <c:pt idx="32">
                  <c:v>Подгоренский МР</c:v>
                </c:pt>
                <c:pt idx="33">
                  <c:v>Ольховатский МР</c:v>
                </c:pt>
              </c:strCache>
            </c:strRef>
          </c:cat>
          <c:val>
            <c:numRef>
              <c:f>современ.требов!$B$3:$B$36</c:f>
              <c:numCache>
                <c:formatCode>General</c:formatCode>
                <c:ptCount val="34"/>
                <c:pt idx="0" formatCode="#,##0.0">
                  <c:v>92.61999999999999</c:v>
                </c:pt>
                <c:pt idx="1">
                  <c:v>100</c:v>
                </c:pt>
                <c:pt idx="2" formatCode="#,##0.0">
                  <c:v>99.55</c:v>
                </c:pt>
                <c:pt idx="3" formatCode="#,##0.0">
                  <c:v>93.35</c:v>
                </c:pt>
                <c:pt idx="4" formatCode="#,##0.0">
                  <c:v>89.07</c:v>
                </c:pt>
                <c:pt idx="5" formatCode="#,##0.0">
                  <c:v>93.35</c:v>
                </c:pt>
                <c:pt idx="6" formatCode="#,##0.0">
                  <c:v>92.5</c:v>
                </c:pt>
                <c:pt idx="7" formatCode="#,##0.0">
                  <c:v>91.79</c:v>
                </c:pt>
                <c:pt idx="8" formatCode="#,##0.0">
                  <c:v>92.34</c:v>
                </c:pt>
                <c:pt idx="9" formatCode="#,##0.0">
                  <c:v>91.4</c:v>
                </c:pt>
                <c:pt idx="10" formatCode="#,##0.0">
                  <c:v>91.54</c:v>
                </c:pt>
                <c:pt idx="11" formatCode="#,##0.0">
                  <c:v>92.59</c:v>
                </c:pt>
                <c:pt idx="12" formatCode="#,##0.0">
                  <c:v>89.5</c:v>
                </c:pt>
                <c:pt idx="13" formatCode="#,##0.0">
                  <c:v>90.45</c:v>
                </c:pt>
                <c:pt idx="14" formatCode="#,##0.0">
                  <c:v>91.86</c:v>
                </c:pt>
                <c:pt idx="15" formatCode="#,##0.0">
                  <c:v>91.79</c:v>
                </c:pt>
                <c:pt idx="16" formatCode="#,##0.0">
                  <c:v>90.69</c:v>
                </c:pt>
                <c:pt idx="17" formatCode="#,##0.0">
                  <c:v>90.85</c:v>
                </c:pt>
                <c:pt idx="18" formatCode="#,##0.0">
                  <c:v>88.73</c:v>
                </c:pt>
                <c:pt idx="19" formatCode="#,##0.0">
                  <c:v>90.45</c:v>
                </c:pt>
                <c:pt idx="20" formatCode="#,##0.0">
                  <c:v>86.73</c:v>
                </c:pt>
                <c:pt idx="21" formatCode="#,##0.0">
                  <c:v>86.6</c:v>
                </c:pt>
                <c:pt idx="22" formatCode="#,##0.0">
                  <c:v>85.78</c:v>
                </c:pt>
                <c:pt idx="23" formatCode="#,##0.0">
                  <c:v>88.48</c:v>
                </c:pt>
                <c:pt idx="24" formatCode="#,##0.0">
                  <c:v>87.83</c:v>
                </c:pt>
                <c:pt idx="25" formatCode="#,##0.0">
                  <c:v>87.69</c:v>
                </c:pt>
                <c:pt idx="26" formatCode="#,##0.0">
                  <c:v>88.38</c:v>
                </c:pt>
                <c:pt idx="27" formatCode="#,##0.0">
                  <c:v>88.240000000000009</c:v>
                </c:pt>
                <c:pt idx="28" formatCode="#,##0.0">
                  <c:v>85.169999999999987</c:v>
                </c:pt>
                <c:pt idx="29" formatCode="#,##0.0">
                  <c:v>84.1</c:v>
                </c:pt>
                <c:pt idx="30" formatCode="#,##0.0">
                  <c:v>85.66</c:v>
                </c:pt>
                <c:pt idx="31" formatCode="#,##0.0">
                  <c:v>86.56</c:v>
                </c:pt>
                <c:pt idx="32" formatCode="#,##0.0">
                  <c:v>84.710000000000008</c:v>
                </c:pt>
                <c:pt idx="33" formatCode="#,##0.0">
                  <c:v>77.959999999999994</c:v>
                </c:pt>
              </c:numCache>
            </c:numRef>
          </c:val>
          <c:extLst xmlns:c16r2="http://schemas.microsoft.com/office/drawing/2015/06/chart">
            <c:ext xmlns:c16="http://schemas.microsoft.com/office/drawing/2014/chart" uri="{C3380CC4-5D6E-409C-BE32-E72D297353CC}">
              <c16:uniqueId val="{00000001-08D3-41EE-9B57-14DCDEBE3C2F}"/>
            </c:ext>
          </c:extLst>
        </c:ser>
        <c:dLbls/>
        <c:marker val="1"/>
        <c:axId val="146144640"/>
        <c:axId val="146150528"/>
      </c:lineChart>
      <c:catAx>
        <c:axId val="14614464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6150528"/>
        <c:crosses val="autoZero"/>
        <c:auto val="1"/>
        <c:lblAlgn val="ctr"/>
        <c:lblOffset val="100"/>
      </c:catAx>
      <c:valAx>
        <c:axId val="146150528"/>
        <c:scaling>
          <c:orientation val="minMax"/>
          <c:max val="100"/>
          <c:min val="50"/>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6144640"/>
        <c:crosses val="autoZero"/>
        <c:crossBetween val="between"/>
      </c:valAx>
      <c:spPr>
        <a:solidFill>
          <a:schemeClr val="accent4">
            <a:lumMod val="20000"/>
            <a:lumOff val="80000"/>
          </a:schemeClr>
        </a:solidFill>
        <a:ln>
          <a:noFill/>
        </a:ln>
        <a:effectLst/>
      </c:spPr>
    </c:plotArea>
    <c:legend>
      <c:legendPos val="b"/>
      <c:layout>
        <c:manualLayout>
          <c:xMode val="edge"/>
          <c:yMode val="edge"/>
          <c:x val="0.8525621960214298"/>
          <c:y val="2.7323801463010534E-2"/>
          <c:w val="0.1399783704588379"/>
          <c:h val="7.3646739360150273E-2"/>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gradFill flip="none" rotWithShape="1">
                <a:gsLst>
                  <a:gs pos="54000">
                    <a:schemeClr val="accent4">
                      <a:lumMod val="50000"/>
                    </a:schemeClr>
                  </a:gs>
                  <a:gs pos="55000">
                    <a:schemeClr val="accent2">
                      <a:lumMod val="89000"/>
                    </a:schemeClr>
                  </a:gs>
                  <a:gs pos="98000">
                    <a:schemeClr val="accent2">
                      <a:lumMod val="75000"/>
                    </a:schemeClr>
                  </a:gs>
                  <a:gs pos="40000">
                    <a:schemeClr val="accent2">
                      <a:lumMod val="70000"/>
                    </a:schemeClr>
                  </a:gs>
                </a:gsLst>
                <a:path path="circle">
                  <a:fillToRect l="100000" t="100000"/>
                </a:path>
                <a:tileRect r="-100000" b="-100000"/>
              </a:gradFill>
              <a:round/>
            </a:ln>
            <a:effectLst/>
          </c:spPr>
          <c:marker>
            <c:symbol val="circle"/>
            <c:size val="6"/>
            <c:spPr>
              <a:solidFill>
                <a:srgbClr val="FFC000"/>
              </a:solidFill>
              <a:ln w="9525">
                <a:solidFill>
                  <a:srgbClr val="7030A0"/>
                </a:solidFill>
              </a:ln>
              <a:effectLst/>
              <a:scene3d>
                <a:camera prst="orthographicFront"/>
                <a:lightRig rig="threePt" dir="t"/>
              </a:scene3d>
              <a:sp3d>
                <a:bevelT/>
              </a:sp3d>
            </c:spPr>
          </c:marker>
          <c:dLbls>
            <c:spPr>
              <a:solidFill>
                <a:schemeClr val="accent4">
                  <a:lumMod val="20000"/>
                  <a:lumOff val="80000"/>
                </a:schemeClr>
              </a:solidFill>
              <a:ln>
                <a:solidFill>
                  <a:schemeClr val="accent4">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доля раб-в МСП'!$A$40:$A$43</c:f>
              <c:strCache>
                <c:ptCount val="4"/>
                <c:pt idx="0">
                  <c:v>2018г.</c:v>
                </c:pt>
                <c:pt idx="1">
                  <c:v>2019г.</c:v>
                </c:pt>
                <c:pt idx="2">
                  <c:v>2020г.</c:v>
                </c:pt>
                <c:pt idx="3">
                  <c:v>2021г.</c:v>
                </c:pt>
              </c:strCache>
            </c:strRef>
          </c:cat>
          <c:val>
            <c:numRef>
              <c:f>'2 доля раб-в МСП'!$B$40:$B$43</c:f>
              <c:numCache>
                <c:formatCode>#,##0.0</c:formatCode>
                <c:ptCount val="4"/>
                <c:pt idx="0">
                  <c:v>29.2</c:v>
                </c:pt>
                <c:pt idx="1">
                  <c:v>30.1</c:v>
                </c:pt>
                <c:pt idx="2">
                  <c:v>30.9</c:v>
                </c:pt>
                <c:pt idx="3">
                  <c:v>29.38</c:v>
                </c:pt>
              </c:numCache>
            </c:numRef>
          </c:val>
          <c:extLst xmlns:c16r2="http://schemas.microsoft.com/office/drawing/2015/06/chart">
            <c:ext xmlns:c16="http://schemas.microsoft.com/office/drawing/2014/chart" uri="{C3380CC4-5D6E-409C-BE32-E72D297353CC}">
              <c16:uniqueId val="{00000000-D7C8-42C3-8CDB-C5436A8EAE06}"/>
            </c:ext>
          </c:extLst>
        </c:ser>
        <c:dLbls/>
        <c:marker val="1"/>
        <c:axId val="82388480"/>
        <c:axId val="82390016"/>
      </c:lineChart>
      <c:catAx>
        <c:axId val="8238848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82390016"/>
        <c:crosses val="autoZero"/>
        <c:auto val="1"/>
        <c:lblAlgn val="ctr"/>
        <c:lblOffset val="100"/>
      </c:catAx>
      <c:valAx>
        <c:axId val="82390016"/>
        <c:scaling>
          <c:orientation val="minMax"/>
          <c:max val="32"/>
          <c:min val="28.5"/>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82388480"/>
        <c:crosses val="autoZero"/>
        <c:crossBetween val="between"/>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pPr>
      <a:endParaRPr lang="ru-RU"/>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round/>
            </a:ln>
            <a:effectLst/>
          </c:spPr>
          <c:marker>
            <c:symbol val="circle"/>
            <c:size val="5"/>
            <c:spPr>
              <a:solidFill>
                <a:srgbClr val="C00000"/>
              </a:solidFill>
              <a:ln w="9525">
                <a:solidFill>
                  <a:srgbClr val="80008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'аварийные школы'!$A$39:$A$42</c:f>
              <c:strCache>
                <c:ptCount val="4"/>
                <c:pt idx="0">
                  <c:v>2018г.</c:v>
                </c:pt>
                <c:pt idx="1">
                  <c:v>2019г.</c:v>
                </c:pt>
                <c:pt idx="2">
                  <c:v>2020г.</c:v>
                </c:pt>
                <c:pt idx="3">
                  <c:v>2021г.</c:v>
                </c:pt>
              </c:strCache>
            </c:strRef>
          </c:cat>
          <c:val>
            <c:numRef>
              <c:f>'аварийные школы'!$B$39:$B$42</c:f>
              <c:numCache>
                <c:formatCode>General</c:formatCode>
                <c:ptCount val="4"/>
                <c:pt idx="0">
                  <c:v>4.7</c:v>
                </c:pt>
                <c:pt idx="1">
                  <c:v>4.3</c:v>
                </c:pt>
                <c:pt idx="2">
                  <c:v>2.8</c:v>
                </c:pt>
                <c:pt idx="3">
                  <c:v>8.3000000000000007</c:v>
                </c:pt>
              </c:numCache>
            </c:numRef>
          </c:val>
          <c:extLst xmlns:c16r2="http://schemas.microsoft.com/office/drawing/2015/06/chart">
            <c:ext xmlns:c16="http://schemas.microsoft.com/office/drawing/2014/chart" uri="{C3380CC4-5D6E-409C-BE32-E72D297353CC}">
              <c16:uniqueId val="{00000000-EE24-436B-807D-3EF2E59025AB}"/>
            </c:ext>
          </c:extLst>
        </c:ser>
        <c:dLbls/>
        <c:marker val="1"/>
        <c:axId val="146265600"/>
        <c:axId val="146267136"/>
      </c:lineChart>
      <c:catAx>
        <c:axId val="14626560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6267136"/>
        <c:crosses val="autoZero"/>
        <c:auto val="1"/>
        <c:lblAlgn val="ctr"/>
        <c:lblOffset val="100"/>
      </c:catAx>
      <c:valAx>
        <c:axId val="146267136"/>
        <c:scaling>
          <c:orientation val="minMax"/>
          <c:max val="9"/>
          <c:min val="2"/>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6265600"/>
        <c:crosses val="autoZero"/>
        <c:crossBetween val="between"/>
        <c:majorUnit val="1"/>
        <c:minorUnit val="0.5"/>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7.2592805989926512E-2"/>
          <c:y val="5.7907179171448671E-2"/>
          <c:w val="0.92506043529632154"/>
          <c:h val="0.42995673153433406"/>
        </c:manualLayout>
      </c:layout>
      <c:barChart>
        <c:barDir val="col"/>
        <c:grouping val="clustered"/>
        <c:ser>
          <c:idx val="1"/>
          <c:order val="1"/>
          <c:tx>
            <c:strRef>
              <c:f>'аварийные школы'!$C$56</c:f>
              <c:strCache>
                <c:ptCount val="1"/>
                <c:pt idx="0">
                  <c:v>2021</c:v>
                </c:pt>
              </c:strCache>
            </c:strRef>
          </c:tx>
          <c:spPr>
            <a:solidFill>
              <a:schemeClr val="accent5">
                <a:lumMod val="75000"/>
              </a:schemeClr>
            </a:solidFill>
            <a:ln>
              <a:solidFill>
                <a:schemeClr val="accent5">
                  <a:lumMod val="50000"/>
                </a:schemeClr>
              </a:solidFill>
            </a:ln>
            <a:effectLst/>
          </c:spPr>
          <c:dLbls>
            <c:spPr>
              <a:solidFill>
                <a:schemeClr val="accent5">
                  <a:lumMod val="20000"/>
                  <a:lumOff val="80000"/>
                </a:schemeClr>
              </a:solidFill>
              <a:ln>
                <a:solidFill>
                  <a:schemeClr val="accent5">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'аварийные школы'!$A$57:$A$85</c:f>
              <c:strCache>
                <c:ptCount val="29"/>
                <c:pt idx="0">
                  <c:v>Россошанский МР</c:v>
                </c:pt>
                <c:pt idx="1">
                  <c:v>Богучарский МР</c:v>
                </c:pt>
                <c:pt idx="2">
                  <c:v>Таловский МР</c:v>
                </c:pt>
                <c:pt idx="3">
                  <c:v>Острогожский МР</c:v>
                </c:pt>
                <c:pt idx="4">
                  <c:v>Кантемировский МР</c:v>
                </c:pt>
                <c:pt idx="5">
                  <c:v>Аннинский МР</c:v>
                </c:pt>
                <c:pt idx="6">
                  <c:v>Лискинский МР</c:v>
                </c:pt>
                <c:pt idx="7">
                  <c:v>Новохоперский МР</c:v>
                </c:pt>
                <c:pt idx="8">
                  <c:v>Каширский МР</c:v>
                </c:pt>
                <c:pt idx="9">
                  <c:v>Верхнехавский МР</c:v>
                </c:pt>
                <c:pt idx="10">
                  <c:v>Калачеевский МР</c:v>
                </c:pt>
                <c:pt idx="11">
                  <c:v>Поворинский МР</c:v>
                </c:pt>
                <c:pt idx="12">
                  <c:v>Панинский МР</c:v>
                </c:pt>
                <c:pt idx="13">
                  <c:v>Подгоренский МР</c:v>
                </c:pt>
                <c:pt idx="14">
                  <c:v>Рамонский МР</c:v>
                </c:pt>
                <c:pt idx="15">
                  <c:v>Каменский МР</c:v>
                </c:pt>
                <c:pt idx="16">
                  <c:v>Терновский МР</c:v>
                </c:pt>
                <c:pt idx="17">
                  <c:v>Бобровский МР</c:v>
                </c:pt>
                <c:pt idx="18">
                  <c:v>ГО г. Воронеж</c:v>
                </c:pt>
                <c:pt idx="19">
                  <c:v>Бутурлиновский МР</c:v>
                </c:pt>
                <c:pt idx="20">
                  <c:v>Нижнедевицкий МР</c:v>
                </c:pt>
                <c:pt idx="21">
                  <c:v>Новоусманский МР</c:v>
                </c:pt>
                <c:pt idx="22">
                  <c:v>Репьевский МР</c:v>
                </c:pt>
                <c:pt idx="23">
                  <c:v>Семилукский МР</c:v>
                </c:pt>
                <c:pt idx="24">
                  <c:v>Павловский МР</c:v>
                </c:pt>
                <c:pt idx="25">
                  <c:v>Петропавловский МР</c:v>
                </c:pt>
                <c:pt idx="26">
                  <c:v>Борисоглебский ГО</c:v>
                </c:pt>
                <c:pt idx="27">
                  <c:v>Эртильский МР</c:v>
                </c:pt>
                <c:pt idx="28">
                  <c:v>Ольховатский МР</c:v>
                </c:pt>
              </c:strCache>
            </c:strRef>
          </c:cat>
          <c:val>
            <c:numRef>
              <c:f>'аварийные школы'!$C$57:$C$85</c:f>
              <c:numCache>
                <c:formatCode>General</c:formatCode>
                <c:ptCount val="29"/>
                <c:pt idx="0" formatCode="#,##0.0">
                  <c:v>2.7</c:v>
                </c:pt>
                <c:pt idx="1">
                  <c:v>4</c:v>
                </c:pt>
                <c:pt idx="2">
                  <c:v>4</c:v>
                </c:pt>
                <c:pt idx="3" formatCode="#,##0.0">
                  <c:v>4.17</c:v>
                </c:pt>
                <c:pt idx="4" formatCode="#,##0.0">
                  <c:v>4.3499999999999996</c:v>
                </c:pt>
                <c:pt idx="5">
                  <c:v>5</c:v>
                </c:pt>
                <c:pt idx="6">
                  <c:v>5</c:v>
                </c:pt>
                <c:pt idx="7" formatCode="#,##0.0">
                  <c:v>5.26</c:v>
                </c:pt>
                <c:pt idx="8" formatCode="#,##0.0">
                  <c:v>5.88</c:v>
                </c:pt>
                <c:pt idx="9" formatCode="#,##0.0">
                  <c:v>6.25</c:v>
                </c:pt>
                <c:pt idx="10" formatCode="#,##0.0">
                  <c:v>6.25</c:v>
                </c:pt>
                <c:pt idx="11" formatCode="#,##0.0">
                  <c:v>6.67</c:v>
                </c:pt>
                <c:pt idx="12" formatCode="#,##0.0">
                  <c:v>7.14</c:v>
                </c:pt>
                <c:pt idx="13" formatCode="#,##0.0">
                  <c:v>7.14</c:v>
                </c:pt>
                <c:pt idx="14" formatCode="#,##0.0">
                  <c:v>7.6899999999999995</c:v>
                </c:pt>
                <c:pt idx="15" formatCode="#,##0.0">
                  <c:v>8.33</c:v>
                </c:pt>
                <c:pt idx="16" formatCode="#,##0.0">
                  <c:v>9.09</c:v>
                </c:pt>
                <c:pt idx="17" formatCode="#,##0.0">
                  <c:v>9.52</c:v>
                </c:pt>
                <c:pt idx="18">
                  <c:v>10</c:v>
                </c:pt>
                <c:pt idx="19">
                  <c:v>10</c:v>
                </c:pt>
                <c:pt idx="20">
                  <c:v>10</c:v>
                </c:pt>
                <c:pt idx="21">
                  <c:v>12</c:v>
                </c:pt>
                <c:pt idx="22" formatCode="#,##0.0">
                  <c:v>12.5</c:v>
                </c:pt>
                <c:pt idx="23" formatCode="#,##0.0">
                  <c:v>14.29</c:v>
                </c:pt>
                <c:pt idx="24" formatCode="#,##0.0">
                  <c:v>16.670000000000005</c:v>
                </c:pt>
                <c:pt idx="25" formatCode="#,##0.0">
                  <c:v>18.18</c:v>
                </c:pt>
                <c:pt idx="26" formatCode="#,##0.0">
                  <c:v>23.53</c:v>
                </c:pt>
                <c:pt idx="27" formatCode="#,##0.0">
                  <c:v>27.27</c:v>
                </c:pt>
                <c:pt idx="28" formatCode="#,##0.0">
                  <c:v>28.57</c:v>
                </c:pt>
              </c:numCache>
            </c:numRef>
          </c:val>
          <c:extLst xmlns:c16r2="http://schemas.microsoft.com/office/drawing/2015/06/chart">
            <c:ext xmlns:c16="http://schemas.microsoft.com/office/drawing/2014/chart" uri="{C3380CC4-5D6E-409C-BE32-E72D297353CC}">
              <c16:uniqueId val="{00000000-3CB6-4268-AB65-7BB895F44E27}"/>
            </c:ext>
          </c:extLst>
        </c:ser>
        <c:dLbls/>
        <c:gapWidth val="143"/>
        <c:axId val="146453632"/>
        <c:axId val="146455168"/>
      </c:barChart>
      <c:lineChart>
        <c:grouping val="standard"/>
        <c:ser>
          <c:idx val="0"/>
          <c:order val="0"/>
          <c:tx>
            <c:strRef>
              <c:f>'аварийные школы'!$B$56</c:f>
              <c:strCache>
                <c:ptCount val="1"/>
                <c:pt idx="0">
                  <c:v>2020</c:v>
                </c:pt>
              </c:strCache>
            </c:strRef>
          </c:tx>
          <c:spPr>
            <a:ln w="28575" cap="rnd">
              <a:solidFill>
                <a:srgbClr val="7030A0"/>
              </a:solidFill>
              <a:prstDash val="sysDash"/>
              <a:round/>
            </a:ln>
            <a:effectLst/>
          </c:spPr>
          <c:marker>
            <c:symbol val="circle"/>
            <c:size val="5"/>
            <c:spPr>
              <a:solidFill>
                <a:srgbClr val="C00000"/>
              </a:solidFill>
              <a:ln w="9525">
                <a:solidFill>
                  <a:srgbClr val="800080"/>
                </a:solidFill>
              </a:ln>
              <a:effectLst/>
            </c:spPr>
          </c:marker>
          <c:cat>
            <c:strRef>
              <c:f>'аварийные школы'!$A$57:$A$85</c:f>
              <c:strCache>
                <c:ptCount val="29"/>
                <c:pt idx="0">
                  <c:v>Россошанский МР</c:v>
                </c:pt>
                <c:pt idx="1">
                  <c:v>Богучарский МР</c:v>
                </c:pt>
                <c:pt idx="2">
                  <c:v>Таловский МР</c:v>
                </c:pt>
                <c:pt idx="3">
                  <c:v>Острогожский МР</c:v>
                </c:pt>
                <c:pt idx="4">
                  <c:v>Кантемировский МР</c:v>
                </c:pt>
                <c:pt idx="5">
                  <c:v>Аннинский МР</c:v>
                </c:pt>
                <c:pt idx="6">
                  <c:v>Лискинский МР</c:v>
                </c:pt>
                <c:pt idx="7">
                  <c:v>Новохоперский МР</c:v>
                </c:pt>
                <c:pt idx="8">
                  <c:v>Каширский МР</c:v>
                </c:pt>
                <c:pt idx="9">
                  <c:v>Верхнехавский МР</c:v>
                </c:pt>
                <c:pt idx="10">
                  <c:v>Калачеевский МР</c:v>
                </c:pt>
                <c:pt idx="11">
                  <c:v>Поворинский МР</c:v>
                </c:pt>
                <c:pt idx="12">
                  <c:v>Панинский МР</c:v>
                </c:pt>
                <c:pt idx="13">
                  <c:v>Подгоренский МР</c:v>
                </c:pt>
                <c:pt idx="14">
                  <c:v>Рамонский МР</c:v>
                </c:pt>
                <c:pt idx="15">
                  <c:v>Каменский МР</c:v>
                </c:pt>
                <c:pt idx="16">
                  <c:v>Терновский МР</c:v>
                </c:pt>
                <c:pt idx="17">
                  <c:v>Бобровский МР</c:v>
                </c:pt>
                <c:pt idx="18">
                  <c:v>ГО г. Воронеж</c:v>
                </c:pt>
                <c:pt idx="19">
                  <c:v>Бутурлиновский МР</c:v>
                </c:pt>
                <c:pt idx="20">
                  <c:v>Нижнедевицкий МР</c:v>
                </c:pt>
                <c:pt idx="21">
                  <c:v>Новоусманский МР</c:v>
                </c:pt>
                <c:pt idx="22">
                  <c:v>Репьевский МР</c:v>
                </c:pt>
                <c:pt idx="23">
                  <c:v>Семилукский МР</c:v>
                </c:pt>
                <c:pt idx="24">
                  <c:v>Павловский МР</c:v>
                </c:pt>
                <c:pt idx="25">
                  <c:v>Петропавловский МР</c:v>
                </c:pt>
                <c:pt idx="26">
                  <c:v>Борисоглебский ГО</c:v>
                </c:pt>
                <c:pt idx="27">
                  <c:v>Эртильский МР</c:v>
                </c:pt>
                <c:pt idx="28">
                  <c:v>Ольховатский МР</c:v>
                </c:pt>
              </c:strCache>
            </c:strRef>
          </c:cat>
          <c:val>
            <c:numRef>
              <c:f>'аварийные школы'!$B$57:$B$85</c:f>
              <c:numCache>
                <c:formatCode>General</c:formatCode>
                <c:ptCount val="29"/>
                <c:pt idx="0">
                  <c:v>0</c:v>
                </c:pt>
                <c:pt idx="1">
                  <c:v>0</c:v>
                </c:pt>
                <c:pt idx="2">
                  <c:v>0</c:v>
                </c:pt>
                <c:pt idx="3">
                  <c:v>0</c:v>
                </c:pt>
                <c:pt idx="4">
                  <c:v>0</c:v>
                </c:pt>
                <c:pt idx="5" formatCode="#,##0.0">
                  <c:v>3.9</c:v>
                </c:pt>
                <c:pt idx="6">
                  <c:v>0</c:v>
                </c:pt>
                <c:pt idx="7">
                  <c:v>0</c:v>
                </c:pt>
                <c:pt idx="8">
                  <c:v>0</c:v>
                </c:pt>
                <c:pt idx="9">
                  <c:v>0</c:v>
                </c:pt>
                <c:pt idx="10">
                  <c:v>0</c:v>
                </c:pt>
                <c:pt idx="11" formatCode="#,##0.0">
                  <c:v>6.7</c:v>
                </c:pt>
                <c:pt idx="12" formatCode="#,##0.0">
                  <c:v>6.7</c:v>
                </c:pt>
                <c:pt idx="13">
                  <c:v>0</c:v>
                </c:pt>
                <c:pt idx="14">
                  <c:v>0</c:v>
                </c:pt>
                <c:pt idx="15">
                  <c:v>0</c:v>
                </c:pt>
                <c:pt idx="16">
                  <c:v>0</c:v>
                </c:pt>
                <c:pt idx="17">
                  <c:v>0</c:v>
                </c:pt>
                <c:pt idx="18" formatCode="#,##0.0">
                  <c:v>9.9</c:v>
                </c:pt>
                <c:pt idx="19" formatCode="#,##0.0">
                  <c:v>4.5</c:v>
                </c:pt>
                <c:pt idx="20">
                  <c:v>0</c:v>
                </c:pt>
                <c:pt idx="21" formatCode="#,##0.0">
                  <c:v>8.7000000000000011</c:v>
                </c:pt>
                <c:pt idx="22">
                  <c:v>0</c:v>
                </c:pt>
                <c:pt idx="23">
                  <c:v>0</c:v>
                </c:pt>
                <c:pt idx="24">
                  <c:v>0</c:v>
                </c:pt>
                <c:pt idx="25" formatCode="#,##0.0">
                  <c:v>8.3000000000000007</c:v>
                </c:pt>
                <c:pt idx="26" formatCode="#,##0.0">
                  <c:v>5.5</c:v>
                </c:pt>
                <c:pt idx="27">
                  <c:v>0</c:v>
                </c:pt>
                <c:pt idx="28" formatCode="#,##0.0">
                  <c:v>7.1</c:v>
                </c:pt>
              </c:numCache>
            </c:numRef>
          </c:val>
          <c:extLst xmlns:c16r2="http://schemas.microsoft.com/office/drawing/2015/06/chart">
            <c:ext xmlns:c16="http://schemas.microsoft.com/office/drawing/2014/chart" uri="{C3380CC4-5D6E-409C-BE32-E72D297353CC}">
              <c16:uniqueId val="{00000001-3CB6-4268-AB65-7BB895F44E27}"/>
            </c:ext>
          </c:extLst>
        </c:ser>
        <c:dLbls/>
        <c:marker val="1"/>
        <c:axId val="146453632"/>
        <c:axId val="146455168"/>
      </c:lineChart>
      <c:catAx>
        <c:axId val="146453632"/>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6455168"/>
        <c:crosses val="autoZero"/>
        <c:auto val="1"/>
        <c:lblAlgn val="ctr"/>
        <c:lblOffset val="100"/>
      </c:catAx>
      <c:valAx>
        <c:axId val="146455168"/>
        <c:scaling>
          <c:orientation val="minMax"/>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6453632"/>
        <c:crosses val="autoZero"/>
        <c:crossBetween val="between"/>
        <c:majorUnit val="5"/>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1.9210355378193961E-2"/>
          <c:y val="0.85137724937469417"/>
          <c:w val="0.17130233704770842"/>
          <c:h val="0.10508667205145376"/>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round/>
            </a:ln>
            <a:effectLst/>
          </c:spPr>
          <c:marker>
            <c:symbol val="circle"/>
            <c:size val="6"/>
            <c:spPr>
              <a:solidFill>
                <a:srgbClr val="C00000"/>
              </a:solidFill>
              <a:ln w="9525">
                <a:solidFill>
                  <a:srgbClr val="7030A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здоровье!$A$38:$A$41</c:f>
              <c:strCache>
                <c:ptCount val="4"/>
                <c:pt idx="0">
                  <c:v>2018г.</c:v>
                </c:pt>
                <c:pt idx="1">
                  <c:v>2019г.</c:v>
                </c:pt>
                <c:pt idx="2">
                  <c:v>2020г.</c:v>
                </c:pt>
                <c:pt idx="3">
                  <c:v>2021г.</c:v>
                </c:pt>
              </c:strCache>
            </c:strRef>
          </c:cat>
          <c:val>
            <c:numRef>
              <c:f>здоровье!$B$38:$B$41</c:f>
              <c:numCache>
                <c:formatCode>#,##0.0</c:formatCode>
                <c:ptCount val="4"/>
                <c:pt idx="0">
                  <c:v>81</c:v>
                </c:pt>
                <c:pt idx="1">
                  <c:v>83.5</c:v>
                </c:pt>
                <c:pt idx="2">
                  <c:v>84.2</c:v>
                </c:pt>
                <c:pt idx="3">
                  <c:v>81.3</c:v>
                </c:pt>
              </c:numCache>
            </c:numRef>
          </c:val>
          <c:extLst xmlns:c16r2="http://schemas.microsoft.com/office/drawing/2015/06/chart">
            <c:ext xmlns:c16="http://schemas.microsoft.com/office/drawing/2014/chart" uri="{C3380CC4-5D6E-409C-BE32-E72D297353CC}">
              <c16:uniqueId val="{00000000-0D39-4EE7-A5ED-69496B0AAC8E}"/>
            </c:ext>
          </c:extLst>
        </c:ser>
        <c:dLbls/>
        <c:marker val="1"/>
        <c:axId val="146798464"/>
        <c:axId val="146800000"/>
      </c:lineChart>
      <c:catAx>
        <c:axId val="14679846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6800000"/>
        <c:crosses val="autoZero"/>
        <c:auto val="1"/>
        <c:lblAlgn val="ctr"/>
        <c:lblOffset val="100"/>
      </c:catAx>
      <c:valAx>
        <c:axId val="146800000"/>
        <c:scaling>
          <c:orientation val="minMax"/>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6798464"/>
        <c:crosses val="autoZero"/>
        <c:crossBetween val="between"/>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здоровье!$C$2</c:f>
              <c:strCache>
                <c:ptCount val="1"/>
                <c:pt idx="0">
                  <c:v>2021</c:v>
                </c:pt>
              </c:strCache>
            </c:strRef>
          </c:tx>
          <c:sp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rgbClr val="C00000"/>
              </a:solidFill>
            </a:ln>
            <a:effectLst/>
          </c:spPr>
          <c:dLbls>
            <c:spPr>
              <a:solidFill>
                <a:schemeClr val="accent2">
                  <a:lumMod val="20000"/>
                  <a:lumOff val="80000"/>
                </a:schemeClr>
              </a:solidFill>
              <a:ln>
                <a:solidFill>
                  <a:schemeClr val="accent2">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здоровье!$A$3:$A$36</c:f>
              <c:strCache>
                <c:ptCount val="34"/>
                <c:pt idx="0">
                  <c:v>Воробьевский МР</c:v>
                </c:pt>
                <c:pt idx="1">
                  <c:v>Семилукский МР</c:v>
                </c:pt>
                <c:pt idx="2">
                  <c:v>Верхнехавский МР</c:v>
                </c:pt>
                <c:pt idx="3">
                  <c:v>Эртильский МР</c:v>
                </c:pt>
                <c:pt idx="4">
                  <c:v>Бутурлиновский МР</c:v>
                </c:pt>
                <c:pt idx="5">
                  <c:v>Борисоглебский ГО</c:v>
                </c:pt>
                <c:pt idx="6">
                  <c:v>Новоусманский МР</c:v>
                </c:pt>
                <c:pt idx="7">
                  <c:v>Новохоперский МР</c:v>
                </c:pt>
                <c:pt idx="8">
                  <c:v>Поворинский МР</c:v>
                </c:pt>
                <c:pt idx="9">
                  <c:v>Острогожский МР</c:v>
                </c:pt>
                <c:pt idx="10">
                  <c:v>Рамонский МР</c:v>
                </c:pt>
                <c:pt idx="11">
                  <c:v>Нижнедевицкий МР</c:v>
                </c:pt>
                <c:pt idx="12">
                  <c:v>Бобровский МР</c:v>
                </c:pt>
                <c:pt idx="13">
                  <c:v>Терновский МР</c:v>
                </c:pt>
                <c:pt idx="14">
                  <c:v>Каменский МР</c:v>
                </c:pt>
                <c:pt idx="15">
                  <c:v>Кантемировский МР</c:v>
                </c:pt>
                <c:pt idx="16">
                  <c:v>ГО г. Нововоронеж</c:v>
                </c:pt>
                <c:pt idx="17">
                  <c:v>Петропавловский МР</c:v>
                </c:pt>
                <c:pt idx="18">
                  <c:v>Павловский МР</c:v>
                </c:pt>
                <c:pt idx="19">
                  <c:v>Верхнемамонский МР</c:v>
                </c:pt>
                <c:pt idx="20">
                  <c:v>Панинский МР</c:v>
                </c:pt>
                <c:pt idx="21">
                  <c:v>Таловский МР</c:v>
                </c:pt>
                <c:pt idx="22">
                  <c:v>Каширский МР</c:v>
                </c:pt>
                <c:pt idx="23">
                  <c:v>Грибановский МР</c:v>
                </c:pt>
                <c:pt idx="24">
                  <c:v>Аннинский МР</c:v>
                </c:pt>
                <c:pt idx="25">
                  <c:v>Калачеевский МР</c:v>
                </c:pt>
                <c:pt idx="26">
                  <c:v>Богучарский МР</c:v>
                </c:pt>
                <c:pt idx="27">
                  <c:v>ГО г. Воронеж</c:v>
                </c:pt>
                <c:pt idx="28">
                  <c:v>Лискинский МР</c:v>
                </c:pt>
                <c:pt idx="29">
                  <c:v>Россошанский МР</c:v>
                </c:pt>
                <c:pt idx="30">
                  <c:v>Репьевский МР</c:v>
                </c:pt>
                <c:pt idx="31">
                  <c:v>Ольховатский МР</c:v>
                </c:pt>
                <c:pt idx="32">
                  <c:v>Хохольский МР</c:v>
                </c:pt>
                <c:pt idx="33">
                  <c:v>Подгоренский МР</c:v>
                </c:pt>
              </c:strCache>
            </c:strRef>
          </c:cat>
          <c:val>
            <c:numRef>
              <c:f>здоровье!$C$3:$C$36</c:f>
              <c:numCache>
                <c:formatCode>#,##0.0</c:formatCode>
                <c:ptCount val="34"/>
                <c:pt idx="0">
                  <c:v>98.179999999999993</c:v>
                </c:pt>
                <c:pt idx="1">
                  <c:v>95.02</c:v>
                </c:pt>
                <c:pt idx="2" formatCode="General">
                  <c:v>92</c:v>
                </c:pt>
                <c:pt idx="3">
                  <c:v>91.14</c:v>
                </c:pt>
                <c:pt idx="4">
                  <c:v>89.26</c:v>
                </c:pt>
                <c:pt idx="5">
                  <c:v>88.02</c:v>
                </c:pt>
                <c:pt idx="6">
                  <c:v>86.990000000000009</c:v>
                </c:pt>
                <c:pt idx="7">
                  <c:v>86.910000000000011</c:v>
                </c:pt>
                <c:pt idx="8">
                  <c:v>86.43</c:v>
                </c:pt>
                <c:pt idx="9">
                  <c:v>85.1</c:v>
                </c:pt>
                <c:pt idx="10">
                  <c:v>84.86</c:v>
                </c:pt>
                <c:pt idx="11">
                  <c:v>84.05</c:v>
                </c:pt>
                <c:pt idx="12">
                  <c:v>84.02</c:v>
                </c:pt>
                <c:pt idx="13">
                  <c:v>83.28</c:v>
                </c:pt>
                <c:pt idx="14">
                  <c:v>82.61999999999999</c:v>
                </c:pt>
                <c:pt idx="15">
                  <c:v>82.59</c:v>
                </c:pt>
                <c:pt idx="16">
                  <c:v>82.179999999999993</c:v>
                </c:pt>
                <c:pt idx="17">
                  <c:v>81.510000000000005</c:v>
                </c:pt>
                <c:pt idx="18">
                  <c:v>81.260000000000005</c:v>
                </c:pt>
                <c:pt idx="19">
                  <c:v>81.14</c:v>
                </c:pt>
                <c:pt idx="20">
                  <c:v>81.11</c:v>
                </c:pt>
                <c:pt idx="21">
                  <c:v>80.72</c:v>
                </c:pt>
                <c:pt idx="22">
                  <c:v>80.47</c:v>
                </c:pt>
                <c:pt idx="23">
                  <c:v>79.98</c:v>
                </c:pt>
                <c:pt idx="24">
                  <c:v>79.900000000000006</c:v>
                </c:pt>
                <c:pt idx="25">
                  <c:v>79.669999999999987</c:v>
                </c:pt>
                <c:pt idx="26">
                  <c:v>79.61</c:v>
                </c:pt>
                <c:pt idx="27">
                  <c:v>79.459999999999994</c:v>
                </c:pt>
                <c:pt idx="28">
                  <c:v>78.58</c:v>
                </c:pt>
                <c:pt idx="29">
                  <c:v>77.8</c:v>
                </c:pt>
                <c:pt idx="30">
                  <c:v>76.86</c:v>
                </c:pt>
                <c:pt idx="31">
                  <c:v>72.55</c:v>
                </c:pt>
                <c:pt idx="32">
                  <c:v>68.89</c:v>
                </c:pt>
                <c:pt idx="33">
                  <c:v>67.53</c:v>
                </c:pt>
              </c:numCache>
            </c:numRef>
          </c:val>
          <c:extLst xmlns:c16r2="http://schemas.microsoft.com/office/drawing/2015/06/chart">
            <c:ext xmlns:c16="http://schemas.microsoft.com/office/drawing/2014/chart" uri="{C3380CC4-5D6E-409C-BE32-E72D297353CC}">
              <c16:uniqueId val="{00000000-8152-4224-9AAB-FC28BD1C1DD8}"/>
            </c:ext>
          </c:extLst>
        </c:ser>
        <c:dLbls/>
        <c:gapWidth val="92"/>
        <c:axId val="146884096"/>
        <c:axId val="146885632"/>
      </c:barChart>
      <c:lineChart>
        <c:grouping val="standard"/>
        <c:ser>
          <c:idx val="0"/>
          <c:order val="0"/>
          <c:tx>
            <c:strRef>
              <c:f>здоровье!$B$2</c:f>
              <c:strCache>
                <c:ptCount val="1"/>
                <c:pt idx="0">
                  <c:v>2020</c:v>
                </c:pt>
              </c:strCache>
            </c:strRef>
          </c:tx>
          <c:spPr>
            <a:ln w="28575" cap="rnd">
              <a:solidFill>
                <a:srgbClr val="002060"/>
              </a:solidFill>
              <a:prstDash val="sysDash"/>
              <a:round/>
            </a:ln>
            <a:effectLst/>
          </c:spPr>
          <c:marker>
            <c:symbol val="circle"/>
            <c:size val="5"/>
            <c:spPr>
              <a:solidFill>
                <a:srgbClr val="FFFF00"/>
              </a:solidFill>
              <a:ln w="9525">
                <a:solidFill>
                  <a:srgbClr val="0000FF"/>
                </a:solidFill>
              </a:ln>
              <a:effectLst/>
            </c:spPr>
          </c:marker>
          <c:cat>
            <c:strRef>
              <c:f>здоровье!$A$3:$A$36</c:f>
              <c:strCache>
                <c:ptCount val="34"/>
                <c:pt idx="0">
                  <c:v>Воробьевский МР</c:v>
                </c:pt>
                <c:pt idx="1">
                  <c:v>Семилукский МР</c:v>
                </c:pt>
                <c:pt idx="2">
                  <c:v>Верхнехавский МР</c:v>
                </c:pt>
                <c:pt idx="3">
                  <c:v>Эртильский МР</c:v>
                </c:pt>
                <c:pt idx="4">
                  <c:v>Бутурлиновский МР</c:v>
                </c:pt>
                <c:pt idx="5">
                  <c:v>Борисоглебский ГО</c:v>
                </c:pt>
                <c:pt idx="6">
                  <c:v>Новоусманский МР</c:v>
                </c:pt>
                <c:pt idx="7">
                  <c:v>Новохоперский МР</c:v>
                </c:pt>
                <c:pt idx="8">
                  <c:v>Поворинский МР</c:v>
                </c:pt>
                <c:pt idx="9">
                  <c:v>Острогожский МР</c:v>
                </c:pt>
                <c:pt idx="10">
                  <c:v>Рамонский МР</c:v>
                </c:pt>
                <c:pt idx="11">
                  <c:v>Нижнедевицкий МР</c:v>
                </c:pt>
                <c:pt idx="12">
                  <c:v>Бобровский МР</c:v>
                </c:pt>
                <c:pt idx="13">
                  <c:v>Терновский МР</c:v>
                </c:pt>
                <c:pt idx="14">
                  <c:v>Каменский МР</c:v>
                </c:pt>
                <c:pt idx="15">
                  <c:v>Кантемировский МР</c:v>
                </c:pt>
                <c:pt idx="16">
                  <c:v>ГО г. Нововоронеж</c:v>
                </c:pt>
                <c:pt idx="17">
                  <c:v>Петропавловский МР</c:v>
                </c:pt>
                <c:pt idx="18">
                  <c:v>Павловский МР</c:v>
                </c:pt>
                <c:pt idx="19">
                  <c:v>Верхнемамонский МР</c:v>
                </c:pt>
                <c:pt idx="20">
                  <c:v>Панинский МР</c:v>
                </c:pt>
                <c:pt idx="21">
                  <c:v>Таловский МР</c:v>
                </c:pt>
                <c:pt idx="22">
                  <c:v>Каширский МР</c:v>
                </c:pt>
                <c:pt idx="23">
                  <c:v>Грибановский МР</c:v>
                </c:pt>
                <c:pt idx="24">
                  <c:v>Аннинский МР</c:v>
                </c:pt>
                <c:pt idx="25">
                  <c:v>Калачеевский МР</c:v>
                </c:pt>
                <c:pt idx="26">
                  <c:v>Богучарский МР</c:v>
                </c:pt>
                <c:pt idx="27">
                  <c:v>ГО г. Воронеж</c:v>
                </c:pt>
                <c:pt idx="28">
                  <c:v>Лискинский МР</c:v>
                </c:pt>
                <c:pt idx="29">
                  <c:v>Россошанский МР</c:v>
                </c:pt>
                <c:pt idx="30">
                  <c:v>Репьевский МР</c:v>
                </c:pt>
                <c:pt idx="31">
                  <c:v>Ольховатский МР</c:v>
                </c:pt>
                <c:pt idx="32">
                  <c:v>Хохольский МР</c:v>
                </c:pt>
                <c:pt idx="33">
                  <c:v>Подгоренский МР</c:v>
                </c:pt>
              </c:strCache>
            </c:strRef>
          </c:cat>
          <c:val>
            <c:numRef>
              <c:f>здоровье!$B$3:$B$36</c:f>
              <c:numCache>
                <c:formatCode>#,##0.0</c:formatCode>
                <c:ptCount val="34"/>
                <c:pt idx="0">
                  <c:v>97.5</c:v>
                </c:pt>
                <c:pt idx="1">
                  <c:v>95.02</c:v>
                </c:pt>
                <c:pt idx="2">
                  <c:v>91.679999999999993</c:v>
                </c:pt>
                <c:pt idx="3">
                  <c:v>85.7</c:v>
                </c:pt>
                <c:pt idx="4" formatCode="General">
                  <c:v>88</c:v>
                </c:pt>
                <c:pt idx="5">
                  <c:v>87.8</c:v>
                </c:pt>
                <c:pt idx="6">
                  <c:v>84.2</c:v>
                </c:pt>
                <c:pt idx="7">
                  <c:v>81.28</c:v>
                </c:pt>
                <c:pt idx="8">
                  <c:v>85.97</c:v>
                </c:pt>
                <c:pt idx="9">
                  <c:v>85.1</c:v>
                </c:pt>
                <c:pt idx="10">
                  <c:v>86.149999999999991</c:v>
                </c:pt>
                <c:pt idx="11" formatCode="General">
                  <c:v>84</c:v>
                </c:pt>
                <c:pt idx="12">
                  <c:v>84.02</c:v>
                </c:pt>
                <c:pt idx="13">
                  <c:v>78.400000000000006</c:v>
                </c:pt>
                <c:pt idx="14">
                  <c:v>83.1</c:v>
                </c:pt>
                <c:pt idx="15">
                  <c:v>81.3</c:v>
                </c:pt>
                <c:pt idx="16">
                  <c:v>82.7</c:v>
                </c:pt>
                <c:pt idx="17">
                  <c:v>78.7</c:v>
                </c:pt>
                <c:pt idx="18">
                  <c:v>81.8</c:v>
                </c:pt>
                <c:pt idx="19">
                  <c:v>81.400000000000006</c:v>
                </c:pt>
                <c:pt idx="20">
                  <c:v>82.3</c:v>
                </c:pt>
                <c:pt idx="21">
                  <c:v>81.2</c:v>
                </c:pt>
                <c:pt idx="22">
                  <c:v>83.8</c:v>
                </c:pt>
                <c:pt idx="23">
                  <c:v>65.599999999999994</c:v>
                </c:pt>
                <c:pt idx="24">
                  <c:v>80.7</c:v>
                </c:pt>
                <c:pt idx="25">
                  <c:v>77.06</c:v>
                </c:pt>
                <c:pt idx="26">
                  <c:v>79.3</c:v>
                </c:pt>
                <c:pt idx="27">
                  <c:v>86.2</c:v>
                </c:pt>
                <c:pt idx="28">
                  <c:v>81.7</c:v>
                </c:pt>
                <c:pt idx="29" formatCode="General">
                  <c:v>78</c:v>
                </c:pt>
                <c:pt idx="30">
                  <c:v>71.8</c:v>
                </c:pt>
                <c:pt idx="31">
                  <c:v>71.7</c:v>
                </c:pt>
                <c:pt idx="32">
                  <c:v>68.8</c:v>
                </c:pt>
                <c:pt idx="33">
                  <c:v>66.599999999999994</c:v>
                </c:pt>
              </c:numCache>
            </c:numRef>
          </c:val>
          <c:extLst xmlns:c16r2="http://schemas.microsoft.com/office/drawing/2015/06/chart">
            <c:ext xmlns:c16="http://schemas.microsoft.com/office/drawing/2014/chart" uri="{C3380CC4-5D6E-409C-BE32-E72D297353CC}">
              <c16:uniqueId val="{00000001-8152-4224-9AAB-FC28BD1C1DD8}"/>
            </c:ext>
          </c:extLst>
        </c:ser>
        <c:dLbls/>
        <c:marker val="1"/>
        <c:axId val="146884096"/>
        <c:axId val="146885632"/>
      </c:lineChart>
      <c:catAx>
        <c:axId val="1468840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6885632"/>
        <c:crosses val="autoZero"/>
        <c:auto val="1"/>
        <c:lblAlgn val="ctr"/>
        <c:lblOffset val="100"/>
      </c:catAx>
      <c:valAx>
        <c:axId val="146885632"/>
        <c:scaling>
          <c:orientation val="minMax"/>
          <c:max val="100"/>
          <c:min val="0"/>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6884096"/>
        <c:crosses val="autoZero"/>
        <c:crossBetween val="between"/>
        <c:majorUnit val="20"/>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7919473683381123"/>
          <c:y val="8.3596407201010581E-2"/>
          <c:w val="0.18583406952179762"/>
          <c:h val="7.1203030000996731E-2"/>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round/>
            </a:ln>
            <a:effectLst/>
          </c:spPr>
          <c:marker>
            <c:symbol val="circle"/>
            <c:size val="5"/>
            <c:spPr>
              <a:solidFill>
                <a:srgbClr val="FF0000"/>
              </a:solidFill>
              <a:ln w="9525">
                <a:solidFill>
                  <a:srgbClr val="80008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смена'!$A$41:$A$44</c:f>
              <c:strCache>
                <c:ptCount val="4"/>
                <c:pt idx="0">
                  <c:v>2018г.</c:v>
                </c:pt>
                <c:pt idx="1">
                  <c:v>2019г.</c:v>
                </c:pt>
                <c:pt idx="2">
                  <c:v>2020г.</c:v>
                </c:pt>
                <c:pt idx="3">
                  <c:v>2021г.</c:v>
                </c:pt>
              </c:strCache>
            </c:strRef>
          </c:cat>
          <c:val>
            <c:numRef>
              <c:f>'2 смена'!$B$41:$B$44</c:f>
              <c:numCache>
                <c:formatCode>General</c:formatCode>
                <c:ptCount val="4"/>
                <c:pt idx="0">
                  <c:v>8.8000000000000007</c:v>
                </c:pt>
                <c:pt idx="1">
                  <c:v>9.6</c:v>
                </c:pt>
                <c:pt idx="2">
                  <c:v>11.1</c:v>
                </c:pt>
                <c:pt idx="3">
                  <c:v>11.4</c:v>
                </c:pt>
              </c:numCache>
            </c:numRef>
          </c:val>
          <c:extLst xmlns:c16r2="http://schemas.microsoft.com/office/drawing/2015/06/chart">
            <c:ext xmlns:c16="http://schemas.microsoft.com/office/drawing/2014/chart" uri="{C3380CC4-5D6E-409C-BE32-E72D297353CC}">
              <c16:uniqueId val="{00000000-DB2C-4B8A-8605-612234E5165E}"/>
            </c:ext>
          </c:extLst>
        </c:ser>
        <c:dLbls/>
        <c:marker val="1"/>
        <c:axId val="147148800"/>
        <c:axId val="147150336"/>
      </c:lineChart>
      <c:catAx>
        <c:axId val="14714880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7150336"/>
        <c:crosses val="autoZero"/>
        <c:auto val="1"/>
        <c:lblAlgn val="ctr"/>
        <c:lblOffset val="100"/>
      </c:catAx>
      <c:valAx>
        <c:axId val="147150336"/>
        <c:scaling>
          <c:orientation val="minMax"/>
          <c:min val="7"/>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7148800"/>
        <c:crosses val="autoZero"/>
        <c:crossBetween val="between"/>
        <c:majorUnit val="1"/>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'2 смена'!$C$59</c:f>
              <c:strCache>
                <c:ptCount val="1"/>
                <c:pt idx="0">
                  <c:v>2021</c:v>
                </c:pt>
              </c:strCache>
            </c:strRef>
          </c:tx>
          <c:spPr>
            <a:gradFill flip="none" rotWithShape="1">
              <a:gsLst>
                <a:gs pos="55000">
                  <a:srgbClr val="339966"/>
                </a:gs>
                <a:gs pos="77000">
                  <a:schemeClr val="accent2">
                    <a:lumMod val="95000"/>
                    <a:lumOff val="5000"/>
                  </a:schemeClr>
                </a:gs>
                <a:gs pos="100000">
                  <a:schemeClr val="accent2">
                    <a:lumMod val="60000"/>
                  </a:schemeClr>
                </a:gs>
              </a:gsLst>
              <a:path path="circle">
                <a:fillToRect l="50000" t="130000" r="50000" b="-30000"/>
              </a:path>
              <a:tileRect/>
            </a:gradFill>
            <a:ln>
              <a:solidFill>
                <a:srgbClr val="FF0000"/>
              </a:solidFill>
            </a:ln>
            <a:effectLst/>
          </c:spPr>
          <c:dLbls>
            <c:dLbl>
              <c:idx val="5"/>
              <c:layout>
                <c:manualLayout>
                  <c:x val="-5.4066618588530192E-3"/>
                  <c:y val="-5.6982794046657285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159-4772-9F08-2F71A0788A3C}"/>
                </c:ext>
              </c:extLst>
            </c:dLbl>
            <c:dLbl>
              <c:idx val="6"/>
              <c:layout>
                <c:manualLayout>
                  <c:x val="-2.7033309294265595E-3"/>
                  <c:y val="-4.6927006861953058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159-4772-9F08-2F71A0788A3C}"/>
                </c:ext>
              </c:extLst>
            </c:dLbl>
            <c:spPr>
              <a:solidFill>
                <a:schemeClr val="accent2">
                  <a:lumMod val="20000"/>
                  <a:lumOff val="80000"/>
                </a:schemeClr>
              </a:solidFill>
              <a:ln>
                <a:solidFill>
                  <a:schemeClr val="accent2">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смена'!$A$60:$A$66</c:f>
              <c:strCache>
                <c:ptCount val="7"/>
                <c:pt idx="0">
                  <c:v>Бутурлиновский МР</c:v>
                </c:pt>
                <c:pt idx="1">
                  <c:v>Павловский МР</c:v>
                </c:pt>
                <c:pt idx="2">
                  <c:v>Борисоглебский ГО</c:v>
                </c:pt>
                <c:pt idx="3">
                  <c:v>Новоусманский МР</c:v>
                </c:pt>
                <c:pt idx="4">
                  <c:v>Острогожский МР</c:v>
                </c:pt>
                <c:pt idx="5">
                  <c:v>ГО г. Воронеж</c:v>
                </c:pt>
                <c:pt idx="6">
                  <c:v>Семилукский МР</c:v>
                </c:pt>
              </c:strCache>
            </c:strRef>
          </c:cat>
          <c:val>
            <c:numRef>
              <c:f>'2 смена'!$C$60:$C$66</c:f>
              <c:numCache>
                <c:formatCode>#,##0.0</c:formatCode>
                <c:ptCount val="7"/>
                <c:pt idx="0">
                  <c:v>7.4300000000000006</c:v>
                </c:pt>
                <c:pt idx="1">
                  <c:v>7.7700000000000005</c:v>
                </c:pt>
                <c:pt idx="2">
                  <c:v>9.4500000000000011</c:v>
                </c:pt>
                <c:pt idx="3">
                  <c:v>13.860000000000001</c:v>
                </c:pt>
                <c:pt idx="4">
                  <c:v>14.41</c:v>
                </c:pt>
                <c:pt idx="5">
                  <c:v>18.66</c:v>
                </c:pt>
                <c:pt idx="6" formatCode="General">
                  <c:v>26</c:v>
                </c:pt>
              </c:numCache>
            </c:numRef>
          </c:val>
          <c:extLst xmlns:c16r2="http://schemas.microsoft.com/office/drawing/2015/06/chart">
            <c:ext xmlns:c16="http://schemas.microsoft.com/office/drawing/2014/chart" uri="{C3380CC4-5D6E-409C-BE32-E72D297353CC}">
              <c16:uniqueId val="{00000002-F159-4772-9F08-2F71A0788A3C}"/>
            </c:ext>
          </c:extLst>
        </c:ser>
        <c:dLbls/>
        <c:gapWidth val="93"/>
        <c:axId val="145199488"/>
        <c:axId val="145201024"/>
      </c:barChart>
      <c:lineChart>
        <c:grouping val="standard"/>
        <c:ser>
          <c:idx val="0"/>
          <c:order val="0"/>
          <c:tx>
            <c:strRef>
              <c:f>'2 смена'!$B$59</c:f>
              <c:strCache>
                <c:ptCount val="1"/>
                <c:pt idx="0">
                  <c:v>2020</c:v>
                </c:pt>
              </c:strCache>
            </c:strRef>
          </c:tx>
          <c:spPr>
            <a:ln w="28575" cap="rnd">
              <a:solidFill>
                <a:srgbClr val="7030A0"/>
              </a:solidFill>
              <a:round/>
            </a:ln>
            <a:effectLst/>
          </c:spPr>
          <c:marker>
            <c:symbol val="circle"/>
            <c:size val="5"/>
            <c:spPr>
              <a:solidFill>
                <a:srgbClr val="FFFF00"/>
              </a:solidFill>
              <a:ln w="9525">
                <a:solidFill>
                  <a:srgbClr val="800080"/>
                </a:solidFill>
              </a:ln>
              <a:effectLst/>
            </c:spPr>
          </c:marker>
          <c:cat>
            <c:strRef>
              <c:f>'2 смена'!$A$60:$A$66</c:f>
              <c:strCache>
                <c:ptCount val="7"/>
                <c:pt idx="0">
                  <c:v>Бутурлиновский МР</c:v>
                </c:pt>
                <c:pt idx="1">
                  <c:v>Павловский МР</c:v>
                </c:pt>
                <c:pt idx="2">
                  <c:v>Борисоглебский ГО</c:v>
                </c:pt>
                <c:pt idx="3">
                  <c:v>Новоусманский МР</c:v>
                </c:pt>
                <c:pt idx="4">
                  <c:v>Острогожский МР</c:v>
                </c:pt>
                <c:pt idx="5">
                  <c:v>ГО г. Воронеж</c:v>
                </c:pt>
                <c:pt idx="6">
                  <c:v>Семилукский МР</c:v>
                </c:pt>
              </c:strCache>
            </c:strRef>
          </c:cat>
          <c:val>
            <c:numRef>
              <c:f>'2 смена'!$B$60:$B$66</c:f>
              <c:numCache>
                <c:formatCode>#,##0.0</c:formatCode>
                <c:ptCount val="7"/>
                <c:pt idx="0">
                  <c:v>6.6499999999999995</c:v>
                </c:pt>
                <c:pt idx="1">
                  <c:v>8.2399999999999984</c:v>
                </c:pt>
                <c:pt idx="2">
                  <c:v>9.58</c:v>
                </c:pt>
                <c:pt idx="3">
                  <c:v>7.37</c:v>
                </c:pt>
                <c:pt idx="4">
                  <c:v>14.49</c:v>
                </c:pt>
                <c:pt idx="5">
                  <c:v>19.100000000000001</c:v>
                </c:pt>
                <c:pt idx="6">
                  <c:v>27.87</c:v>
                </c:pt>
              </c:numCache>
            </c:numRef>
          </c:val>
          <c:extLst xmlns:c16r2="http://schemas.microsoft.com/office/drawing/2015/06/chart">
            <c:ext xmlns:c16="http://schemas.microsoft.com/office/drawing/2014/chart" uri="{C3380CC4-5D6E-409C-BE32-E72D297353CC}">
              <c16:uniqueId val="{00000003-F159-4772-9F08-2F71A0788A3C}"/>
            </c:ext>
          </c:extLst>
        </c:ser>
        <c:dLbls/>
        <c:marker val="1"/>
        <c:axId val="145199488"/>
        <c:axId val="145201024"/>
      </c:lineChart>
      <c:catAx>
        <c:axId val="145199488"/>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5201024"/>
        <c:crosses val="autoZero"/>
        <c:auto val="1"/>
        <c:lblAlgn val="ctr"/>
        <c:lblOffset val="100"/>
      </c:catAx>
      <c:valAx>
        <c:axId val="145201024"/>
        <c:scaling>
          <c:orientation val="minMax"/>
          <c:max val="30"/>
          <c:min val="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5199488"/>
        <c:crosses val="autoZero"/>
        <c:crossBetween val="between"/>
      </c:valAx>
      <c:spPr>
        <a:solidFill>
          <a:schemeClr val="accent4">
            <a:lumMod val="20000"/>
            <a:lumOff val="80000"/>
          </a:schemeClr>
        </a:solidFill>
        <a:ln>
          <a:solidFill>
            <a:schemeClr val="accent4">
              <a:lumMod val="40000"/>
              <a:lumOff val="60000"/>
            </a:schemeClr>
          </a:solidFill>
        </a:ln>
        <a:effectLst/>
      </c:spPr>
    </c:plotArea>
    <c:legend>
      <c:legendPos val="b"/>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расходы!$C$3</c:f>
              <c:strCache>
                <c:ptCount val="1"/>
                <c:pt idx="0">
                  <c:v>2021</c:v>
                </c:pt>
              </c:strCache>
            </c:strRef>
          </c:tx>
          <c:spPr>
            <a:solidFill>
              <a:schemeClr val="accent5">
                <a:lumMod val="75000"/>
              </a:schemeClr>
            </a:solidFill>
            <a:ln>
              <a:solidFill>
                <a:schemeClr val="accent5">
                  <a:lumMod val="50000"/>
                </a:schemeClr>
              </a:solidFill>
            </a:ln>
            <a:effectLst/>
          </c:spPr>
          <c:dLbls>
            <c:spPr>
              <a:solidFill>
                <a:schemeClr val="accent5">
                  <a:lumMod val="20000"/>
                  <a:lumOff val="80000"/>
                </a:schemeClr>
              </a:solidFill>
              <a:ln>
                <a:solidFill>
                  <a:schemeClr val="accent5">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inBase"/>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расходы!$A$4:$A$37</c:f>
              <c:strCache>
                <c:ptCount val="34"/>
                <c:pt idx="0">
                  <c:v>Верхнехавский МР</c:v>
                </c:pt>
                <c:pt idx="1">
                  <c:v>Аннинский МР</c:v>
                </c:pt>
                <c:pt idx="2">
                  <c:v>Рамонский МР</c:v>
                </c:pt>
                <c:pt idx="3">
                  <c:v>Нижнедевицкий МР</c:v>
                </c:pt>
                <c:pt idx="4">
                  <c:v>Терновский МР</c:v>
                </c:pt>
                <c:pt idx="5">
                  <c:v>Воробьевский МР</c:v>
                </c:pt>
                <c:pt idx="6">
                  <c:v>Верхнемамонский МР</c:v>
                </c:pt>
                <c:pt idx="7">
                  <c:v>Эртильский МР</c:v>
                </c:pt>
                <c:pt idx="8">
                  <c:v>Таловский МР</c:v>
                </c:pt>
                <c:pt idx="9">
                  <c:v>Калачеевский МР</c:v>
                </c:pt>
                <c:pt idx="10">
                  <c:v>Каширский МР</c:v>
                </c:pt>
                <c:pt idx="11">
                  <c:v>Панинский МР</c:v>
                </c:pt>
                <c:pt idx="12">
                  <c:v>Кантемировский МР</c:v>
                </c:pt>
                <c:pt idx="13">
                  <c:v>Бобровский МР</c:v>
                </c:pt>
                <c:pt idx="14">
                  <c:v>Грибановский МР</c:v>
                </c:pt>
                <c:pt idx="15">
                  <c:v>Петропавловский МР</c:v>
                </c:pt>
                <c:pt idx="16">
                  <c:v>Ольховатский МР</c:v>
                </c:pt>
                <c:pt idx="17">
                  <c:v>Каменский МР</c:v>
                </c:pt>
                <c:pt idx="18">
                  <c:v>Богучарский МР</c:v>
                </c:pt>
                <c:pt idx="19">
                  <c:v>Павловский МР</c:v>
                </c:pt>
                <c:pt idx="20">
                  <c:v>Бутурлиновский МР</c:v>
                </c:pt>
                <c:pt idx="21">
                  <c:v>Подгоренский МР</c:v>
                </c:pt>
                <c:pt idx="22">
                  <c:v>Репьевский МР</c:v>
                </c:pt>
                <c:pt idx="23">
                  <c:v>Поворинский МР</c:v>
                </c:pt>
                <c:pt idx="24">
                  <c:v>Новоусманский МР</c:v>
                </c:pt>
                <c:pt idx="25">
                  <c:v>Новохоперский МР</c:v>
                </c:pt>
                <c:pt idx="26">
                  <c:v>Хохольский МР</c:v>
                </c:pt>
                <c:pt idx="27">
                  <c:v>Семилукский МР</c:v>
                </c:pt>
                <c:pt idx="28">
                  <c:v>Борисоглебский ГО</c:v>
                </c:pt>
                <c:pt idx="29">
                  <c:v>Россошанский МР</c:v>
                </c:pt>
                <c:pt idx="30">
                  <c:v>ГО г. Нововоронеж</c:v>
                </c:pt>
                <c:pt idx="31">
                  <c:v>Лискинский МР</c:v>
                </c:pt>
                <c:pt idx="32">
                  <c:v>Острогожский МР</c:v>
                </c:pt>
                <c:pt idx="33">
                  <c:v>ГО г. Воронеж</c:v>
                </c:pt>
              </c:strCache>
            </c:strRef>
          </c:cat>
          <c:val>
            <c:numRef>
              <c:f>расходы!$C$4:$C$37</c:f>
              <c:numCache>
                <c:formatCode>#,##0.0</c:formatCode>
                <c:ptCount val="34"/>
                <c:pt idx="0">
                  <c:v>55.09</c:v>
                </c:pt>
                <c:pt idx="1">
                  <c:v>40.42</c:v>
                </c:pt>
                <c:pt idx="2">
                  <c:v>38.300000000000011</c:v>
                </c:pt>
                <c:pt idx="3">
                  <c:v>36.24</c:v>
                </c:pt>
                <c:pt idx="4">
                  <c:v>35.5</c:v>
                </c:pt>
                <c:pt idx="5">
                  <c:v>35.33</c:v>
                </c:pt>
                <c:pt idx="6">
                  <c:v>33.790000000000006</c:v>
                </c:pt>
                <c:pt idx="7">
                  <c:v>33.720000000000006</c:v>
                </c:pt>
                <c:pt idx="8">
                  <c:v>31.939999999999998</c:v>
                </c:pt>
                <c:pt idx="9">
                  <c:v>31.74</c:v>
                </c:pt>
                <c:pt idx="10">
                  <c:v>31.72</c:v>
                </c:pt>
                <c:pt idx="11">
                  <c:v>30.66</c:v>
                </c:pt>
                <c:pt idx="12">
                  <c:v>29.27</c:v>
                </c:pt>
                <c:pt idx="13">
                  <c:v>27.330000000000002</c:v>
                </c:pt>
                <c:pt idx="14">
                  <c:v>27.14</c:v>
                </c:pt>
                <c:pt idx="15">
                  <c:v>26.19</c:v>
                </c:pt>
                <c:pt idx="16">
                  <c:v>24.69</c:v>
                </c:pt>
                <c:pt idx="17">
                  <c:v>23.73</c:v>
                </c:pt>
                <c:pt idx="18">
                  <c:v>23.32</c:v>
                </c:pt>
                <c:pt idx="19">
                  <c:v>23.03</c:v>
                </c:pt>
                <c:pt idx="20">
                  <c:v>21.71</c:v>
                </c:pt>
                <c:pt idx="21">
                  <c:v>21.56</c:v>
                </c:pt>
                <c:pt idx="22">
                  <c:v>21.52</c:v>
                </c:pt>
                <c:pt idx="23">
                  <c:v>21.5</c:v>
                </c:pt>
                <c:pt idx="24">
                  <c:v>20.779999999999998</c:v>
                </c:pt>
                <c:pt idx="25">
                  <c:v>18.18</c:v>
                </c:pt>
                <c:pt idx="26">
                  <c:v>17.16</c:v>
                </c:pt>
                <c:pt idx="27">
                  <c:v>16.170000000000005</c:v>
                </c:pt>
                <c:pt idx="28">
                  <c:v>14.639999999999999</c:v>
                </c:pt>
                <c:pt idx="29">
                  <c:v>13.81</c:v>
                </c:pt>
                <c:pt idx="30">
                  <c:v>13.8</c:v>
                </c:pt>
                <c:pt idx="31">
                  <c:v>13.57</c:v>
                </c:pt>
                <c:pt idx="32">
                  <c:v>12.32</c:v>
                </c:pt>
                <c:pt idx="33">
                  <c:v>10.77</c:v>
                </c:pt>
              </c:numCache>
            </c:numRef>
          </c:val>
          <c:extLst xmlns:c16r2="http://schemas.microsoft.com/office/drawing/2015/06/chart">
            <c:ext xmlns:c16="http://schemas.microsoft.com/office/drawing/2014/chart" uri="{C3380CC4-5D6E-409C-BE32-E72D297353CC}">
              <c16:uniqueId val="{00000000-C732-4659-A962-EBC715D4CCD4}"/>
            </c:ext>
          </c:extLst>
        </c:ser>
        <c:dLbls/>
        <c:gapWidth val="108"/>
        <c:axId val="147501440"/>
        <c:axId val="147502976"/>
      </c:barChart>
      <c:lineChart>
        <c:grouping val="standard"/>
        <c:ser>
          <c:idx val="0"/>
          <c:order val="0"/>
          <c:tx>
            <c:strRef>
              <c:f>расходы!$B$3</c:f>
              <c:strCache>
                <c:ptCount val="1"/>
                <c:pt idx="0">
                  <c:v>2020</c:v>
                </c:pt>
              </c:strCache>
            </c:strRef>
          </c:tx>
          <c:spPr>
            <a:ln w="28575" cap="rnd">
              <a:solidFill>
                <a:srgbClr val="7030A0"/>
              </a:solidFill>
              <a:prstDash val="sysDash"/>
              <a:round/>
            </a:ln>
            <a:effectLst/>
          </c:spPr>
          <c:marker>
            <c:symbol val="circle"/>
            <c:size val="5"/>
            <c:spPr>
              <a:solidFill>
                <a:srgbClr val="FF0000"/>
              </a:solidFill>
              <a:ln w="9525">
                <a:solidFill>
                  <a:srgbClr val="800080"/>
                </a:solidFill>
              </a:ln>
              <a:effectLst/>
            </c:spPr>
          </c:marker>
          <c:cat>
            <c:strRef>
              <c:f>расходы!$A$4:$A$37</c:f>
              <c:strCache>
                <c:ptCount val="34"/>
                <c:pt idx="0">
                  <c:v>Верхнехавский МР</c:v>
                </c:pt>
                <c:pt idx="1">
                  <c:v>Аннинский МР</c:v>
                </c:pt>
                <c:pt idx="2">
                  <c:v>Рамонский МР</c:v>
                </c:pt>
                <c:pt idx="3">
                  <c:v>Нижнедевицкий МР</c:v>
                </c:pt>
                <c:pt idx="4">
                  <c:v>Терновский МР</c:v>
                </c:pt>
                <c:pt idx="5">
                  <c:v>Воробьевский МР</c:v>
                </c:pt>
                <c:pt idx="6">
                  <c:v>Верхнемамонский МР</c:v>
                </c:pt>
                <c:pt idx="7">
                  <c:v>Эртильский МР</c:v>
                </c:pt>
                <c:pt idx="8">
                  <c:v>Таловский МР</c:v>
                </c:pt>
                <c:pt idx="9">
                  <c:v>Калачеевский МР</c:v>
                </c:pt>
                <c:pt idx="10">
                  <c:v>Каширский МР</c:v>
                </c:pt>
                <c:pt idx="11">
                  <c:v>Панинский МР</c:v>
                </c:pt>
                <c:pt idx="12">
                  <c:v>Кантемировский МР</c:v>
                </c:pt>
                <c:pt idx="13">
                  <c:v>Бобровский МР</c:v>
                </c:pt>
                <c:pt idx="14">
                  <c:v>Грибановский МР</c:v>
                </c:pt>
                <c:pt idx="15">
                  <c:v>Петропавловский МР</c:v>
                </c:pt>
                <c:pt idx="16">
                  <c:v>Ольховатский МР</c:v>
                </c:pt>
                <c:pt idx="17">
                  <c:v>Каменский МР</c:v>
                </c:pt>
                <c:pt idx="18">
                  <c:v>Богучарский МР</c:v>
                </c:pt>
                <c:pt idx="19">
                  <c:v>Павловский МР</c:v>
                </c:pt>
                <c:pt idx="20">
                  <c:v>Бутурлиновский МР</c:v>
                </c:pt>
                <c:pt idx="21">
                  <c:v>Подгоренский МР</c:v>
                </c:pt>
                <c:pt idx="22">
                  <c:v>Репьевский МР</c:v>
                </c:pt>
                <c:pt idx="23">
                  <c:v>Поворинский МР</c:v>
                </c:pt>
                <c:pt idx="24">
                  <c:v>Новоусманский МР</c:v>
                </c:pt>
                <c:pt idx="25">
                  <c:v>Новохоперский МР</c:v>
                </c:pt>
                <c:pt idx="26">
                  <c:v>Хохольский МР</c:v>
                </c:pt>
                <c:pt idx="27">
                  <c:v>Семилукский МР</c:v>
                </c:pt>
                <c:pt idx="28">
                  <c:v>Борисоглебский ГО</c:v>
                </c:pt>
                <c:pt idx="29">
                  <c:v>Россошанский МР</c:v>
                </c:pt>
                <c:pt idx="30">
                  <c:v>ГО г. Нововоронеж</c:v>
                </c:pt>
                <c:pt idx="31">
                  <c:v>Лискинский МР</c:v>
                </c:pt>
                <c:pt idx="32">
                  <c:v>Острогожский МР</c:v>
                </c:pt>
                <c:pt idx="33">
                  <c:v>ГО г. Воронеж</c:v>
                </c:pt>
              </c:strCache>
            </c:strRef>
          </c:cat>
          <c:val>
            <c:numRef>
              <c:f>расходы!$B$4:$B$37</c:f>
              <c:numCache>
                <c:formatCode>#,##0.0</c:formatCode>
                <c:ptCount val="34"/>
                <c:pt idx="0">
                  <c:v>20.32</c:v>
                </c:pt>
                <c:pt idx="1">
                  <c:v>22.8</c:v>
                </c:pt>
                <c:pt idx="2">
                  <c:v>39.71</c:v>
                </c:pt>
                <c:pt idx="3">
                  <c:v>28.35</c:v>
                </c:pt>
                <c:pt idx="4">
                  <c:v>28.71</c:v>
                </c:pt>
                <c:pt idx="5">
                  <c:v>28.630000000000003</c:v>
                </c:pt>
                <c:pt idx="6">
                  <c:v>20.54</c:v>
                </c:pt>
                <c:pt idx="7">
                  <c:v>32.910000000000004</c:v>
                </c:pt>
                <c:pt idx="8">
                  <c:v>32.020000000000003</c:v>
                </c:pt>
                <c:pt idx="9">
                  <c:v>23.95</c:v>
                </c:pt>
                <c:pt idx="10">
                  <c:v>28.04</c:v>
                </c:pt>
                <c:pt idx="11">
                  <c:v>26.41</c:v>
                </c:pt>
                <c:pt idx="12">
                  <c:v>20.309999999999999</c:v>
                </c:pt>
                <c:pt idx="13">
                  <c:v>21.36</c:v>
                </c:pt>
                <c:pt idx="14">
                  <c:v>15.950000000000001</c:v>
                </c:pt>
                <c:pt idx="15">
                  <c:v>19.479999999999997</c:v>
                </c:pt>
                <c:pt idx="16">
                  <c:v>22.67</c:v>
                </c:pt>
                <c:pt idx="17">
                  <c:v>37.01</c:v>
                </c:pt>
                <c:pt idx="18">
                  <c:v>19.57</c:v>
                </c:pt>
                <c:pt idx="19">
                  <c:v>15.01</c:v>
                </c:pt>
                <c:pt idx="20">
                  <c:v>24.06</c:v>
                </c:pt>
                <c:pt idx="21">
                  <c:v>18.05</c:v>
                </c:pt>
                <c:pt idx="22">
                  <c:v>21.7</c:v>
                </c:pt>
                <c:pt idx="23">
                  <c:v>19.39</c:v>
                </c:pt>
                <c:pt idx="24">
                  <c:v>19.979999999999997</c:v>
                </c:pt>
                <c:pt idx="25">
                  <c:v>19.979999999999997</c:v>
                </c:pt>
                <c:pt idx="26">
                  <c:v>14.16</c:v>
                </c:pt>
                <c:pt idx="27">
                  <c:v>15.209999999999999</c:v>
                </c:pt>
                <c:pt idx="28">
                  <c:v>15.719999999999999</c:v>
                </c:pt>
                <c:pt idx="29">
                  <c:v>13.97</c:v>
                </c:pt>
                <c:pt idx="30">
                  <c:v>13.54</c:v>
                </c:pt>
                <c:pt idx="31">
                  <c:v>11.43</c:v>
                </c:pt>
                <c:pt idx="32">
                  <c:v>10.51</c:v>
                </c:pt>
                <c:pt idx="33">
                  <c:v>9.9600000000000026</c:v>
                </c:pt>
              </c:numCache>
            </c:numRef>
          </c:val>
          <c:extLst xmlns:c16r2="http://schemas.microsoft.com/office/drawing/2015/06/chart">
            <c:ext xmlns:c16="http://schemas.microsoft.com/office/drawing/2014/chart" uri="{C3380CC4-5D6E-409C-BE32-E72D297353CC}">
              <c16:uniqueId val="{00000001-C732-4659-A962-EBC715D4CCD4}"/>
            </c:ext>
          </c:extLst>
        </c:ser>
        <c:dLbls/>
        <c:marker val="1"/>
        <c:axId val="147501440"/>
        <c:axId val="147502976"/>
      </c:lineChart>
      <c:catAx>
        <c:axId val="14750144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7502976"/>
        <c:crosses val="autoZero"/>
        <c:auto val="1"/>
        <c:lblAlgn val="ctr"/>
        <c:lblOffset val="100"/>
      </c:catAx>
      <c:valAx>
        <c:axId val="147502976"/>
        <c:scaling>
          <c:orientation val="minMax"/>
          <c:max val="6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7501440"/>
        <c:crosses val="autoZero"/>
        <c:crossBetween val="between"/>
        <c:majorUnit val="10"/>
      </c:valAx>
      <c:spPr>
        <a:solidFill>
          <a:schemeClr val="accent4">
            <a:lumMod val="20000"/>
            <a:lumOff val="80000"/>
          </a:schemeClr>
        </a:solidFill>
        <a:ln>
          <a:noFill/>
        </a:ln>
        <a:effectLst/>
      </c:spPr>
    </c:plotArea>
    <c:legend>
      <c:legendPos val="b"/>
      <c:layout>
        <c:manualLayout>
          <c:xMode val="edge"/>
          <c:yMode val="edge"/>
          <c:x val="0.89161035678575418"/>
          <c:y val="4.5381903223630303E-2"/>
          <c:w val="8.4768061485231819E-2"/>
          <c:h val="0.15202542118571719"/>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5.2523532516317917E-2"/>
          <c:y val="4.9234937703882702E-2"/>
          <c:w val="0.9336925762053333"/>
          <c:h val="0.55573557067416279"/>
        </c:manualLayout>
      </c:layout>
      <c:barChart>
        <c:barDir val="col"/>
        <c:grouping val="clustered"/>
        <c:ser>
          <c:idx val="1"/>
          <c:order val="1"/>
          <c:tx>
            <c:strRef>
              <c:f>'дополнительное образование'!$C$3</c:f>
              <c:strCache>
                <c:ptCount val="1"/>
                <c:pt idx="0">
                  <c:v>2021</c:v>
                </c:pt>
              </c:strCache>
            </c:strRef>
          </c:tx>
          <c:spPr>
            <a:solidFill>
              <a:srgbClr val="339966"/>
            </a:solidFill>
            <a:ln>
              <a:solidFill>
                <a:srgbClr val="006600"/>
              </a:solidFill>
            </a:ln>
            <a:effectLst/>
          </c:spPr>
          <c:dLbls>
            <c:spPr>
              <a:solidFill>
                <a:schemeClr val="accent3">
                  <a:lumMod val="40000"/>
                  <a:lumOff val="60000"/>
                </a:schemeClr>
              </a:solidFill>
              <a:ln>
                <a:solidFill>
                  <a:srgbClr val="0066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'дополнительное образование'!$A$4:$A$37</c:f>
              <c:strCache>
                <c:ptCount val="34"/>
                <c:pt idx="0">
                  <c:v>Бобровский МР</c:v>
                </c:pt>
                <c:pt idx="1">
                  <c:v>Лискинский МР</c:v>
                </c:pt>
                <c:pt idx="2">
                  <c:v>ГО г. Нововоронеж</c:v>
                </c:pt>
                <c:pt idx="3">
                  <c:v>Россошанский МР</c:v>
                </c:pt>
                <c:pt idx="4">
                  <c:v>Верхнемамонский МР</c:v>
                </c:pt>
                <c:pt idx="5">
                  <c:v>Эртильский МР</c:v>
                </c:pt>
                <c:pt idx="6">
                  <c:v>Рамонский МР</c:v>
                </c:pt>
                <c:pt idx="7">
                  <c:v>Бутурлиновский МР</c:v>
                </c:pt>
                <c:pt idx="8">
                  <c:v>Богучарский МР</c:v>
                </c:pt>
                <c:pt idx="9">
                  <c:v>Каширский МР</c:v>
                </c:pt>
                <c:pt idx="10">
                  <c:v>Воробьевский МР</c:v>
                </c:pt>
                <c:pt idx="11">
                  <c:v>Новоусманский МР</c:v>
                </c:pt>
                <c:pt idx="12">
                  <c:v>Хохольский МР</c:v>
                </c:pt>
                <c:pt idx="13">
                  <c:v>Репьевский МР</c:v>
                </c:pt>
                <c:pt idx="14">
                  <c:v>Борисоглебский ГО</c:v>
                </c:pt>
                <c:pt idx="15">
                  <c:v>Новохоперский МР</c:v>
                </c:pt>
                <c:pt idx="16">
                  <c:v>Острогожский МР</c:v>
                </c:pt>
                <c:pt idx="17">
                  <c:v>Терновский МР</c:v>
                </c:pt>
                <c:pt idx="18">
                  <c:v>Ольховатский МР</c:v>
                </c:pt>
                <c:pt idx="19">
                  <c:v>Павловский МР</c:v>
                </c:pt>
                <c:pt idx="20">
                  <c:v>Поворинский МР</c:v>
                </c:pt>
                <c:pt idx="21">
                  <c:v>Верхнехавский МР</c:v>
                </c:pt>
                <c:pt idx="22">
                  <c:v>Каменский МР</c:v>
                </c:pt>
                <c:pt idx="23">
                  <c:v>Петропавловский МР</c:v>
                </c:pt>
                <c:pt idx="24">
                  <c:v>Подгоренский МР</c:v>
                </c:pt>
                <c:pt idx="25">
                  <c:v>Аннинский МР</c:v>
                </c:pt>
                <c:pt idx="26">
                  <c:v>Панинский МР</c:v>
                </c:pt>
                <c:pt idx="27">
                  <c:v>Калачеевский МР</c:v>
                </c:pt>
                <c:pt idx="28">
                  <c:v>Нижнедевицкий МР</c:v>
                </c:pt>
                <c:pt idx="29">
                  <c:v>Таловский МР</c:v>
                </c:pt>
                <c:pt idx="30">
                  <c:v>Грибановский МР</c:v>
                </c:pt>
                <c:pt idx="31">
                  <c:v>Семилукский МР</c:v>
                </c:pt>
                <c:pt idx="32">
                  <c:v>ГО г. Воронеж</c:v>
                </c:pt>
                <c:pt idx="33">
                  <c:v>Кантемировский МР</c:v>
                </c:pt>
              </c:strCache>
            </c:strRef>
          </c:cat>
          <c:val>
            <c:numRef>
              <c:f>'дополнительное образование'!$C$4:$C$37</c:f>
              <c:numCache>
                <c:formatCode>#,##0.0</c:formatCode>
                <c:ptCount val="34"/>
                <c:pt idx="0" formatCode="General">
                  <c:v>99</c:v>
                </c:pt>
                <c:pt idx="1">
                  <c:v>98.76</c:v>
                </c:pt>
                <c:pt idx="2">
                  <c:v>98.51</c:v>
                </c:pt>
                <c:pt idx="3" formatCode="General">
                  <c:v>97</c:v>
                </c:pt>
                <c:pt idx="4">
                  <c:v>96.82</c:v>
                </c:pt>
                <c:pt idx="5">
                  <c:v>96.460000000000008</c:v>
                </c:pt>
                <c:pt idx="6">
                  <c:v>96.42</c:v>
                </c:pt>
                <c:pt idx="7">
                  <c:v>96.28</c:v>
                </c:pt>
                <c:pt idx="8">
                  <c:v>95.4</c:v>
                </c:pt>
                <c:pt idx="9">
                  <c:v>93.72</c:v>
                </c:pt>
                <c:pt idx="10">
                  <c:v>93.66</c:v>
                </c:pt>
                <c:pt idx="11">
                  <c:v>93.410000000000011</c:v>
                </c:pt>
                <c:pt idx="12">
                  <c:v>93.11</c:v>
                </c:pt>
                <c:pt idx="13">
                  <c:v>89.08</c:v>
                </c:pt>
                <c:pt idx="14">
                  <c:v>87.1</c:v>
                </c:pt>
                <c:pt idx="15">
                  <c:v>86.649999999999991</c:v>
                </c:pt>
                <c:pt idx="16">
                  <c:v>85.69</c:v>
                </c:pt>
                <c:pt idx="17">
                  <c:v>85.09</c:v>
                </c:pt>
                <c:pt idx="18">
                  <c:v>83.39</c:v>
                </c:pt>
                <c:pt idx="19">
                  <c:v>82.07</c:v>
                </c:pt>
                <c:pt idx="20">
                  <c:v>81.790000000000006</c:v>
                </c:pt>
                <c:pt idx="21">
                  <c:v>81.510000000000005</c:v>
                </c:pt>
                <c:pt idx="22">
                  <c:v>79.599999999999994</c:v>
                </c:pt>
                <c:pt idx="23">
                  <c:v>78.819999999999993</c:v>
                </c:pt>
                <c:pt idx="24">
                  <c:v>78.38</c:v>
                </c:pt>
                <c:pt idx="25">
                  <c:v>77.7</c:v>
                </c:pt>
                <c:pt idx="26">
                  <c:v>77.459999999999994</c:v>
                </c:pt>
                <c:pt idx="27" formatCode="General">
                  <c:v>77</c:v>
                </c:pt>
                <c:pt idx="28">
                  <c:v>76.010000000000005</c:v>
                </c:pt>
                <c:pt idx="29">
                  <c:v>75.81</c:v>
                </c:pt>
                <c:pt idx="30">
                  <c:v>75.679999999999993</c:v>
                </c:pt>
                <c:pt idx="31">
                  <c:v>75.209999999999994</c:v>
                </c:pt>
                <c:pt idx="32" formatCode="General">
                  <c:v>72</c:v>
                </c:pt>
                <c:pt idx="33">
                  <c:v>69.36999999999999</c:v>
                </c:pt>
              </c:numCache>
            </c:numRef>
          </c:val>
          <c:extLst xmlns:c16r2="http://schemas.microsoft.com/office/drawing/2015/06/chart">
            <c:ext xmlns:c16="http://schemas.microsoft.com/office/drawing/2014/chart" uri="{C3380CC4-5D6E-409C-BE32-E72D297353CC}">
              <c16:uniqueId val="{00000000-D978-4644-9F6B-BA2BF659622C}"/>
            </c:ext>
          </c:extLst>
        </c:ser>
        <c:dLbls/>
        <c:gapWidth val="82"/>
        <c:axId val="147864576"/>
        <c:axId val="147886848"/>
      </c:barChart>
      <c:lineChart>
        <c:grouping val="standard"/>
        <c:ser>
          <c:idx val="0"/>
          <c:order val="0"/>
          <c:tx>
            <c:strRef>
              <c:f>'дополнительное образование'!$B$3</c:f>
              <c:strCache>
                <c:ptCount val="1"/>
                <c:pt idx="0">
                  <c:v>2020</c:v>
                </c:pt>
              </c:strCache>
            </c:strRef>
          </c:tx>
          <c:spPr>
            <a:ln w="28575" cap="rnd">
              <a:solidFill>
                <a:srgbClr val="7030A0"/>
              </a:solidFill>
              <a:prstDash val="sysDash"/>
              <a:round/>
            </a:ln>
            <a:effectLst/>
          </c:spPr>
          <c:marker>
            <c:symbol val="circle"/>
            <c:size val="5"/>
            <c:spPr>
              <a:solidFill>
                <a:srgbClr val="FF0000"/>
              </a:solidFill>
              <a:ln w="9525">
                <a:solidFill>
                  <a:srgbClr val="800080"/>
                </a:solidFill>
              </a:ln>
              <a:effectLst/>
            </c:spPr>
          </c:marker>
          <c:cat>
            <c:strRef>
              <c:f>'дополнительное образование'!$A$4:$A$37</c:f>
              <c:strCache>
                <c:ptCount val="34"/>
                <c:pt idx="0">
                  <c:v>Бобровский МР</c:v>
                </c:pt>
                <c:pt idx="1">
                  <c:v>Лискинский МР</c:v>
                </c:pt>
                <c:pt idx="2">
                  <c:v>ГО г. Нововоронеж</c:v>
                </c:pt>
                <c:pt idx="3">
                  <c:v>Россошанский МР</c:v>
                </c:pt>
                <c:pt idx="4">
                  <c:v>Верхнемамонский МР</c:v>
                </c:pt>
                <c:pt idx="5">
                  <c:v>Эртильский МР</c:v>
                </c:pt>
                <c:pt idx="6">
                  <c:v>Рамонский МР</c:v>
                </c:pt>
                <c:pt idx="7">
                  <c:v>Бутурлиновский МР</c:v>
                </c:pt>
                <c:pt idx="8">
                  <c:v>Богучарский МР</c:v>
                </c:pt>
                <c:pt idx="9">
                  <c:v>Каширский МР</c:v>
                </c:pt>
                <c:pt idx="10">
                  <c:v>Воробьевский МР</c:v>
                </c:pt>
                <c:pt idx="11">
                  <c:v>Новоусманский МР</c:v>
                </c:pt>
                <c:pt idx="12">
                  <c:v>Хохольский МР</c:v>
                </c:pt>
                <c:pt idx="13">
                  <c:v>Репьевский МР</c:v>
                </c:pt>
                <c:pt idx="14">
                  <c:v>Борисоглебский ГО</c:v>
                </c:pt>
                <c:pt idx="15">
                  <c:v>Новохоперский МР</c:v>
                </c:pt>
                <c:pt idx="16">
                  <c:v>Острогожский МР</c:v>
                </c:pt>
                <c:pt idx="17">
                  <c:v>Терновский МР</c:v>
                </c:pt>
                <c:pt idx="18">
                  <c:v>Ольховатский МР</c:v>
                </c:pt>
                <c:pt idx="19">
                  <c:v>Павловский МР</c:v>
                </c:pt>
                <c:pt idx="20">
                  <c:v>Поворинский МР</c:v>
                </c:pt>
                <c:pt idx="21">
                  <c:v>Верхнехавский МР</c:v>
                </c:pt>
                <c:pt idx="22">
                  <c:v>Каменский МР</c:v>
                </c:pt>
                <c:pt idx="23">
                  <c:v>Петропавловский МР</c:v>
                </c:pt>
                <c:pt idx="24">
                  <c:v>Подгоренский МР</c:v>
                </c:pt>
                <c:pt idx="25">
                  <c:v>Аннинский МР</c:v>
                </c:pt>
                <c:pt idx="26">
                  <c:v>Панинский МР</c:v>
                </c:pt>
                <c:pt idx="27">
                  <c:v>Калачеевский МР</c:v>
                </c:pt>
                <c:pt idx="28">
                  <c:v>Нижнедевицкий МР</c:v>
                </c:pt>
                <c:pt idx="29">
                  <c:v>Таловский МР</c:v>
                </c:pt>
                <c:pt idx="30">
                  <c:v>Грибановский МР</c:v>
                </c:pt>
                <c:pt idx="31">
                  <c:v>Семилукский МР</c:v>
                </c:pt>
                <c:pt idx="32">
                  <c:v>ГО г. Воронеж</c:v>
                </c:pt>
                <c:pt idx="33">
                  <c:v>Кантемировский МР</c:v>
                </c:pt>
              </c:strCache>
            </c:strRef>
          </c:cat>
          <c:val>
            <c:numRef>
              <c:f>'дополнительное образование'!$B$4:$B$37</c:f>
              <c:numCache>
                <c:formatCode>#,##0.0</c:formatCode>
                <c:ptCount val="34"/>
                <c:pt idx="0">
                  <c:v>98.5</c:v>
                </c:pt>
                <c:pt idx="1">
                  <c:v>98.75</c:v>
                </c:pt>
                <c:pt idx="2" formatCode="General">
                  <c:v>98</c:v>
                </c:pt>
                <c:pt idx="3">
                  <c:v>96.2</c:v>
                </c:pt>
                <c:pt idx="4">
                  <c:v>96.3</c:v>
                </c:pt>
                <c:pt idx="5">
                  <c:v>96.4</c:v>
                </c:pt>
                <c:pt idx="6">
                  <c:v>85.460000000000008</c:v>
                </c:pt>
                <c:pt idx="7">
                  <c:v>95.5</c:v>
                </c:pt>
                <c:pt idx="8">
                  <c:v>94.4</c:v>
                </c:pt>
                <c:pt idx="9">
                  <c:v>93.61999999999999</c:v>
                </c:pt>
                <c:pt idx="10">
                  <c:v>81.900000000000006</c:v>
                </c:pt>
                <c:pt idx="11">
                  <c:v>82.86</c:v>
                </c:pt>
                <c:pt idx="12" formatCode="General">
                  <c:v>89</c:v>
                </c:pt>
                <c:pt idx="13" formatCode="General">
                  <c:v>86</c:v>
                </c:pt>
                <c:pt idx="14">
                  <c:v>83.410000000000011</c:v>
                </c:pt>
                <c:pt idx="15">
                  <c:v>83.2</c:v>
                </c:pt>
                <c:pt idx="16">
                  <c:v>83.5</c:v>
                </c:pt>
                <c:pt idx="17" formatCode="General">
                  <c:v>85</c:v>
                </c:pt>
                <c:pt idx="18">
                  <c:v>77.5</c:v>
                </c:pt>
                <c:pt idx="19">
                  <c:v>80.900000000000006</c:v>
                </c:pt>
                <c:pt idx="20" formatCode="General">
                  <c:v>75</c:v>
                </c:pt>
                <c:pt idx="21">
                  <c:v>81.5</c:v>
                </c:pt>
                <c:pt idx="22">
                  <c:v>79.5</c:v>
                </c:pt>
                <c:pt idx="23">
                  <c:v>75.900000000000006</c:v>
                </c:pt>
                <c:pt idx="24">
                  <c:v>72.3</c:v>
                </c:pt>
                <c:pt idx="25">
                  <c:v>77.5</c:v>
                </c:pt>
                <c:pt idx="26">
                  <c:v>77.2</c:v>
                </c:pt>
                <c:pt idx="27">
                  <c:v>76.3</c:v>
                </c:pt>
                <c:pt idx="28">
                  <c:v>85.3</c:v>
                </c:pt>
                <c:pt idx="29">
                  <c:v>74.099999999999994</c:v>
                </c:pt>
                <c:pt idx="30">
                  <c:v>73.599999999999994</c:v>
                </c:pt>
                <c:pt idx="31" formatCode="General">
                  <c:v>72</c:v>
                </c:pt>
                <c:pt idx="32">
                  <c:v>69.5</c:v>
                </c:pt>
                <c:pt idx="33">
                  <c:v>91.2</c:v>
                </c:pt>
              </c:numCache>
            </c:numRef>
          </c:val>
          <c:extLst xmlns:c16r2="http://schemas.microsoft.com/office/drawing/2015/06/chart">
            <c:ext xmlns:c16="http://schemas.microsoft.com/office/drawing/2014/chart" uri="{C3380CC4-5D6E-409C-BE32-E72D297353CC}">
              <c16:uniqueId val="{00000001-D978-4644-9F6B-BA2BF659622C}"/>
            </c:ext>
          </c:extLst>
        </c:ser>
        <c:dLbls/>
        <c:marker val="1"/>
        <c:axId val="147864576"/>
        <c:axId val="147886848"/>
      </c:lineChart>
      <c:catAx>
        <c:axId val="147864576"/>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7886848"/>
        <c:crosses val="autoZero"/>
        <c:auto val="1"/>
        <c:lblAlgn val="ctr"/>
        <c:lblOffset val="100"/>
      </c:catAx>
      <c:valAx>
        <c:axId val="147886848"/>
        <c:scaling>
          <c:orientation val="minMax"/>
          <c:max val="100"/>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7864576"/>
        <c:crosses val="autoZero"/>
        <c:crossBetween val="between"/>
        <c:majorUnit val="20"/>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78816211768249134"/>
          <c:y val="4.147756830679572E-2"/>
          <c:w val="0.16385369570739144"/>
          <c:h val="7.1429071366079247E-2"/>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round/>
            </a:ln>
            <a:effectLst/>
          </c:spPr>
          <c:marker>
            <c:symbol val="circle"/>
            <c:size val="5"/>
            <c:spPr>
              <a:solidFill>
                <a:srgbClr val="FF0000"/>
              </a:solidFill>
              <a:ln w="9525">
                <a:solidFill>
                  <a:srgbClr val="7030A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'дополнительное образование'!$A$41:$A$44</c:f>
              <c:strCache>
                <c:ptCount val="4"/>
                <c:pt idx="0">
                  <c:v>2018г.</c:v>
                </c:pt>
                <c:pt idx="1">
                  <c:v>2019г.</c:v>
                </c:pt>
                <c:pt idx="2">
                  <c:v>2020г.</c:v>
                </c:pt>
                <c:pt idx="3">
                  <c:v>2021г.</c:v>
                </c:pt>
              </c:strCache>
            </c:strRef>
          </c:cat>
          <c:val>
            <c:numRef>
              <c:f>'дополнительное образование'!$B$41:$B$44</c:f>
              <c:numCache>
                <c:formatCode>General</c:formatCode>
                <c:ptCount val="4"/>
                <c:pt idx="0">
                  <c:v>73.5</c:v>
                </c:pt>
                <c:pt idx="1">
                  <c:v>78.2</c:v>
                </c:pt>
                <c:pt idx="2">
                  <c:v>78.900000000000006</c:v>
                </c:pt>
                <c:pt idx="3">
                  <c:v>81.099999999999994</c:v>
                </c:pt>
              </c:numCache>
            </c:numRef>
          </c:val>
          <c:extLst xmlns:c16r2="http://schemas.microsoft.com/office/drawing/2015/06/chart">
            <c:ext xmlns:c16="http://schemas.microsoft.com/office/drawing/2014/chart" uri="{C3380CC4-5D6E-409C-BE32-E72D297353CC}">
              <c16:uniqueId val="{00000000-C86B-41B0-A260-A45513517D33}"/>
            </c:ext>
          </c:extLst>
        </c:ser>
        <c:dLbls/>
        <c:marker val="1"/>
        <c:axId val="148833792"/>
        <c:axId val="148835328"/>
      </c:lineChart>
      <c:catAx>
        <c:axId val="148833792"/>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8835328"/>
        <c:crosses val="autoZero"/>
        <c:auto val="1"/>
        <c:lblAlgn val="ctr"/>
        <c:lblOffset val="100"/>
      </c:catAx>
      <c:valAx>
        <c:axId val="148835328"/>
        <c:scaling>
          <c:orientation val="minMax"/>
          <c:max val="85"/>
          <c:min val="65"/>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8833792"/>
        <c:crosses val="autoZero"/>
        <c:crossBetween val="between"/>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pPr>
      <a:endParaRPr lang="ru-RU"/>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4.4277318740740076E-2"/>
          <c:y val="0.14908338964158813"/>
          <c:w val="0.94744612723484922"/>
          <c:h val="0.38644879097444484"/>
        </c:manualLayout>
      </c:layout>
      <c:areaChart>
        <c:grouping val="standard"/>
        <c:ser>
          <c:idx val="0"/>
          <c:order val="0"/>
          <c:tx>
            <c:strRef>
              <c:f>Лист1!$B$3</c:f>
              <c:strCache>
                <c:ptCount val="1"/>
                <c:pt idx="0">
                  <c:v>уровень фактической обеспеченности клубами и учреждениями культуры</c:v>
                </c:pt>
              </c:strCache>
            </c:strRef>
          </c:tx>
          <c:spPr>
            <a:solidFill>
              <a:srgbClr val="66CCFF"/>
            </a:solidFill>
            <a:ln>
              <a:solidFill>
                <a:srgbClr val="3399FF"/>
              </a:solidFill>
            </a:ln>
            <a:effectLst/>
          </c:spPr>
          <c:cat>
            <c:strRef>
              <c:f>Лист1!$A$4:$A$37</c:f>
              <c:strCache>
                <c:ptCount val="34"/>
                <c:pt idx="0">
                  <c:v>ГО г. Воронеж</c:v>
                </c:pt>
                <c:pt idx="1">
                  <c:v>Борисоглебский ГО</c:v>
                </c:pt>
                <c:pt idx="2">
                  <c:v>ГО г. Нововоронеж</c:v>
                </c:pt>
                <c:pt idx="3">
                  <c:v>Аннинский МР</c:v>
                </c:pt>
                <c:pt idx="4">
                  <c:v>Бобровский МР</c:v>
                </c:pt>
                <c:pt idx="5">
                  <c:v>Богучарский МР</c:v>
                </c:pt>
                <c:pt idx="6">
                  <c:v>Бутурлиновский МР</c:v>
                </c:pt>
                <c:pt idx="7">
                  <c:v>Верхнемамонский МР</c:v>
                </c:pt>
                <c:pt idx="8">
                  <c:v>Верхнехавский МР</c:v>
                </c:pt>
                <c:pt idx="9">
                  <c:v>Воробьевский МР</c:v>
                </c:pt>
                <c:pt idx="10">
                  <c:v>Грибановский МР</c:v>
                </c:pt>
                <c:pt idx="11">
                  <c:v>Калачеевский МР</c:v>
                </c:pt>
                <c:pt idx="12">
                  <c:v>Каменский МР</c:v>
                </c:pt>
                <c:pt idx="13">
                  <c:v>Кантемировский МР</c:v>
                </c:pt>
                <c:pt idx="14">
                  <c:v>Каширский МР</c:v>
                </c:pt>
                <c:pt idx="15">
                  <c:v>Лискинский МР</c:v>
                </c:pt>
                <c:pt idx="16">
                  <c:v>Нижнедевицкий МР</c:v>
                </c:pt>
                <c:pt idx="17">
                  <c:v>Новоусманский МР</c:v>
                </c:pt>
                <c:pt idx="18">
                  <c:v>Новохоперский МР</c:v>
                </c:pt>
                <c:pt idx="19">
                  <c:v>Ольховатский МР</c:v>
                </c:pt>
                <c:pt idx="20">
                  <c:v>Острогожский МР</c:v>
                </c:pt>
                <c:pt idx="21">
                  <c:v>Павловский МР</c:v>
                </c:pt>
                <c:pt idx="22">
                  <c:v>Панинский МР</c:v>
                </c:pt>
                <c:pt idx="23">
                  <c:v>Петропавловский МР</c:v>
                </c:pt>
                <c:pt idx="24">
                  <c:v>Поворинский МР</c:v>
                </c:pt>
                <c:pt idx="25">
                  <c:v>Подгоренский МР</c:v>
                </c:pt>
                <c:pt idx="26">
                  <c:v>Рамонский МР</c:v>
                </c:pt>
                <c:pt idx="27">
                  <c:v>Репьевский МР</c:v>
                </c:pt>
                <c:pt idx="28">
                  <c:v>Россошанский МР</c:v>
                </c:pt>
                <c:pt idx="29">
                  <c:v>Семилукский МР</c:v>
                </c:pt>
                <c:pt idx="30">
                  <c:v>Таловский МР</c:v>
                </c:pt>
                <c:pt idx="31">
                  <c:v>Терновский МР</c:v>
                </c:pt>
                <c:pt idx="32">
                  <c:v>Хохольский МР</c:v>
                </c:pt>
                <c:pt idx="33">
                  <c:v>Эртильский МР</c:v>
                </c:pt>
              </c:strCache>
            </c:strRef>
          </c:cat>
          <c:val>
            <c:numRef>
              <c:f>Лист1!$B$4:$B$37</c:f>
              <c:numCache>
                <c:formatCode>#,##0.0</c:formatCode>
                <c:ptCount val="34"/>
                <c:pt idx="0">
                  <c:v>283.33</c:v>
                </c:pt>
                <c:pt idx="1">
                  <c:v>266.67</c:v>
                </c:pt>
                <c:pt idx="2" formatCode="General">
                  <c:v>50</c:v>
                </c:pt>
                <c:pt idx="3" formatCode="General">
                  <c:v>128</c:v>
                </c:pt>
                <c:pt idx="4">
                  <c:v>104.55</c:v>
                </c:pt>
                <c:pt idx="5">
                  <c:v>147.83000000000001</c:v>
                </c:pt>
                <c:pt idx="6" formatCode="General">
                  <c:v>100</c:v>
                </c:pt>
                <c:pt idx="7" formatCode="General">
                  <c:v>100</c:v>
                </c:pt>
                <c:pt idx="8" formatCode="General">
                  <c:v>100</c:v>
                </c:pt>
                <c:pt idx="9">
                  <c:v>164.29</c:v>
                </c:pt>
                <c:pt idx="10">
                  <c:v>138.1</c:v>
                </c:pt>
                <c:pt idx="11">
                  <c:v>119.05</c:v>
                </c:pt>
                <c:pt idx="12">
                  <c:v>166.67</c:v>
                </c:pt>
                <c:pt idx="13">
                  <c:v>189.47</c:v>
                </c:pt>
                <c:pt idx="14">
                  <c:v>111.76</c:v>
                </c:pt>
                <c:pt idx="15">
                  <c:v>117.14</c:v>
                </c:pt>
                <c:pt idx="16">
                  <c:v>111.76</c:v>
                </c:pt>
                <c:pt idx="17">
                  <c:v>104.55</c:v>
                </c:pt>
                <c:pt idx="18">
                  <c:v>153.33000000000001</c:v>
                </c:pt>
                <c:pt idx="19" formatCode="General">
                  <c:v>120</c:v>
                </c:pt>
                <c:pt idx="20">
                  <c:v>135.70999999999998</c:v>
                </c:pt>
                <c:pt idx="21" formatCode="General">
                  <c:v>150</c:v>
                </c:pt>
                <c:pt idx="22">
                  <c:v>106.25</c:v>
                </c:pt>
                <c:pt idx="23">
                  <c:v>107.69</c:v>
                </c:pt>
                <c:pt idx="24">
                  <c:v>116.66999999999999</c:v>
                </c:pt>
                <c:pt idx="25">
                  <c:v>115.79</c:v>
                </c:pt>
                <c:pt idx="26" formatCode="General">
                  <c:v>100</c:v>
                </c:pt>
                <c:pt idx="27" formatCode="General">
                  <c:v>100</c:v>
                </c:pt>
                <c:pt idx="28" formatCode="General">
                  <c:v>140</c:v>
                </c:pt>
                <c:pt idx="29">
                  <c:v>85.710000000000008</c:v>
                </c:pt>
                <c:pt idx="30">
                  <c:v>152.38000000000002</c:v>
                </c:pt>
                <c:pt idx="31">
                  <c:v>123.08</c:v>
                </c:pt>
                <c:pt idx="32" formatCode="General">
                  <c:v>100</c:v>
                </c:pt>
                <c:pt idx="33">
                  <c:v>106.25</c:v>
                </c:pt>
              </c:numCache>
            </c:numRef>
          </c:val>
          <c:extLst xmlns:c16r2="http://schemas.microsoft.com/office/drawing/2015/06/chart">
            <c:ext xmlns:c16="http://schemas.microsoft.com/office/drawing/2014/chart" uri="{C3380CC4-5D6E-409C-BE32-E72D297353CC}">
              <c16:uniqueId val="{00000000-0593-4D15-9B59-9F964759AA03}"/>
            </c:ext>
          </c:extLst>
        </c:ser>
        <c:dLbls/>
        <c:axId val="149243008"/>
        <c:axId val="149244544"/>
      </c:areaChart>
      <c:barChart>
        <c:barDir val="col"/>
        <c:grouping val="clustered"/>
        <c:ser>
          <c:idx val="1"/>
          <c:order val="1"/>
          <c:tx>
            <c:strRef>
              <c:f>Лист1!$C$3</c:f>
              <c:strCache>
                <c:ptCount val="1"/>
                <c:pt idx="0">
                  <c:v>уровень фактической обеспеченности библиотеками</c:v>
                </c:pt>
              </c:strCache>
            </c:strRef>
          </c:tx>
          <c:spPr>
            <a:solidFill>
              <a:srgbClr val="9966FF"/>
            </a:solidFill>
            <a:ln>
              <a:solidFill>
                <a:srgbClr val="7030A0"/>
              </a:solidFill>
            </a:ln>
            <a:effectLst/>
            <a:scene3d>
              <a:camera prst="orthographicFront"/>
              <a:lightRig rig="threePt" dir="t"/>
            </a:scene3d>
            <a:sp3d>
              <a:bevelT/>
            </a:sp3d>
          </c:spPr>
          <c:cat>
            <c:strRef>
              <c:f>Лист1!$A$4:$A$37</c:f>
              <c:strCache>
                <c:ptCount val="34"/>
                <c:pt idx="0">
                  <c:v>ГО г. Воронеж</c:v>
                </c:pt>
                <c:pt idx="1">
                  <c:v>Борисоглебский ГО</c:v>
                </c:pt>
                <c:pt idx="2">
                  <c:v>ГО г. Нововоронеж</c:v>
                </c:pt>
                <c:pt idx="3">
                  <c:v>Аннинский МР</c:v>
                </c:pt>
                <c:pt idx="4">
                  <c:v>Бобровский МР</c:v>
                </c:pt>
                <c:pt idx="5">
                  <c:v>Богучарский МР</c:v>
                </c:pt>
                <c:pt idx="6">
                  <c:v>Бутурлиновский МР</c:v>
                </c:pt>
                <c:pt idx="7">
                  <c:v>Верхнемамонский МР</c:v>
                </c:pt>
                <c:pt idx="8">
                  <c:v>Верхнехавский МР</c:v>
                </c:pt>
                <c:pt idx="9">
                  <c:v>Воробьевский МР</c:v>
                </c:pt>
                <c:pt idx="10">
                  <c:v>Грибановский МР</c:v>
                </c:pt>
                <c:pt idx="11">
                  <c:v>Калачеевский МР</c:v>
                </c:pt>
                <c:pt idx="12">
                  <c:v>Каменский МР</c:v>
                </c:pt>
                <c:pt idx="13">
                  <c:v>Кантемировский МР</c:v>
                </c:pt>
                <c:pt idx="14">
                  <c:v>Каширский МР</c:v>
                </c:pt>
                <c:pt idx="15">
                  <c:v>Лискинский МР</c:v>
                </c:pt>
                <c:pt idx="16">
                  <c:v>Нижнедевицкий МР</c:v>
                </c:pt>
                <c:pt idx="17">
                  <c:v>Новоусманский МР</c:v>
                </c:pt>
                <c:pt idx="18">
                  <c:v>Новохоперский МР</c:v>
                </c:pt>
                <c:pt idx="19">
                  <c:v>Ольховатский МР</c:v>
                </c:pt>
                <c:pt idx="20">
                  <c:v>Острогожский МР</c:v>
                </c:pt>
                <c:pt idx="21">
                  <c:v>Павловский МР</c:v>
                </c:pt>
                <c:pt idx="22">
                  <c:v>Панинский МР</c:v>
                </c:pt>
                <c:pt idx="23">
                  <c:v>Петропавловский МР</c:v>
                </c:pt>
                <c:pt idx="24">
                  <c:v>Поворинский МР</c:v>
                </c:pt>
                <c:pt idx="25">
                  <c:v>Подгоренский МР</c:v>
                </c:pt>
                <c:pt idx="26">
                  <c:v>Рамонский МР</c:v>
                </c:pt>
                <c:pt idx="27">
                  <c:v>Репьевский МР</c:v>
                </c:pt>
                <c:pt idx="28">
                  <c:v>Россошанский МР</c:v>
                </c:pt>
                <c:pt idx="29">
                  <c:v>Семилукский МР</c:v>
                </c:pt>
                <c:pt idx="30">
                  <c:v>Таловский МР</c:v>
                </c:pt>
                <c:pt idx="31">
                  <c:v>Терновский МР</c:v>
                </c:pt>
                <c:pt idx="32">
                  <c:v>Хохольский МР</c:v>
                </c:pt>
                <c:pt idx="33">
                  <c:v>Эртильский МР</c:v>
                </c:pt>
              </c:strCache>
            </c:strRef>
          </c:cat>
          <c:val>
            <c:numRef>
              <c:f>Лист1!$C$4:$C$37</c:f>
              <c:numCache>
                <c:formatCode>#,##0.0</c:formatCode>
                <c:ptCount val="34"/>
                <c:pt idx="0">
                  <c:v>70.59</c:v>
                </c:pt>
                <c:pt idx="1">
                  <c:v>93.93</c:v>
                </c:pt>
                <c:pt idx="2" formatCode="General">
                  <c:v>100</c:v>
                </c:pt>
                <c:pt idx="3" formatCode="General">
                  <c:v>120</c:v>
                </c:pt>
                <c:pt idx="4">
                  <c:v>122.23</c:v>
                </c:pt>
                <c:pt idx="5">
                  <c:v>149.70999999999998</c:v>
                </c:pt>
                <c:pt idx="6" formatCode="General">
                  <c:v>100</c:v>
                </c:pt>
                <c:pt idx="7">
                  <c:v>116.66999999999999</c:v>
                </c:pt>
                <c:pt idx="8" formatCode="General">
                  <c:v>95</c:v>
                </c:pt>
                <c:pt idx="9">
                  <c:v>146.66999999999999</c:v>
                </c:pt>
                <c:pt idx="10">
                  <c:v>163.16</c:v>
                </c:pt>
                <c:pt idx="11">
                  <c:v>90.48</c:v>
                </c:pt>
                <c:pt idx="12">
                  <c:v>141.66999999999999</c:v>
                </c:pt>
                <c:pt idx="13">
                  <c:v>130.76999999999998</c:v>
                </c:pt>
                <c:pt idx="14">
                  <c:v>116.66999999999999</c:v>
                </c:pt>
                <c:pt idx="15" formatCode="General">
                  <c:v>120</c:v>
                </c:pt>
                <c:pt idx="16">
                  <c:v>111.71000000000001</c:v>
                </c:pt>
                <c:pt idx="17">
                  <c:v>97.79</c:v>
                </c:pt>
                <c:pt idx="18">
                  <c:v>144.88000000000002</c:v>
                </c:pt>
                <c:pt idx="19">
                  <c:v>120.38</c:v>
                </c:pt>
                <c:pt idx="20">
                  <c:v>125.89</c:v>
                </c:pt>
                <c:pt idx="21">
                  <c:v>173.22</c:v>
                </c:pt>
                <c:pt idx="22">
                  <c:v>135.70999999999998</c:v>
                </c:pt>
                <c:pt idx="23">
                  <c:v>121.43</c:v>
                </c:pt>
                <c:pt idx="24">
                  <c:v>119.58</c:v>
                </c:pt>
                <c:pt idx="25">
                  <c:v>90.48</c:v>
                </c:pt>
                <c:pt idx="26">
                  <c:v>109.09</c:v>
                </c:pt>
                <c:pt idx="27" formatCode="General">
                  <c:v>100</c:v>
                </c:pt>
                <c:pt idx="28">
                  <c:v>131.34</c:v>
                </c:pt>
                <c:pt idx="29">
                  <c:v>109.31</c:v>
                </c:pt>
                <c:pt idx="30" formatCode="General">
                  <c:v>135</c:v>
                </c:pt>
                <c:pt idx="31">
                  <c:v>102.25</c:v>
                </c:pt>
                <c:pt idx="32" formatCode="General">
                  <c:v>100</c:v>
                </c:pt>
                <c:pt idx="33">
                  <c:v>90.88</c:v>
                </c:pt>
              </c:numCache>
            </c:numRef>
          </c:val>
          <c:extLst xmlns:c16r2="http://schemas.microsoft.com/office/drawing/2015/06/chart">
            <c:ext xmlns:c16="http://schemas.microsoft.com/office/drawing/2014/chart" uri="{C3380CC4-5D6E-409C-BE32-E72D297353CC}">
              <c16:uniqueId val="{00000001-0593-4D15-9B59-9F964759AA03}"/>
            </c:ext>
          </c:extLst>
        </c:ser>
        <c:dLbls/>
        <c:gapWidth val="129"/>
        <c:overlap val="-7"/>
        <c:axId val="149243008"/>
        <c:axId val="149244544"/>
      </c:barChart>
      <c:lineChart>
        <c:grouping val="standard"/>
        <c:ser>
          <c:idx val="2"/>
          <c:order val="2"/>
          <c:tx>
            <c:strRef>
              <c:f>Лист1!$D$3</c:f>
              <c:strCache>
                <c:ptCount val="1"/>
                <c:pt idx="0">
                  <c:v>уровень фактической обеспеченности парками культуры и отдыха</c:v>
                </c:pt>
              </c:strCache>
            </c:strRef>
          </c:tx>
          <c:spPr>
            <a:ln w="28575" cap="rnd">
              <a:solidFill>
                <a:srgbClr val="CC0099"/>
              </a:solidFill>
              <a:round/>
            </a:ln>
            <a:effectLst/>
          </c:spPr>
          <c:marker>
            <c:symbol val="circle"/>
            <c:size val="6"/>
            <c:spPr>
              <a:solidFill>
                <a:srgbClr val="FFFF00"/>
              </a:solidFill>
              <a:ln w="9525">
                <a:solidFill>
                  <a:srgbClr val="800080"/>
                </a:solidFill>
              </a:ln>
              <a:effectLst/>
            </c:spPr>
          </c:marker>
          <c:cat>
            <c:strRef>
              <c:f>Лист1!$A$4:$A$37</c:f>
              <c:strCache>
                <c:ptCount val="34"/>
                <c:pt idx="0">
                  <c:v>ГО г. Воронеж</c:v>
                </c:pt>
                <c:pt idx="1">
                  <c:v>Борисоглебский ГО</c:v>
                </c:pt>
                <c:pt idx="2">
                  <c:v>ГО г. Нововоронеж</c:v>
                </c:pt>
                <c:pt idx="3">
                  <c:v>Аннинский МР</c:v>
                </c:pt>
                <c:pt idx="4">
                  <c:v>Бобровский МР</c:v>
                </c:pt>
                <c:pt idx="5">
                  <c:v>Богучарский МР</c:v>
                </c:pt>
                <c:pt idx="6">
                  <c:v>Бутурлиновский МР</c:v>
                </c:pt>
                <c:pt idx="7">
                  <c:v>Верхнемамонский МР</c:v>
                </c:pt>
                <c:pt idx="8">
                  <c:v>Верхнехавский МР</c:v>
                </c:pt>
                <c:pt idx="9">
                  <c:v>Воробьевский МР</c:v>
                </c:pt>
                <c:pt idx="10">
                  <c:v>Грибановский МР</c:v>
                </c:pt>
                <c:pt idx="11">
                  <c:v>Калачеевский МР</c:v>
                </c:pt>
                <c:pt idx="12">
                  <c:v>Каменский МР</c:v>
                </c:pt>
                <c:pt idx="13">
                  <c:v>Кантемировский МР</c:v>
                </c:pt>
                <c:pt idx="14">
                  <c:v>Каширский МР</c:v>
                </c:pt>
                <c:pt idx="15">
                  <c:v>Лискинский МР</c:v>
                </c:pt>
                <c:pt idx="16">
                  <c:v>Нижнедевицкий МР</c:v>
                </c:pt>
                <c:pt idx="17">
                  <c:v>Новоусманский МР</c:v>
                </c:pt>
                <c:pt idx="18">
                  <c:v>Новохоперский МР</c:v>
                </c:pt>
                <c:pt idx="19">
                  <c:v>Ольховатский МР</c:v>
                </c:pt>
                <c:pt idx="20">
                  <c:v>Острогожский МР</c:v>
                </c:pt>
                <c:pt idx="21">
                  <c:v>Павловский МР</c:v>
                </c:pt>
                <c:pt idx="22">
                  <c:v>Панинский МР</c:v>
                </c:pt>
                <c:pt idx="23">
                  <c:v>Петропавловский МР</c:v>
                </c:pt>
                <c:pt idx="24">
                  <c:v>Поворинский МР</c:v>
                </c:pt>
                <c:pt idx="25">
                  <c:v>Подгоренский МР</c:v>
                </c:pt>
                <c:pt idx="26">
                  <c:v>Рамонский МР</c:v>
                </c:pt>
                <c:pt idx="27">
                  <c:v>Репьевский МР</c:v>
                </c:pt>
                <c:pt idx="28">
                  <c:v>Россошанский МР</c:v>
                </c:pt>
                <c:pt idx="29">
                  <c:v>Семилукский МР</c:v>
                </c:pt>
                <c:pt idx="30">
                  <c:v>Таловский МР</c:v>
                </c:pt>
                <c:pt idx="31">
                  <c:v>Терновский МР</c:v>
                </c:pt>
                <c:pt idx="32">
                  <c:v>Хохольский МР</c:v>
                </c:pt>
                <c:pt idx="33">
                  <c:v>Эртильский МР</c:v>
                </c:pt>
              </c:strCache>
            </c:strRef>
          </c:cat>
          <c:val>
            <c:numRef>
              <c:f>Лист1!$D$4:$D$37</c:f>
              <c:numCache>
                <c:formatCode>General</c:formatCode>
                <c:ptCount val="34"/>
                <c:pt idx="0">
                  <c:v>100</c:v>
                </c:pt>
                <c:pt idx="1">
                  <c:v>100</c:v>
                </c:pt>
                <c:pt idx="2">
                  <c:v>100</c:v>
                </c:pt>
                <c:pt idx="3">
                  <c:v>100</c:v>
                </c:pt>
                <c:pt idx="4">
                  <c:v>100</c:v>
                </c:pt>
                <c:pt idx="5">
                  <c:v>100</c:v>
                </c:pt>
                <c:pt idx="6">
                  <c:v>100</c:v>
                </c:pt>
                <c:pt idx="7">
                  <c:v>100</c:v>
                </c:pt>
                <c:pt idx="8">
                  <c:v>200</c:v>
                </c:pt>
                <c:pt idx="9">
                  <c:v>300</c:v>
                </c:pt>
                <c:pt idx="10">
                  <c:v>100</c:v>
                </c:pt>
                <c:pt idx="11">
                  <c:v>100</c:v>
                </c:pt>
                <c:pt idx="12">
                  <c:v>100</c:v>
                </c:pt>
                <c:pt idx="13">
                  <c:v>100</c:v>
                </c:pt>
                <c:pt idx="14">
                  <c:v>100</c:v>
                </c:pt>
                <c:pt idx="15">
                  <c:v>100</c:v>
                </c:pt>
                <c:pt idx="16">
                  <c:v>100</c:v>
                </c:pt>
                <c:pt idx="17">
                  <c:v>100</c:v>
                </c:pt>
                <c:pt idx="18">
                  <c:v>100</c:v>
                </c:pt>
                <c:pt idx="19">
                  <c:v>100</c:v>
                </c:pt>
                <c:pt idx="20">
                  <c:v>200</c:v>
                </c:pt>
                <c:pt idx="21">
                  <c:v>100</c:v>
                </c:pt>
                <c:pt idx="22">
                  <c:v>100</c:v>
                </c:pt>
                <c:pt idx="23">
                  <c:v>100</c:v>
                </c:pt>
                <c:pt idx="24">
                  <c:v>100</c:v>
                </c:pt>
                <c:pt idx="25">
                  <c:v>100</c:v>
                </c:pt>
                <c:pt idx="26">
                  <c:v>100</c:v>
                </c:pt>
                <c:pt idx="27">
                  <c:v>100</c:v>
                </c:pt>
                <c:pt idx="28">
                  <c:v>200</c:v>
                </c:pt>
                <c:pt idx="29">
                  <c:v>100</c:v>
                </c:pt>
                <c:pt idx="30">
                  <c:v>100</c:v>
                </c:pt>
                <c:pt idx="31">
                  <c:v>100</c:v>
                </c:pt>
                <c:pt idx="32">
                  <c:v>100</c:v>
                </c:pt>
                <c:pt idx="33">
                  <c:v>100</c:v>
                </c:pt>
              </c:numCache>
            </c:numRef>
          </c:val>
          <c:extLst xmlns:c16r2="http://schemas.microsoft.com/office/drawing/2015/06/chart">
            <c:ext xmlns:c16="http://schemas.microsoft.com/office/drawing/2014/chart" uri="{C3380CC4-5D6E-409C-BE32-E72D297353CC}">
              <c16:uniqueId val="{00000002-0593-4D15-9B59-9F964759AA03}"/>
            </c:ext>
          </c:extLst>
        </c:ser>
        <c:ser>
          <c:idx val="3"/>
          <c:order val="3"/>
          <c:tx>
            <c:strRef>
              <c:f>Лист1!#REF!</c:f>
              <c:strCache>
                <c:ptCount val="1"/>
                <c:pt idx="0">
                  <c:v>#REF!</c:v>
                </c:pt>
              </c:strCache>
            </c:strRef>
          </c:tx>
          <c:spPr>
            <a:ln w="28575" cap="rnd">
              <a:solidFill>
                <a:schemeClr val="accent4"/>
              </a:solidFill>
              <a:round/>
            </a:ln>
            <a:effectLst/>
          </c:spPr>
          <c:marker>
            <c:symbol val="none"/>
          </c:marker>
          <c:cat>
            <c:strRef>
              <c:f>Лист1!$A$4:$A$37</c:f>
              <c:strCache>
                <c:ptCount val="34"/>
                <c:pt idx="0">
                  <c:v>ГО г. Воронеж</c:v>
                </c:pt>
                <c:pt idx="1">
                  <c:v>Борисоглебский ГО</c:v>
                </c:pt>
                <c:pt idx="2">
                  <c:v>ГО г. Нововоронеж</c:v>
                </c:pt>
                <c:pt idx="3">
                  <c:v>Аннинский МР</c:v>
                </c:pt>
                <c:pt idx="4">
                  <c:v>Бобровский МР</c:v>
                </c:pt>
                <c:pt idx="5">
                  <c:v>Богучарский МР</c:v>
                </c:pt>
                <c:pt idx="6">
                  <c:v>Бутурлиновский МР</c:v>
                </c:pt>
                <c:pt idx="7">
                  <c:v>Верхнемамонский МР</c:v>
                </c:pt>
                <c:pt idx="8">
                  <c:v>Верхнехавский МР</c:v>
                </c:pt>
                <c:pt idx="9">
                  <c:v>Воробьевский МР</c:v>
                </c:pt>
                <c:pt idx="10">
                  <c:v>Грибановский МР</c:v>
                </c:pt>
                <c:pt idx="11">
                  <c:v>Калачеевский МР</c:v>
                </c:pt>
                <c:pt idx="12">
                  <c:v>Каменский МР</c:v>
                </c:pt>
                <c:pt idx="13">
                  <c:v>Кантемировский МР</c:v>
                </c:pt>
                <c:pt idx="14">
                  <c:v>Каширский МР</c:v>
                </c:pt>
                <c:pt idx="15">
                  <c:v>Лискинский МР</c:v>
                </c:pt>
                <c:pt idx="16">
                  <c:v>Нижнедевицкий МР</c:v>
                </c:pt>
                <c:pt idx="17">
                  <c:v>Новоусманский МР</c:v>
                </c:pt>
                <c:pt idx="18">
                  <c:v>Новохоперский МР</c:v>
                </c:pt>
                <c:pt idx="19">
                  <c:v>Ольховатский МР</c:v>
                </c:pt>
                <c:pt idx="20">
                  <c:v>Острогожский МР</c:v>
                </c:pt>
                <c:pt idx="21">
                  <c:v>Павловский МР</c:v>
                </c:pt>
                <c:pt idx="22">
                  <c:v>Панинский МР</c:v>
                </c:pt>
                <c:pt idx="23">
                  <c:v>Петропавловский МР</c:v>
                </c:pt>
                <c:pt idx="24">
                  <c:v>Поворинский МР</c:v>
                </c:pt>
                <c:pt idx="25">
                  <c:v>Подгоренский МР</c:v>
                </c:pt>
                <c:pt idx="26">
                  <c:v>Рамонский МР</c:v>
                </c:pt>
                <c:pt idx="27">
                  <c:v>Репьевский МР</c:v>
                </c:pt>
                <c:pt idx="28">
                  <c:v>Россошанский МР</c:v>
                </c:pt>
                <c:pt idx="29">
                  <c:v>Семилукский МР</c:v>
                </c:pt>
                <c:pt idx="30">
                  <c:v>Таловский МР</c:v>
                </c:pt>
                <c:pt idx="31">
                  <c:v>Терновский МР</c:v>
                </c:pt>
                <c:pt idx="32">
                  <c:v>Хохольский МР</c:v>
                </c:pt>
                <c:pt idx="33">
                  <c:v>Эртильский МР</c:v>
                </c:pt>
              </c:strCache>
            </c:strRef>
          </c:cat>
          <c:val>
            <c:numRef>
              <c:f>Лист1!#REF!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3-0593-4D15-9B59-9F964759AA03}"/>
            </c:ext>
          </c:extLst>
        </c:ser>
        <c:dLbls/>
        <c:marker val="1"/>
        <c:axId val="149243008"/>
        <c:axId val="149244544"/>
      </c:lineChart>
      <c:catAx>
        <c:axId val="149243008"/>
        <c:scaling>
          <c:orientation val="minMax"/>
        </c:scaling>
        <c:axPos val="b"/>
        <c:majorGridlines>
          <c:spPr>
            <a:ln w="9525" cap="flat" cmpd="sng" algn="ctr">
              <a:solidFill>
                <a:schemeClr val="accent4">
                  <a:lumMod val="60000"/>
                  <a:lumOff val="4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49244544"/>
        <c:crosses val="autoZero"/>
        <c:auto val="1"/>
        <c:lblAlgn val="ctr"/>
        <c:lblOffset val="100"/>
      </c:catAx>
      <c:valAx>
        <c:axId val="149244544"/>
        <c:scaling>
          <c:orientation val="minMax"/>
        </c:scaling>
        <c:axPos val="l"/>
        <c:majorGridlines>
          <c:spPr>
            <a:ln w="9525" cap="flat" cmpd="sng" algn="ctr">
              <a:solidFill>
                <a:schemeClr val="accent4">
                  <a:lumMod val="60000"/>
                  <a:lumOff val="4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49243008"/>
        <c:crosses val="autoZero"/>
        <c:crossBetween val="between"/>
      </c:valAx>
      <c:spPr>
        <a:solidFill>
          <a:schemeClr val="accent4">
            <a:lumMod val="20000"/>
            <a:lumOff val="80000"/>
          </a:schemeClr>
        </a:solidFill>
        <a:ln>
          <a:noFill/>
        </a:ln>
        <a:effectLst/>
      </c:spPr>
    </c:plotArea>
    <c:legend>
      <c:legendPos val="b"/>
      <c:legendEntry>
        <c:idx val="3"/>
        <c:delete val="1"/>
      </c:legendEntry>
      <c:layout>
        <c:manualLayout>
          <c:xMode val="edge"/>
          <c:yMode val="edge"/>
          <c:x val="0.56725844330354236"/>
          <c:y val="0.1502981909113924"/>
          <c:w val="0.41647623094595337"/>
          <c:h val="0.118533875984594"/>
        </c:manualLayout>
      </c:layout>
      <c:spPr>
        <a:solidFill>
          <a:schemeClr val="bg1"/>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'2 доля раб-в МСП'!$C$3</c:f>
              <c:strCache>
                <c:ptCount val="1"/>
                <c:pt idx="0">
                  <c:v>2021</c:v>
                </c:pt>
              </c:strCache>
            </c:strRef>
          </c:tx>
          <c:spPr>
            <a:solidFill>
              <a:schemeClr val="accent5">
                <a:lumMod val="75000"/>
              </a:schemeClr>
            </a:solidFill>
            <a:ln>
              <a:solidFill>
                <a:schemeClr val="accent5">
                  <a:lumMod val="50000"/>
                </a:schemeClr>
              </a:solidFill>
            </a:ln>
            <a:effectLst/>
          </c:spPr>
          <c:dLbls>
            <c:spPr>
              <a:solidFill>
                <a:schemeClr val="accent5">
                  <a:lumMod val="20000"/>
                  <a:lumOff val="80000"/>
                </a:schemeClr>
              </a:solidFill>
              <a:ln>
                <a:solidFill>
                  <a:schemeClr val="accent5">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доля раб-в МСП'!$A$4:$A$37</c:f>
              <c:strCache>
                <c:ptCount val="34"/>
                <c:pt idx="0">
                  <c:v>ГО г. Воронеж</c:v>
                </c:pt>
                <c:pt idx="1">
                  <c:v>Верхнехавский МР</c:v>
                </c:pt>
                <c:pt idx="2">
                  <c:v>Новоусманский МР</c:v>
                </c:pt>
                <c:pt idx="3">
                  <c:v>Петропавловский МР</c:v>
                </c:pt>
                <c:pt idx="4">
                  <c:v>Богучарский МР</c:v>
                </c:pt>
                <c:pt idx="5">
                  <c:v>Каменский МР</c:v>
                </c:pt>
                <c:pt idx="6">
                  <c:v>Борисоглебский ГО</c:v>
                </c:pt>
                <c:pt idx="7">
                  <c:v>Семилукский МР</c:v>
                </c:pt>
                <c:pt idx="8">
                  <c:v>Павловский МР</c:v>
                </c:pt>
                <c:pt idx="9">
                  <c:v>Терновский МР</c:v>
                </c:pt>
                <c:pt idx="10">
                  <c:v>Эртильский МР</c:v>
                </c:pt>
                <c:pt idx="11">
                  <c:v>Хохольский МР</c:v>
                </c:pt>
                <c:pt idx="12">
                  <c:v>Калачеевский МР</c:v>
                </c:pt>
                <c:pt idx="13">
                  <c:v>Поворинский МР</c:v>
                </c:pt>
                <c:pt idx="14">
                  <c:v>Бутурлиновский МР</c:v>
                </c:pt>
                <c:pt idx="15">
                  <c:v>Верхнемамонский МР</c:v>
                </c:pt>
                <c:pt idx="16">
                  <c:v>Россошанский МР</c:v>
                </c:pt>
                <c:pt idx="17">
                  <c:v>Бобровский МР</c:v>
                </c:pt>
                <c:pt idx="18">
                  <c:v>Аннинский МР</c:v>
                </c:pt>
                <c:pt idx="19">
                  <c:v>Репьевский МР</c:v>
                </c:pt>
                <c:pt idx="20">
                  <c:v>Рамонский МР</c:v>
                </c:pt>
                <c:pt idx="21">
                  <c:v>Кантемировский МР</c:v>
                </c:pt>
                <c:pt idx="22">
                  <c:v>Таловский МР</c:v>
                </c:pt>
                <c:pt idx="23">
                  <c:v>Грибановский МР</c:v>
                </c:pt>
                <c:pt idx="24">
                  <c:v>Каширский МР</c:v>
                </c:pt>
                <c:pt idx="25">
                  <c:v>Новохоперский МР</c:v>
                </c:pt>
                <c:pt idx="26">
                  <c:v>Нижнедевицкий МР</c:v>
                </c:pt>
                <c:pt idx="27">
                  <c:v>Подгоренский МР</c:v>
                </c:pt>
                <c:pt idx="28">
                  <c:v>Панинский МР</c:v>
                </c:pt>
                <c:pt idx="29">
                  <c:v>Острогожский МР</c:v>
                </c:pt>
                <c:pt idx="30">
                  <c:v>Лискинский МР</c:v>
                </c:pt>
                <c:pt idx="31">
                  <c:v>Ольховатский МР</c:v>
                </c:pt>
                <c:pt idx="32">
                  <c:v>Воробьевский МР</c:v>
                </c:pt>
                <c:pt idx="33">
                  <c:v>ГО г. Нововоронеж</c:v>
                </c:pt>
              </c:strCache>
            </c:strRef>
          </c:cat>
          <c:val>
            <c:numRef>
              <c:f>'2 доля раб-в МСП'!$C$4:$C$37</c:f>
              <c:numCache>
                <c:formatCode>#,##0.0</c:formatCode>
                <c:ptCount val="34"/>
                <c:pt idx="0">
                  <c:v>34.93</c:v>
                </c:pt>
                <c:pt idx="1">
                  <c:v>32.53</c:v>
                </c:pt>
                <c:pt idx="2">
                  <c:v>30.75</c:v>
                </c:pt>
                <c:pt idx="3">
                  <c:v>29.38</c:v>
                </c:pt>
                <c:pt idx="4">
                  <c:v>29.2</c:v>
                </c:pt>
                <c:pt idx="5">
                  <c:v>28.86</c:v>
                </c:pt>
                <c:pt idx="6">
                  <c:v>28.72</c:v>
                </c:pt>
                <c:pt idx="7">
                  <c:v>28.53</c:v>
                </c:pt>
                <c:pt idx="8">
                  <c:v>26.62</c:v>
                </c:pt>
                <c:pt idx="9">
                  <c:v>25.89</c:v>
                </c:pt>
                <c:pt idx="10">
                  <c:v>25.610000000000003</c:v>
                </c:pt>
                <c:pt idx="11">
                  <c:v>24.939999999999998</c:v>
                </c:pt>
                <c:pt idx="12">
                  <c:v>24.84</c:v>
                </c:pt>
                <c:pt idx="13">
                  <c:v>23.89</c:v>
                </c:pt>
                <c:pt idx="14">
                  <c:v>23.87</c:v>
                </c:pt>
                <c:pt idx="15">
                  <c:v>23.2</c:v>
                </c:pt>
                <c:pt idx="16">
                  <c:v>22.259999999999998</c:v>
                </c:pt>
                <c:pt idx="17">
                  <c:v>21.479999999999997</c:v>
                </c:pt>
                <c:pt idx="18">
                  <c:v>20.779999999999998</c:v>
                </c:pt>
                <c:pt idx="19">
                  <c:v>20.68</c:v>
                </c:pt>
                <c:pt idx="20">
                  <c:v>20.14</c:v>
                </c:pt>
                <c:pt idx="21">
                  <c:v>17.979999999999997</c:v>
                </c:pt>
                <c:pt idx="22">
                  <c:v>17.920000000000002</c:v>
                </c:pt>
                <c:pt idx="23">
                  <c:v>17.2</c:v>
                </c:pt>
                <c:pt idx="24">
                  <c:v>17.07</c:v>
                </c:pt>
                <c:pt idx="25">
                  <c:v>16.829999999999995</c:v>
                </c:pt>
                <c:pt idx="26">
                  <c:v>15.950000000000001</c:v>
                </c:pt>
                <c:pt idx="27">
                  <c:v>14.38</c:v>
                </c:pt>
                <c:pt idx="28">
                  <c:v>11.1</c:v>
                </c:pt>
                <c:pt idx="29">
                  <c:v>11.01</c:v>
                </c:pt>
                <c:pt idx="30">
                  <c:v>10.450000000000001</c:v>
                </c:pt>
                <c:pt idx="31">
                  <c:v>9.18</c:v>
                </c:pt>
                <c:pt idx="32">
                  <c:v>8.69</c:v>
                </c:pt>
                <c:pt idx="33">
                  <c:v>8.33</c:v>
                </c:pt>
              </c:numCache>
            </c:numRef>
          </c:val>
          <c:extLst xmlns:c16r2="http://schemas.microsoft.com/office/drawing/2015/06/chart">
            <c:ext xmlns:c16="http://schemas.microsoft.com/office/drawing/2014/chart" uri="{C3380CC4-5D6E-409C-BE32-E72D297353CC}">
              <c16:uniqueId val="{00000000-35E7-4F54-B356-766502C795F2}"/>
            </c:ext>
          </c:extLst>
        </c:ser>
        <c:dLbls/>
        <c:gapWidth val="105"/>
        <c:axId val="140890112"/>
        <c:axId val="140891648"/>
      </c:barChart>
      <c:lineChart>
        <c:grouping val="standard"/>
        <c:ser>
          <c:idx val="0"/>
          <c:order val="0"/>
          <c:tx>
            <c:strRef>
              <c:f>'2 доля раб-в МСП'!$B$3</c:f>
              <c:strCache>
                <c:ptCount val="1"/>
                <c:pt idx="0">
                  <c:v>2020</c:v>
                </c:pt>
              </c:strCache>
            </c:strRef>
          </c:tx>
          <c:spPr>
            <a:ln w="28575" cap="rnd">
              <a:solidFill>
                <a:srgbClr val="800080"/>
              </a:solidFill>
              <a:round/>
            </a:ln>
            <a:effectLst/>
          </c:spPr>
          <c:marker>
            <c:symbol val="circle"/>
            <c:size val="6"/>
            <c:spPr>
              <a:solidFill>
                <a:srgbClr val="FF0000"/>
              </a:solidFill>
              <a:ln w="9525">
                <a:solidFill>
                  <a:srgbClr val="800080"/>
                </a:solidFill>
              </a:ln>
              <a:effectLst/>
            </c:spPr>
          </c:marker>
          <c:cat>
            <c:strRef>
              <c:f>'2 доля раб-в МСП'!$A$4:$A$37</c:f>
              <c:strCache>
                <c:ptCount val="34"/>
                <c:pt idx="0">
                  <c:v>ГО г. Воронеж</c:v>
                </c:pt>
                <c:pt idx="1">
                  <c:v>Верхнехавский МР</c:v>
                </c:pt>
                <c:pt idx="2">
                  <c:v>Новоусманский МР</c:v>
                </c:pt>
                <c:pt idx="3">
                  <c:v>Петропавловский МР</c:v>
                </c:pt>
                <c:pt idx="4">
                  <c:v>Богучарский МР</c:v>
                </c:pt>
                <c:pt idx="5">
                  <c:v>Каменский МР</c:v>
                </c:pt>
                <c:pt idx="6">
                  <c:v>Борисоглебский ГО</c:v>
                </c:pt>
                <c:pt idx="7">
                  <c:v>Семилукский МР</c:v>
                </c:pt>
                <c:pt idx="8">
                  <c:v>Павловский МР</c:v>
                </c:pt>
                <c:pt idx="9">
                  <c:v>Терновский МР</c:v>
                </c:pt>
                <c:pt idx="10">
                  <c:v>Эртильский МР</c:v>
                </c:pt>
                <c:pt idx="11">
                  <c:v>Хохольский МР</c:v>
                </c:pt>
                <c:pt idx="12">
                  <c:v>Калачеевский МР</c:v>
                </c:pt>
                <c:pt idx="13">
                  <c:v>Поворинский МР</c:v>
                </c:pt>
                <c:pt idx="14">
                  <c:v>Бутурлиновский МР</c:v>
                </c:pt>
                <c:pt idx="15">
                  <c:v>Верхнемамонский МР</c:v>
                </c:pt>
                <c:pt idx="16">
                  <c:v>Россошанский МР</c:v>
                </c:pt>
                <c:pt idx="17">
                  <c:v>Бобровский МР</c:v>
                </c:pt>
                <c:pt idx="18">
                  <c:v>Аннинский МР</c:v>
                </c:pt>
                <c:pt idx="19">
                  <c:v>Репьевский МР</c:v>
                </c:pt>
                <c:pt idx="20">
                  <c:v>Рамонский МР</c:v>
                </c:pt>
                <c:pt idx="21">
                  <c:v>Кантемировский МР</c:v>
                </c:pt>
                <c:pt idx="22">
                  <c:v>Таловский МР</c:v>
                </c:pt>
                <c:pt idx="23">
                  <c:v>Грибановский МР</c:v>
                </c:pt>
                <c:pt idx="24">
                  <c:v>Каширский МР</c:v>
                </c:pt>
                <c:pt idx="25">
                  <c:v>Новохоперский МР</c:v>
                </c:pt>
                <c:pt idx="26">
                  <c:v>Нижнедевицкий МР</c:v>
                </c:pt>
                <c:pt idx="27">
                  <c:v>Подгоренский МР</c:v>
                </c:pt>
                <c:pt idx="28">
                  <c:v>Панинский МР</c:v>
                </c:pt>
                <c:pt idx="29">
                  <c:v>Острогожский МР</c:v>
                </c:pt>
                <c:pt idx="30">
                  <c:v>Лискинский МР</c:v>
                </c:pt>
                <c:pt idx="31">
                  <c:v>Ольховатский МР</c:v>
                </c:pt>
                <c:pt idx="32">
                  <c:v>Воробьевский МР</c:v>
                </c:pt>
                <c:pt idx="33">
                  <c:v>ГО г. Нововоронеж</c:v>
                </c:pt>
              </c:strCache>
            </c:strRef>
          </c:cat>
          <c:val>
            <c:numRef>
              <c:f>'2 доля раб-в МСП'!$B$4:$B$37</c:f>
              <c:numCache>
                <c:formatCode>#,##0.0</c:formatCode>
                <c:ptCount val="34"/>
                <c:pt idx="0">
                  <c:v>37.050000000000004</c:v>
                </c:pt>
                <c:pt idx="1">
                  <c:v>28.59</c:v>
                </c:pt>
                <c:pt idx="2">
                  <c:v>33.160000000000004</c:v>
                </c:pt>
                <c:pt idx="3">
                  <c:v>21.4</c:v>
                </c:pt>
                <c:pt idx="4">
                  <c:v>28.38</c:v>
                </c:pt>
                <c:pt idx="5">
                  <c:v>22.45</c:v>
                </c:pt>
                <c:pt idx="6">
                  <c:v>26.53</c:v>
                </c:pt>
                <c:pt idx="7">
                  <c:v>28.66</c:v>
                </c:pt>
                <c:pt idx="8">
                  <c:v>24.69</c:v>
                </c:pt>
                <c:pt idx="9">
                  <c:v>25.93</c:v>
                </c:pt>
                <c:pt idx="10">
                  <c:v>26.89</c:v>
                </c:pt>
                <c:pt idx="11">
                  <c:v>24.43</c:v>
                </c:pt>
                <c:pt idx="12">
                  <c:v>26.35</c:v>
                </c:pt>
                <c:pt idx="13">
                  <c:v>23.01</c:v>
                </c:pt>
                <c:pt idx="14">
                  <c:v>26.53</c:v>
                </c:pt>
                <c:pt idx="15">
                  <c:v>27.07</c:v>
                </c:pt>
                <c:pt idx="16">
                  <c:v>25.8</c:v>
                </c:pt>
                <c:pt idx="17">
                  <c:v>20.82</c:v>
                </c:pt>
                <c:pt idx="18">
                  <c:v>21.95</c:v>
                </c:pt>
                <c:pt idx="19">
                  <c:v>20.09</c:v>
                </c:pt>
                <c:pt idx="20">
                  <c:v>22.5</c:v>
                </c:pt>
                <c:pt idx="21">
                  <c:v>14.16</c:v>
                </c:pt>
                <c:pt idx="22">
                  <c:v>12.38</c:v>
                </c:pt>
                <c:pt idx="23">
                  <c:v>12.65</c:v>
                </c:pt>
                <c:pt idx="24">
                  <c:v>18.22</c:v>
                </c:pt>
                <c:pt idx="25">
                  <c:v>19.260000000000002</c:v>
                </c:pt>
                <c:pt idx="26">
                  <c:v>20.239999999999995</c:v>
                </c:pt>
                <c:pt idx="27">
                  <c:v>28.67</c:v>
                </c:pt>
                <c:pt idx="28">
                  <c:v>10.850000000000001</c:v>
                </c:pt>
                <c:pt idx="29">
                  <c:v>10.200000000000001</c:v>
                </c:pt>
                <c:pt idx="30">
                  <c:v>10.8</c:v>
                </c:pt>
                <c:pt idx="31">
                  <c:v>8.02</c:v>
                </c:pt>
                <c:pt idx="32">
                  <c:v>8.83</c:v>
                </c:pt>
                <c:pt idx="33">
                  <c:v>9.91</c:v>
                </c:pt>
              </c:numCache>
            </c:numRef>
          </c:val>
          <c:extLst xmlns:c16r2="http://schemas.microsoft.com/office/drawing/2015/06/chart">
            <c:ext xmlns:c16="http://schemas.microsoft.com/office/drawing/2014/chart" uri="{C3380CC4-5D6E-409C-BE32-E72D297353CC}">
              <c16:uniqueId val="{00000001-35E7-4F54-B356-766502C795F2}"/>
            </c:ext>
          </c:extLst>
        </c:ser>
        <c:dLbls/>
        <c:marker val="1"/>
        <c:axId val="140890112"/>
        <c:axId val="140891648"/>
      </c:lineChart>
      <c:catAx>
        <c:axId val="140890112"/>
        <c:scaling>
          <c:orientation val="minMax"/>
        </c:scaling>
        <c:axPos val="b"/>
        <c:majorGridlines>
          <c:spPr>
            <a:ln w="9525" cap="flat" cmpd="sng" algn="ctr">
              <a:solidFill>
                <a:schemeClr val="accent4">
                  <a:lumMod val="60000"/>
                  <a:lumOff val="4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40891648"/>
        <c:crosses val="autoZero"/>
        <c:auto val="1"/>
        <c:lblAlgn val="ctr"/>
        <c:lblOffset val="100"/>
      </c:catAx>
      <c:valAx>
        <c:axId val="140891648"/>
        <c:scaling>
          <c:orientation val="minMax"/>
          <c:min val="0"/>
        </c:scaling>
        <c:axPos val="l"/>
        <c:majorGridlines>
          <c:spPr>
            <a:ln w="9525" cap="flat" cmpd="sng" algn="ctr">
              <a:solidFill>
                <a:schemeClr val="accent4">
                  <a:lumMod val="60000"/>
                  <a:lumOff val="4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40890112"/>
        <c:crosses val="autoZero"/>
        <c:crossBetween val="between"/>
      </c:valAx>
      <c:spPr>
        <a:solidFill>
          <a:schemeClr val="accent4">
            <a:lumMod val="20000"/>
            <a:lumOff val="80000"/>
          </a:schemeClr>
        </a:solidFill>
        <a:ln>
          <a:noFill/>
        </a:ln>
        <a:effectLst/>
      </c:spPr>
    </c:plotArea>
    <c:legend>
      <c:legendPos val="b"/>
      <c:layout>
        <c:manualLayout>
          <c:xMode val="edge"/>
          <c:yMode val="edge"/>
          <c:x val="0.89214978097671671"/>
          <c:y val="0.12525514065343057"/>
          <c:w val="7.9926932721761088E-2"/>
          <c:h val="0.13305165563677118"/>
        </c:manualLayout>
      </c:layout>
      <c:spPr>
        <a:solidFill>
          <a:schemeClr val="accent1">
            <a:lumMod val="20000"/>
            <a:lumOff val="80000"/>
          </a:schemeClr>
        </a:solidFill>
        <a:ln>
          <a:solidFill>
            <a:schemeClr val="accent4">
              <a:lumMod val="60000"/>
              <a:lumOff val="4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round/>
            </a:ln>
            <a:effectLst/>
          </c:spPr>
          <c:marker>
            <c:symbol val="diamond"/>
            <c:size val="6"/>
            <c:spPr>
              <a:solidFill>
                <a:srgbClr val="C00000"/>
              </a:solidFill>
              <a:ln w="9525">
                <a:solidFill>
                  <a:srgbClr val="80008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'аварийные объекты'!$A$39:$A$42</c:f>
              <c:strCache>
                <c:ptCount val="4"/>
                <c:pt idx="0">
                  <c:v>2018г.</c:v>
                </c:pt>
                <c:pt idx="1">
                  <c:v>2019г.</c:v>
                </c:pt>
                <c:pt idx="2">
                  <c:v>2020г.</c:v>
                </c:pt>
                <c:pt idx="3">
                  <c:v>2021г.</c:v>
                </c:pt>
              </c:strCache>
            </c:strRef>
          </c:cat>
          <c:val>
            <c:numRef>
              <c:f>'аварийные объекты'!$B$39:$B$42</c:f>
              <c:numCache>
                <c:formatCode>#,##0.0</c:formatCode>
                <c:ptCount val="4"/>
                <c:pt idx="0">
                  <c:v>9.1</c:v>
                </c:pt>
                <c:pt idx="1">
                  <c:v>10</c:v>
                </c:pt>
                <c:pt idx="2">
                  <c:v>10.7</c:v>
                </c:pt>
                <c:pt idx="3">
                  <c:v>9.8000000000000007</c:v>
                </c:pt>
              </c:numCache>
            </c:numRef>
          </c:val>
          <c:extLst xmlns:c16r2="http://schemas.microsoft.com/office/drawing/2015/06/chart">
            <c:ext xmlns:c16="http://schemas.microsoft.com/office/drawing/2014/chart" uri="{C3380CC4-5D6E-409C-BE32-E72D297353CC}">
              <c16:uniqueId val="{00000000-409E-4142-98C8-61907DC5DFF8}"/>
            </c:ext>
          </c:extLst>
        </c:ser>
        <c:dLbls/>
        <c:marker val="1"/>
        <c:axId val="151445504"/>
        <c:axId val="151447040"/>
      </c:lineChart>
      <c:catAx>
        <c:axId val="15144550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1447040"/>
        <c:crosses val="autoZero"/>
        <c:auto val="1"/>
        <c:lblAlgn val="ctr"/>
        <c:lblOffset val="100"/>
      </c:catAx>
      <c:valAx>
        <c:axId val="151447040"/>
        <c:scaling>
          <c:orientation val="minMax"/>
          <c:max val="11"/>
          <c:min val="8.5"/>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1445504"/>
        <c:crosses val="autoZero"/>
        <c:crossBetween val="between"/>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pPr>
      <a:endParaRPr lang="ru-RU"/>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6.6567318094787872E-2"/>
          <c:y val="8.2981587235210319E-2"/>
          <c:w val="0.91991066759162277"/>
          <c:h val="0.50866129804244509"/>
        </c:manualLayout>
      </c:layout>
      <c:barChart>
        <c:barDir val="col"/>
        <c:grouping val="clustered"/>
        <c:ser>
          <c:idx val="1"/>
          <c:order val="1"/>
          <c:tx>
            <c:strRef>
              <c:f>'аварийные объекты'!$C$2</c:f>
              <c:strCache>
                <c:ptCount val="1"/>
                <c:pt idx="0">
                  <c:v>2021</c:v>
                </c:pt>
              </c:strCache>
            </c:strRef>
          </c:tx>
          <c:sp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rgbClr val="C00000"/>
              </a:solidFill>
            </a:ln>
            <a:effectLst/>
          </c:spPr>
          <c:dLbls>
            <c:spPr>
              <a:solidFill>
                <a:schemeClr val="accent2">
                  <a:lumMod val="20000"/>
                  <a:lumOff val="80000"/>
                </a:schemeClr>
              </a:solidFill>
              <a:ln>
                <a:solidFill>
                  <a:schemeClr val="accent2">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'аварийные объекты'!$A$3:$A$36</c:f>
              <c:strCache>
                <c:ptCount val="34"/>
                <c:pt idx="0">
                  <c:v>ГО г. Нововоронеж</c:v>
                </c:pt>
                <c:pt idx="1">
                  <c:v>Бутурлиновский МР</c:v>
                </c:pt>
                <c:pt idx="2">
                  <c:v>Верхнемамонский МР</c:v>
                </c:pt>
                <c:pt idx="3">
                  <c:v>Верхнехавский МР</c:v>
                </c:pt>
                <c:pt idx="4">
                  <c:v>Лискинский МР</c:v>
                </c:pt>
                <c:pt idx="5">
                  <c:v>Новохоперский МР</c:v>
                </c:pt>
                <c:pt idx="6">
                  <c:v>Рамонский МР</c:v>
                </c:pt>
                <c:pt idx="7">
                  <c:v>Острогожский МР</c:v>
                </c:pt>
                <c:pt idx="8">
                  <c:v>Россошанский МР</c:v>
                </c:pt>
                <c:pt idx="9">
                  <c:v>Хохольский МР</c:v>
                </c:pt>
                <c:pt idx="10">
                  <c:v>Грибановский МР</c:v>
                </c:pt>
                <c:pt idx="11">
                  <c:v>Новоусманский МР</c:v>
                </c:pt>
                <c:pt idx="12">
                  <c:v>Бобровский МР</c:v>
                </c:pt>
                <c:pt idx="13">
                  <c:v>Нижнедевицкий МР</c:v>
                </c:pt>
                <c:pt idx="14">
                  <c:v>Аннинский МР</c:v>
                </c:pt>
                <c:pt idx="15">
                  <c:v>Таловский МР</c:v>
                </c:pt>
                <c:pt idx="16">
                  <c:v>Репьевский МР</c:v>
                </c:pt>
                <c:pt idx="17">
                  <c:v>Терновский МР</c:v>
                </c:pt>
                <c:pt idx="18">
                  <c:v>ГО г. Воронеж</c:v>
                </c:pt>
                <c:pt idx="19">
                  <c:v>Борисоглебский ГО</c:v>
                </c:pt>
                <c:pt idx="20">
                  <c:v>Семилукский МР</c:v>
                </c:pt>
                <c:pt idx="21">
                  <c:v>Кантемировский МР</c:v>
                </c:pt>
                <c:pt idx="22">
                  <c:v>Ольховатский МР</c:v>
                </c:pt>
                <c:pt idx="23">
                  <c:v>Калачеевский МР</c:v>
                </c:pt>
                <c:pt idx="24">
                  <c:v>Эртильский МР</c:v>
                </c:pt>
                <c:pt idx="25">
                  <c:v>Панинский МР</c:v>
                </c:pt>
                <c:pt idx="26">
                  <c:v>Воробьевский МР</c:v>
                </c:pt>
                <c:pt idx="27">
                  <c:v>Подгоренский МР</c:v>
                </c:pt>
                <c:pt idx="28">
                  <c:v>Петропавловский МР</c:v>
                </c:pt>
                <c:pt idx="29">
                  <c:v>Поворинский МР</c:v>
                </c:pt>
                <c:pt idx="30">
                  <c:v>Павловский МР</c:v>
                </c:pt>
                <c:pt idx="31">
                  <c:v>Каширский МР</c:v>
                </c:pt>
                <c:pt idx="32">
                  <c:v>Богучарский МР</c:v>
                </c:pt>
                <c:pt idx="33">
                  <c:v>Каменский МР</c:v>
                </c:pt>
              </c:strCache>
            </c:strRef>
          </c:cat>
          <c:val>
            <c:numRef>
              <c:f>'аварийные объекты'!$C$3:$C$36</c:f>
              <c:numCache>
                <c:formatCode>General</c:formatCode>
                <c:ptCount val="34"/>
                <c:pt idx="0">
                  <c:v>0</c:v>
                </c:pt>
                <c:pt idx="1">
                  <c:v>0</c:v>
                </c:pt>
                <c:pt idx="2">
                  <c:v>0</c:v>
                </c:pt>
                <c:pt idx="3">
                  <c:v>0</c:v>
                </c:pt>
                <c:pt idx="4">
                  <c:v>0</c:v>
                </c:pt>
                <c:pt idx="5" formatCode="#,##0.0">
                  <c:v>1.9600000000000002</c:v>
                </c:pt>
                <c:pt idx="6" formatCode="#,##0.0">
                  <c:v>2.04</c:v>
                </c:pt>
                <c:pt idx="7" formatCode="#,##0.0">
                  <c:v>2.67</c:v>
                </c:pt>
                <c:pt idx="8" formatCode="#,##0.0">
                  <c:v>2.67</c:v>
                </c:pt>
                <c:pt idx="9" formatCode="#,##0.0">
                  <c:v>2.7</c:v>
                </c:pt>
                <c:pt idx="10" formatCode="#,##0.0">
                  <c:v>3.23</c:v>
                </c:pt>
                <c:pt idx="11" formatCode="#,##0.0">
                  <c:v>3.57</c:v>
                </c:pt>
                <c:pt idx="12" formatCode="#,##0.0">
                  <c:v>3.77</c:v>
                </c:pt>
                <c:pt idx="13" formatCode="#,##0.0">
                  <c:v>5.26</c:v>
                </c:pt>
                <c:pt idx="14" formatCode="#,##0.0">
                  <c:v>6.25</c:v>
                </c:pt>
                <c:pt idx="15" formatCode="#,##0.0">
                  <c:v>6.45</c:v>
                </c:pt>
                <c:pt idx="16" formatCode="#,##0.0">
                  <c:v>6.67</c:v>
                </c:pt>
                <c:pt idx="17" formatCode="#,##0.0">
                  <c:v>7.14</c:v>
                </c:pt>
                <c:pt idx="18" formatCode="#,##0.0">
                  <c:v>8.33</c:v>
                </c:pt>
                <c:pt idx="19" formatCode="#,##0.0">
                  <c:v>8.57</c:v>
                </c:pt>
                <c:pt idx="20" formatCode="#,##0.0">
                  <c:v>9.620000000000001</c:v>
                </c:pt>
                <c:pt idx="21" formatCode="#,##0.0">
                  <c:v>9.7199999999999989</c:v>
                </c:pt>
                <c:pt idx="22" formatCode="#,##0.0">
                  <c:v>10.53</c:v>
                </c:pt>
                <c:pt idx="23" formatCode="#,##0.0">
                  <c:v>10.870000000000001</c:v>
                </c:pt>
                <c:pt idx="24" formatCode="#,##0.0">
                  <c:v>11.11</c:v>
                </c:pt>
                <c:pt idx="25" formatCode="#,##0.0">
                  <c:v>13.51</c:v>
                </c:pt>
                <c:pt idx="26" formatCode="#,##0.0">
                  <c:v>13.639999999999999</c:v>
                </c:pt>
                <c:pt idx="27" formatCode="#,##0.0">
                  <c:v>19.23</c:v>
                </c:pt>
                <c:pt idx="28" formatCode="#,##0.0">
                  <c:v>21.88</c:v>
                </c:pt>
                <c:pt idx="29" formatCode="#,##0.0">
                  <c:v>27.59</c:v>
                </c:pt>
                <c:pt idx="30" formatCode="#,##0.0">
                  <c:v>29.85</c:v>
                </c:pt>
                <c:pt idx="31" formatCode="#,##0.0">
                  <c:v>30.23</c:v>
                </c:pt>
                <c:pt idx="32" formatCode="#,##0.0">
                  <c:v>32.56</c:v>
                </c:pt>
                <c:pt idx="33" formatCode="#,##0.0">
                  <c:v>33.33</c:v>
                </c:pt>
              </c:numCache>
            </c:numRef>
          </c:val>
          <c:extLst xmlns:c16r2="http://schemas.microsoft.com/office/drawing/2015/06/chart">
            <c:ext xmlns:c16="http://schemas.microsoft.com/office/drawing/2014/chart" uri="{C3380CC4-5D6E-409C-BE32-E72D297353CC}">
              <c16:uniqueId val="{00000000-A56A-4C3C-BC39-F6FBFE99B32A}"/>
            </c:ext>
          </c:extLst>
        </c:ser>
        <c:dLbls/>
        <c:gapWidth val="92"/>
        <c:axId val="148098048"/>
        <c:axId val="148103936"/>
      </c:barChart>
      <c:lineChart>
        <c:grouping val="standard"/>
        <c:ser>
          <c:idx val="0"/>
          <c:order val="0"/>
          <c:tx>
            <c:strRef>
              <c:f>'аварийные объекты'!$B$2</c:f>
              <c:strCache>
                <c:ptCount val="1"/>
                <c:pt idx="0">
                  <c:v>2020</c:v>
                </c:pt>
              </c:strCache>
            </c:strRef>
          </c:tx>
          <c:spPr>
            <a:ln w="28575" cap="rnd">
              <a:solidFill>
                <a:srgbClr val="002060"/>
              </a:solidFill>
              <a:prstDash val="sysDash"/>
              <a:round/>
            </a:ln>
            <a:effectLst/>
          </c:spPr>
          <c:marker>
            <c:symbol val="circle"/>
            <c:size val="5"/>
            <c:spPr>
              <a:solidFill>
                <a:srgbClr val="FFFF00"/>
              </a:solidFill>
              <a:ln w="9525">
                <a:solidFill>
                  <a:srgbClr val="0000FF"/>
                </a:solidFill>
              </a:ln>
              <a:effectLst/>
            </c:spPr>
          </c:marker>
          <c:cat>
            <c:strRef>
              <c:f>'аварийные объекты'!$A$3:$A$36</c:f>
              <c:strCache>
                <c:ptCount val="34"/>
                <c:pt idx="0">
                  <c:v>ГО г. Нововоронеж</c:v>
                </c:pt>
                <c:pt idx="1">
                  <c:v>Бутурлиновский МР</c:v>
                </c:pt>
                <c:pt idx="2">
                  <c:v>Верхнемамонский МР</c:v>
                </c:pt>
                <c:pt idx="3">
                  <c:v>Верхнехавский МР</c:v>
                </c:pt>
                <c:pt idx="4">
                  <c:v>Лискинский МР</c:v>
                </c:pt>
                <c:pt idx="5">
                  <c:v>Новохоперский МР</c:v>
                </c:pt>
                <c:pt idx="6">
                  <c:v>Рамонский МР</c:v>
                </c:pt>
                <c:pt idx="7">
                  <c:v>Острогожский МР</c:v>
                </c:pt>
                <c:pt idx="8">
                  <c:v>Россошанский МР</c:v>
                </c:pt>
                <c:pt idx="9">
                  <c:v>Хохольский МР</c:v>
                </c:pt>
                <c:pt idx="10">
                  <c:v>Грибановский МР</c:v>
                </c:pt>
                <c:pt idx="11">
                  <c:v>Новоусманский МР</c:v>
                </c:pt>
                <c:pt idx="12">
                  <c:v>Бобровский МР</c:v>
                </c:pt>
                <c:pt idx="13">
                  <c:v>Нижнедевицкий МР</c:v>
                </c:pt>
                <c:pt idx="14">
                  <c:v>Аннинский МР</c:v>
                </c:pt>
                <c:pt idx="15">
                  <c:v>Таловский МР</c:v>
                </c:pt>
                <c:pt idx="16">
                  <c:v>Репьевский МР</c:v>
                </c:pt>
                <c:pt idx="17">
                  <c:v>Терновский МР</c:v>
                </c:pt>
                <c:pt idx="18">
                  <c:v>ГО г. Воронеж</c:v>
                </c:pt>
                <c:pt idx="19">
                  <c:v>Борисоглебский ГО</c:v>
                </c:pt>
                <c:pt idx="20">
                  <c:v>Семилукский МР</c:v>
                </c:pt>
                <c:pt idx="21">
                  <c:v>Кантемировский МР</c:v>
                </c:pt>
                <c:pt idx="22">
                  <c:v>Ольховатский МР</c:v>
                </c:pt>
                <c:pt idx="23">
                  <c:v>Калачеевский МР</c:v>
                </c:pt>
                <c:pt idx="24">
                  <c:v>Эртильский МР</c:v>
                </c:pt>
                <c:pt idx="25">
                  <c:v>Панинский МР</c:v>
                </c:pt>
                <c:pt idx="26">
                  <c:v>Воробьевский МР</c:v>
                </c:pt>
                <c:pt idx="27">
                  <c:v>Подгоренский МР</c:v>
                </c:pt>
                <c:pt idx="28">
                  <c:v>Петропавловский МР</c:v>
                </c:pt>
                <c:pt idx="29">
                  <c:v>Поворинский МР</c:v>
                </c:pt>
                <c:pt idx="30">
                  <c:v>Павловский МР</c:v>
                </c:pt>
                <c:pt idx="31">
                  <c:v>Каширский МР</c:v>
                </c:pt>
                <c:pt idx="32">
                  <c:v>Богучарский МР</c:v>
                </c:pt>
                <c:pt idx="33">
                  <c:v>Каменский МР</c:v>
                </c:pt>
              </c:strCache>
            </c:strRef>
          </c:cat>
          <c:val>
            <c:numRef>
              <c:f>'аварийные объекты'!$B$3:$B$36</c:f>
              <c:numCache>
                <c:formatCode>General</c:formatCode>
                <c:ptCount val="34"/>
                <c:pt idx="0">
                  <c:v>0</c:v>
                </c:pt>
                <c:pt idx="1">
                  <c:v>0</c:v>
                </c:pt>
                <c:pt idx="2" formatCode="#,##0.0">
                  <c:v>3.7</c:v>
                </c:pt>
                <c:pt idx="3">
                  <c:v>0</c:v>
                </c:pt>
                <c:pt idx="4">
                  <c:v>0</c:v>
                </c:pt>
                <c:pt idx="5" formatCode="#,##0.0">
                  <c:v>1.9000000000000001</c:v>
                </c:pt>
                <c:pt idx="6">
                  <c:v>2</c:v>
                </c:pt>
                <c:pt idx="7" formatCode="#,##0.0">
                  <c:v>2.6</c:v>
                </c:pt>
                <c:pt idx="8" formatCode="#,##0.0">
                  <c:v>2.6</c:v>
                </c:pt>
                <c:pt idx="9" formatCode="#,##0.0">
                  <c:v>2.7</c:v>
                </c:pt>
                <c:pt idx="10" formatCode="#,##0.0">
                  <c:v>3.2</c:v>
                </c:pt>
                <c:pt idx="11">
                  <c:v>5</c:v>
                </c:pt>
                <c:pt idx="12" formatCode="#,##0.0">
                  <c:v>3.8</c:v>
                </c:pt>
                <c:pt idx="13" formatCode="#,##0.0">
                  <c:v>5.2</c:v>
                </c:pt>
                <c:pt idx="14" formatCode="#,##0.0">
                  <c:v>3.1</c:v>
                </c:pt>
                <c:pt idx="15" formatCode="#,##0.0">
                  <c:v>3.2</c:v>
                </c:pt>
                <c:pt idx="16" formatCode="#,##0.0">
                  <c:v>6.6</c:v>
                </c:pt>
                <c:pt idx="17" formatCode="#,##0.0">
                  <c:v>7.1</c:v>
                </c:pt>
                <c:pt idx="18" formatCode="#,##0.0">
                  <c:v>8.3000000000000007</c:v>
                </c:pt>
                <c:pt idx="19" formatCode="#,##0.0">
                  <c:v>8.6</c:v>
                </c:pt>
                <c:pt idx="20" formatCode="#,##0.0">
                  <c:v>9.6</c:v>
                </c:pt>
                <c:pt idx="21" formatCode="#,##0.0">
                  <c:v>11.1</c:v>
                </c:pt>
                <c:pt idx="22" formatCode="#,##0.0">
                  <c:v>12.8</c:v>
                </c:pt>
                <c:pt idx="23">
                  <c:v>13</c:v>
                </c:pt>
                <c:pt idx="24">
                  <c:v>10</c:v>
                </c:pt>
                <c:pt idx="25" formatCode="#,##0.0">
                  <c:v>14.6</c:v>
                </c:pt>
                <c:pt idx="26" formatCode="#,##0.0">
                  <c:v>47.8</c:v>
                </c:pt>
                <c:pt idx="27" formatCode="#,##0.0">
                  <c:v>19.2</c:v>
                </c:pt>
                <c:pt idx="28" formatCode="#,##0.0">
                  <c:v>21.8</c:v>
                </c:pt>
                <c:pt idx="29" formatCode="#,##0.0">
                  <c:v>27.6</c:v>
                </c:pt>
                <c:pt idx="30" formatCode="#,##0.0">
                  <c:v>22.39</c:v>
                </c:pt>
                <c:pt idx="31" formatCode="#,##0.0">
                  <c:v>27.3</c:v>
                </c:pt>
                <c:pt idx="32">
                  <c:v>35</c:v>
                </c:pt>
                <c:pt idx="33" formatCode="#,##0.0">
                  <c:v>35.9</c:v>
                </c:pt>
              </c:numCache>
            </c:numRef>
          </c:val>
          <c:extLst xmlns:c16r2="http://schemas.microsoft.com/office/drawing/2015/06/chart">
            <c:ext xmlns:c16="http://schemas.microsoft.com/office/drawing/2014/chart" uri="{C3380CC4-5D6E-409C-BE32-E72D297353CC}">
              <c16:uniqueId val="{00000001-A56A-4C3C-BC39-F6FBFE99B32A}"/>
            </c:ext>
          </c:extLst>
        </c:ser>
        <c:dLbls/>
        <c:marker val="1"/>
        <c:axId val="148098048"/>
        <c:axId val="148103936"/>
      </c:lineChart>
      <c:catAx>
        <c:axId val="148098048"/>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8103936"/>
        <c:crosses val="autoZero"/>
        <c:auto val="1"/>
        <c:lblAlgn val="ctr"/>
        <c:lblOffset val="100"/>
      </c:catAx>
      <c:valAx>
        <c:axId val="148103936"/>
        <c:scaling>
          <c:orientation val="minMax"/>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8098048"/>
        <c:crosses val="autoZero"/>
        <c:crossBetween val="between"/>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8.6343530209796432E-2"/>
          <c:y val="0.25035098853484811"/>
          <c:w val="9.0535645026700931E-2"/>
          <c:h val="0.11988154740632113"/>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round/>
            </a:ln>
            <a:effectLst/>
          </c:spPr>
          <c:marker>
            <c:symbol val="circle"/>
            <c:size val="5"/>
            <c:spPr>
              <a:solidFill>
                <a:srgbClr val="C00000"/>
              </a:solidFill>
              <a:ln w="9525">
                <a:solidFill>
                  <a:srgbClr val="800080"/>
                </a:solidFill>
              </a:ln>
              <a:effectLst/>
            </c:spPr>
          </c:marker>
          <c:dLbls>
            <c:dLbl>
              <c:idx val="0"/>
              <c:layout>
                <c:manualLayout>
                  <c:x val="-0.1405181170346152"/>
                  <c:y val="-2.4398804173273676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204-4BCF-96AD-374A65D23350}"/>
                </c:ext>
              </c:extLst>
            </c:dLbl>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'22'!$A$39:$A$42</c:f>
              <c:strCache>
                <c:ptCount val="4"/>
                <c:pt idx="0">
                  <c:v>2018г.</c:v>
                </c:pt>
                <c:pt idx="1">
                  <c:v>2019г.</c:v>
                </c:pt>
                <c:pt idx="2">
                  <c:v>2020г.</c:v>
                </c:pt>
                <c:pt idx="3">
                  <c:v>2021г.</c:v>
                </c:pt>
              </c:strCache>
            </c:strRef>
          </c:cat>
          <c:val>
            <c:numRef>
              <c:f>'22'!$B$39:$B$42</c:f>
              <c:numCache>
                <c:formatCode>General</c:formatCode>
                <c:ptCount val="4"/>
                <c:pt idx="0">
                  <c:v>10.1</c:v>
                </c:pt>
                <c:pt idx="1">
                  <c:v>10.1</c:v>
                </c:pt>
                <c:pt idx="2">
                  <c:v>10.1</c:v>
                </c:pt>
                <c:pt idx="3">
                  <c:v>10.4</c:v>
                </c:pt>
              </c:numCache>
            </c:numRef>
          </c:val>
          <c:extLst xmlns:c16r2="http://schemas.microsoft.com/office/drawing/2015/06/chart">
            <c:ext xmlns:c16="http://schemas.microsoft.com/office/drawing/2014/chart" uri="{C3380CC4-5D6E-409C-BE32-E72D297353CC}">
              <c16:uniqueId val="{00000001-2204-4BCF-96AD-374A65D23350}"/>
            </c:ext>
          </c:extLst>
        </c:ser>
        <c:dLbls/>
        <c:marker val="1"/>
        <c:axId val="152337024"/>
        <c:axId val="152342912"/>
      </c:lineChart>
      <c:catAx>
        <c:axId val="15233702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2342912"/>
        <c:crosses val="autoZero"/>
        <c:auto val="1"/>
        <c:lblAlgn val="ctr"/>
        <c:lblOffset val="100"/>
      </c:catAx>
      <c:valAx>
        <c:axId val="152342912"/>
        <c:scaling>
          <c:orientation val="minMax"/>
          <c:max val="14"/>
          <c:min val="9"/>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2337024"/>
        <c:crosses val="autoZero"/>
        <c:crossBetween val="between"/>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pPr>
      <a:endParaRPr lang="ru-RU"/>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'22'!$C$52</c:f>
              <c:strCache>
                <c:ptCount val="1"/>
                <c:pt idx="0">
                  <c:v>2021</c:v>
                </c:pt>
              </c:strCache>
            </c:strRef>
          </c:tx>
          <c:spPr>
            <a:solidFill>
              <a:schemeClr val="accent2"/>
            </a:solidFill>
            <a:ln>
              <a:noFill/>
            </a:ln>
            <a:effectLst/>
          </c:spPr>
          <c:dLbls>
            <c:spPr>
              <a:solidFill>
                <a:schemeClr val="accent2">
                  <a:lumMod val="20000"/>
                  <a:lumOff val="80000"/>
                </a:schemeClr>
              </a:solidFill>
              <a:ln>
                <a:solidFill>
                  <a:srgbClr val="C0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'22'!$A$53:$A$72</c:f>
              <c:strCache>
                <c:ptCount val="20"/>
                <c:pt idx="0">
                  <c:v>Острогожский МР</c:v>
                </c:pt>
                <c:pt idx="1">
                  <c:v>ГО г. Воронеж</c:v>
                </c:pt>
                <c:pt idx="2">
                  <c:v>Таловский МР</c:v>
                </c:pt>
                <c:pt idx="3">
                  <c:v>Аннинский МР</c:v>
                </c:pt>
                <c:pt idx="4">
                  <c:v>Новоусманский МР</c:v>
                </c:pt>
                <c:pt idx="5">
                  <c:v>Калачеевский МР</c:v>
                </c:pt>
                <c:pt idx="6">
                  <c:v>Новохоперский МР</c:v>
                </c:pt>
                <c:pt idx="7">
                  <c:v>Россошанский МР</c:v>
                </c:pt>
                <c:pt idx="8">
                  <c:v>Богучарский МР</c:v>
                </c:pt>
                <c:pt idx="9">
                  <c:v>Верхнехавский МР</c:v>
                </c:pt>
                <c:pt idx="10">
                  <c:v>Каширский МР</c:v>
                </c:pt>
                <c:pt idx="11">
                  <c:v>Рамонский МР</c:v>
                </c:pt>
                <c:pt idx="12">
                  <c:v>Воробьевский МР</c:v>
                </c:pt>
                <c:pt idx="13">
                  <c:v>Павловский МР</c:v>
                </c:pt>
                <c:pt idx="14">
                  <c:v>Борисоглебский ГО</c:v>
                </c:pt>
                <c:pt idx="15">
                  <c:v>Подгоренский МР</c:v>
                </c:pt>
                <c:pt idx="16">
                  <c:v>Семилукский МР</c:v>
                </c:pt>
                <c:pt idx="17">
                  <c:v>Хохольский МР</c:v>
                </c:pt>
                <c:pt idx="18">
                  <c:v>Ольховатский МР</c:v>
                </c:pt>
                <c:pt idx="19">
                  <c:v>Эртильский МР</c:v>
                </c:pt>
              </c:strCache>
            </c:strRef>
          </c:cat>
          <c:val>
            <c:numRef>
              <c:f>'22'!$C$53:$C$72</c:f>
              <c:numCache>
                <c:formatCode>#,##0.0</c:formatCode>
                <c:ptCount val="20"/>
                <c:pt idx="0">
                  <c:v>4.17</c:v>
                </c:pt>
                <c:pt idx="1">
                  <c:v>4.2</c:v>
                </c:pt>
                <c:pt idx="2">
                  <c:v>6.25</c:v>
                </c:pt>
                <c:pt idx="3">
                  <c:v>6.67</c:v>
                </c:pt>
                <c:pt idx="4" formatCode="General">
                  <c:v>8</c:v>
                </c:pt>
                <c:pt idx="5">
                  <c:v>11.11</c:v>
                </c:pt>
                <c:pt idx="6">
                  <c:v>11.11</c:v>
                </c:pt>
                <c:pt idx="7">
                  <c:v>11.360000000000001</c:v>
                </c:pt>
                <c:pt idx="8">
                  <c:v>13.16</c:v>
                </c:pt>
                <c:pt idx="9">
                  <c:v>14.29</c:v>
                </c:pt>
                <c:pt idx="10">
                  <c:v>14.29</c:v>
                </c:pt>
                <c:pt idx="11">
                  <c:v>17.649999999999999</c:v>
                </c:pt>
                <c:pt idx="12" formatCode="General">
                  <c:v>20</c:v>
                </c:pt>
                <c:pt idx="13" formatCode="General">
                  <c:v>20</c:v>
                </c:pt>
                <c:pt idx="14">
                  <c:v>23.08</c:v>
                </c:pt>
                <c:pt idx="15" formatCode="General">
                  <c:v>25</c:v>
                </c:pt>
                <c:pt idx="16" formatCode="General">
                  <c:v>50</c:v>
                </c:pt>
                <c:pt idx="17" formatCode="General">
                  <c:v>50</c:v>
                </c:pt>
                <c:pt idx="18" formatCode="General">
                  <c:v>60</c:v>
                </c:pt>
                <c:pt idx="19" formatCode="General">
                  <c:v>100</c:v>
                </c:pt>
              </c:numCache>
            </c:numRef>
          </c:val>
          <c:extLst xmlns:c16r2="http://schemas.microsoft.com/office/drawing/2015/06/chart">
            <c:ext xmlns:c16="http://schemas.microsoft.com/office/drawing/2014/chart" uri="{C3380CC4-5D6E-409C-BE32-E72D297353CC}">
              <c16:uniqueId val="{00000000-5CC6-437C-8C7A-322108560573}"/>
            </c:ext>
          </c:extLst>
        </c:ser>
        <c:dLbls/>
        <c:gapWidth val="105"/>
        <c:axId val="152499712"/>
        <c:axId val="152501248"/>
      </c:barChart>
      <c:lineChart>
        <c:grouping val="standard"/>
        <c:ser>
          <c:idx val="0"/>
          <c:order val="0"/>
          <c:tx>
            <c:strRef>
              <c:f>'22'!$B$52</c:f>
              <c:strCache>
                <c:ptCount val="1"/>
                <c:pt idx="0">
                  <c:v>2020</c:v>
                </c:pt>
              </c:strCache>
            </c:strRef>
          </c:tx>
          <c:spPr>
            <a:ln w="28575" cap="rnd">
              <a:solidFill>
                <a:srgbClr val="0000FF"/>
              </a:solidFill>
              <a:prstDash val="sysDash"/>
              <a:round/>
            </a:ln>
            <a:effectLst/>
          </c:spPr>
          <c:marker>
            <c:symbol val="circle"/>
            <c:size val="5"/>
            <c:spPr>
              <a:solidFill>
                <a:srgbClr val="FFFF00"/>
              </a:solidFill>
              <a:ln w="9525">
                <a:solidFill>
                  <a:srgbClr val="0000FF"/>
                </a:solidFill>
              </a:ln>
              <a:effectLst/>
            </c:spPr>
          </c:marker>
          <c:cat>
            <c:strRef>
              <c:f>'22'!$A$53:$A$72</c:f>
              <c:strCache>
                <c:ptCount val="20"/>
                <c:pt idx="0">
                  <c:v>Острогожский МР</c:v>
                </c:pt>
                <c:pt idx="1">
                  <c:v>ГО г. Воронеж</c:v>
                </c:pt>
                <c:pt idx="2">
                  <c:v>Таловский МР</c:v>
                </c:pt>
                <c:pt idx="3">
                  <c:v>Аннинский МР</c:v>
                </c:pt>
                <c:pt idx="4">
                  <c:v>Новоусманский МР</c:v>
                </c:pt>
                <c:pt idx="5">
                  <c:v>Калачеевский МР</c:v>
                </c:pt>
                <c:pt idx="6">
                  <c:v>Новохоперский МР</c:v>
                </c:pt>
                <c:pt idx="7">
                  <c:v>Россошанский МР</c:v>
                </c:pt>
                <c:pt idx="8">
                  <c:v>Богучарский МР</c:v>
                </c:pt>
                <c:pt idx="9">
                  <c:v>Верхнехавский МР</c:v>
                </c:pt>
                <c:pt idx="10">
                  <c:v>Каширский МР</c:v>
                </c:pt>
                <c:pt idx="11">
                  <c:v>Рамонский МР</c:v>
                </c:pt>
                <c:pt idx="12">
                  <c:v>Воробьевский МР</c:v>
                </c:pt>
                <c:pt idx="13">
                  <c:v>Павловский МР</c:v>
                </c:pt>
                <c:pt idx="14">
                  <c:v>Борисоглебский ГО</c:v>
                </c:pt>
                <c:pt idx="15">
                  <c:v>Подгоренский МР</c:v>
                </c:pt>
                <c:pt idx="16">
                  <c:v>Семилукский МР</c:v>
                </c:pt>
                <c:pt idx="17">
                  <c:v>Хохольский МР</c:v>
                </c:pt>
                <c:pt idx="18">
                  <c:v>Ольховатский МР</c:v>
                </c:pt>
                <c:pt idx="19">
                  <c:v>Эртильский МР</c:v>
                </c:pt>
              </c:strCache>
            </c:strRef>
          </c:cat>
          <c:val>
            <c:numRef>
              <c:f>'22'!$B$53:$B$72</c:f>
              <c:numCache>
                <c:formatCode>#,##0.0</c:formatCode>
                <c:ptCount val="20"/>
                <c:pt idx="0">
                  <c:v>4.1599999999999993</c:v>
                </c:pt>
                <c:pt idx="1">
                  <c:v>3.2</c:v>
                </c:pt>
                <c:pt idx="2">
                  <c:v>6.25</c:v>
                </c:pt>
                <c:pt idx="3">
                  <c:v>6.6599999999999993</c:v>
                </c:pt>
                <c:pt idx="4" formatCode="General">
                  <c:v>8</c:v>
                </c:pt>
                <c:pt idx="5">
                  <c:v>11.1</c:v>
                </c:pt>
                <c:pt idx="6">
                  <c:v>11.1</c:v>
                </c:pt>
                <c:pt idx="7">
                  <c:v>11.360000000000001</c:v>
                </c:pt>
                <c:pt idx="8">
                  <c:v>13.16</c:v>
                </c:pt>
                <c:pt idx="9">
                  <c:v>14.28</c:v>
                </c:pt>
                <c:pt idx="10">
                  <c:v>14.29</c:v>
                </c:pt>
                <c:pt idx="11">
                  <c:v>17.64</c:v>
                </c:pt>
                <c:pt idx="12" formatCode="General">
                  <c:v>20</c:v>
                </c:pt>
                <c:pt idx="13" formatCode="General">
                  <c:v>20</c:v>
                </c:pt>
                <c:pt idx="14">
                  <c:v>23.1</c:v>
                </c:pt>
                <c:pt idx="15" formatCode="General">
                  <c:v>25</c:v>
                </c:pt>
                <c:pt idx="16" formatCode="General">
                  <c:v>50</c:v>
                </c:pt>
                <c:pt idx="17" formatCode="General">
                  <c:v>50</c:v>
                </c:pt>
                <c:pt idx="18" formatCode="General">
                  <c:v>60</c:v>
                </c:pt>
                <c:pt idx="19" formatCode="General">
                  <c:v>100</c:v>
                </c:pt>
              </c:numCache>
            </c:numRef>
          </c:val>
          <c:extLst xmlns:c16r2="http://schemas.microsoft.com/office/drawing/2015/06/chart">
            <c:ext xmlns:c16="http://schemas.microsoft.com/office/drawing/2014/chart" uri="{C3380CC4-5D6E-409C-BE32-E72D297353CC}">
              <c16:uniqueId val="{00000001-5CC6-437C-8C7A-322108560573}"/>
            </c:ext>
          </c:extLst>
        </c:ser>
        <c:dLbls/>
        <c:marker val="1"/>
        <c:axId val="152499712"/>
        <c:axId val="152501248"/>
      </c:lineChart>
      <c:catAx>
        <c:axId val="152499712"/>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2501248"/>
        <c:crosses val="autoZero"/>
        <c:auto val="1"/>
        <c:lblAlgn val="ctr"/>
        <c:lblOffset val="100"/>
      </c:catAx>
      <c:valAx>
        <c:axId val="152501248"/>
        <c:scaling>
          <c:orientation val="minMax"/>
          <c:max val="10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2499712"/>
        <c:crosses val="autoZero"/>
        <c:crossBetween val="between"/>
        <c:majorUnit val="20"/>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64443603329644317"/>
          <c:y val="9.0568014965304158E-2"/>
          <c:w val="0.25870804048089113"/>
          <c:h val="7.2608866376227585E-2"/>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5.0492405605726369E-2"/>
          <c:y val="4.7026301739872184E-2"/>
          <c:w val="0.9356500071420637"/>
          <c:h val="0.46364971111448278"/>
        </c:manualLayout>
      </c:layout>
      <c:barChart>
        <c:barDir val="col"/>
        <c:grouping val="clustered"/>
        <c:ser>
          <c:idx val="1"/>
          <c:order val="1"/>
          <c:tx>
            <c:strRef>
              <c:f>'23 все'!$C$2</c:f>
              <c:strCache>
                <c:ptCount val="1"/>
                <c:pt idx="0">
                  <c:v>2021</c:v>
                </c:pt>
              </c:strCache>
            </c:strRef>
          </c:tx>
          <c:spPr>
            <a:solidFill>
              <a:schemeClr val="accent5">
                <a:lumMod val="75000"/>
              </a:schemeClr>
            </a:solidFill>
            <a:ln>
              <a:solidFill>
                <a:schemeClr val="accent5">
                  <a:lumMod val="50000"/>
                </a:schemeClr>
              </a:solidFill>
            </a:ln>
            <a:effectLst/>
          </c:spPr>
          <c:dLbls>
            <c:spPr>
              <a:solidFill>
                <a:schemeClr val="accent5">
                  <a:lumMod val="20000"/>
                  <a:lumOff val="80000"/>
                </a:schemeClr>
              </a:solidFill>
              <a:ln>
                <a:solidFill>
                  <a:schemeClr val="accent5">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все'!$A$3:$A$36</c:f>
              <c:strCache>
                <c:ptCount val="34"/>
                <c:pt idx="0">
                  <c:v>Бобровский МР</c:v>
                </c:pt>
                <c:pt idx="1">
                  <c:v>Бутурлиновский МР</c:v>
                </c:pt>
                <c:pt idx="2">
                  <c:v>Богучарский МР</c:v>
                </c:pt>
                <c:pt idx="3">
                  <c:v>Поворинский МР</c:v>
                </c:pt>
                <c:pt idx="4">
                  <c:v>Павловский МР</c:v>
                </c:pt>
                <c:pt idx="5">
                  <c:v>Таловский МР</c:v>
                </c:pt>
                <c:pt idx="6">
                  <c:v>Новохоперский МР</c:v>
                </c:pt>
                <c:pt idx="7">
                  <c:v>Репьевский МР</c:v>
                </c:pt>
                <c:pt idx="8">
                  <c:v>Терновский МР</c:v>
                </c:pt>
                <c:pt idx="9">
                  <c:v>Воробьевский МР</c:v>
                </c:pt>
                <c:pt idx="10">
                  <c:v>Панинский МР</c:v>
                </c:pt>
                <c:pt idx="11">
                  <c:v>Аннинский МР</c:v>
                </c:pt>
                <c:pt idx="12">
                  <c:v>Нижнедевицкий МР</c:v>
                </c:pt>
                <c:pt idx="13">
                  <c:v>Новоусманский МР</c:v>
                </c:pt>
                <c:pt idx="14">
                  <c:v>Петропавловский МР</c:v>
                </c:pt>
                <c:pt idx="15">
                  <c:v>Верхнемамонский МР</c:v>
                </c:pt>
                <c:pt idx="16">
                  <c:v>Борисоглебский ГО</c:v>
                </c:pt>
                <c:pt idx="17">
                  <c:v>Хохольский МР</c:v>
                </c:pt>
                <c:pt idx="18">
                  <c:v>Кантемировский МР</c:v>
                </c:pt>
                <c:pt idx="19">
                  <c:v>Острогожский МР</c:v>
                </c:pt>
                <c:pt idx="20">
                  <c:v>Рамонский МР</c:v>
                </c:pt>
                <c:pt idx="21">
                  <c:v>Калачеевский МР</c:v>
                </c:pt>
                <c:pt idx="22">
                  <c:v>ГО г. Воронеж</c:v>
                </c:pt>
                <c:pt idx="23">
                  <c:v>Грибановский МР</c:v>
                </c:pt>
                <c:pt idx="24">
                  <c:v>Верхнехавский МР</c:v>
                </c:pt>
                <c:pt idx="25">
                  <c:v>Лискинский МР</c:v>
                </c:pt>
                <c:pt idx="26">
                  <c:v>Подгоренский МР</c:v>
                </c:pt>
                <c:pt idx="27">
                  <c:v>Семилукский МР</c:v>
                </c:pt>
                <c:pt idx="28">
                  <c:v>Россошанский МР</c:v>
                </c:pt>
                <c:pt idx="29">
                  <c:v>Каширский МР</c:v>
                </c:pt>
                <c:pt idx="30">
                  <c:v>Каменский МР</c:v>
                </c:pt>
                <c:pt idx="31">
                  <c:v>Ольховатский МР</c:v>
                </c:pt>
                <c:pt idx="32">
                  <c:v>Эртильский МР</c:v>
                </c:pt>
                <c:pt idx="33">
                  <c:v>ГО г. Нововоронеж</c:v>
                </c:pt>
              </c:strCache>
            </c:strRef>
          </c:cat>
          <c:val>
            <c:numRef>
              <c:f>'23 все'!$C$3:$C$36</c:f>
              <c:numCache>
                <c:formatCode>#,##0.0</c:formatCode>
                <c:ptCount val="34"/>
                <c:pt idx="0">
                  <c:v>62.379999999999995</c:v>
                </c:pt>
                <c:pt idx="1">
                  <c:v>61.09</c:v>
                </c:pt>
                <c:pt idx="2">
                  <c:v>60.260000000000005</c:v>
                </c:pt>
                <c:pt idx="3">
                  <c:v>59.01</c:v>
                </c:pt>
                <c:pt idx="4">
                  <c:v>58.74</c:v>
                </c:pt>
                <c:pt idx="5">
                  <c:v>57.82</c:v>
                </c:pt>
                <c:pt idx="6" formatCode="General">
                  <c:v>57</c:v>
                </c:pt>
                <c:pt idx="7">
                  <c:v>56.33</c:v>
                </c:pt>
                <c:pt idx="8">
                  <c:v>56.160000000000004</c:v>
                </c:pt>
                <c:pt idx="9">
                  <c:v>55.78</c:v>
                </c:pt>
                <c:pt idx="10">
                  <c:v>54.71</c:v>
                </c:pt>
                <c:pt idx="11">
                  <c:v>54.54</c:v>
                </c:pt>
                <c:pt idx="12">
                  <c:v>54.41</c:v>
                </c:pt>
                <c:pt idx="13">
                  <c:v>54.13</c:v>
                </c:pt>
                <c:pt idx="14">
                  <c:v>53.99</c:v>
                </c:pt>
                <c:pt idx="15">
                  <c:v>53.97</c:v>
                </c:pt>
                <c:pt idx="16">
                  <c:v>53.879999999999995</c:v>
                </c:pt>
                <c:pt idx="17">
                  <c:v>52.720000000000006</c:v>
                </c:pt>
                <c:pt idx="18">
                  <c:v>52.25</c:v>
                </c:pt>
                <c:pt idx="19">
                  <c:v>52.25</c:v>
                </c:pt>
                <c:pt idx="20">
                  <c:v>52.14</c:v>
                </c:pt>
                <c:pt idx="21">
                  <c:v>51.879999999999995</c:v>
                </c:pt>
                <c:pt idx="22">
                  <c:v>51.71</c:v>
                </c:pt>
                <c:pt idx="23">
                  <c:v>51.36</c:v>
                </c:pt>
                <c:pt idx="24">
                  <c:v>51.339999999999996</c:v>
                </c:pt>
                <c:pt idx="25">
                  <c:v>51.28</c:v>
                </c:pt>
                <c:pt idx="26">
                  <c:v>51.15</c:v>
                </c:pt>
                <c:pt idx="27">
                  <c:v>50.83</c:v>
                </c:pt>
                <c:pt idx="28">
                  <c:v>50.82</c:v>
                </c:pt>
                <c:pt idx="29">
                  <c:v>50.65</c:v>
                </c:pt>
                <c:pt idx="30">
                  <c:v>50.4</c:v>
                </c:pt>
                <c:pt idx="31">
                  <c:v>46.53</c:v>
                </c:pt>
                <c:pt idx="32">
                  <c:v>44.7</c:v>
                </c:pt>
                <c:pt idx="33">
                  <c:v>43.7</c:v>
                </c:pt>
              </c:numCache>
            </c:numRef>
          </c:val>
          <c:extLst xmlns:c16r2="http://schemas.microsoft.com/office/drawing/2015/06/chart">
            <c:ext xmlns:c16="http://schemas.microsoft.com/office/drawing/2014/chart" uri="{C3380CC4-5D6E-409C-BE32-E72D297353CC}">
              <c16:uniqueId val="{00000000-BE32-4A5F-A4DB-44A64A5C6196}"/>
            </c:ext>
          </c:extLst>
        </c:ser>
        <c:dLbls/>
        <c:gapWidth val="99"/>
        <c:axId val="149165952"/>
        <c:axId val="149167488"/>
      </c:barChart>
      <c:lineChart>
        <c:grouping val="standard"/>
        <c:ser>
          <c:idx val="0"/>
          <c:order val="0"/>
          <c:tx>
            <c:strRef>
              <c:f>'23 все'!$B$2</c:f>
              <c:strCache>
                <c:ptCount val="1"/>
                <c:pt idx="0">
                  <c:v>2020</c:v>
                </c:pt>
              </c:strCache>
            </c:strRef>
          </c:tx>
          <c:spPr>
            <a:ln w="28575" cap="rnd">
              <a:solidFill>
                <a:srgbClr val="7030A0"/>
              </a:solidFill>
              <a:prstDash val="sysDash"/>
              <a:round/>
            </a:ln>
            <a:effectLst/>
          </c:spPr>
          <c:marker>
            <c:symbol val="circle"/>
            <c:size val="5"/>
            <c:spPr>
              <a:solidFill>
                <a:srgbClr val="C00000"/>
              </a:solidFill>
              <a:ln w="9525">
                <a:solidFill>
                  <a:srgbClr val="800080"/>
                </a:solidFill>
              </a:ln>
              <a:effectLst/>
            </c:spPr>
          </c:marker>
          <c:cat>
            <c:strRef>
              <c:f>'23 все'!$A$3:$A$36</c:f>
              <c:strCache>
                <c:ptCount val="34"/>
                <c:pt idx="0">
                  <c:v>Бобровский МР</c:v>
                </c:pt>
                <c:pt idx="1">
                  <c:v>Бутурлиновский МР</c:v>
                </c:pt>
                <c:pt idx="2">
                  <c:v>Богучарский МР</c:v>
                </c:pt>
                <c:pt idx="3">
                  <c:v>Поворинский МР</c:v>
                </c:pt>
                <c:pt idx="4">
                  <c:v>Павловский МР</c:v>
                </c:pt>
                <c:pt idx="5">
                  <c:v>Таловский МР</c:v>
                </c:pt>
                <c:pt idx="6">
                  <c:v>Новохоперский МР</c:v>
                </c:pt>
                <c:pt idx="7">
                  <c:v>Репьевский МР</c:v>
                </c:pt>
                <c:pt idx="8">
                  <c:v>Терновский МР</c:v>
                </c:pt>
                <c:pt idx="9">
                  <c:v>Воробьевский МР</c:v>
                </c:pt>
                <c:pt idx="10">
                  <c:v>Панинский МР</c:v>
                </c:pt>
                <c:pt idx="11">
                  <c:v>Аннинский МР</c:v>
                </c:pt>
                <c:pt idx="12">
                  <c:v>Нижнедевицкий МР</c:v>
                </c:pt>
                <c:pt idx="13">
                  <c:v>Новоусманский МР</c:v>
                </c:pt>
                <c:pt idx="14">
                  <c:v>Петропавловский МР</c:v>
                </c:pt>
                <c:pt idx="15">
                  <c:v>Верхнемамонский МР</c:v>
                </c:pt>
                <c:pt idx="16">
                  <c:v>Борисоглебский ГО</c:v>
                </c:pt>
                <c:pt idx="17">
                  <c:v>Хохольский МР</c:v>
                </c:pt>
                <c:pt idx="18">
                  <c:v>Кантемировский МР</c:v>
                </c:pt>
                <c:pt idx="19">
                  <c:v>Острогожский МР</c:v>
                </c:pt>
                <c:pt idx="20">
                  <c:v>Рамонский МР</c:v>
                </c:pt>
                <c:pt idx="21">
                  <c:v>Калачеевский МР</c:v>
                </c:pt>
                <c:pt idx="22">
                  <c:v>ГО г. Воронеж</c:v>
                </c:pt>
                <c:pt idx="23">
                  <c:v>Грибановский МР</c:v>
                </c:pt>
                <c:pt idx="24">
                  <c:v>Верхнехавский МР</c:v>
                </c:pt>
                <c:pt idx="25">
                  <c:v>Лискинский МР</c:v>
                </c:pt>
                <c:pt idx="26">
                  <c:v>Подгоренский МР</c:v>
                </c:pt>
                <c:pt idx="27">
                  <c:v>Семилукский МР</c:v>
                </c:pt>
                <c:pt idx="28">
                  <c:v>Россошанский МР</c:v>
                </c:pt>
                <c:pt idx="29">
                  <c:v>Каширский МР</c:v>
                </c:pt>
                <c:pt idx="30">
                  <c:v>Каменский МР</c:v>
                </c:pt>
                <c:pt idx="31">
                  <c:v>Ольховатский МР</c:v>
                </c:pt>
                <c:pt idx="32">
                  <c:v>Эртильский МР</c:v>
                </c:pt>
                <c:pt idx="33">
                  <c:v>ГО г. Нововоронеж</c:v>
                </c:pt>
              </c:strCache>
            </c:strRef>
          </c:cat>
          <c:val>
            <c:numRef>
              <c:f>'23 все'!$B$3:$B$36</c:f>
              <c:numCache>
                <c:formatCode>#,##0.0</c:formatCode>
                <c:ptCount val="34"/>
                <c:pt idx="0">
                  <c:v>61.8</c:v>
                </c:pt>
                <c:pt idx="1">
                  <c:v>48.5</c:v>
                </c:pt>
                <c:pt idx="2">
                  <c:v>59.6</c:v>
                </c:pt>
                <c:pt idx="3">
                  <c:v>48.8</c:v>
                </c:pt>
                <c:pt idx="4">
                  <c:v>45.4</c:v>
                </c:pt>
                <c:pt idx="5">
                  <c:v>43.5</c:v>
                </c:pt>
                <c:pt idx="6">
                  <c:v>52.2</c:v>
                </c:pt>
                <c:pt idx="7" formatCode="General">
                  <c:v>49</c:v>
                </c:pt>
                <c:pt idx="8">
                  <c:v>51.5</c:v>
                </c:pt>
                <c:pt idx="9">
                  <c:v>52.5</c:v>
                </c:pt>
                <c:pt idx="10">
                  <c:v>47.8</c:v>
                </c:pt>
                <c:pt idx="11">
                  <c:v>49.7</c:v>
                </c:pt>
                <c:pt idx="12" formatCode="General">
                  <c:v>46</c:v>
                </c:pt>
                <c:pt idx="13">
                  <c:v>49.4</c:v>
                </c:pt>
                <c:pt idx="14">
                  <c:v>47.4</c:v>
                </c:pt>
                <c:pt idx="15">
                  <c:v>48.3</c:v>
                </c:pt>
                <c:pt idx="16">
                  <c:v>53.1</c:v>
                </c:pt>
                <c:pt idx="17">
                  <c:v>49.7</c:v>
                </c:pt>
                <c:pt idx="18">
                  <c:v>48.9</c:v>
                </c:pt>
                <c:pt idx="19">
                  <c:v>49.8</c:v>
                </c:pt>
                <c:pt idx="20" formatCode="General">
                  <c:v>45</c:v>
                </c:pt>
                <c:pt idx="21">
                  <c:v>45.9</c:v>
                </c:pt>
                <c:pt idx="22">
                  <c:v>48.4</c:v>
                </c:pt>
                <c:pt idx="23">
                  <c:v>50.4</c:v>
                </c:pt>
                <c:pt idx="24">
                  <c:v>49.4</c:v>
                </c:pt>
                <c:pt idx="25">
                  <c:v>45.7</c:v>
                </c:pt>
                <c:pt idx="26">
                  <c:v>43.8</c:v>
                </c:pt>
                <c:pt idx="27">
                  <c:v>50.6</c:v>
                </c:pt>
                <c:pt idx="28">
                  <c:v>49.7</c:v>
                </c:pt>
                <c:pt idx="29">
                  <c:v>45.4</c:v>
                </c:pt>
                <c:pt idx="30">
                  <c:v>48.7</c:v>
                </c:pt>
                <c:pt idx="31">
                  <c:v>44.4</c:v>
                </c:pt>
                <c:pt idx="32">
                  <c:v>42.8</c:v>
                </c:pt>
                <c:pt idx="33">
                  <c:v>42.7</c:v>
                </c:pt>
              </c:numCache>
            </c:numRef>
          </c:val>
          <c:extLst xmlns:c16r2="http://schemas.microsoft.com/office/drawing/2015/06/chart">
            <c:ext xmlns:c16="http://schemas.microsoft.com/office/drawing/2014/chart" uri="{C3380CC4-5D6E-409C-BE32-E72D297353CC}">
              <c16:uniqueId val="{00000001-BE32-4A5F-A4DB-44A64A5C6196}"/>
            </c:ext>
          </c:extLst>
        </c:ser>
        <c:dLbls/>
        <c:marker val="1"/>
        <c:axId val="149165952"/>
        <c:axId val="149167488"/>
      </c:lineChart>
      <c:catAx>
        <c:axId val="149165952"/>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9167488"/>
        <c:crosses val="autoZero"/>
        <c:auto val="1"/>
        <c:lblAlgn val="ctr"/>
        <c:lblOffset val="100"/>
      </c:catAx>
      <c:valAx>
        <c:axId val="149167488"/>
        <c:scaling>
          <c:orientation val="minMax"/>
          <c:min val="3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9165952"/>
        <c:crosses val="autoZero"/>
        <c:crossBetween val="between"/>
      </c:valAx>
      <c:spPr>
        <a:solidFill>
          <a:schemeClr val="accent4">
            <a:lumMod val="20000"/>
            <a:lumOff val="80000"/>
          </a:schemeClr>
        </a:solidFill>
        <a:ln>
          <a:noFill/>
        </a:ln>
        <a:effectLst/>
      </c:spPr>
    </c:plotArea>
    <c:legend>
      <c:legendPos val="b"/>
      <c:layout>
        <c:manualLayout>
          <c:xMode val="edge"/>
          <c:yMode val="edge"/>
          <c:x val="0.89790926008221328"/>
          <c:y val="4.6336181509253671E-2"/>
          <c:w val="9.3586526100274584E-2"/>
          <c:h val="0.12344454700240148"/>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6.7244558094198062E-2"/>
          <c:y val="4.1876850285314141E-2"/>
          <c:w val="0.90682790612042041"/>
          <c:h val="0.4673873490389811"/>
        </c:manualLayout>
      </c:layout>
      <c:barChart>
        <c:barDir val="col"/>
        <c:grouping val="clustered"/>
        <c:ser>
          <c:idx val="0"/>
          <c:order val="0"/>
          <c:tx>
            <c:strRef>
              <c:f>'23 все'!$B$48</c:f>
              <c:strCache>
                <c:ptCount val="1"/>
                <c:pt idx="0">
                  <c:v>Доля населения, систематически занимающегося физической культурой и спортом, %</c:v>
                </c:pt>
              </c:strCache>
            </c:strRef>
          </c:tx>
          <c:spPr>
            <a:solidFill>
              <a:srgbClr val="00CC66"/>
            </a:solidFill>
            <a:ln>
              <a:solidFill>
                <a:schemeClr val="accent1"/>
              </a:solidFill>
            </a:ln>
            <a:effectLst/>
            <a:scene3d>
              <a:camera prst="orthographicFront"/>
              <a:lightRig rig="threePt" dir="t"/>
            </a:scene3d>
            <a:sp3d>
              <a:bevelT/>
            </a:sp3d>
          </c:spPr>
          <c:dLbls>
            <c:spPr>
              <a:solidFill>
                <a:schemeClr val="accent3">
                  <a:lumMod val="40000"/>
                  <a:lumOff val="60000"/>
                </a:schemeClr>
              </a:solidFill>
              <a:ln>
                <a:solidFill>
                  <a:schemeClr val="accent3">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все'!$A$49:$A$52</c:f>
              <c:strCache>
                <c:ptCount val="4"/>
                <c:pt idx="0">
                  <c:v>2018г.</c:v>
                </c:pt>
                <c:pt idx="1">
                  <c:v>2019г.</c:v>
                </c:pt>
                <c:pt idx="2">
                  <c:v>2020г.</c:v>
                </c:pt>
                <c:pt idx="3">
                  <c:v>2021г.</c:v>
                </c:pt>
              </c:strCache>
            </c:strRef>
          </c:cat>
          <c:val>
            <c:numRef>
              <c:f>'23 все'!$B$49:$B$52</c:f>
              <c:numCache>
                <c:formatCode>General</c:formatCode>
                <c:ptCount val="4"/>
                <c:pt idx="0">
                  <c:v>44.2</c:v>
                </c:pt>
                <c:pt idx="1">
                  <c:v>46.8</c:v>
                </c:pt>
                <c:pt idx="2">
                  <c:v>48.8</c:v>
                </c:pt>
                <c:pt idx="3">
                  <c:v>52.7</c:v>
                </c:pt>
              </c:numCache>
            </c:numRef>
          </c:val>
          <c:extLst xmlns:c16r2="http://schemas.microsoft.com/office/drawing/2015/06/chart">
            <c:ext xmlns:c16="http://schemas.microsoft.com/office/drawing/2014/chart" uri="{C3380CC4-5D6E-409C-BE32-E72D297353CC}">
              <c16:uniqueId val="{00000000-6F19-49DE-833D-E58BE89C3D64}"/>
            </c:ext>
          </c:extLst>
        </c:ser>
        <c:ser>
          <c:idx val="1"/>
          <c:order val="1"/>
          <c:tx>
            <c:strRef>
              <c:f>'23 все'!$C$48</c:f>
              <c:strCache>
                <c:ptCount val="1"/>
                <c:pt idx="0">
                  <c:v>Доля обучающихся, систематически занимающихся физической культурой и спортом, %</c:v>
                </c:pt>
              </c:strCache>
            </c:strRef>
          </c:tx>
          <c:spPr>
            <a:solidFill>
              <a:srgbClr val="CC66FF"/>
            </a:solidFill>
            <a:ln>
              <a:solidFill>
                <a:srgbClr val="7030A0"/>
              </a:solidFill>
            </a:ln>
            <a:effectLst/>
            <a:scene3d>
              <a:camera prst="orthographicFront"/>
              <a:lightRig rig="threePt" dir="t"/>
            </a:scene3d>
            <a:sp3d>
              <a:bevelT/>
            </a:sp3d>
          </c:spPr>
          <c:dLbls>
            <c:spPr>
              <a:solidFill>
                <a:srgbClr val="FFCCCC"/>
              </a:solidFill>
              <a:ln>
                <a:solidFill>
                  <a:schemeClr val="accent2">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все'!$A$49:$A$52</c:f>
              <c:strCache>
                <c:ptCount val="4"/>
                <c:pt idx="0">
                  <c:v>2018г.</c:v>
                </c:pt>
                <c:pt idx="1">
                  <c:v>2019г.</c:v>
                </c:pt>
                <c:pt idx="2">
                  <c:v>2020г.</c:v>
                </c:pt>
                <c:pt idx="3">
                  <c:v>2021г.</c:v>
                </c:pt>
              </c:strCache>
            </c:strRef>
          </c:cat>
          <c:val>
            <c:numRef>
              <c:f>'23 все'!$C$49:$C$52</c:f>
              <c:numCache>
                <c:formatCode>General</c:formatCode>
                <c:ptCount val="4"/>
                <c:pt idx="0">
                  <c:v>90.7</c:v>
                </c:pt>
                <c:pt idx="1">
                  <c:v>90.7</c:v>
                </c:pt>
                <c:pt idx="2">
                  <c:v>89.9</c:v>
                </c:pt>
                <c:pt idx="3">
                  <c:v>89.9</c:v>
                </c:pt>
              </c:numCache>
            </c:numRef>
          </c:val>
          <c:extLst xmlns:c16r2="http://schemas.microsoft.com/office/drawing/2015/06/chart">
            <c:ext xmlns:c16="http://schemas.microsoft.com/office/drawing/2014/chart" uri="{C3380CC4-5D6E-409C-BE32-E72D297353CC}">
              <c16:uniqueId val="{00000001-6F19-49DE-833D-E58BE89C3D64}"/>
            </c:ext>
          </c:extLst>
        </c:ser>
        <c:dLbls/>
        <c:gapWidth val="184"/>
        <c:overlap val="5"/>
        <c:axId val="152847872"/>
        <c:axId val="152849408"/>
      </c:barChart>
      <c:catAx>
        <c:axId val="152847872"/>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2849408"/>
        <c:crosses val="autoZero"/>
        <c:auto val="1"/>
        <c:lblAlgn val="ctr"/>
        <c:lblOffset val="100"/>
      </c:catAx>
      <c:valAx>
        <c:axId val="152849408"/>
        <c:scaling>
          <c:orientation val="minMax"/>
          <c:min val="10"/>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52847872"/>
        <c:crosses val="autoZero"/>
        <c:crossBetween val="between"/>
      </c:valAx>
      <c:spPr>
        <a:solidFill>
          <a:schemeClr val="accent4">
            <a:lumMod val="20000"/>
            <a:lumOff val="80000"/>
          </a:schemeClr>
        </a:solidFill>
        <a:ln>
          <a:noFill/>
        </a:ln>
        <a:effectLst/>
      </c:spPr>
    </c:plotArea>
    <c:legend>
      <c:legendPos val="b"/>
      <c:layout>
        <c:manualLayout>
          <c:xMode val="edge"/>
          <c:yMode val="edge"/>
          <c:x val="0"/>
          <c:y val="0.60801111591613644"/>
          <c:w val="0.98453950031596815"/>
          <c:h val="9.1147084125359018E-2"/>
        </c:manualLayout>
      </c:layout>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4.7333232815401485E-2"/>
          <c:y val="4.572765564096623E-2"/>
          <c:w val="0.93880917993238844"/>
          <c:h val="0.42525770496267817"/>
        </c:manualLayout>
      </c:layout>
      <c:barChart>
        <c:barDir val="col"/>
        <c:grouping val="clustered"/>
        <c:ser>
          <c:idx val="1"/>
          <c:order val="1"/>
          <c:tx>
            <c:strRef>
              <c:f>'23.1 дети'!$C$2</c:f>
              <c:strCache>
                <c:ptCount val="1"/>
                <c:pt idx="0">
                  <c:v>2021</c:v>
                </c:pt>
              </c:strCache>
            </c:strRef>
          </c:tx>
          <c:spPr>
            <a:solidFill>
              <a:srgbClr val="339966"/>
            </a:solidFill>
            <a:ln>
              <a:solidFill>
                <a:srgbClr val="006600"/>
              </a:solidFill>
            </a:ln>
            <a:effectLst/>
          </c:spPr>
          <c:dLbls>
            <c:spPr>
              <a:solidFill>
                <a:schemeClr val="accent3">
                  <a:lumMod val="40000"/>
                  <a:lumOff val="60000"/>
                </a:schemeClr>
              </a:solidFill>
              <a:ln>
                <a:solidFill>
                  <a:srgbClr val="339966"/>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'23.1 дети'!$A$3:$A$36</c:f>
              <c:strCache>
                <c:ptCount val="34"/>
                <c:pt idx="0">
                  <c:v>ГО г. Воронеж</c:v>
                </c:pt>
                <c:pt idx="1">
                  <c:v>Бутурлиновский МР</c:v>
                </c:pt>
                <c:pt idx="2">
                  <c:v>Новохоперский МР</c:v>
                </c:pt>
                <c:pt idx="3">
                  <c:v>Калачеевский МР</c:v>
                </c:pt>
                <c:pt idx="4">
                  <c:v>Рамонский МР</c:v>
                </c:pt>
                <c:pt idx="5">
                  <c:v>Хохольский МР</c:v>
                </c:pt>
                <c:pt idx="6">
                  <c:v>Павловский МР</c:v>
                </c:pt>
                <c:pt idx="7">
                  <c:v>Богучарский МР</c:v>
                </c:pt>
                <c:pt idx="8">
                  <c:v>Острогожский МР</c:v>
                </c:pt>
                <c:pt idx="9">
                  <c:v>Терновский МР</c:v>
                </c:pt>
                <c:pt idx="10">
                  <c:v>Верхнемамонский МР</c:v>
                </c:pt>
                <c:pt idx="11">
                  <c:v>Лискинский МР</c:v>
                </c:pt>
                <c:pt idx="12">
                  <c:v>Кантемировский МР</c:v>
                </c:pt>
                <c:pt idx="13">
                  <c:v>Таловский МР</c:v>
                </c:pt>
                <c:pt idx="14">
                  <c:v>Семилукский МР</c:v>
                </c:pt>
                <c:pt idx="15">
                  <c:v>Нижнедевицкий МР</c:v>
                </c:pt>
                <c:pt idx="16">
                  <c:v>Аннинский МР</c:v>
                </c:pt>
                <c:pt idx="17">
                  <c:v>Борисоглебский ГО</c:v>
                </c:pt>
                <c:pt idx="18">
                  <c:v>Каменский МР</c:v>
                </c:pt>
                <c:pt idx="19">
                  <c:v>Каширский МР</c:v>
                </c:pt>
                <c:pt idx="20">
                  <c:v>Россошанский МР</c:v>
                </c:pt>
                <c:pt idx="21">
                  <c:v>Ольховатский МР</c:v>
                </c:pt>
                <c:pt idx="22">
                  <c:v>Подгоренский МР</c:v>
                </c:pt>
                <c:pt idx="23">
                  <c:v>Новоусманский МР</c:v>
                </c:pt>
                <c:pt idx="24">
                  <c:v>Бобровский МР</c:v>
                </c:pt>
                <c:pt idx="25">
                  <c:v>Воробьевский МР</c:v>
                </c:pt>
                <c:pt idx="26">
                  <c:v>Поворинский МР</c:v>
                </c:pt>
                <c:pt idx="27">
                  <c:v>Эртильский МР</c:v>
                </c:pt>
                <c:pt idx="28">
                  <c:v>ГО г. Нововоронеж</c:v>
                </c:pt>
                <c:pt idx="29">
                  <c:v>Петропавловский МР</c:v>
                </c:pt>
                <c:pt idx="30">
                  <c:v>Верхнехавский МР</c:v>
                </c:pt>
                <c:pt idx="31">
                  <c:v>Панинский МР</c:v>
                </c:pt>
                <c:pt idx="32">
                  <c:v>Грибановский МР</c:v>
                </c:pt>
                <c:pt idx="33">
                  <c:v>Репьевский МР</c:v>
                </c:pt>
              </c:strCache>
            </c:strRef>
          </c:cat>
          <c:val>
            <c:numRef>
              <c:f>'23.1 дети'!$C$3:$C$36</c:f>
              <c:numCache>
                <c:formatCode>#,##0.0</c:formatCode>
                <c:ptCount val="34"/>
                <c:pt idx="0">
                  <c:v>97.1</c:v>
                </c:pt>
                <c:pt idx="1">
                  <c:v>97.05</c:v>
                </c:pt>
                <c:pt idx="2">
                  <c:v>96.05</c:v>
                </c:pt>
                <c:pt idx="3">
                  <c:v>91.61</c:v>
                </c:pt>
                <c:pt idx="4">
                  <c:v>90.31</c:v>
                </c:pt>
                <c:pt idx="5">
                  <c:v>90.26</c:v>
                </c:pt>
                <c:pt idx="6">
                  <c:v>90.2</c:v>
                </c:pt>
                <c:pt idx="7">
                  <c:v>89.73</c:v>
                </c:pt>
                <c:pt idx="8">
                  <c:v>89.08</c:v>
                </c:pt>
                <c:pt idx="9">
                  <c:v>88.27</c:v>
                </c:pt>
                <c:pt idx="10">
                  <c:v>88.01</c:v>
                </c:pt>
                <c:pt idx="11">
                  <c:v>87.03</c:v>
                </c:pt>
                <c:pt idx="12">
                  <c:v>86.89</c:v>
                </c:pt>
                <c:pt idx="13">
                  <c:v>86.740000000000009</c:v>
                </c:pt>
                <c:pt idx="14">
                  <c:v>85.16</c:v>
                </c:pt>
                <c:pt idx="15">
                  <c:v>84.2</c:v>
                </c:pt>
                <c:pt idx="16">
                  <c:v>83.679999999999993</c:v>
                </c:pt>
                <c:pt idx="17">
                  <c:v>83.4</c:v>
                </c:pt>
                <c:pt idx="18">
                  <c:v>83.23</c:v>
                </c:pt>
                <c:pt idx="19">
                  <c:v>82.75</c:v>
                </c:pt>
                <c:pt idx="20">
                  <c:v>81.78</c:v>
                </c:pt>
                <c:pt idx="21">
                  <c:v>81.31</c:v>
                </c:pt>
                <c:pt idx="22">
                  <c:v>80.77</c:v>
                </c:pt>
                <c:pt idx="23">
                  <c:v>79.77</c:v>
                </c:pt>
                <c:pt idx="24">
                  <c:v>79.13</c:v>
                </c:pt>
                <c:pt idx="25">
                  <c:v>78.959999999999994</c:v>
                </c:pt>
                <c:pt idx="26">
                  <c:v>78.540000000000006</c:v>
                </c:pt>
                <c:pt idx="27">
                  <c:v>77.989999999999995</c:v>
                </c:pt>
                <c:pt idx="28">
                  <c:v>77.260000000000005</c:v>
                </c:pt>
                <c:pt idx="29">
                  <c:v>77.23</c:v>
                </c:pt>
                <c:pt idx="30">
                  <c:v>76.459999999999994</c:v>
                </c:pt>
                <c:pt idx="31">
                  <c:v>66.790000000000006</c:v>
                </c:pt>
                <c:pt idx="32">
                  <c:v>66.31</c:v>
                </c:pt>
                <c:pt idx="33">
                  <c:v>64.58</c:v>
                </c:pt>
              </c:numCache>
            </c:numRef>
          </c:val>
          <c:extLst xmlns:c16r2="http://schemas.microsoft.com/office/drawing/2015/06/chart">
            <c:ext xmlns:c16="http://schemas.microsoft.com/office/drawing/2014/chart" uri="{C3380CC4-5D6E-409C-BE32-E72D297353CC}">
              <c16:uniqueId val="{00000000-80B9-4220-A9CD-D02F4DC45CE5}"/>
            </c:ext>
          </c:extLst>
        </c:ser>
        <c:dLbls/>
        <c:gapWidth val="74"/>
        <c:axId val="153320064"/>
        <c:axId val="153321856"/>
      </c:barChart>
      <c:lineChart>
        <c:grouping val="standard"/>
        <c:ser>
          <c:idx val="0"/>
          <c:order val="0"/>
          <c:tx>
            <c:strRef>
              <c:f>'23.1 дети'!$B$2</c:f>
              <c:strCache>
                <c:ptCount val="1"/>
                <c:pt idx="0">
                  <c:v>2020</c:v>
                </c:pt>
              </c:strCache>
            </c:strRef>
          </c:tx>
          <c:spPr>
            <a:ln w="28575" cap="rnd">
              <a:solidFill>
                <a:srgbClr val="7030A0"/>
              </a:solidFill>
              <a:prstDash val="sysDash"/>
              <a:round/>
            </a:ln>
            <a:effectLst/>
          </c:spPr>
          <c:marker>
            <c:symbol val="circle"/>
            <c:size val="5"/>
            <c:spPr>
              <a:solidFill>
                <a:srgbClr val="C00000"/>
              </a:solidFill>
              <a:ln w="9525">
                <a:solidFill>
                  <a:srgbClr val="800080"/>
                </a:solidFill>
              </a:ln>
              <a:effectLst/>
            </c:spPr>
          </c:marker>
          <c:cat>
            <c:strRef>
              <c:f>'23.1 дети'!$A$3:$A$36</c:f>
              <c:strCache>
                <c:ptCount val="34"/>
                <c:pt idx="0">
                  <c:v>ГО г. Воронеж</c:v>
                </c:pt>
                <c:pt idx="1">
                  <c:v>Бутурлиновский МР</c:v>
                </c:pt>
                <c:pt idx="2">
                  <c:v>Новохоперский МР</c:v>
                </c:pt>
                <c:pt idx="3">
                  <c:v>Калачеевский МР</c:v>
                </c:pt>
                <c:pt idx="4">
                  <c:v>Рамонский МР</c:v>
                </c:pt>
                <c:pt idx="5">
                  <c:v>Хохольский МР</c:v>
                </c:pt>
                <c:pt idx="6">
                  <c:v>Павловский МР</c:v>
                </c:pt>
                <c:pt idx="7">
                  <c:v>Богучарский МР</c:v>
                </c:pt>
                <c:pt idx="8">
                  <c:v>Острогожский МР</c:v>
                </c:pt>
                <c:pt idx="9">
                  <c:v>Терновский МР</c:v>
                </c:pt>
                <c:pt idx="10">
                  <c:v>Верхнемамонский МР</c:v>
                </c:pt>
                <c:pt idx="11">
                  <c:v>Лискинский МР</c:v>
                </c:pt>
                <c:pt idx="12">
                  <c:v>Кантемировский МР</c:v>
                </c:pt>
                <c:pt idx="13">
                  <c:v>Таловский МР</c:v>
                </c:pt>
                <c:pt idx="14">
                  <c:v>Семилукский МР</c:v>
                </c:pt>
                <c:pt idx="15">
                  <c:v>Нижнедевицкий МР</c:v>
                </c:pt>
                <c:pt idx="16">
                  <c:v>Аннинский МР</c:v>
                </c:pt>
                <c:pt idx="17">
                  <c:v>Борисоглебский ГО</c:v>
                </c:pt>
                <c:pt idx="18">
                  <c:v>Каменский МР</c:v>
                </c:pt>
                <c:pt idx="19">
                  <c:v>Каширский МР</c:v>
                </c:pt>
                <c:pt idx="20">
                  <c:v>Россошанский МР</c:v>
                </c:pt>
                <c:pt idx="21">
                  <c:v>Ольховатский МР</c:v>
                </c:pt>
                <c:pt idx="22">
                  <c:v>Подгоренский МР</c:v>
                </c:pt>
                <c:pt idx="23">
                  <c:v>Новоусманский МР</c:v>
                </c:pt>
                <c:pt idx="24">
                  <c:v>Бобровский МР</c:v>
                </c:pt>
                <c:pt idx="25">
                  <c:v>Воробьевский МР</c:v>
                </c:pt>
                <c:pt idx="26">
                  <c:v>Поворинский МР</c:v>
                </c:pt>
                <c:pt idx="27">
                  <c:v>Эртильский МР</c:v>
                </c:pt>
                <c:pt idx="28">
                  <c:v>ГО г. Нововоронеж</c:v>
                </c:pt>
                <c:pt idx="29">
                  <c:v>Петропавловский МР</c:v>
                </c:pt>
                <c:pt idx="30">
                  <c:v>Верхнехавский МР</c:v>
                </c:pt>
                <c:pt idx="31">
                  <c:v>Панинский МР</c:v>
                </c:pt>
                <c:pt idx="32">
                  <c:v>Грибановский МР</c:v>
                </c:pt>
                <c:pt idx="33">
                  <c:v>Репьевский МР</c:v>
                </c:pt>
              </c:strCache>
            </c:strRef>
          </c:cat>
          <c:val>
            <c:numRef>
              <c:f>'23.1 дети'!$B$3:$B$36</c:f>
              <c:numCache>
                <c:formatCode>#,##0.0</c:formatCode>
                <c:ptCount val="34"/>
                <c:pt idx="0">
                  <c:v>99.7</c:v>
                </c:pt>
                <c:pt idx="1">
                  <c:v>81.7</c:v>
                </c:pt>
                <c:pt idx="2">
                  <c:v>96.9</c:v>
                </c:pt>
                <c:pt idx="3" formatCode="General">
                  <c:v>85</c:v>
                </c:pt>
                <c:pt idx="4">
                  <c:v>84.2</c:v>
                </c:pt>
                <c:pt idx="5">
                  <c:v>87.1</c:v>
                </c:pt>
                <c:pt idx="6">
                  <c:v>88.3</c:v>
                </c:pt>
                <c:pt idx="7">
                  <c:v>87.3</c:v>
                </c:pt>
                <c:pt idx="8">
                  <c:v>78.900000000000006</c:v>
                </c:pt>
                <c:pt idx="9">
                  <c:v>85.6</c:v>
                </c:pt>
                <c:pt idx="10">
                  <c:v>87.3</c:v>
                </c:pt>
                <c:pt idx="11">
                  <c:v>83.8</c:v>
                </c:pt>
                <c:pt idx="12">
                  <c:v>84.8</c:v>
                </c:pt>
                <c:pt idx="13" formatCode="General">
                  <c:v>90</c:v>
                </c:pt>
                <c:pt idx="14">
                  <c:v>87.1</c:v>
                </c:pt>
                <c:pt idx="15">
                  <c:v>86.4</c:v>
                </c:pt>
                <c:pt idx="16">
                  <c:v>82.4</c:v>
                </c:pt>
                <c:pt idx="17">
                  <c:v>88.2</c:v>
                </c:pt>
                <c:pt idx="18" formatCode="General">
                  <c:v>78</c:v>
                </c:pt>
                <c:pt idx="19">
                  <c:v>80.3</c:v>
                </c:pt>
                <c:pt idx="20">
                  <c:v>82.7</c:v>
                </c:pt>
                <c:pt idx="21">
                  <c:v>80.2</c:v>
                </c:pt>
                <c:pt idx="22" formatCode="General">
                  <c:v>78</c:v>
                </c:pt>
                <c:pt idx="23">
                  <c:v>70.400000000000006</c:v>
                </c:pt>
                <c:pt idx="24">
                  <c:v>86.7</c:v>
                </c:pt>
                <c:pt idx="25">
                  <c:v>79.099999999999994</c:v>
                </c:pt>
                <c:pt idx="26">
                  <c:v>75.5</c:v>
                </c:pt>
                <c:pt idx="27" formatCode="General">
                  <c:v>78</c:v>
                </c:pt>
                <c:pt idx="28">
                  <c:v>65.2</c:v>
                </c:pt>
                <c:pt idx="29">
                  <c:v>75.400000000000006</c:v>
                </c:pt>
                <c:pt idx="30">
                  <c:v>84.1</c:v>
                </c:pt>
                <c:pt idx="31">
                  <c:v>58.8</c:v>
                </c:pt>
                <c:pt idx="32">
                  <c:v>70.8</c:v>
                </c:pt>
                <c:pt idx="33">
                  <c:v>73.3</c:v>
                </c:pt>
              </c:numCache>
            </c:numRef>
          </c:val>
          <c:extLst xmlns:c16r2="http://schemas.microsoft.com/office/drawing/2015/06/chart">
            <c:ext xmlns:c16="http://schemas.microsoft.com/office/drawing/2014/chart" uri="{C3380CC4-5D6E-409C-BE32-E72D297353CC}">
              <c16:uniqueId val="{00000001-80B9-4220-A9CD-D02F4DC45CE5}"/>
            </c:ext>
          </c:extLst>
        </c:ser>
        <c:dLbls/>
        <c:marker val="1"/>
        <c:axId val="153320064"/>
        <c:axId val="153321856"/>
      </c:lineChart>
      <c:catAx>
        <c:axId val="15332006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3321856"/>
        <c:crosses val="autoZero"/>
        <c:auto val="1"/>
        <c:lblAlgn val="ctr"/>
        <c:lblOffset val="100"/>
      </c:catAx>
      <c:valAx>
        <c:axId val="153321856"/>
        <c:scaling>
          <c:orientation val="minMax"/>
          <c:max val="110"/>
          <c:min val="4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3320064"/>
        <c:crosses val="autoZero"/>
        <c:crossBetween val="between"/>
      </c:valAx>
      <c:spPr>
        <a:solidFill>
          <a:schemeClr val="accent4">
            <a:lumMod val="20000"/>
            <a:lumOff val="80000"/>
          </a:schemeClr>
        </a:solidFill>
        <a:ln>
          <a:noFill/>
        </a:ln>
        <a:effectLst/>
      </c:spPr>
    </c:plotArea>
    <c:legend>
      <c:legendPos val="b"/>
      <c:layout>
        <c:manualLayout>
          <c:xMode val="edge"/>
          <c:yMode val="edge"/>
          <c:x val="0.87901255019283564"/>
          <c:y val="7.3494849828676781E-2"/>
          <c:w val="7.8469158188772675E-2"/>
          <c:h val="0.12003558704882812"/>
        </c:manualLayout>
      </c:layout>
      <c:spPr>
        <a:solidFill>
          <a:schemeClr val="accent1">
            <a:lumMod val="20000"/>
            <a:lumOff val="80000"/>
          </a:schemeClr>
        </a:solidFill>
        <a:ln>
          <a:solidFill>
            <a:schemeClr val="accent4">
              <a:lumMod val="60000"/>
              <a:lumOff val="4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5.0300666033110647E-2"/>
          <c:y val="5.3280060900215642E-2"/>
          <c:w val="0.93574205184236126"/>
          <c:h val="0.49394424614065457"/>
        </c:manualLayout>
      </c:layout>
      <c:barChart>
        <c:barDir val="col"/>
        <c:grouping val="clustered"/>
        <c:ser>
          <c:idx val="1"/>
          <c:order val="1"/>
          <c:tx>
            <c:strRef>
              <c:f>'24.1 за год'!$C$3</c:f>
              <c:strCache>
                <c:ptCount val="1"/>
                <c:pt idx="0">
                  <c:v>2021</c:v>
                </c:pt>
              </c:strCache>
            </c:strRef>
          </c:tx>
          <c:spPr>
            <a:blipFill>
              <a:blip xmlns:r="http://schemas.openxmlformats.org/officeDocument/2006/relationships" r:embed="rId1"/>
              <a:tile tx="0" ty="0" sx="100000" sy="100000" flip="none" algn="tl"/>
            </a:blipFill>
            <a:ln>
              <a:solidFill>
                <a:schemeClr val="accent2">
                  <a:lumMod val="50000"/>
                </a:schemeClr>
              </a:solidFill>
            </a:ln>
            <a:effectLst/>
          </c:spPr>
          <c:dLbls>
            <c:dLbl>
              <c:idx val="6"/>
              <c:layout>
                <c:manualLayout>
                  <c:x val="0"/>
                  <c:y val="-2.9061851400117619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91E-41E9-B3E2-2508E587EBD8}"/>
                </c:ext>
              </c:extLst>
            </c:dLbl>
            <c:dLbl>
              <c:idx val="22"/>
              <c:layout>
                <c:manualLayout>
                  <c:x val="-3.80653148850758E-3"/>
                  <c:y val="0"/>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91E-41E9-B3E2-2508E587EBD8}"/>
                </c:ext>
              </c:extLst>
            </c:dLbl>
            <c:dLbl>
              <c:idx val="24"/>
              <c:layout>
                <c:manualLayout>
                  <c:x val="-2.5376876590051151E-3"/>
                  <c:y val="0"/>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91E-41E9-B3E2-2508E587EBD8}"/>
                </c:ext>
              </c:extLst>
            </c:dLbl>
            <c:dLbl>
              <c:idx val="28"/>
              <c:layout>
                <c:manualLayout>
                  <c:x val="0"/>
                  <c:y val="-9.6872838000392984E-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91E-41E9-B3E2-2508E587EBD8}"/>
                </c:ext>
              </c:extLst>
            </c:dLbl>
            <c:spPr>
              <a:solidFill>
                <a:schemeClr val="accent6">
                  <a:lumMod val="40000"/>
                  <a:lumOff val="60000"/>
                </a:schemeClr>
              </a:solidFill>
              <a:ln>
                <a:solidFill>
                  <a:schemeClr val="accent6">
                    <a:lumMod val="5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noFill/>
                      <a:round/>
                    </a:ln>
                    <a:effectLst/>
                  </c:spPr>
                </c15:leaderLines>
              </c:ext>
            </c:extLst>
          </c:dLbls>
          <c:cat>
            <c:strRef>
              <c:f>'24.1 за год'!$A$4:$A$37</c:f>
              <c:strCache>
                <c:ptCount val="34"/>
                <c:pt idx="0">
                  <c:v>Рамонский МР</c:v>
                </c:pt>
                <c:pt idx="1">
                  <c:v>Новоусманский МР</c:v>
                </c:pt>
                <c:pt idx="2">
                  <c:v>ГО г. Воронеж</c:v>
                </c:pt>
                <c:pt idx="3">
                  <c:v>Семилукский МР</c:v>
                </c:pt>
                <c:pt idx="4">
                  <c:v>Каширский МР</c:v>
                </c:pt>
                <c:pt idx="5">
                  <c:v>Хохольский МР</c:v>
                </c:pt>
                <c:pt idx="6">
                  <c:v>Борисоглебский ГО</c:v>
                </c:pt>
                <c:pt idx="7">
                  <c:v>Лискинский МР</c:v>
                </c:pt>
                <c:pt idx="8">
                  <c:v>Бобровский МР</c:v>
                </c:pt>
                <c:pt idx="9">
                  <c:v>Бутурлиновский МР</c:v>
                </c:pt>
                <c:pt idx="10">
                  <c:v>Терновский МР</c:v>
                </c:pt>
                <c:pt idx="11">
                  <c:v>Калачеевский МР</c:v>
                </c:pt>
                <c:pt idx="12">
                  <c:v>Павловский МР</c:v>
                </c:pt>
                <c:pt idx="13">
                  <c:v>Россошанский МР</c:v>
                </c:pt>
                <c:pt idx="14">
                  <c:v>Верхнехавский МР</c:v>
                </c:pt>
                <c:pt idx="15">
                  <c:v>Поворинский МР</c:v>
                </c:pt>
                <c:pt idx="16">
                  <c:v>ГО г. Нововоронеж</c:v>
                </c:pt>
                <c:pt idx="17">
                  <c:v>Грибановский МР</c:v>
                </c:pt>
                <c:pt idx="18">
                  <c:v>Новохоперский МР</c:v>
                </c:pt>
                <c:pt idx="19">
                  <c:v>Острогожский МР</c:v>
                </c:pt>
                <c:pt idx="20">
                  <c:v>Богучарский МР</c:v>
                </c:pt>
                <c:pt idx="21">
                  <c:v>Эртильский МР</c:v>
                </c:pt>
                <c:pt idx="22">
                  <c:v>Нижнедевицкий МР</c:v>
                </c:pt>
                <c:pt idx="23">
                  <c:v>Воробьевский МР</c:v>
                </c:pt>
                <c:pt idx="24">
                  <c:v>Ольховатский МР</c:v>
                </c:pt>
                <c:pt idx="25">
                  <c:v>Панинский МР</c:v>
                </c:pt>
                <c:pt idx="26">
                  <c:v>Аннинский МР</c:v>
                </c:pt>
                <c:pt idx="27">
                  <c:v>Каменский МР</c:v>
                </c:pt>
                <c:pt idx="28">
                  <c:v>Таловский МР</c:v>
                </c:pt>
                <c:pt idx="29">
                  <c:v>Подгоренский МР</c:v>
                </c:pt>
                <c:pt idx="30">
                  <c:v>Верхнемамонский МР</c:v>
                </c:pt>
                <c:pt idx="31">
                  <c:v>Петропавловский МР</c:v>
                </c:pt>
                <c:pt idx="32">
                  <c:v>Кантемировский МР</c:v>
                </c:pt>
                <c:pt idx="33">
                  <c:v>Репьевский МР</c:v>
                </c:pt>
              </c:strCache>
            </c:strRef>
          </c:cat>
          <c:val>
            <c:numRef>
              <c:f>'24.1 за год'!$C$4:$C$37</c:f>
              <c:numCache>
                <c:formatCode>#,##0.00</c:formatCode>
                <c:ptCount val="34"/>
                <c:pt idx="0">
                  <c:v>6.4700000000000006</c:v>
                </c:pt>
                <c:pt idx="1">
                  <c:v>3.3299999999999996</c:v>
                </c:pt>
                <c:pt idx="2">
                  <c:v>0.91</c:v>
                </c:pt>
                <c:pt idx="3">
                  <c:v>0.88</c:v>
                </c:pt>
                <c:pt idx="4">
                  <c:v>0.65000000000000013</c:v>
                </c:pt>
                <c:pt idx="5">
                  <c:v>0.59</c:v>
                </c:pt>
                <c:pt idx="6">
                  <c:v>0.5</c:v>
                </c:pt>
                <c:pt idx="7">
                  <c:v>0.49000000000000005</c:v>
                </c:pt>
                <c:pt idx="8">
                  <c:v>0.44</c:v>
                </c:pt>
                <c:pt idx="9">
                  <c:v>0.43000000000000005</c:v>
                </c:pt>
                <c:pt idx="10">
                  <c:v>0.35000000000000003</c:v>
                </c:pt>
                <c:pt idx="11">
                  <c:v>0.32000000000000006</c:v>
                </c:pt>
                <c:pt idx="12">
                  <c:v>0.32000000000000006</c:v>
                </c:pt>
                <c:pt idx="13">
                  <c:v>0.30000000000000004</c:v>
                </c:pt>
                <c:pt idx="14">
                  <c:v>0.28000000000000008</c:v>
                </c:pt>
                <c:pt idx="15">
                  <c:v>0.27</c:v>
                </c:pt>
                <c:pt idx="16">
                  <c:v>0.24000000000000002</c:v>
                </c:pt>
                <c:pt idx="17">
                  <c:v>0.24000000000000002</c:v>
                </c:pt>
                <c:pt idx="18">
                  <c:v>0.22</c:v>
                </c:pt>
                <c:pt idx="19">
                  <c:v>0.22</c:v>
                </c:pt>
                <c:pt idx="20">
                  <c:v>0.21000000000000002</c:v>
                </c:pt>
                <c:pt idx="21">
                  <c:v>0.21000000000000002</c:v>
                </c:pt>
                <c:pt idx="22">
                  <c:v>0.2</c:v>
                </c:pt>
                <c:pt idx="23">
                  <c:v>0.19</c:v>
                </c:pt>
                <c:pt idx="24">
                  <c:v>0.19</c:v>
                </c:pt>
                <c:pt idx="25">
                  <c:v>0.18000000000000002</c:v>
                </c:pt>
                <c:pt idx="26">
                  <c:v>0.17</c:v>
                </c:pt>
                <c:pt idx="27">
                  <c:v>0.16</c:v>
                </c:pt>
                <c:pt idx="28">
                  <c:v>0.16</c:v>
                </c:pt>
                <c:pt idx="29">
                  <c:v>0.15000000000000002</c:v>
                </c:pt>
                <c:pt idx="30">
                  <c:v>0.11</c:v>
                </c:pt>
                <c:pt idx="31">
                  <c:v>0.11</c:v>
                </c:pt>
                <c:pt idx="32">
                  <c:v>7.0000000000000021E-2</c:v>
                </c:pt>
                <c:pt idx="33">
                  <c:v>7.0000000000000021E-2</c:v>
                </c:pt>
              </c:numCache>
            </c:numRef>
          </c:val>
          <c:extLst xmlns:c16r2="http://schemas.microsoft.com/office/drawing/2015/06/chart">
            <c:ext xmlns:c16="http://schemas.microsoft.com/office/drawing/2014/chart" uri="{C3380CC4-5D6E-409C-BE32-E72D297353CC}">
              <c16:uniqueId val="{00000004-E91E-41E9-B3E2-2508E587EBD8}"/>
            </c:ext>
          </c:extLst>
        </c:ser>
        <c:dLbls/>
        <c:gapWidth val="41"/>
        <c:axId val="152783872"/>
        <c:axId val="152797952"/>
      </c:barChart>
      <c:lineChart>
        <c:grouping val="standard"/>
        <c:ser>
          <c:idx val="0"/>
          <c:order val="0"/>
          <c:tx>
            <c:strRef>
              <c:f>'24.1 за год'!$B$3</c:f>
              <c:strCache>
                <c:ptCount val="1"/>
                <c:pt idx="0">
                  <c:v>2020</c:v>
                </c:pt>
              </c:strCache>
            </c:strRef>
          </c:tx>
          <c:spPr>
            <a:ln w="28575" cap="rnd">
              <a:solidFill>
                <a:srgbClr val="7030A0"/>
              </a:solidFill>
              <a:prstDash val="sysDash"/>
              <a:round/>
            </a:ln>
            <a:effectLst/>
          </c:spPr>
          <c:marker>
            <c:symbol val="circle"/>
            <c:size val="5"/>
            <c:spPr>
              <a:solidFill>
                <a:srgbClr val="C00000"/>
              </a:solidFill>
              <a:ln w="9525">
                <a:solidFill>
                  <a:srgbClr val="800080"/>
                </a:solidFill>
              </a:ln>
              <a:effectLst/>
            </c:spPr>
          </c:marker>
          <c:cat>
            <c:strRef>
              <c:f>'24.1 за год'!$A$4:$A$37</c:f>
              <c:strCache>
                <c:ptCount val="34"/>
                <c:pt idx="0">
                  <c:v>Рамонский МР</c:v>
                </c:pt>
                <c:pt idx="1">
                  <c:v>Новоусманский МР</c:v>
                </c:pt>
                <c:pt idx="2">
                  <c:v>ГО г. Воронеж</c:v>
                </c:pt>
                <c:pt idx="3">
                  <c:v>Семилукский МР</c:v>
                </c:pt>
                <c:pt idx="4">
                  <c:v>Каширский МР</c:v>
                </c:pt>
                <c:pt idx="5">
                  <c:v>Хохольский МР</c:v>
                </c:pt>
                <c:pt idx="6">
                  <c:v>Борисоглебский ГО</c:v>
                </c:pt>
                <c:pt idx="7">
                  <c:v>Лискинский МР</c:v>
                </c:pt>
                <c:pt idx="8">
                  <c:v>Бобровский МР</c:v>
                </c:pt>
                <c:pt idx="9">
                  <c:v>Бутурлиновский МР</c:v>
                </c:pt>
                <c:pt idx="10">
                  <c:v>Терновский МР</c:v>
                </c:pt>
                <c:pt idx="11">
                  <c:v>Калачеевский МР</c:v>
                </c:pt>
                <c:pt idx="12">
                  <c:v>Павловский МР</c:v>
                </c:pt>
                <c:pt idx="13">
                  <c:v>Россошанский МР</c:v>
                </c:pt>
                <c:pt idx="14">
                  <c:v>Верхнехавский МР</c:v>
                </c:pt>
                <c:pt idx="15">
                  <c:v>Поворинский МР</c:v>
                </c:pt>
                <c:pt idx="16">
                  <c:v>ГО г. Нововоронеж</c:v>
                </c:pt>
                <c:pt idx="17">
                  <c:v>Грибановский МР</c:v>
                </c:pt>
                <c:pt idx="18">
                  <c:v>Новохоперский МР</c:v>
                </c:pt>
                <c:pt idx="19">
                  <c:v>Острогожский МР</c:v>
                </c:pt>
                <c:pt idx="20">
                  <c:v>Богучарский МР</c:v>
                </c:pt>
                <c:pt idx="21">
                  <c:v>Эртильский МР</c:v>
                </c:pt>
                <c:pt idx="22">
                  <c:v>Нижнедевицкий МР</c:v>
                </c:pt>
                <c:pt idx="23">
                  <c:v>Воробьевский МР</c:v>
                </c:pt>
                <c:pt idx="24">
                  <c:v>Ольховатский МР</c:v>
                </c:pt>
                <c:pt idx="25">
                  <c:v>Панинский МР</c:v>
                </c:pt>
                <c:pt idx="26">
                  <c:v>Аннинский МР</c:v>
                </c:pt>
                <c:pt idx="27">
                  <c:v>Каменский МР</c:v>
                </c:pt>
                <c:pt idx="28">
                  <c:v>Таловский МР</c:v>
                </c:pt>
                <c:pt idx="29">
                  <c:v>Подгоренский МР</c:v>
                </c:pt>
                <c:pt idx="30">
                  <c:v>Верхнемамонский МР</c:v>
                </c:pt>
                <c:pt idx="31">
                  <c:v>Петропавловский МР</c:v>
                </c:pt>
                <c:pt idx="32">
                  <c:v>Кантемировский МР</c:v>
                </c:pt>
                <c:pt idx="33">
                  <c:v>Репьевский МР</c:v>
                </c:pt>
              </c:strCache>
            </c:strRef>
          </c:cat>
          <c:val>
            <c:numRef>
              <c:f>'24.1 за год'!$B$4:$B$37</c:f>
              <c:numCache>
                <c:formatCode>#,##0.00</c:formatCode>
                <c:ptCount val="34"/>
                <c:pt idx="0">
                  <c:v>4.5010000000000003</c:v>
                </c:pt>
                <c:pt idx="1">
                  <c:v>1.9680000000000002</c:v>
                </c:pt>
                <c:pt idx="2">
                  <c:v>0.997</c:v>
                </c:pt>
                <c:pt idx="3">
                  <c:v>0.64800000000000013</c:v>
                </c:pt>
                <c:pt idx="4">
                  <c:v>0.52300000000000002</c:v>
                </c:pt>
                <c:pt idx="5">
                  <c:v>0.50600000000000001</c:v>
                </c:pt>
                <c:pt idx="6">
                  <c:v>0.51200000000000001</c:v>
                </c:pt>
                <c:pt idx="7">
                  <c:v>0.46400000000000002</c:v>
                </c:pt>
                <c:pt idx="8">
                  <c:v>0.47000000000000003</c:v>
                </c:pt>
                <c:pt idx="9">
                  <c:v>0.39400000000000007</c:v>
                </c:pt>
                <c:pt idx="10">
                  <c:v>0.33100000000000007</c:v>
                </c:pt>
                <c:pt idx="11">
                  <c:v>0.25600000000000001</c:v>
                </c:pt>
                <c:pt idx="12">
                  <c:v>0.21900000000000003</c:v>
                </c:pt>
                <c:pt idx="13">
                  <c:v>0.23</c:v>
                </c:pt>
                <c:pt idx="14">
                  <c:v>0.255</c:v>
                </c:pt>
                <c:pt idx="15">
                  <c:v>0.16200000000000001</c:v>
                </c:pt>
                <c:pt idx="16">
                  <c:v>0.36900000000000011</c:v>
                </c:pt>
                <c:pt idx="17">
                  <c:v>0.22700000000000001</c:v>
                </c:pt>
                <c:pt idx="18">
                  <c:v>0.2</c:v>
                </c:pt>
                <c:pt idx="19">
                  <c:v>0.19800000000000001</c:v>
                </c:pt>
                <c:pt idx="20">
                  <c:v>0.20300000000000001</c:v>
                </c:pt>
                <c:pt idx="21">
                  <c:v>0.23900000000000002</c:v>
                </c:pt>
                <c:pt idx="22">
                  <c:v>0.18700000000000003</c:v>
                </c:pt>
                <c:pt idx="23">
                  <c:v>0.28900000000000003</c:v>
                </c:pt>
                <c:pt idx="24">
                  <c:v>0.18500000000000003</c:v>
                </c:pt>
                <c:pt idx="25">
                  <c:v>0.13</c:v>
                </c:pt>
                <c:pt idx="26">
                  <c:v>0.15900000000000003</c:v>
                </c:pt>
                <c:pt idx="27">
                  <c:v>0.15000000000000002</c:v>
                </c:pt>
                <c:pt idx="28">
                  <c:v>0.14600000000000002</c:v>
                </c:pt>
                <c:pt idx="29">
                  <c:v>0.129</c:v>
                </c:pt>
                <c:pt idx="30">
                  <c:v>0.10299999999999998</c:v>
                </c:pt>
                <c:pt idx="31">
                  <c:v>0.12300000000000001</c:v>
                </c:pt>
                <c:pt idx="32">
                  <c:v>7.3999999999999996E-2</c:v>
                </c:pt>
                <c:pt idx="33">
                  <c:v>5.1000000000000004E-2</c:v>
                </c:pt>
              </c:numCache>
            </c:numRef>
          </c:val>
          <c:extLst xmlns:c16r2="http://schemas.microsoft.com/office/drawing/2015/06/chart">
            <c:ext xmlns:c16="http://schemas.microsoft.com/office/drawing/2014/chart" uri="{C3380CC4-5D6E-409C-BE32-E72D297353CC}">
              <c16:uniqueId val="{00000005-E91E-41E9-B3E2-2508E587EBD8}"/>
            </c:ext>
          </c:extLst>
        </c:ser>
        <c:dLbls/>
        <c:marker val="1"/>
        <c:axId val="152783872"/>
        <c:axId val="152797952"/>
      </c:lineChart>
      <c:catAx>
        <c:axId val="152783872"/>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2797952"/>
        <c:crosses val="autoZero"/>
        <c:auto val="1"/>
        <c:lblAlgn val="ctr"/>
        <c:lblOffset val="100"/>
      </c:catAx>
      <c:valAx>
        <c:axId val="152797952"/>
        <c:scaling>
          <c:orientation val="minMax"/>
          <c:max val="7"/>
        </c:scaling>
        <c:axPos val="l"/>
        <c:majorGridlines>
          <c:spPr>
            <a:ln w="9525" cap="flat" cmpd="sng" algn="ctr">
              <a:solidFill>
                <a:schemeClr val="accent4">
                  <a:lumMod val="40000"/>
                  <a:lumOff val="60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2783872"/>
        <c:crosses val="autoZero"/>
        <c:crossBetween val="between"/>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81829706771190081"/>
          <c:y val="0.16749847635044171"/>
          <c:w val="0.1450135636408105"/>
          <c:h val="8.1737029146519799E-2"/>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2"/>
</c:chartSpace>
</file>

<file path=ppt/charts/chart48.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round/>
            </a:ln>
            <a:effectLst/>
          </c:spPr>
          <c:marker>
            <c:symbol val="circle"/>
            <c:size val="5"/>
            <c:spPr>
              <a:solidFill>
                <a:srgbClr val="C00000"/>
              </a:solidFill>
              <a:ln w="9525">
                <a:solidFill>
                  <a:srgbClr val="800080"/>
                </a:solidFill>
              </a:ln>
              <a:effectLst/>
            </c:spPr>
          </c:marker>
          <c:dLbls>
            <c:spPr>
              <a:solidFill>
                <a:schemeClr val="accent4">
                  <a:lumMod val="20000"/>
                  <a:lumOff val="80000"/>
                </a:schemeClr>
              </a:solidFill>
              <a:ln>
                <a:solidFill>
                  <a:schemeClr val="accent4">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'24.1 за год'!$A$40:$A$43</c:f>
              <c:strCache>
                <c:ptCount val="4"/>
                <c:pt idx="0">
                  <c:v>2018г.</c:v>
                </c:pt>
                <c:pt idx="1">
                  <c:v>2019г.</c:v>
                </c:pt>
                <c:pt idx="2">
                  <c:v>2020г.</c:v>
                </c:pt>
                <c:pt idx="3">
                  <c:v>2021г.</c:v>
                </c:pt>
              </c:strCache>
            </c:strRef>
          </c:cat>
          <c:val>
            <c:numRef>
              <c:f>'24.1 за год'!$B$40:$B$43</c:f>
              <c:numCache>
                <c:formatCode>#,##0.00</c:formatCode>
                <c:ptCount val="4"/>
                <c:pt idx="0">
                  <c:v>0.73000000000000009</c:v>
                </c:pt>
                <c:pt idx="1">
                  <c:v>0.81</c:v>
                </c:pt>
                <c:pt idx="2">
                  <c:v>0.75000000000000011</c:v>
                </c:pt>
                <c:pt idx="3">
                  <c:v>0.81</c:v>
                </c:pt>
              </c:numCache>
            </c:numRef>
          </c:val>
          <c:extLst xmlns:c16r2="http://schemas.microsoft.com/office/drawing/2015/06/chart">
            <c:ext xmlns:c16="http://schemas.microsoft.com/office/drawing/2014/chart" uri="{C3380CC4-5D6E-409C-BE32-E72D297353CC}">
              <c16:uniqueId val="{00000000-48AA-496C-94BF-989A5E981BA1}"/>
            </c:ext>
          </c:extLst>
        </c:ser>
        <c:dLbls/>
        <c:marker val="1"/>
        <c:axId val="154542848"/>
        <c:axId val="154544384"/>
      </c:lineChart>
      <c:catAx>
        <c:axId val="154542848"/>
        <c:scaling>
          <c:orientation val="minMax"/>
        </c:scaling>
        <c:axPos val="b"/>
        <c:majorGridlines>
          <c:spPr>
            <a:ln w="9525" cap="flat" cmpd="sng" algn="ctr">
              <a:solidFill>
                <a:schemeClr val="accent4">
                  <a:lumMod val="60000"/>
                  <a:lumOff val="4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4544384"/>
        <c:crosses val="autoZero"/>
        <c:auto val="1"/>
        <c:lblAlgn val="ctr"/>
        <c:lblOffset val="100"/>
      </c:catAx>
      <c:valAx>
        <c:axId val="154544384"/>
        <c:scaling>
          <c:orientation val="minMax"/>
          <c:min val="0.70000000000000018"/>
        </c:scaling>
        <c:axPos val="l"/>
        <c:majorGridlines>
          <c:spPr>
            <a:ln w="9525" cap="flat" cmpd="sng" algn="ctr">
              <a:solidFill>
                <a:schemeClr val="accent4">
                  <a:lumMod val="60000"/>
                  <a:lumOff val="40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4542848"/>
        <c:crosses val="autoZero"/>
        <c:crossBetween val="between"/>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pPr>
      <a:endParaRPr lang="ru-RU"/>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round/>
            </a:ln>
            <a:effectLst/>
          </c:spPr>
          <c:marker>
            <c:symbol val="circle"/>
            <c:size val="5"/>
            <c:spPr>
              <a:solidFill>
                <a:srgbClr val="C00000"/>
              </a:solidFill>
              <a:ln w="9525">
                <a:solidFill>
                  <a:srgbClr val="80008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 всего'!$A$40:$A$43</c:f>
              <c:strCache>
                <c:ptCount val="4"/>
                <c:pt idx="0">
                  <c:v>2018г.</c:v>
                </c:pt>
                <c:pt idx="1">
                  <c:v>2019г.</c:v>
                </c:pt>
                <c:pt idx="2">
                  <c:v>2020г.</c:v>
                </c:pt>
                <c:pt idx="3">
                  <c:v>2021г.</c:v>
                </c:pt>
              </c:strCache>
            </c:strRef>
          </c:cat>
          <c:val>
            <c:numRef>
              <c:f>'24 всего'!$B$40:$B$43</c:f>
              <c:numCache>
                <c:formatCode>#,##0.0</c:formatCode>
                <c:ptCount val="4"/>
                <c:pt idx="0">
                  <c:v>30.6</c:v>
                </c:pt>
                <c:pt idx="1">
                  <c:v>31.5</c:v>
                </c:pt>
                <c:pt idx="2">
                  <c:v>32.5</c:v>
                </c:pt>
                <c:pt idx="3">
                  <c:v>33.5</c:v>
                </c:pt>
              </c:numCache>
            </c:numRef>
          </c:val>
          <c:extLst xmlns:c16r2="http://schemas.microsoft.com/office/drawing/2015/06/chart">
            <c:ext xmlns:c16="http://schemas.microsoft.com/office/drawing/2014/chart" uri="{C3380CC4-5D6E-409C-BE32-E72D297353CC}">
              <c16:uniqueId val="{00000000-038E-4064-8222-E61E863B5408}"/>
            </c:ext>
          </c:extLst>
        </c:ser>
        <c:dLbls/>
        <c:marker val="1"/>
        <c:axId val="154630016"/>
        <c:axId val="154631552"/>
      </c:lineChart>
      <c:catAx>
        <c:axId val="154630016"/>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4631552"/>
        <c:crosses val="autoZero"/>
        <c:auto val="1"/>
        <c:lblAlgn val="ctr"/>
        <c:lblOffset val="100"/>
      </c:catAx>
      <c:valAx>
        <c:axId val="154631552"/>
        <c:scaling>
          <c:orientation val="minMax"/>
          <c:max val="34.5"/>
          <c:min val="29"/>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4630016"/>
        <c:crosses val="autoZero"/>
        <c:crossBetween val="between"/>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7.4825019442284202E-2"/>
          <c:y val="3.9838047074484323E-2"/>
          <c:w val="0.903128819020109"/>
          <c:h val="0.55994309207238646"/>
        </c:manualLayout>
      </c:layout>
      <c:barChart>
        <c:barDir val="col"/>
        <c:grouping val="clustered"/>
        <c:ser>
          <c:idx val="1"/>
          <c:order val="1"/>
          <c:tx>
            <c:strRef>
              <c:f>инвестиции!$C$4</c:f>
              <c:strCache>
                <c:ptCount val="1"/>
                <c:pt idx="0">
                  <c:v>2021г.</c:v>
                </c:pt>
              </c:strCache>
            </c:strRef>
          </c:tx>
          <c:spPr>
            <a:solidFill>
              <a:srgbClr val="3399FF"/>
            </a:solidFill>
            <a:ln>
              <a:solidFill>
                <a:srgbClr val="0070C0"/>
              </a:solidFill>
            </a:ln>
            <a:effectLst/>
          </c:spPr>
          <c:dLbls>
            <c:spPr>
              <a:solidFill>
                <a:schemeClr val="accent5">
                  <a:lumMod val="20000"/>
                  <a:lumOff val="80000"/>
                </a:schemeClr>
              </a:solidFill>
              <a:ln>
                <a:solidFill>
                  <a:schemeClr val="accent5">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инвестиции!$A$5:$A$10</c:f>
              <c:strCache>
                <c:ptCount val="6"/>
                <c:pt idx="0">
                  <c:v>Рамонский МР</c:v>
                </c:pt>
                <c:pt idx="1">
                  <c:v>Павловский МР</c:v>
                </c:pt>
                <c:pt idx="2">
                  <c:v>Бобровский МР</c:v>
                </c:pt>
                <c:pt idx="3">
                  <c:v>ГО г. Нововоронеж</c:v>
                </c:pt>
                <c:pt idx="4">
                  <c:v>Новоусманский МР</c:v>
                </c:pt>
                <c:pt idx="5">
                  <c:v>Верхнемамонский МР</c:v>
                </c:pt>
              </c:strCache>
            </c:strRef>
          </c:cat>
          <c:val>
            <c:numRef>
              <c:f>инвестиции!$C$5:$C$10</c:f>
              <c:numCache>
                <c:formatCode>General</c:formatCode>
                <c:ptCount val="6"/>
                <c:pt idx="0">
                  <c:v>248.3</c:v>
                </c:pt>
                <c:pt idx="1">
                  <c:v>174.8</c:v>
                </c:pt>
                <c:pt idx="2">
                  <c:v>166.8</c:v>
                </c:pt>
                <c:pt idx="3" formatCode="0.0">
                  <c:v>117.4</c:v>
                </c:pt>
                <c:pt idx="4">
                  <c:v>110.9</c:v>
                </c:pt>
                <c:pt idx="5" formatCode="0.0">
                  <c:v>107</c:v>
                </c:pt>
              </c:numCache>
            </c:numRef>
          </c:val>
          <c:extLst xmlns:c16r2="http://schemas.microsoft.com/office/drawing/2015/06/chart">
            <c:ext xmlns:c16="http://schemas.microsoft.com/office/drawing/2014/chart" uri="{C3380CC4-5D6E-409C-BE32-E72D297353CC}">
              <c16:uniqueId val="{00000000-97F6-4EE2-91C6-CCA4D6DD9EE4}"/>
            </c:ext>
          </c:extLst>
        </c:ser>
        <c:dLbls/>
        <c:gapWidth val="157"/>
        <c:axId val="141481856"/>
        <c:axId val="141483392"/>
      </c:barChart>
      <c:lineChart>
        <c:grouping val="standard"/>
        <c:ser>
          <c:idx val="0"/>
          <c:order val="0"/>
          <c:tx>
            <c:strRef>
              <c:f>инвестиции!$B$4</c:f>
              <c:strCache>
                <c:ptCount val="1"/>
                <c:pt idx="0">
                  <c:v>2020 г.</c:v>
                </c:pt>
              </c:strCache>
            </c:strRef>
          </c:tx>
          <c:spPr>
            <a:ln w="28575" cap="rnd">
              <a:solidFill>
                <a:srgbClr val="7030A0"/>
              </a:solidFill>
              <a:round/>
            </a:ln>
            <a:effectLst/>
          </c:spPr>
          <c:marker>
            <c:symbol val="circle"/>
            <c:size val="6"/>
            <c:spPr>
              <a:solidFill>
                <a:srgbClr val="C00000"/>
              </a:solidFill>
              <a:ln w="9525">
                <a:solidFill>
                  <a:srgbClr val="800080"/>
                </a:solidFill>
              </a:ln>
              <a:effectLst/>
              <a:scene3d>
                <a:camera prst="orthographicFront"/>
                <a:lightRig rig="threePt" dir="t"/>
              </a:scene3d>
              <a:sp3d>
                <a:bevelT/>
              </a:sp3d>
            </c:spPr>
          </c:marker>
          <c:cat>
            <c:strRef>
              <c:f>инвестиции!$A$5:$A$10</c:f>
              <c:strCache>
                <c:ptCount val="6"/>
                <c:pt idx="0">
                  <c:v>Рамонский МР</c:v>
                </c:pt>
                <c:pt idx="1">
                  <c:v>Павловский МР</c:v>
                </c:pt>
                <c:pt idx="2">
                  <c:v>Бобровский МР</c:v>
                </c:pt>
                <c:pt idx="3">
                  <c:v>ГО г. Нововоронеж</c:v>
                </c:pt>
                <c:pt idx="4">
                  <c:v>Новоусманский МР</c:v>
                </c:pt>
                <c:pt idx="5">
                  <c:v>Верхнемамонский МР</c:v>
                </c:pt>
              </c:strCache>
            </c:strRef>
          </c:cat>
          <c:val>
            <c:numRef>
              <c:f>инвестиции!$B$5:$B$10</c:f>
              <c:numCache>
                <c:formatCode>0.0</c:formatCode>
                <c:ptCount val="6"/>
                <c:pt idx="0" formatCode="General">
                  <c:v>126.6</c:v>
                </c:pt>
                <c:pt idx="1">
                  <c:v>101.6</c:v>
                </c:pt>
                <c:pt idx="2" formatCode="General">
                  <c:v>257.89999999999992</c:v>
                </c:pt>
                <c:pt idx="3" formatCode="General">
                  <c:v>114.2</c:v>
                </c:pt>
                <c:pt idx="4" formatCode="General">
                  <c:v>62.6</c:v>
                </c:pt>
                <c:pt idx="5" formatCode="General">
                  <c:v>64</c:v>
                </c:pt>
              </c:numCache>
            </c:numRef>
          </c:val>
          <c:extLst xmlns:c16r2="http://schemas.microsoft.com/office/drawing/2015/06/chart">
            <c:ext xmlns:c16="http://schemas.microsoft.com/office/drawing/2014/chart" uri="{C3380CC4-5D6E-409C-BE32-E72D297353CC}">
              <c16:uniqueId val="{00000001-97F6-4EE2-91C6-CCA4D6DD9EE4}"/>
            </c:ext>
          </c:extLst>
        </c:ser>
        <c:dLbls/>
        <c:marker val="1"/>
        <c:axId val="141481856"/>
        <c:axId val="141483392"/>
      </c:lineChart>
      <c:catAx>
        <c:axId val="141481856"/>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1483392"/>
        <c:crosses val="autoZero"/>
        <c:auto val="1"/>
        <c:lblAlgn val="ctr"/>
        <c:lblOffset val="100"/>
      </c:catAx>
      <c:valAx>
        <c:axId val="141483392"/>
        <c:scaling>
          <c:orientation val="minMax"/>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1481856"/>
        <c:crosses val="autoZero"/>
        <c:crossBetween val="between"/>
      </c:valAx>
      <c:spPr>
        <a:solidFill>
          <a:schemeClr val="accent4">
            <a:lumMod val="20000"/>
            <a:lumOff val="80000"/>
          </a:schemeClr>
        </a:solidFill>
        <a:ln>
          <a:noFill/>
        </a:ln>
        <a:effectLst/>
      </c:spPr>
    </c:plotArea>
    <c:legend>
      <c:legendPos val="b"/>
      <c:layout>
        <c:manualLayout>
          <c:xMode val="edge"/>
          <c:yMode val="edge"/>
          <c:x val="0.76584884379301099"/>
          <c:y val="0.12382712561939754"/>
          <c:w val="0.18085216987407698"/>
          <c:h val="8.9781227089504242E-2"/>
        </c:manualLayout>
      </c:layout>
      <c:spPr>
        <a:solidFill>
          <a:schemeClr val="accent1">
            <a:lumMod val="20000"/>
            <a:lumOff val="80000"/>
          </a:schemeClr>
        </a:solidFill>
        <a:ln>
          <a:solidFill>
            <a:schemeClr val="accent4">
              <a:lumMod val="60000"/>
              <a:lumOff val="4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50.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5.1249683860114872E-2"/>
          <c:y val="4.9265131395430449E-2"/>
          <c:w val="0.93458927663646429"/>
          <c:h val="0.55612484655828465"/>
        </c:manualLayout>
      </c:layout>
      <c:barChart>
        <c:barDir val="col"/>
        <c:grouping val="clustered"/>
        <c:ser>
          <c:idx val="1"/>
          <c:order val="1"/>
          <c:tx>
            <c:strRef>
              <c:f>'24 всего'!$C$3</c:f>
              <c:strCache>
                <c:ptCount val="1"/>
                <c:pt idx="0">
                  <c:v>2021</c:v>
                </c:pt>
              </c:strCache>
            </c:strRef>
          </c:tx>
          <c:spPr>
            <a:solidFill>
              <a:srgbClr val="FF6600"/>
            </a:solidFill>
            <a:ln>
              <a:solidFill>
                <a:schemeClr val="accent6">
                  <a:lumMod val="50000"/>
                </a:schemeClr>
              </a:solidFill>
            </a:ln>
            <a:effectLst/>
          </c:spPr>
          <c:dLbls>
            <c:spPr>
              <a:solidFill>
                <a:schemeClr val="accent6">
                  <a:lumMod val="40000"/>
                  <a:lumOff val="60000"/>
                </a:schemeClr>
              </a:solidFill>
              <a:ln>
                <a:solidFill>
                  <a:schemeClr val="accent6">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 всего'!$A$4:$A$37</c:f>
              <c:strCache>
                <c:ptCount val="34"/>
                <c:pt idx="0">
                  <c:v>Рамонский МР</c:v>
                </c:pt>
                <c:pt idx="1">
                  <c:v>Нижнедевицкий МР</c:v>
                </c:pt>
                <c:pt idx="2">
                  <c:v>Воробьевский МР</c:v>
                </c:pt>
                <c:pt idx="3">
                  <c:v>Верхнехавский МР</c:v>
                </c:pt>
                <c:pt idx="4">
                  <c:v>Терновский МР</c:v>
                </c:pt>
                <c:pt idx="5">
                  <c:v>Эртильский МР</c:v>
                </c:pt>
                <c:pt idx="6">
                  <c:v>Новоусманский МР</c:v>
                </c:pt>
                <c:pt idx="7">
                  <c:v>Петропавловский МР</c:v>
                </c:pt>
                <c:pt idx="8">
                  <c:v>Каширский МР</c:v>
                </c:pt>
                <c:pt idx="9">
                  <c:v>Аннинский МР</c:v>
                </c:pt>
                <c:pt idx="10">
                  <c:v>Хохольский МР</c:v>
                </c:pt>
                <c:pt idx="11">
                  <c:v>Репьевский МР</c:v>
                </c:pt>
                <c:pt idx="12">
                  <c:v>Бутурлиновский МР</c:v>
                </c:pt>
                <c:pt idx="13">
                  <c:v>Лискинский МР</c:v>
                </c:pt>
                <c:pt idx="14">
                  <c:v>Верхнемамонский МР</c:v>
                </c:pt>
                <c:pt idx="15">
                  <c:v>Панинский МР</c:v>
                </c:pt>
                <c:pt idx="16">
                  <c:v>Подгоренский МР</c:v>
                </c:pt>
                <c:pt idx="17">
                  <c:v>Калачеевский МР</c:v>
                </c:pt>
                <c:pt idx="18">
                  <c:v>Грибановский МР</c:v>
                </c:pt>
                <c:pt idx="19">
                  <c:v>ГО г. Воронеж</c:v>
                </c:pt>
                <c:pt idx="20">
                  <c:v>Бобровский МР</c:v>
                </c:pt>
                <c:pt idx="21">
                  <c:v>Таловский МР</c:v>
                </c:pt>
                <c:pt idx="22">
                  <c:v>Семилукский МР</c:v>
                </c:pt>
                <c:pt idx="23">
                  <c:v>Новохоперский МР</c:v>
                </c:pt>
                <c:pt idx="24">
                  <c:v>ГО г. Нововоронеж</c:v>
                </c:pt>
                <c:pt idx="25">
                  <c:v>Поворинский МР</c:v>
                </c:pt>
                <c:pt idx="26">
                  <c:v>Острогожский МР</c:v>
                </c:pt>
                <c:pt idx="27">
                  <c:v>Борисоглебский ГО</c:v>
                </c:pt>
                <c:pt idx="28">
                  <c:v>Каменский МР</c:v>
                </c:pt>
                <c:pt idx="29">
                  <c:v>Павловский МР</c:v>
                </c:pt>
                <c:pt idx="30">
                  <c:v>Ольховатский МР</c:v>
                </c:pt>
                <c:pt idx="31">
                  <c:v>Богучарский МР</c:v>
                </c:pt>
                <c:pt idx="32">
                  <c:v>Кантемировский МР</c:v>
                </c:pt>
                <c:pt idx="33">
                  <c:v>Россошанский МР</c:v>
                </c:pt>
              </c:strCache>
            </c:strRef>
          </c:cat>
          <c:val>
            <c:numRef>
              <c:f>'24 всего'!$C$4:$C$37</c:f>
              <c:numCache>
                <c:formatCode>#,##0.0</c:formatCode>
                <c:ptCount val="34"/>
                <c:pt idx="0">
                  <c:v>58.44</c:v>
                </c:pt>
                <c:pt idx="1">
                  <c:v>45.94</c:v>
                </c:pt>
                <c:pt idx="2">
                  <c:v>42.07</c:v>
                </c:pt>
                <c:pt idx="3">
                  <c:v>40.44</c:v>
                </c:pt>
                <c:pt idx="4">
                  <c:v>39.97</c:v>
                </c:pt>
                <c:pt idx="5">
                  <c:v>39.449999999999996</c:v>
                </c:pt>
                <c:pt idx="6">
                  <c:v>38.370000000000005</c:v>
                </c:pt>
                <c:pt idx="7">
                  <c:v>38.120000000000005</c:v>
                </c:pt>
                <c:pt idx="8">
                  <c:v>37.94</c:v>
                </c:pt>
                <c:pt idx="9">
                  <c:v>37.92</c:v>
                </c:pt>
                <c:pt idx="10">
                  <c:v>37.700000000000003</c:v>
                </c:pt>
                <c:pt idx="11">
                  <c:v>36.879999999999995</c:v>
                </c:pt>
                <c:pt idx="12">
                  <c:v>35.64</c:v>
                </c:pt>
                <c:pt idx="13">
                  <c:v>35.020000000000003</c:v>
                </c:pt>
                <c:pt idx="14">
                  <c:v>34.760000000000005</c:v>
                </c:pt>
                <c:pt idx="15">
                  <c:v>34.760000000000005</c:v>
                </c:pt>
                <c:pt idx="16">
                  <c:v>34.449999999999996</c:v>
                </c:pt>
                <c:pt idx="17">
                  <c:v>34.130000000000003</c:v>
                </c:pt>
                <c:pt idx="18">
                  <c:v>33.51</c:v>
                </c:pt>
                <c:pt idx="19" formatCode="General">
                  <c:v>33</c:v>
                </c:pt>
                <c:pt idx="20">
                  <c:v>32.270000000000003</c:v>
                </c:pt>
                <c:pt idx="21">
                  <c:v>31.99</c:v>
                </c:pt>
                <c:pt idx="22">
                  <c:v>31.8</c:v>
                </c:pt>
                <c:pt idx="23">
                  <c:v>31.75</c:v>
                </c:pt>
                <c:pt idx="24">
                  <c:v>31.259999999999998</c:v>
                </c:pt>
                <c:pt idx="25">
                  <c:v>30.91</c:v>
                </c:pt>
                <c:pt idx="26">
                  <c:v>30.7</c:v>
                </c:pt>
                <c:pt idx="27">
                  <c:v>30.479999999999997</c:v>
                </c:pt>
                <c:pt idx="28">
                  <c:v>30.110000000000003</c:v>
                </c:pt>
                <c:pt idx="29">
                  <c:v>29.08</c:v>
                </c:pt>
                <c:pt idx="30">
                  <c:v>28.479999999999997</c:v>
                </c:pt>
                <c:pt idx="31">
                  <c:v>26.53</c:v>
                </c:pt>
                <c:pt idx="32">
                  <c:v>25.91</c:v>
                </c:pt>
                <c:pt idx="33">
                  <c:v>25.79</c:v>
                </c:pt>
              </c:numCache>
            </c:numRef>
          </c:val>
          <c:extLst xmlns:c16r2="http://schemas.microsoft.com/office/drawing/2015/06/chart">
            <c:ext xmlns:c16="http://schemas.microsoft.com/office/drawing/2014/chart" uri="{C3380CC4-5D6E-409C-BE32-E72D297353CC}">
              <c16:uniqueId val="{00000000-87D3-4AC9-8AFE-547735EF83CE}"/>
            </c:ext>
          </c:extLst>
        </c:ser>
        <c:dLbls/>
        <c:gapWidth val="59"/>
        <c:axId val="154752512"/>
        <c:axId val="154754048"/>
      </c:barChart>
      <c:lineChart>
        <c:grouping val="standard"/>
        <c:ser>
          <c:idx val="0"/>
          <c:order val="0"/>
          <c:tx>
            <c:strRef>
              <c:f>'24 всего'!$B$3</c:f>
              <c:strCache>
                <c:ptCount val="1"/>
                <c:pt idx="0">
                  <c:v>2020</c:v>
                </c:pt>
              </c:strCache>
            </c:strRef>
          </c:tx>
          <c:spPr>
            <a:ln w="28575" cap="rnd">
              <a:solidFill>
                <a:srgbClr val="7030A0"/>
              </a:solidFill>
              <a:prstDash val="sysDash"/>
              <a:round/>
            </a:ln>
            <a:effectLst/>
          </c:spPr>
          <c:marker>
            <c:symbol val="circle"/>
            <c:size val="5"/>
            <c:spPr>
              <a:solidFill>
                <a:srgbClr val="FFFF00"/>
              </a:solidFill>
              <a:ln w="9525">
                <a:solidFill>
                  <a:srgbClr val="800080"/>
                </a:solidFill>
              </a:ln>
              <a:effectLst/>
            </c:spPr>
          </c:marker>
          <c:cat>
            <c:strRef>
              <c:f>'24 всего'!$A$4:$A$37</c:f>
              <c:strCache>
                <c:ptCount val="34"/>
                <c:pt idx="0">
                  <c:v>Рамонский МР</c:v>
                </c:pt>
                <c:pt idx="1">
                  <c:v>Нижнедевицкий МР</c:v>
                </c:pt>
                <c:pt idx="2">
                  <c:v>Воробьевский МР</c:v>
                </c:pt>
                <c:pt idx="3">
                  <c:v>Верхнехавский МР</c:v>
                </c:pt>
                <c:pt idx="4">
                  <c:v>Терновский МР</c:v>
                </c:pt>
                <c:pt idx="5">
                  <c:v>Эртильский МР</c:v>
                </c:pt>
                <c:pt idx="6">
                  <c:v>Новоусманский МР</c:v>
                </c:pt>
                <c:pt idx="7">
                  <c:v>Петропавловский МР</c:v>
                </c:pt>
                <c:pt idx="8">
                  <c:v>Каширский МР</c:v>
                </c:pt>
                <c:pt idx="9">
                  <c:v>Аннинский МР</c:v>
                </c:pt>
                <c:pt idx="10">
                  <c:v>Хохольский МР</c:v>
                </c:pt>
                <c:pt idx="11">
                  <c:v>Репьевский МР</c:v>
                </c:pt>
                <c:pt idx="12">
                  <c:v>Бутурлиновский МР</c:v>
                </c:pt>
                <c:pt idx="13">
                  <c:v>Лискинский МР</c:v>
                </c:pt>
                <c:pt idx="14">
                  <c:v>Верхнемамонский МР</c:v>
                </c:pt>
                <c:pt idx="15">
                  <c:v>Панинский МР</c:v>
                </c:pt>
                <c:pt idx="16">
                  <c:v>Подгоренский МР</c:v>
                </c:pt>
                <c:pt idx="17">
                  <c:v>Калачеевский МР</c:v>
                </c:pt>
                <c:pt idx="18">
                  <c:v>Грибановский МР</c:v>
                </c:pt>
                <c:pt idx="19">
                  <c:v>ГО г. Воронеж</c:v>
                </c:pt>
                <c:pt idx="20">
                  <c:v>Бобровский МР</c:v>
                </c:pt>
                <c:pt idx="21">
                  <c:v>Таловский МР</c:v>
                </c:pt>
                <c:pt idx="22">
                  <c:v>Семилукский МР</c:v>
                </c:pt>
                <c:pt idx="23">
                  <c:v>Новохоперский МР</c:v>
                </c:pt>
                <c:pt idx="24">
                  <c:v>ГО г. Нововоронеж</c:v>
                </c:pt>
                <c:pt idx="25">
                  <c:v>Поворинский МР</c:v>
                </c:pt>
                <c:pt idx="26">
                  <c:v>Острогожский МР</c:v>
                </c:pt>
                <c:pt idx="27">
                  <c:v>Борисоглебский ГО</c:v>
                </c:pt>
                <c:pt idx="28">
                  <c:v>Каменский МР</c:v>
                </c:pt>
                <c:pt idx="29">
                  <c:v>Павловский МР</c:v>
                </c:pt>
                <c:pt idx="30">
                  <c:v>Ольховатский МР</c:v>
                </c:pt>
                <c:pt idx="31">
                  <c:v>Богучарский МР</c:v>
                </c:pt>
                <c:pt idx="32">
                  <c:v>Кантемировский МР</c:v>
                </c:pt>
                <c:pt idx="33">
                  <c:v>Россошанский МР</c:v>
                </c:pt>
              </c:strCache>
            </c:strRef>
          </c:cat>
          <c:val>
            <c:numRef>
              <c:f>'24 всего'!$B$4:$B$37</c:f>
              <c:numCache>
                <c:formatCode>#,##0.0</c:formatCode>
                <c:ptCount val="34"/>
                <c:pt idx="0">
                  <c:v>53.5</c:v>
                </c:pt>
                <c:pt idx="1">
                  <c:v>45.3</c:v>
                </c:pt>
                <c:pt idx="2">
                  <c:v>41.2</c:v>
                </c:pt>
                <c:pt idx="3">
                  <c:v>39.6</c:v>
                </c:pt>
                <c:pt idx="4">
                  <c:v>38.6</c:v>
                </c:pt>
                <c:pt idx="5">
                  <c:v>38.4</c:v>
                </c:pt>
                <c:pt idx="6">
                  <c:v>35.1</c:v>
                </c:pt>
                <c:pt idx="7">
                  <c:v>37.5</c:v>
                </c:pt>
                <c:pt idx="8">
                  <c:v>36.800000000000011</c:v>
                </c:pt>
                <c:pt idx="9" formatCode="General">
                  <c:v>37</c:v>
                </c:pt>
                <c:pt idx="10" formatCode="General">
                  <c:v>37</c:v>
                </c:pt>
                <c:pt idx="11">
                  <c:v>36.6</c:v>
                </c:pt>
                <c:pt idx="12">
                  <c:v>34.4</c:v>
                </c:pt>
                <c:pt idx="13">
                  <c:v>33.9</c:v>
                </c:pt>
                <c:pt idx="14">
                  <c:v>36.5</c:v>
                </c:pt>
                <c:pt idx="15" formatCode="General">
                  <c:v>34</c:v>
                </c:pt>
                <c:pt idx="16">
                  <c:v>33.6</c:v>
                </c:pt>
                <c:pt idx="17">
                  <c:v>32.9</c:v>
                </c:pt>
                <c:pt idx="18">
                  <c:v>32.9</c:v>
                </c:pt>
                <c:pt idx="19" formatCode="General">
                  <c:v>32</c:v>
                </c:pt>
                <c:pt idx="20">
                  <c:v>31.4</c:v>
                </c:pt>
                <c:pt idx="21">
                  <c:v>31.3</c:v>
                </c:pt>
                <c:pt idx="22">
                  <c:v>30.8</c:v>
                </c:pt>
                <c:pt idx="23">
                  <c:v>31.1</c:v>
                </c:pt>
                <c:pt idx="24">
                  <c:v>30.8</c:v>
                </c:pt>
                <c:pt idx="25">
                  <c:v>30.4</c:v>
                </c:pt>
                <c:pt idx="26">
                  <c:v>29.9</c:v>
                </c:pt>
                <c:pt idx="27">
                  <c:v>29.2</c:v>
                </c:pt>
                <c:pt idx="28">
                  <c:v>29.6</c:v>
                </c:pt>
                <c:pt idx="29">
                  <c:v>28.4</c:v>
                </c:pt>
                <c:pt idx="30">
                  <c:v>27.9</c:v>
                </c:pt>
                <c:pt idx="31">
                  <c:v>26.1</c:v>
                </c:pt>
                <c:pt idx="32">
                  <c:v>25.3</c:v>
                </c:pt>
                <c:pt idx="33">
                  <c:v>25.2</c:v>
                </c:pt>
              </c:numCache>
            </c:numRef>
          </c:val>
          <c:extLst xmlns:c16r2="http://schemas.microsoft.com/office/drawing/2015/06/chart">
            <c:ext xmlns:c16="http://schemas.microsoft.com/office/drawing/2014/chart" uri="{C3380CC4-5D6E-409C-BE32-E72D297353CC}">
              <c16:uniqueId val="{00000001-87D3-4AC9-8AFE-547735EF83CE}"/>
            </c:ext>
          </c:extLst>
        </c:ser>
        <c:dLbls/>
        <c:marker val="1"/>
        <c:axId val="154752512"/>
        <c:axId val="154754048"/>
      </c:lineChart>
      <c:catAx>
        <c:axId val="154752512"/>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4754048"/>
        <c:crosses val="autoZero"/>
        <c:auto val="1"/>
        <c:lblAlgn val="ctr"/>
        <c:lblOffset val="100"/>
      </c:catAx>
      <c:valAx>
        <c:axId val="154754048"/>
        <c:scaling>
          <c:orientation val="minMax"/>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4752512"/>
        <c:crosses val="autoZero"/>
        <c:crossBetween val="between"/>
      </c:valAx>
      <c:spPr>
        <a:solidFill>
          <a:schemeClr val="accent4">
            <a:lumMod val="20000"/>
            <a:lumOff val="80000"/>
          </a:schemeClr>
        </a:solidFill>
        <a:ln>
          <a:noFill/>
        </a:ln>
        <a:effectLst/>
      </c:spPr>
    </c:plotArea>
    <c:legend>
      <c:legendPos val="b"/>
      <c:layout>
        <c:manualLayout>
          <c:xMode val="edge"/>
          <c:yMode val="edge"/>
          <c:x val="0.8076871754773266"/>
          <c:y val="5.87228303501156E-2"/>
          <c:w val="0.17555423360271985"/>
          <c:h val="7.0635486690546478E-2"/>
        </c:manualLayout>
      </c:layout>
      <c:spPr>
        <a:solidFill>
          <a:schemeClr val="accent1">
            <a:lumMod val="20000"/>
            <a:lumOff val="80000"/>
          </a:schemeClr>
        </a:solidFill>
        <a:ln>
          <a:solidFill>
            <a:schemeClr val="accent4">
              <a:lumMod val="20000"/>
              <a:lumOff val="8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5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3267420225255289"/>
          <c:y val="0.13377334450508169"/>
          <c:w val="0.83687419565278087"/>
          <c:h val="0.45862652993633085"/>
        </c:manualLayout>
      </c:layout>
      <c:barChart>
        <c:barDir val="col"/>
        <c:grouping val="stacked"/>
        <c:ser>
          <c:idx val="0"/>
          <c:order val="0"/>
          <c:tx>
            <c:strRef>
              <c:f>'25 всего'!$B$43</c:f>
              <c:strCache>
                <c:ptCount val="1"/>
                <c:pt idx="0">
                  <c:v>площадь земельных участков, предоставленных для всех видов жилищного строительства</c:v>
                </c:pt>
              </c:strCache>
            </c:strRef>
          </c:tx>
          <c:spPr>
            <a:blipFill>
              <a:blip xmlns:r="http://schemas.openxmlformats.org/officeDocument/2006/relationships" r:embed="rId1"/>
              <a:tile tx="0" ty="0" sx="100000" sy="100000" flip="none" algn="tl"/>
            </a:blipFill>
            <a:ln>
              <a:solidFill>
                <a:srgbClr val="663300"/>
              </a:solidFill>
            </a:ln>
            <a:effectLst/>
          </c:spPr>
          <c:dLbls>
            <c:spPr>
              <a:solidFill>
                <a:srgbClr val="FFCC99"/>
              </a:solidFill>
              <a:ln>
                <a:solidFill>
                  <a:schemeClr val="accent6">
                    <a:lumMod val="5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 всего'!$A$44:$A$47</c:f>
              <c:strCache>
                <c:ptCount val="4"/>
                <c:pt idx="0">
                  <c:v>2018г.</c:v>
                </c:pt>
                <c:pt idx="1">
                  <c:v>2019г.</c:v>
                </c:pt>
                <c:pt idx="2">
                  <c:v>2020г.</c:v>
                </c:pt>
                <c:pt idx="3">
                  <c:v>2021г.</c:v>
                </c:pt>
              </c:strCache>
            </c:strRef>
          </c:cat>
          <c:val>
            <c:numRef>
              <c:f>'25 всего'!$B$44:$B$47</c:f>
              <c:numCache>
                <c:formatCode>General</c:formatCode>
                <c:ptCount val="4"/>
                <c:pt idx="0" formatCode="0.00">
                  <c:v>1.05</c:v>
                </c:pt>
                <c:pt idx="1">
                  <c:v>0.89</c:v>
                </c:pt>
                <c:pt idx="2">
                  <c:v>0.7400000000000001</c:v>
                </c:pt>
                <c:pt idx="3">
                  <c:v>0.71000000000000008</c:v>
                </c:pt>
              </c:numCache>
            </c:numRef>
          </c:val>
          <c:extLst xmlns:c16r2="http://schemas.microsoft.com/office/drawing/2015/06/chart">
            <c:ext xmlns:c16="http://schemas.microsoft.com/office/drawing/2014/chart" uri="{C3380CC4-5D6E-409C-BE32-E72D297353CC}">
              <c16:uniqueId val="{00000000-A8E3-4C4E-B412-7258006E2EAC}"/>
            </c:ext>
          </c:extLst>
        </c:ser>
        <c:ser>
          <c:idx val="1"/>
          <c:order val="1"/>
          <c:tx>
            <c:strRef>
              <c:f>'25 всего'!$C$43</c:f>
              <c:strCache>
                <c:ptCount val="1"/>
                <c:pt idx="0">
                  <c:v>площадь земельных участков, предоставленных для строительства, всего</c:v>
                </c:pt>
              </c:strCache>
            </c:strRef>
          </c:tx>
          <c:spPr>
            <a:solidFill>
              <a:srgbClr val="339933"/>
            </a:solidFill>
            <a:ln>
              <a:solidFill>
                <a:srgbClr val="006600"/>
              </a:solidFill>
            </a:ln>
            <a:effectLst/>
          </c:spPr>
          <c:dLbls>
            <c:dLbl>
              <c:idx val="0"/>
              <c:layout>
                <c:manualLayout>
                  <c:x val="-1.006578425933265E-2"/>
                  <c:y val="-0.15513574142020806"/>
                </c:manualLayout>
              </c:layout>
              <c:tx>
                <c:rich>
                  <a:bodyPr/>
                  <a:lstStyle/>
                  <a:p>
                    <a:r>
                      <a:rPr lang="en-US" dirty="0" smtClean="0"/>
                      <a:t>2,31</a:t>
                    </a:r>
                    <a:endParaRPr lang="en-US" dirty="0"/>
                  </a:p>
                </c:rich>
              </c:tx>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8E3-4C4E-B412-7258006E2EAC}"/>
                </c:ext>
              </c:extLst>
            </c:dLbl>
            <c:dLbl>
              <c:idx val="1"/>
              <c:layout>
                <c:manualLayout>
                  <c:x val="-1.006578425933265E-2"/>
                  <c:y val="-0.15255253164121912"/>
                </c:manualLayout>
              </c:layout>
              <c:tx>
                <c:rich>
                  <a:bodyPr/>
                  <a:lstStyle/>
                  <a:p>
                    <a:r>
                      <a:rPr lang="en-US" dirty="0" smtClean="0"/>
                      <a:t>2,12</a:t>
                    </a:r>
                    <a:endParaRPr lang="en-US" dirty="0"/>
                  </a:p>
                </c:rich>
              </c:tx>
              <c:dLblPos val="ctr"/>
              <c:showVal val="1"/>
              <c:extLst xmlns:c16r2="http://schemas.microsoft.com/office/drawing/2015/06/chart">
                <c:ext xmlns:c15="http://schemas.microsoft.com/office/drawing/2012/chart" uri="{CE6537A1-D6FC-4f65-9D91-7224C49458BB}">
                  <c15:layout>
                    <c:manualLayout>
                      <c:w val="8.6985284404639249E-2"/>
                      <c:h val="5.3080799311183896E-2"/>
                    </c:manualLayout>
                  </c15:layout>
                </c:ext>
                <c:ext xmlns:c16="http://schemas.microsoft.com/office/drawing/2014/chart" uri="{C3380CC4-5D6E-409C-BE32-E72D297353CC}">
                  <c16:uniqueId val="{00000002-A8E3-4C4E-B412-7258006E2EAC}"/>
                </c:ext>
              </c:extLst>
            </c:dLbl>
            <c:dLbl>
              <c:idx val="2"/>
              <c:layout>
                <c:manualLayout>
                  <c:x val="-1.006578425933265E-2"/>
                  <c:y val="-0.1719697157617488"/>
                </c:manualLayout>
              </c:layout>
              <c:tx>
                <c:rich>
                  <a:bodyPr/>
                  <a:lstStyle/>
                  <a:p>
                    <a:r>
                      <a:rPr lang="en-US" dirty="0" smtClean="0"/>
                      <a:t>2,10</a:t>
                    </a:r>
                    <a:endParaRPr lang="en-US" dirty="0"/>
                  </a:p>
                </c:rich>
              </c:tx>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8E3-4C4E-B412-7258006E2EAC}"/>
                </c:ext>
              </c:extLst>
            </c:dLbl>
            <c:dLbl>
              <c:idx val="3"/>
              <c:layout>
                <c:manualLayout>
                  <c:x val="-1.6776307098887748E-3"/>
                  <c:y val="-0.14482113285860174"/>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dirty="0" smtClean="0"/>
                      <a:t>1,98</a:t>
                    </a:r>
                    <a:endParaRPr lang="en-US" dirty="0"/>
                  </a:p>
                </c:rich>
              </c:tx>
              <c:spPr>
                <a:solidFill>
                  <a:schemeClr val="accent3">
                    <a:lumMod val="40000"/>
                    <a:lumOff val="60000"/>
                  </a:schemeClr>
                </a:solidFill>
                <a:ln>
                  <a:solidFill>
                    <a:srgbClr val="006600"/>
                  </a:solidFill>
                </a:ln>
                <a:effectLst/>
              </c:spPr>
              <c:dLblPos val="ctr"/>
              <c:showVal val="1"/>
              <c:extLst xmlns:c16r2="http://schemas.microsoft.com/office/drawing/2015/06/chart">
                <c:ext xmlns:c15="http://schemas.microsoft.com/office/drawing/2012/chart" uri="{CE6537A1-D6FC-4f65-9D91-7224C49458BB}">
                  <c15:layout>
                    <c:manualLayout>
                      <c:w val="8.846159942934137E-2"/>
                      <c:h val="4.9285257667965418E-2"/>
                    </c:manualLayout>
                  </c15:layout>
                </c:ext>
                <c:ext xmlns:c16="http://schemas.microsoft.com/office/drawing/2014/chart" uri="{C3380CC4-5D6E-409C-BE32-E72D297353CC}">
                  <c16:uniqueId val="{00000004-A8E3-4C4E-B412-7258006E2EAC}"/>
                </c:ext>
              </c:extLst>
            </c:dLbl>
            <c:spPr>
              <a:solidFill>
                <a:schemeClr val="accent3">
                  <a:lumMod val="40000"/>
                  <a:lumOff val="60000"/>
                </a:schemeClr>
              </a:solidFill>
              <a:ln>
                <a:solidFill>
                  <a:srgbClr val="0066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noFill/>
                      <a:round/>
                    </a:ln>
                    <a:effectLst/>
                  </c:spPr>
                </c15:leaderLines>
              </c:ext>
            </c:extLst>
          </c:dLbls>
          <c:cat>
            <c:strRef>
              <c:f>'25 всего'!$A$44:$A$47</c:f>
              <c:strCache>
                <c:ptCount val="4"/>
                <c:pt idx="0">
                  <c:v>2018г.</c:v>
                </c:pt>
                <c:pt idx="1">
                  <c:v>2019г.</c:v>
                </c:pt>
                <c:pt idx="2">
                  <c:v>2020г.</c:v>
                </c:pt>
                <c:pt idx="3">
                  <c:v>2021г.</c:v>
                </c:pt>
              </c:strCache>
            </c:strRef>
          </c:cat>
          <c:val>
            <c:numRef>
              <c:f>'25 всего'!$C$44:$C$47</c:f>
              <c:numCache>
                <c:formatCode>0.00</c:formatCode>
                <c:ptCount val="4"/>
                <c:pt idx="0">
                  <c:v>1.26</c:v>
                </c:pt>
                <c:pt idx="1">
                  <c:v>1.23</c:v>
                </c:pt>
                <c:pt idx="2">
                  <c:v>1.36</c:v>
                </c:pt>
                <c:pt idx="3">
                  <c:v>1.27</c:v>
                </c:pt>
              </c:numCache>
            </c:numRef>
          </c:val>
          <c:extLst xmlns:c16r2="http://schemas.microsoft.com/office/drawing/2015/06/chart">
            <c:ext xmlns:c16="http://schemas.microsoft.com/office/drawing/2014/chart" uri="{C3380CC4-5D6E-409C-BE32-E72D297353CC}">
              <c16:uniqueId val="{00000005-A8E3-4C4E-B412-7258006E2EAC}"/>
            </c:ext>
          </c:extLst>
        </c:ser>
        <c:dLbls/>
        <c:overlap val="100"/>
        <c:axId val="154942464"/>
        <c:axId val="154952448"/>
      </c:barChart>
      <c:catAx>
        <c:axId val="15494246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54952448"/>
        <c:crosses val="autoZero"/>
        <c:auto val="1"/>
        <c:lblAlgn val="ctr"/>
        <c:lblOffset val="100"/>
      </c:catAx>
      <c:valAx>
        <c:axId val="154952448"/>
        <c:scaling>
          <c:orientation val="minMax"/>
        </c:scaling>
        <c:axPos val="l"/>
        <c:majorGridlines>
          <c:spPr>
            <a:ln w="9525" cap="flat" cmpd="sng" algn="ctr">
              <a:solidFill>
                <a:schemeClr val="accent4">
                  <a:lumMod val="40000"/>
                  <a:lumOff val="60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4942464"/>
        <c:crosses val="autoZero"/>
        <c:crossBetween val="between"/>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12619855668061919"/>
          <c:y val="0.68215418248507131"/>
          <c:w val="0.83786736512888449"/>
          <c:h val="0.15526900315390343"/>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2"/>
  <c:userShapes r:id="rId3"/>
</c:chartSpace>
</file>

<file path=ppt/charts/chart5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6.4027409652895717E-2"/>
          <c:y val="0.16610555815568037"/>
          <c:w val="0.92211500309489436"/>
          <c:h val="0.47303320979990982"/>
        </c:manualLayout>
      </c:layout>
      <c:barChart>
        <c:barDir val="col"/>
        <c:grouping val="clustered"/>
        <c:ser>
          <c:idx val="1"/>
          <c:order val="1"/>
          <c:tx>
            <c:strRef>
              <c:f>'25 всего'!$B$3</c:f>
              <c:strCache>
                <c:ptCount val="1"/>
                <c:pt idx="0">
                  <c:v>2021</c:v>
                </c:pt>
              </c:strCache>
            </c:strRef>
          </c:tx>
          <c:spPr>
            <a:solidFill>
              <a:srgbClr val="339933"/>
            </a:solidFill>
            <a:ln>
              <a:solidFill>
                <a:srgbClr val="006600"/>
              </a:solidFill>
            </a:ln>
            <a:effectLst/>
          </c:spPr>
          <c:dLbls>
            <c:spPr>
              <a:solidFill>
                <a:schemeClr val="accent3">
                  <a:lumMod val="40000"/>
                  <a:lumOff val="60000"/>
                </a:schemeClr>
              </a:solidFill>
              <a:ln>
                <a:solidFill>
                  <a:srgbClr val="339933"/>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 всего'!$A$4:$A$37</c:f>
              <c:strCache>
                <c:ptCount val="34"/>
                <c:pt idx="0">
                  <c:v>Новохоперский МР</c:v>
                </c:pt>
                <c:pt idx="1">
                  <c:v>Хохольский МР</c:v>
                </c:pt>
                <c:pt idx="2">
                  <c:v>Панинский МР</c:v>
                </c:pt>
                <c:pt idx="3">
                  <c:v>Богучарский МР</c:v>
                </c:pt>
                <c:pt idx="4">
                  <c:v>Эртильский МР</c:v>
                </c:pt>
                <c:pt idx="5">
                  <c:v>Верхнемамонский МР</c:v>
                </c:pt>
                <c:pt idx="6">
                  <c:v>Поворинский МР</c:v>
                </c:pt>
                <c:pt idx="7">
                  <c:v>Воробьевский МР</c:v>
                </c:pt>
                <c:pt idx="8">
                  <c:v>Семилукский МР</c:v>
                </c:pt>
                <c:pt idx="9">
                  <c:v>Таловский МР</c:v>
                </c:pt>
                <c:pt idx="10">
                  <c:v>Грибановский МР</c:v>
                </c:pt>
                <c:pt idx="11">
                  <c:v>Рамонский МР</c:v>
                </c:pt>
                <c:pt idx="12">
                  <c:v>Петропавловский МР</c:v>
                </c:pt>
                <c:pt idx="13">
                  <c:v>Каширский МР</c:v>
                </c:pt>
                <c:pt idx="14">
                  <c:v>Павловский МР</c:v>
                </c:pt>
                <c:pt idx="15">
                  <c:v>Лискинский МР</c:v>
                </c:pt>
                <c:pt idx="16">
                  <c:v>Ольховатский МР</c:v>
                </c:pt>
                <c:pt idx="17">
                  <c:v>Терновский МР</c:v>
                </c:pt>
                <c:pt idx="18">
                  <c:v>Кантемировский МР</c:v>
                </c:pt>
                <c:pt idx="19">
                  <c:v>Острогожский МР</c:v>
                </c:pt>
                <c:pt idx="20">
                  <c:v>Бутурлиновский МР</c:v>
                </c:pt>
                <c:pt idx="21">
                  <c:v>Новоусманский МР</c:v>
                </c:pt>
                <c:pt idx="22">
                  <c:v>Аннинский МР</c:v>
                </c:pt>
                <c:pt idx="23">
                  <c:v>Бобровский МР</c:v>
                </c:pt>
                <c:pt idx="24">
                  <c:v>Верхнехавский МР</c:v>
                </c:pt>
                <c:pt idx="25">
                  <c:v>Нижнедевицкий МР</c:v>
                </c:pt>
                <c:pt idx="26">
                  <c:v>Репьевский МР</c:v>
                </c:pt>
                <c:pt idx="27">
                  <c:v>Калачеевский МР</c:v>
                </c:pt>
                <c:pt idx="28">
                  <c:v>ГО г. Воронеж</c:v>
                </c:pt>
                <c:pt idx="29">
                  <c:v>Россошанский МР</c:v>
                </c:pt>
                <c:pt idx="30">
                  <c:v>Подгоренский МР</c:v>
                </c:pt>
                <c:pt idx="31">
                  <c:v>Борисоглебский ГО</c:v>
                </c:pt>
                <c:pt idx="32">
                  <c:v>ГО г. Нововоронеж</c:v>
                </c:pt>
                <c:pt idx="33">
                  <c:v>Каменский МР</c:v>
                </c:pt>
              </c:strCache>
            </c:strRef>
          </c:cat>
          <c:val>
            <c:numRef>
              <c:f>'25 всего'!$B$4:$B$37</c:f>
              <c:numCache>
                <c:formatCode>#,##0.00</c:formatCode>
                <c:ptCount val="34"/>
                <c:pt idx="0">
                  <c:v>20.759999999999998</c:v>
                </c:pt>
                <c:pt idx="1">
                  <c:v>12.5</c:v>
                </c:pt>
                <c:pt idx="2">
                  <c:v>7.58</c:v>
                </c:pt>
                <c:pt idx="3">
                  <c:v>6.59</c:v>
                </c:pt>
                <c:pt idx="4">
                  <c:v>6.52</c:v>
                </c:pt>
                <c:pt idx="5">
                  <c:v>4.5599999999999996</c:v>
                </c:pt>
                <c:pt idx="6">
                  <c:v>4.3599999999999994</c:v>
                </c:pt>
                <c:pt idx="7">
                  <c:v>4.0999999999999996</c:v>
                </c:pt>
                <c:pt idx="8">
                  <c:v>4.0999999999999996</c:v>
                </c:pt>
                <c:pt idx="9">
                  <c:v>3.84</c:v>
                </c:pt>
                <c:pt idx="10">
                  <c:v>3.53</c:v>
                </c:pt>
                <c:pt idx="11">
                  <c:v>3.03</c:v>
                </c:pt>
                <c:pt idx="12">
                  <c:v>2.64</c:v>
                </c:pt>
                <c:pt idx="13">
                  <c:v>2.6</c:v>
                </c:pt>
                <c:pt idx="14">
                  <c:v>2.6</c:v>
                </c:pt>
                <c:pt idx="15">
                  <c:v>2.59</c:v>
                </c:pt>
                <c:pt idx="16">
                  <c:v>2.2599999999999998</c:v>
                </c:pt>
                <c:pt idx="17">
                  <c:v>2.2599999999999998</c:v>
                </c:pt>
                <c:pt idx="18">
                  <c:v>2.2000000000000002</c:v>
                </c:pt>
                <c:pt idx="19">
                  <c:v>1.8</c:v>
                </c:pt>
                <c:pt idx="20">
                  <c:v>1.7</c:v>
                </c:pt>
                <c:pt idx="21">
                  <c:v>1.5</c:v>
                </c:pt>
                <c:pt idx="22">
                  <c:v>1.48</c:v>
                </c:pt>
                <c:pt idx="23">
                  <c:v>1.35</c:v>
                </c:pt>
                <c:pt idx="24">
                  <c:v>1.28</c:v>
                </c:pt>
                <c:pt idx="25">
                  <c:v>0.96000000000000008</c:v>
                </c:pt>
                <c:pt idx="26">
                  <c:v>0.9</c:v>
                </c:pt>
                <c:pt idx="27">
                  <c:v>0.75000000000000011</c:v>
                </c:pt>
                <c:pt idx="28">
                  <c:v>0.64000000000000012</c:v>
                </c:pt>
                <c:pt idx="29">
                  <c:v>0.64000000000000012</c:v>
                </c:pt>
                <c:pt idx="30">
                  <c:v>0.43000000000000005</c:v>
                </c:pt>
                <c:pt idx="31">
                  <c:v>0.36000000000000004</c:v>
                </c:pt>
                <c:pt idx="32">
                  <c:v>0.28000000000000008</c:v>
                </c:pt>
                <c:pt idx="33">
                  <c:v>0.2</c:v>
                </c:pt>
              </c:numCache>
            </c:numRef>
          </c:val>
          <c:extLst xmlns:c16r2="http://schemas.microsoft.com/office/drawing/2015/06/chart">
            <c:ext xmlns:c16="http://schemas.microsoft.com/office/drawing/2014/chart" uri="{C3380CC4-5D6E-409C-BE32-E72D297353CC}">
              <c16:uniqueId val="{00000000-E969-4776-9AD6-25037DAC4E7E}"/>
            </c:ext>
          </c:extLst>
        </c:ser>
        <c:dLbls/>
        <c:gapWidth val="97"/>
        <c:axId val="154914816"/>
        <c:axId val="154916352"/>
      </c:barChart>
      <c:lineChart>
        <c:grouping val="standard"/>
        <c:ser>
          <c:idx val="0"/>
          <c:order val="0"/>
          <c:tx>
            <c:strRef>
              <c:f>'25 всего'!#REF!</c:f>
              <c:strCache>
                <c:ptCount val="1"/>
                <c:pt idx="0">
                  <c:v>#REF!</c:v>
                </c:pt>
              </c:strCache>
            </c:strRef>
          </c:tx>
          <c:spPr>
            <a:ln w="28575" cap="rnd">
              <a:solidFill>
                <a:schemeClr val="accent1"/>
              </a:solidFill>
              <a:round/>
            </a:ln>
            <a:effectLst/>
          </c:spPr>
          <c:marker>
            <c:symbol val="none"/>
          </c:marker>
          <c:cat>
            <c:strRef>
              <c:f>'25 всего'!$A$4:$A$37</c:f>
              <c:strCache>
                <c:ptCount val="34"/>
                <c:pt idx="0">
                  <c:v>Новохоперский МР</c:v>
                </c:pt>
                <c:pt idx="1">
                  <c:v>Хохольский МР</c:v>
                </c:pt>
                <c:pt idx="2">
                  <c:v>Панинский МР</c:v>
                </c:pt>
                <c:pt idx="3">
                  <c:v>Богучарский МР</c:v>
                </c:pt>
                <c:pt idx="4">
                  <c:v>Эртильский МР</c:v>
                </c:pt>
                <c:pt idx="5">
                  <c:v>Верхнемамонский МР</c:v>
                </c:pt>
                <c:pt idx="6">
                  <c:v>Поворинский МР</c:v>
                </c:pt>
                <c:pt idx="7">
                  <c:v>Воробьевский МР</c:v>
                </c:pt>
                <c:pt idx="8">
                  <c:v>Семилукский МР</c:v>
                </c:pt>
                <c:pt idx="9">
                  <c:v>Таловский МР</c:v>
                </c:pt>
                <c:pt idx="10">
                  <c:v>Грибановский МР</c:v>
                </c:pt>
                <c:pt idx="11">
                  <c:v>Рамонский МР</c:v>
                </c:pt>
                <c:pt idx="12">
                  <c:v>Петропавловский МР</c:v>
                </c:pt>
                <c:pt idx="13">
                  <c:v>Каширский МР</c:v>
                </c:pt>
                <c:pt idx="14">
                  <c:v>Павловский МР</c:v>
                </c:pt>
                <c:pt idx="15">
                  <c:v>Лискинский МР</c:v>
                </c:pt>
                <c:pt idx="16">
                  <c:v>Ольховатский МР</c:v>
                </c:pt>
                <c:pt idx="17">
                  <c:v>Терновский МР</c:v>
                </c:pt>
                <c:pt idx="18">
                  <c:v>Кантемировский МР</c:v>
                </c:pt>
                <c:pt idx="19">
                  <c:v>Острогожский МР</c:v>
                </c:pt>
                <c:pt idx="20">
                  <c:v>Бутурлиновский МР</c:v>
                </c:pt>
                <c:pt idx="21">
                  <c:v>Новоусманский МР</c:v>
                </c:pt>
                <c:pt idx="22">
                  <c:v>Аннинский МР</c:v>
                </c:pt>
                <c:pt idx="23">
                  <c:v>Бобровский МР</c:v>
                </c:pt>
                <c:pt idx="24">
                  <c:v>Верхнехавский МР</c:v>
                </c:pt>
                <c:pt idx="25">
                  <c:v>Нижнедевицкий МР</c:v>
                </c:pt>
                <c:pt idx="26">
                  <c:v>Репьевский МР</c:v>
                </c:pt>
                <c:pt idx="27">
                  <c:v>Калачеевский МР</c:v>
                </c:pt>
                <c:pt idx="28">
                  <c:v>ГО г. Воронеж</c:v>
                </c:pt>
                <c:pt idx="29">
                  <c:v>Россошанский МР</c:v>
                </c:pt>
                <c:pt idx="30">
                  <c:v>Подгоренский МР</c:v>
                </c:pt>
                <c:pt idx="31">
                  <c:v>Борисоглебский ГО</c:v>
                </c:pt>
                <c:pt idx="32">
                  <c:v>ГО г. Нововоронеж</c:v>
                </c:pt>
                <c:pt idx="33">
                  <c:v>Каменский МР</c:v>
                </c:pt>
              </c:strCache>
            </c:strRef>
          </c:cat>
          <c:val>
            <c:numRef>
              <c:f>'25 всего'!#REF!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1-E969-4776-9AD6-25037DAC4E7E}"/>
            </c:ext>
          </c:extLst>
        </c:ser>
        <c:dLbls/>
        <c:marker val="1"/>
        <c:axId val="154914816"/>
        <c:axId val="154916352"/>
      </c:lineChart>
      <c:catAx>
        <c:axId val="154914816"/>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4916352"/>
        <c:crosses val="autoZero"/>
        <c:auto val="1"/>
        <c:lblAlgn val="ctr"/>
        <c:lblOffset val="100"/>
      </c:catAx>
      <c:valAx>
        <c:axId val="154916352"/>
        <c:scaling>
          <c:orientation val="minMax"/>
          <c:max val="25"/>
          <c:min val="0"/>
        </c:scaling>
        <c:axPos val="l"/>
        <c:majorGridlines>
          <c:spPr>
            <a:ln w="9525" cap="flat" cmpd="sng" algn="ctr">
              <a:solidFill>
                <a:schemeClr val="accent4">
                  <a:lumMod val="40000"/>
                  <a:lumOff val="60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4914816"/>
        <c:crosses val="autoZero"/>
        <c:crossBetween val="between"/>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userShapes r:id="rId2"/>
</c:chartSpace>
</file>

<file path=ppt/charts/chart53.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4.9649245321948351E-2"/>
          <c:y val="4.5773653379747016E-2"/>
          <c:w val="0.93649316742584154"/>
          <c:h val="0.44645317187226252"/>
        </c:manualLayout>
      </c:layout>
      <c:barChart>
        <c:barDir val="col"/>
        <c:grouping val="clustered"/>
        <c:ser>
          <c:idx val="1"/>
          <c:order val="1"/>
          <c:tx>
            <c:strRef>
              <c:f>'25.1 ижс'!$B$3</c:f>
              <c:strCache>
                <c:ptCount val="1"/>
                <c:pt idx="0">
                  <c:v>2021</c:v>
                </c:pt>
              </c:strCache>
            </c:strRef>
          </c:tx>
          <c:spPr>
            <a:blipFill>
              <a:blip xmlns:r="http://schemas.openxmlformats.org/officeDocument/2006/relationships" r:embed="rId1"/>
              <a:tile tx="0" ty="0" sx="100000" sy="100000" flip="none" algn="tl"/>
            </a:blipFill>
            <a:ln>
              <a:solidFill>
                <a:schemeClr val="accent6">
                  <a:lumMod val="50000"/>
                </a:schemeClr>
              </a:solidFill>
            </a:ln>
            <a:effectLst/>
          </c:spPr>
          <c:dLbls>
            <c:spPr>
              <a:solidFill>
                <a:srgbClr val="FFCC99"/>
              </a:solidFill>
              <a:ln>
                <a:solidFill>
                  <a:schemeClr val="accent6">
                    <a:lumMod val="5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'25.1 ижс'!$A$4:$A$37</c:f>
              <c:strCache>
                <c:ptCount val="34"/>
                <c:pt idx="0">
                  <c:v>Панинский МР</c:v>
                </c:pt>
                <c:pt idx="1">
                  <c:v>Хохольский МР</c:v>
                </c:pt>
                <c:pt idx="2">
                  <c:v>Грибановский МР</c:v>
                </c:pt>
                <c:pt idx="3">
                  <c:v>Каширский МР</c:v>
                </c:pt>
                <c:pt idx="4">
                  <c:v>Таловский МР</c:v>
                </c:pt>
                <c:pt idx="5">
                  <c:v>Рамонский МР</c:v>
                </c:pt>
                <c:pt idx="6">
                  <c:v>Богучарский МР</c:v>
                </c:pt>
                <c:pt idx="7">
                  <c:v>Петропавловский МР</c:v>
                </c:pt>
                <c:pt idx="8">
                  <c:v>Семилукский МР</c:v>
                </c:pt>
                <c:pt idx="9">
                  <c:v>Поворинский МР</c:v>
                </c:pt>
                <c:pt idx="10">
                  <c:v>Лискинский МР</c:v>
                </c:pt>
                <c:pt idx="11">
                  <c:v>Верхнехавский МР</c:v>
                </c:pt>
                <c:pt idx="12">
                  <c:v>Бобровский МР</c:v>
                </c:pt>
                <c:pt idx="13">
                  <c:v>Ольховатский МР</c:v>
                </c:pt>
                <c:pt idx="14">
                  <c:v>Эртильский МР</c:v>
                </c:pt>
                <c:pt idx="15">
                  <c:v>Новоусманский МР</c:v>
                </c:pt>
                <c:pt idx="16">
                  <c:v>Острогожский МР</c:v>
                </c:pt>
                <c:pt idx="17">
                  <c:v>Бутурлиновский МР</c:v>
                </c:pt>
                <c:pt idx="18">
                  <c:v>Репьевский МР</c:v>
                </c:pt>
                <c:pt idx="19">
                  <c:v>Павловский МР</c:v>
                </c:pt>
                <c:pt idx="20">
                  <c:v>Россошанский МР</c:v>
                </c:pt>
                <c:pt idx="21">
                  <c:v>Калачеевский МР</c:v>
                </c:pt>
                <c:pt idx="22">
                  <c:v>Терновский МР</c:v>
                </c:pt>
                <c:pt idx="23">
                  <c:v>Аннинский МР</c:v>
                </c:pt>
                <c:pt idx="24">
                  <c:v>Нижнедевицкий МР</c:v>
                </c:pt>
                <c:pt idx="25">
                  <c:v>Подгоренский МР</c:v>
                </c:pt>
                <c:pt idx="26">
                  <c:v>Верхнемамонский МР</c:v>
                </c:pt>
                <c:pt idx="27">
                  <c:v>Кантемировский МР</c:v>
                </c:pt>
                <c:pt idx="28">
                  <c:v>Борисоглебский ГО</c:v>
                </c:pt>
                <c:pt idx="29">
                  <c:v>Новохоперский МР</c:v>
                </c:pt>
                <c:pt idx="30">
                  <c:v>ГО г. Нововоронеж</c:v>
                </c:pt>
                <c:pt idx="31">
                  <c:v>Каменский МР</c:v>
                </c:pt>
                <c:pt idx="32">
                  <c:v>ГО г. Воронеж</c:v>
                </c:pt>
                <c:pt idx="33">
                  <c:v>Воробьевский МР</c:v>
                </c:pt>
              </c:strCache>
            </c:strRef>
          </c:cat>
          <c:val>
            <c:numRef>
              <c:f>'25.1 ижс'!$B$4:$B$37</c:f>
              <c:numCache>
                <c:formatCode>#,##0.00</c:formatCode>
                <c:ptCount val="34"/>
                <c:pt idx="0">
                  <c:v>4.3</c:v>
                </c:pt>
                <c:pt idx="1">
                  <c:v>4.09</c:v>
                </c:pt>
                <c:pt idx="2">
                  <c:v>3.3899999999999997</c:v>
                </c:pt>
                <c:pt idx="3">
                  <c:v>2.6</c:v>
                </c:pt>
                <c:pt idx="4">
                  <c:v>2.6</c:v>
                </c:pt>
                <c:pt idx="5">
                  <c:v>2.5499999999999998</c:v>
                </c:pt>
                <c:pt idx="6">
                  <c:v>2.5099999999999998</c:v>
                </c:pt>
                <c:pt idx="7">
                  <c:v>2.34</c:v>
                </c:pt>
                <c:pt idx="8">
                  <c:v>2</c:v>
                </c:pt>
                <c:pt idx="9">
                  <c:v>1.8</c:v>
                </c:pt>
                <c:pt idx="10">
                  <c:v>1.3800000000000001</c:v>
                </c:pt>
                <c:pt idx="11">
                  <c:v>1.28</c:v>
                </c:pt>
                <c:pt idx="12">
                  <c:v>1.1599999999999997</c:v>
                </c:pt>
                <c:pt idx="13">
                  <c:v>1.1100000000000001</c:v>
                </c:pt>
                <c:pt idx="14">
                  <c:v>0.98</c:v>
                </c:pt>
                <c:pt idx="15">
                  <c:v>0.93</c:v>
                </c:pt>
                <c:pt idx="16">
                  <c:v>0.9</c:v>
                </c:pt>
                <c:pt idx="17">
                  <c:v>0.81</c:v>
                </c:pt>
                <c:pt idx="18">
                  <c:v>0.79</c:v>
                </c:pt>
                <c:pt idx="19">
                  <c:v>0.73000000000000009</c:v>
                </c:pt>
                <c:pt idx="20">
                  <c:v>0.63000000000000012</c:v>
                </c:pt>
                <c:pt idx="21">
                  <c:v>0.62000000000000011</c:v>
                </c:pt>
                <c:pt idx="22">
                  <c:v>0.62000000000000011</c:v>
                </c:pt>
                <c:pt idx="23">
                  <c:v>0.58000000000000007</c:v>
                </c:pt>
                <c:pt idx="24">
                  <c:v>0.51</c:v>
                </c:pt>
                <c:pt idx="25">
                  <c:v>0.43000000000000005</c:v>
                </c:pt>
                <c:pt idx="26">
                  <c:v>0.38000000000000006</c:v>
                </c:pt>
                <c:pt idx="27">
                  <c:v>0.36000000000000004</c:v>
                </c:pt>
                <c:pt idx="28">
                  <c:v>0.35000000000000003</c:v>
                </c:pt>
                <c:pt idx="29">
                  <c:v>0.33000000000000007</c:v>
                </c:pt>
                <c:pt idx="30">
                  <c:v>0.24000000000000002</c:v>
                </c:pt>
                <c:pt idx="31">
                  <c:v>0.11</c:v>
                </c:pt>
                <c:pt idx="32">
                  <c:v>6.0000000000000005E-2</c:v>
                </c:pt>
                <c:pt idx="33">
                  <c:v>0</c:v>
                </c:pt>
              </c:numCache>
            </c:numRef>
          </c:val>
          <c:extLst xmlns:c16r2="http://schemas.microsoft.com/office/drawing/2015/06/chart">
            <c:ext xmlns:c16="http://schemas.microsoft.com/office/drawing/2014/chart" uri="{C3380CC4-5D6E-409C-BE32-E72D297353CC}">
              <c16:uniqueId val="{00000000-C968-4049-9306-A3FCCB19610D}"/>
            </c:ext>
          </c:extLst>
        </c:ser>
        <c:dLbls/>
        <c:gapWidth val="103"/>
        <c:axId val="151816064"/>
        <c:axId val="151817600"/>
      </c:barChart>
      <c:lineChart>
        <c:grouping val="standard"/>
        <c:ser>
          <c:idx val="0"/>
          <c:order val="0"/>
          <c:tx>
            <c:strRef>
              <c:f>'25.1 ижс'!#REF!</c:f>
              <c:strCache>
                <c:ptCount val="1"/>
                <c:pt idx="0">
                  <c:v>#REF!</c:v>
                </c:pt>
              </c:strCache>
            </c:strRef>
          </c:tx>
          <c:spPr>
            <a:ln w="28575" cap="rnd">
              <a:solidFill>
                <a:schemeClr val="accent1"/>
              </a:solidFill>
              <a:round/>
            </a:ln>
            <a:effectLst/>
          </c:spPr>
          <c:marker>
            <c:symbol val="none"/>
          </c:marker>
          <c:cat>
            <c:strRef>
              <c:f>'25.1 ижс'!$A$4:$A$37</c:f>
              <c:strCache>
                <c:ptCount val="34"/>
                <c:pt idx="0">
                  <c:v>Панинский МР</c:v>
                </c:pt>
                <c:pt idx="1">
                  <c:v>Хохольский МР</c:v>
                </c:pt>
                <c:pt idx="2">
                  <c:v>Грибановский МР</c:v>
                </c:pt>
                <c:pt idx="3">
                  <c:v>Каширский МР</c:v>
                </c:pt>
                <c:pt idx="4">
                  <c:v>Таловский МР</c:v>
                </c:pt>
                <c:pt idx="5">
                  <c:v>Рамонский МР</c:v>
                </c:pt>
                <c:pt idx="6">
                  <c:v>Богучарский МР</c:v>
                </c:pt>
                <c:pt idx="7">
                  <c:v>Петропавловский МР</c:v>
                </c:pt>
                <c:pt idx="8">
                  <c:v>Семилукский МР</c:v>
                </c:pt>
                <c:pt idx="9">
                  <c:v>Поворинский МР</c:v>
                </c:pt>
                <c:pt idx="10">
                  <c:v>Лискинский МР</c:v>
                </c:pt>
                <c:pt idx="11">
                  <c:v>Верхнехавский МР</c:v>
                </c:pt>
                <c:pt idx="12">
                  <c:v>Бобровский МР</c:v>
                </c:pt>
                <c:pt idx="13">
                  <c:v>Ольховатский МР</c:v>
                </c:pt>
                <c:pt idx="14">
                  <c:v>Эртильский МР</c:v>
                </c:pt>
                <c:pt idx="15">
                  <c:v>Новоусманский МР</c:v>
                </c:pt>
                <c:pt idx="16">
                  <c:v>Острогожский МР</c:v>
                </c:pt>
                <c:pt idx="17">
                  <c:v>Бутурлиновский МР</c:v>
                </c:pt>
                <c:pt idx="18">
                  <c:v>Репьевский МР</c:v>
                </c:pt>
                <c:pt idx="19">
                  <c:v>Павловский МР</c:v>
                </c:pt>
                <c:pt idx="20">
                  <c:v>Россошанский МР</c:v>
                </c:pt>
                <c:pt idx="21">
                  <c:v>Калачеевский МР</c:v>
                </c:pt>
                <c:pt idx="22">
                  <c:v>Терновский МР</c:v>
                </c:pt>
                <c:pt idx="23">
                  <c:v>Аннинский МР</c:v>
                </c:pt>
                <c:pt idx="24">
                  <c:v>Нижнедевицкий МР</c:v>
                </c:pt>
                <c:pt idx="25">
                  <c:v>Подгоренский МР</c:v>
                </c:pt>
                <c:pt idx="26">
                  <c:v>Верхнемамонский МР</c:v>
                </c:pt>
                <c:pt idx="27">
                  <c:v>Кантемировский МР</c:v>
                </c:pt>
                <c:pt idx="28">
                  <c:v>Борисоглебский ГО</c:v>
                </c:pt>
                <c:pt idx="29">
                  <c:v>Новохоперский МР</c:v>
                </c:pt>
                <c:pt idx="30">
                  <c:v>ГО г. Нововоронеж</c:v>
                </c:pt>
                <c:pt idx="31">
                  <c:v>Каменский МР</c:v>
                </c:pt>
                <c:pt idx="32">
                  <c:v>ГО г. Воронеж</c:v>
                </c:pt>
                <c:pt idx="33">
                  <c:v>Воробьевский МР</c:v>
                </c:pt>
              </c:strCache>
            </c:strRef>
          </c:cat>
          <c:val>
            <c:numRef>
              <c:f>'25.1 ижс'!#REF!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1-C968-4049-9306-A3FCCB19610D}"/>
            </c:ext>
          </c:extLst>
        </c:ser>
        <c:dLbls/>
        <c:marker val="1"/>
        <c:axId val="151816064"/>
        <c:axId val="151817600"/>
      </c:lineChart>
      <c:catAx>
        <c:axId val="15181606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51817600"/>
        <c:crosses val="autoZero"/>
        <c:auto val="1"/>
        <c:lblAlgn val="ctr"/>
        <c:lblOffset val="100"/>
      </c:catAx>
      <c:valAx>
        <c:axId val="151817600"/>
        <c:scaling>
          <c:orientation val="minMax"/>
        </c:scaling>
        <c:axPos val="l"/>
        <c:majorGridlines>
          <c:spPr>
            <a:ln w="9525" cap="flat" cmpd="sng" algn="ctr">
              <a:solidFill>
                <a:schemeClr val="accent4">
                  <a:lumMod val="40000"/>
                  <a:lumOff val="60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51816064"/>
        <c:crosses val="autoZero"/>
        <c:crossBetween val="between"/>
        <c:majorUnit val="1"/>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2"/>
</c:chartSpace>
</file>

<file path=ppt/charts/chart54.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119292372672352E-2"/>
          <c:y val="0.19377118986659483"/>
          <c:w val="0.87607540134429529"/>
          <c:h val="0.40831808421109389"/>
        </c:manualLayout>
      </c:layout>
      <c:lineChart>
        <c:grouping val="standard"/>
        <c:ser>
          <c:idx val="0"/>
          <c:order val="0"/>
          <c:tx>
            <c:strRef>
              <c:f>'26 общий'!$B$7</c:f>
              <c:strCache>
                <c:ptCount val="1"/>
                <c:pt idx="0">
                  <c:v>в течение 3 лет объектов жилищного строительства</c:v>
                </c:pt>
              </c:strCache>
            </c:strRef>
          </c:tx>
          <c:spPr>
            <a:ln w="28575" cap="rnd">
              <a:solidFill>
                <a:srgbClr val="800080"/>
              </a:solidFill>
              <a:round/>
            </a:ln>
            <a:effectLst/>
          </c:spPr>
          <c:marker>
            <c:symbol val="circle"/>
            <c:size val="6"/>
            <c:spPr>
              <a:solidFill>
                <a:srgbClr val="FFFF00"/>
              </a:solidFill>
              <a:ln w="9525">
                <a:solidFill>
                  <a:srgbClr val="800080"/>
                </a:solidFill>
              </a:ln>
              <a:effectLst/>
            </c:spPr>
          </c:marker>
          <c:dLbls>
            <c:dLbl>
              <c:idx val="0"/>
              <c:layout>
                <c:manualLayout>
                  <c:x val="-3.9373231067833248E-2"/>
                  <c:y val="-5.0234020572249911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8BB-4BC3-98E7-87883B9EFEE3}"/>
                </c:ext>
              </c:extLst>
            </c:dLbl>
            <c:dLbl>
              <c:idx val="1"/>
              <c:layout>
                <c:manualLayout>
                  <c:x val="-4.2054870998338711E-2"/>
                  <c:y val="-5.0234020572249911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8BB-4BC3-98E7-87883B9EFEE3}"/>
                </c:ext>
              </c:extLst>
            </c:dLbl>
            <c:dLbl>
              <c:idx val="2"/>
              <c:layout>
                <c:manualLayout>
                  <c:x val="-3.4009951206822431E-2"/>
                  <c:y val="-4.5670394825495272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8BB-4BC3-98E7-87883B9EFEE3}"/>
                </c:ext>
              </c:extLst>
            </c:dLbl>
            <c:dLbl>
              <c:idx val="3"/>
              <c:layout>
                <c:manualLayout>
                  <c:x val="-3.9373231067833248E-2"/>
                  <c:y val="-5.4797646319004689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8BB-4BC3-98E7-87883B9EFEE3}"/>
                </c:ext>
              </c:extLst>
            </c:dLbl>
            <c:spPr>
              <a:solidFill>
                <a:srgbClr val="C0504D">
                  <a:lumMod val="20000"/>
                  <a:lumOff val="80000"/>
                </a:srgbClr>
              </a:solidFill>
              <a:ln>
                <a:solidFill>
                  <a:srgbClr val="FF6699"/>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b"/>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 общий'!$A$8:$A$11</c:f>
              <c:strCache>
                <c:ptCount val="4"/>
                <c:pt idx="0">
                  <c:v>2018г.</c:v>
                </c:pt>
                <c:pt idx="1">
                  <c:v>2019г.</c:v>
                </c:pt>
                <c:pt idx="2">
                  <c:v>2020г.</c:v>
                </c:pt>
                <c:pt idx="3">
                  <c:v>2021г.</c:v>
                </c:pt>
              </c:strCache>
            </c:strRef>
          </c:cat>
          <c:val>
            <c:numRef>
              <c:f>'26 общий'!$B$8:$B$11</c:f>
              <c:numCache>
                <c:formatCode>General</c:formatCode>
                <c:ptCount val="4"/>
                <c:pt idx="0">
                  <c:v>5.2</c:v>
                </c:pt>
                <c:pt idx="1">
                  <c:v>4.5999999999999996</c:v>
                </c:pt>
                <c:pt idx="2">
                  <c:v>4.2</c:v>
                </c:pt>
                <c:pt idx="3">
                  <c:v>2.9</c:v>
                </c:pt>
              </c:numCache>
            </c:numRef>
          </c:val>
          <c:extLst xmlns:c16r2="http://schemas.microsoft.com/office/drawing/2015/06/chart">
            <c:ext xmlns:c16="http://schemas.microsoft.com/office/drawing/2014/chart" uri="{C3380CC4-5D6E-409C-BE32-E72D297353CC}">
              <c16:uniqueId val="{00000004-78BB-4BC3-98E7-87883B9EFEE3}"/>
            </c:ext>
          </c:extLst>
        </c:ser>
        <c:ser>
          <c:idx val="1"/>
          <c:order val="1"/>
          <c:tx>
            <c:strRef>
              <c:f>'26 общий'!$C$7</c:f>
              <c:strCache>
                <c:ptCount val="1"/>
                <c:pt idx="0">
                  <c:v>в течение 5 лет иных объектов капитального строительства</c:v>
                </c:pt>
              </c:strCache>
            </c:strRef>
          </c:tx>
          <c:spPr>
            <a:ln w="28575" cap="rnd">
              <a:solidFill>
                <a:srgbClr val="3333CC"/>
              </a:solidFill>
              <a:round/>
            </a:ln>
            <a:effectLst/>
          </c:spPr>
          <c:marker>
            <c:symbol val="circle"/>
            <c:size val="6"/>
            <c:spPr>
              <a:solidFill>
                <a:srgbClr val="C00000"/>
              </a:solidFill>
              <a:ln w="9525">
                <a:solidFill>
                  <a:srgbClr val="0000FF"/>
                </a:solidFill>
              </a:ln>
              <a:effectLst/>
            </c:spPr>
          </c:marker>
          <c:dLbls>
            <c:dLbl>
              <c:idx val="3"/>
              <c:layout>
                <c:manualLayout>
                  <c:x val="8.8962876812640809E-3"/>
                  <c:y val="-4.5294883888065407E-3"/>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8BB-4BC3-98E7-87883B9EFEE3}"/>
                </c:ext>
              </c:extLst>
            </c:dLbl>
            <c:spPr>
              <a:solidFill>
                <a:srgbClr val="4F81BD">
                  <a:lumMod val="20000"/>
                  <a:lumOff val="80000"/>
                </a:srgbClr>
              </a:solidFill>
              <a:ln>
                <a:solidFill>
                  <a:srgbClr val="1F497D">
                    <a:lumMod val="75000"/>
                  </a:srgb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 общий'!$A$8:$A$11</c:f>
              <c:strCache>
                <c:ptCount val="4"/>
                <c:pt idx="0">
                  <c:v>2018г.</c:v>
                </c:pt>
                <c:pt idx="1">
                  <c:v>2019г.</c:v>
                </c:pt>
                <c:pt idx="2">
                  <c:v>2020г.</c:v>
                </c:pt>
                <c:pt idx="3">
                  <c:v>2021г.</c:v>
                </c:pt>
              </c:strCache>
            </c:strRef>
          </c:cat>
          <c:val>
            <c:numRef>
              <c:f>'26 общий'!$C$8:$C$11</c:f>
              <c:numCache>
                <c:formatCode>General</c:formatCode>
                <c:ptCount val="4"/>
                <c:pt idx="0">
                  <c:v>2.1</c:v>
                </c:pt>
                <c:pt idx="1">
                  <c:v>1.9000000000000001</c:v>
                </c:pt>
                <c:pt idx="2">
                  <c:v>1.8</c:v>
                </c:pt>
                <c:pt idx="3">
                  <c:v>1.7</c:v>
                </c:pt>
              </c:numCache>
            </c:numRef>
          </c:val>
          <c:extLst xmlns:c16r2="http://schemas.microsoft.com/office/drawing/2015/06/chart">
            <c:ext xmlns:c16="http://schemas.microsoft.com/office/drawing/2014/chart" uri="{C3380CC4-5D6E-409C-BE32-E72D297353CC}">
              <c16:uniqueId val="{00000006-78BB-4BC3-98E7-87883B9EFEE3}"/>
            </c:ext>
          </c:extLst>
        </c:ser>
        <c:dLbls/>
        <c:marker val="1"/>
        <c:axId val="152030208"/>
        <c:axId val="153359104"/>
      </c:lineChart>
      <c:catAx>
        <c:axId val="152030208"/>
        <c:scaling>
          <c:orientation val="minMax"/>
        </c:scaling>
        <c:axPos val="b"/>
        <c:majorGridlines>
          <c:spPr>
            <a:ln w="9525" cap="flat" cmpd="sng" algn="ctr">
              <a:solidFill>
                <a:srgbClr val="8064A2">
                  <a:lumMod val="40000"/>
                  <a:lumOff val="60000"/>
                </a:srgb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53359104"/>
        <c:crosses val="autoZero"/>
        <c:auto val="1"/>
        <c:lblAlgn val="ctr"/>
        <c:lblOffset val="100"/>
      </c:catAx>
      <c:valAx>
        <c:axId val="153359104"/>
        <c:scaling>
          <c:orientation val="minMax"/>
        </c:scaling>
        <c:axPos val="l"/>
        <c:majorGridlines>
          <c:spPr>
            <a:ln w="9525" cap="flat" cmpd="sng" algn="ctr">
              <a:solidFill>
                <a:srgbClr val="8064A2">
                  <a:lumMod val="40000"/>
                  <a:lumOff val="60000"/>
                </a:srgb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52030208"/>
        <c:crosses val="autoZero"/>
        <c:crossBetween val="between"/>
      </c:valAx>
      <c:spPr>
        <a:solidFill>
          <a:srgbClr val="8064A2">
            <a:lumMod val="20000"/>
            <a:lumOff val="80000"/>
          </a:srgbClr>
        </a:solidFill>
        <a:ln>
          <a:solidFill>
            <a:srgbClr val="8064A2">
              <a:lumMod val="40000"/>
              <a:lumOff val="60000"/>
            </a:srgbClr>
          </a:solidFill>
        </a:ln>
        <a:effectLst/>
      </c:spPr>
    </c:plotArea>
    <c:legend>
      <c:legendPos val="b"/>
      <c:layout>
        <c:manualLayout>
          <c:xMode val="edge"/>
          <c:yMode val="edge"/>
          <c:x val="4.8408495351397185E-2"/>
          <c:y val="0.73577433409693205"/>
          <c:w val="0.91775715934930557"/>
          <c:h val="0.13397152225665898"/>
        </c:manualLayout>
      </c:layout>
      <c:spPr>
        <a:noFill/>
        <a:ln>
          <a:solidFill>
            <a:srgbClr val="1F497D">
              <a:lumMod val="40000"/>
              <a:lumOff val="60000"/>
            </a:srgbClr>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2"/>
</c:chartSpace>
</file>

<file path=ppt/charts/chart55.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4.8174049333880656E-2"/>
          <c:y val="4.8245614035087717E-2"/>
          <c:w val="0.9379238969536392"/>
          <c:h val="0.41115381958834091"/>
        </c:manualLayout>
      </c:layout>
      <c:barChart>
        <c:barDir val="col"/>
        <c:grouping val="clustered"/>
        <c:ser>
          <c:idx val="1"/>
          <c:order val="1"/>
          <c:tx>
            <c:strRef>
              <c:f>'28'!$C$2</c:f>
              <c:strCache>
                <c:ptCount val="1"/>
                <c:pt idx="0">
                  <c:v>2021</c:v>
                </c:pt>
              </c:strCache>
            </c:strRef>
          </c:tx>
          <c:spPr>
            <a:solidFill>
              <a:schemeClr val="accent5">
                <a:lumMod val="75000"/>
              </a:schemeClr>
            </a:solidFill>
            <a:ln>
              <a:solidFill>
                <a:schemeClr val="accent5">
                  <a:lumMod val="50000"/>
                </a:schemeClr>
              </a:solidFill>
            </a:ln>
            <a:effectLst/>
          </c:spPr>
          <c:dLbls>
            <c:spPr>
              <a:solidFill>
                <a:schemeClr val="accent5">
                  <a:lumMod val="20000"/>
                  <a:lumOff val="80000"/>
                </a:schemeClr>
              </a:solidFill>
              <a:ln>
                <a:solidFill>
                  <a:schemeClr val="accent5">
                    <a:lumMod val="5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dLblPos val="inBase"/>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'28'!$A$3:$A$36</c:f>
              <c:strCache>
                <c:ptCount val="34"/>
                <c:pt idx="0">
                  <c:v>Бобровский МР</c:v>
                </c:pt>
                <c:pt idx="1">
                  <c:v>Верхнемамонский МР</c:v>
                </c:pt>
                <c:pt idx="2">
                  <c:v>Каменский МР</c:v>
                </c:pt>
                <c:pt idx="3">
                  <c:v>Нижнедевицкий МР</c:v>
                </c:pt>
                <c:pt idx="4">
                  <c:v>Ольховатский МР</c:v>
                </c:pt>
                <c:pt idx="5">
                  <c:v>Рамонский МР</c:v>
                </c:pt>
                <c:pt idx="6">
                  <c:v>Репьевский МР</c:v>
                </c:pt>
                <c:pt idx="7">
                  <c:v>Терновский МР</c:v>
                </c:pt>
                <c:pt idx="8">
                  <c:v>ГО г. Воронеж</c:v>
                </c:pt>
                <c:pt idx="9">
                  <c:v>Семилукский МР</c:v>
                </c:pt>
                <c:pt idx="10">
                  <c:v>Новоусманский МР</c:v>
                </c:pt>
                <c:pt idx="11">
                  <c:v>Кантемировский МР</c:v>
                </c:pt>
                <c:pt idx="12">
                  <c:v>Лискинский МР</c:v>
                </c:pt>
                <c:pt idx="13">
                  <c:v>Хохольский МР</c:v>
                </c:pt>
                <c:pt idx="14">
                  <c:v>Новохоперский МР</c:v>
                </c:pt>
                <c:pt idx="15">
                  <c:v>ГО г. Нововоронеж</c:v>
                </c:pt>
                <c:pt idx="16">
                  <c:v>Острогожский МР</c:v>
                </c:pt>
                <c:pt idx="17">
                  <c:v>Россошанский МР</c:v>
                </c:pt>
                <c:pt idx="18">
                  <c:v>Верхнехавский МР</c:v>
                </c:pt>
                <c:pt idx="19">
                  <c:v>Поворинский МР</c:v>
                </c:pt>
                <c:pt idx="20">
                  <c:v>Панинский МР</c:v>
                </c:pt>
                <c:pt idx="21">
                  <c:v>Борисоглебский ГО</c:v>
                </c:pt>
                <c:pt idx="22">
                  <c:v>Грибановский МР</c:v>
                </c:pt>
                <c:pt idx="23">
                  <c:v>Воробьевский МР</c:v>
                </c:pt>
                <c:pt idx="24">
                  <c:v>Каширский МР</c:v>
                </c:pt>
                <c:pt idx="25">
                  <c:v>Петропавловский МР</c:v>
                </c:pt>
                <c:pt idx="26">
                  <c:v>Подгоренский МР</c:v>
                </c:pt>
                <c:pt idx="27">
                  <c:v>Эртильский МР</c:v>
                </c:pt>
                <c:pt idx="28">
                  <c:v>Богучарский МР</c:v>
                </c:pt>
                <c:pt idx="29">
                  <c:v>Павловский МР</c:v>
                </c:pt>
                <c:pt idx="30">
                  <c:v>Бутурлиновский МР</c:v>
                </c:pt>
                <c:pt idx="31">
                  <c:v>Таловский МР</c:v>
                </c:pt>
                <c:pt idx="32">
                  <c:v>Калачеевский МР</c:v>
                </c:pt>
                <c:pt idx="33">
                  <c:v>Аннинский МР</c:v>
                </c:pt>
              </c:strCache>
            </c:strRef>
          </c:cat>
          <c:val>
            <c:numRef>
              <c:f>'28'!$C$3:$C$36</c:f>
              <c:numCache>
                <c:formatCode>General</c:formatCode>
                <c:ptCount val="34"/>
                <c:pt idx="0">
                  <c:v>100</c:v>
                </c:pt>
                <c:pt idx="1">
                  <c:v>100</c:v>
                </c:pt>
                <c:pt idx="2">
                  <c:v>100</c:v>
                </c:pt>
                <c:pt idx="3">
                  <c:v>100</c:v>
                </c:pt>
                <c:pt idx="4">
                  <c:v>100</c:v>
                </c:pt>
                <c:pt idx="5">
                  <c:v>100</c:v>
                </c:pt>
                <c:pt idx="6">
                  <c:v>100</c:v>
                </c:pt>
                <c:pt idx="7">
                  <c:v>100</c:v>
                </c:pt>
                <c:pt idx="8" formatCode="#,##0.0">
                  <c:v>98.179999999999993</c:v>
                </c:pt>
                <c:pt idx="9">
                  <c:v>90</c:v>
                </c:pt>
                <c:pt idx="10" formatCode="#,##0.0">
                  <c:v>89.47</c:v>
                </c:pt>
                <c:pt idx="11" formatCode="#,##0.0">
                  <c:v>88.240000000000009</c:v>
                </c:pt>
                <c:pt idx="12" formatCode="#,##0.0">
                  <c:v>87.5</c:v>
                </c:pt>
                <c:pt idx="13" formatCode="#,##0.0">
                  <c:v>87.5</c:v>
                </c:pt>
                <c:pt idx="14" formatCode="#,##0.0">
                  <c:v>85.710000000000008</c:v>
                </c:pt>
                <c:pt idx="15" formatCode="#,##0.0">
                  <c:v>83.33</c:v>
                </c:pt>
                <c:pt idx="16">
                  <c:v>80</c:v>
                </c:pt>
                <c:pt idx="17" formatCode="#,##0.0">
                  <c:v>73.33</c:v>
                </c:pt>
                <c:pt idx="18">
                  <c:v>70</c:v>
                </c:pt>
                <c:pt idx="19">
                  <c:v>70</c:v>
                </c:pt>
                <c:pt idx="20" formatCode="#,##0.0">
                  <c:v>66.669999999999987</c:v>
                </c:pt>
                <c:pt idx="21" formatCode="#,##0.0">
                  <c:v>64.290000000000006</c:v>
                </c:pt>
                <c:pt idx="22" formatCode="#,##0.0">
                  <c:v>62.5</c:v>
                </c:pt>
                <c:pt idx="23">
                  <c:v>50</c:v>
                </c:pt>
                <c:pt idx="24">
                  <c:v>50</c:v>
                </c:pt>
                <c:pt idx="25">
                  <c:v>50</c:v>
                </c:pt>
                <c:pt idx="26">
                  <c:v>50</c:v>
                </c:pt>
                <c:pt idx="27">
                  <c:v>50</c:v>
                </c:pt>
                <c:pt idx="28" formatCode="#,##0.0">
                  <c:v>44.44</c:v>
                </c:pt>
                <c:pt idx="29" formatCode="#,##0.0">
                  <c:v>44.44</c:v>
                </c:pt>
                <c:pt idx="30">
                  <c:v>40</c:v>
                </c:pt>
                <c:pt idx="31">
                  <c:v>40</c:v>
                </c:pt>
                <c:pt idx="32" formatCode="#,##0.0">
                  <c:v>33.33</c:v>
                </c:pt>
                <c:pt idx="33" formatCode="#,##0.0">
                  <c:v>30.77</c:v>
                </c:pt>
              </c:numCache>
            </c:numRef>
          </c:val>
          <c:extLst xmlns:c16r2="http://schemas.microsoft.com/office/drawing/2015/06/chart">
            <c:ext xmlns:c16="http://schemas.microsoft.com/office/drawing/2014/chart" uri="{C3380CC4-5D6E-409C-BE32-E72D297353CC}">
              <c16:uniqueId val="{00000000-7AA3-4A8F-BAB8-46F0E1D92D84}"/>
            </c:ext>
          </c:extLst>
        </c:ser>
        <c:dLbls/>
        <c:gapWidth val="111"/>
        <c:axId val="152257280"/>
        <c:axId val="152258816"/>
      </c:barChart>
      <c:lineChart>
        <c:grouping val="standard"/>
        <c:ser>
          <c:idx val="0"/>
          <c:order val="0"/>
          <c:tx>
            <c:strRef>
              <c:f>'28'!$B$2</c:f>
              <c:strCache>
                <c:ptCount val="1"/>
                <c:pt idx="0">
                  <c:v>2020</c:v>
                </c:pt>
              </c:strCache>
            </c:strRef>
          </c:tx>
          <c:spPr>
            <a:ln w="28575" cap="rnd">
              <a:solidFill>
                <a:srgbClr val="7030A0"/>
              </a:solidFill>
              <a:prstDash val="dash"/>
              <a:round/>
            </a:ln>
            <a:effectLst/>
          </c:spPr>
          <c:marker>
            <c:symbol val="circle"/>
            <c:size val="5"/>
            <c:spPr>
              <a:solidFill>
                <a:srgbClr val="C00000"/>
              </a:solidFill>
              <a:ln w="9525">
                <a:solidFill>
                  <a:srgbClr val="800080"/>
                </a:solidFill>
              </a:ln>
              <a:effectLst/>
            </c:spPr>
          </c:marker>
          <c:cat>
            <c:strRef>
              <c:f>'28'!$A$3:$A$36</c:f>
              <c:strCache>
                <c:ptCount val="34"/>
                <c:pt idx="0">
                  <c:v>Бобровский МР</c:v>
                </c:pt>
                <c:pt idx="1">
                  <c:v>Верхнемамонский МР</c:v>
                </c:pt>
                <c:pt idx="2">
                  <c:v>Каменский МР</c:v>
                </c:pt>
                <c:pt idx="3">
                  <c:v>Нижнедевицкий МР</c:v>
                </c:pt>
                <c:pt idx="4">
                  <c:v>Ольховатский МР</c:v>
                </c:pt>
                <c:pt idx="5">
                  <c:v>Рамонский МР</c:v>
                </c:pt>
                <c:pt idx="6">
                  <c:v>Репьевский МР</c:v>
                </c:pt>
                <c:pt idx="7">
                  <c:v>Терновский МР</c:v>
                </c:pt>
                <c:pt idx="8">
                  <c:v>ГО г. Воронеж</c:v>
                </c:pt>
                <c:pt idx="9">
                  <c:v>Семилукский МР</c:v>
                </c:pt>
                <c:pt idx="10">
                  <c:v>Новоусманский МР</c:v>
                </c:pt>
                <c:pt idx="11">
                  <c:v>Кантемировский МР</c:v>
                </c:pt>
                <c:pt idx="12">
                  <c:v>Лискинский МР</c:v>
                </c:pt>
                <c:pt idx="13">
                  <c:v>Хохольский МР</c:v>
                </c:pt>
                <c:pt idx="14">
                  <c:v>Новохоперский МР</c:v>
                </c:pt>
                <c:pt idx="15">
                  <c:v>ГО г. Нововоронеж</c:v>
                </c:pt>
                <c:pt idx="16">
                  <c:v>Острогожский МР</c:v>
                </c:pt>
                <c:pt idx="17">
                  <c:v>Россошанский МР</c:v>
                </c:pt>
                <c:pt idx="18">
                  <c:v>Верхнехавский МР</c:v>
                </c:pt>
                <c:pt idx="19">
                  <c:v>Поворинский МР</c:v>
                </c:pt>
                <c:pt idx="20">
                  <c:v>Панинский МР</c:v>
                </c:pt>
                <c:pt idx="21">
                  <c:v>Борисоглебский ГО</c:v>
                </c:pt>
                <c:pt idx="22">
                  <c:v>Грибановский МР</c:v>
                </c:pt>
                <c:pt idx="23">
                  <c:v>Воробьевский МР</c:v>
                </c:pt>
                <c:pt idx="24">
                  <c:v>Каширский МР</c:v>
                </c:pt>
                <c:pt idx="25">
                  <c:v>Петропавловский МР</c:v>
                </c:pt>
                <c:pt idx="26">
                  <c:v>Подгоренский МР</c:v>
                </c:pt>
                <c:pt idx="27">
                  <c:v>Эртильский МР</c:v>
                </c:pt>
                <c:pt idx="28">
                  <c:v>Богучарский МР</c:v>
                </c:pt>
                <c:pt idx="29">
                  <c:v>Павловский МР</c:v>
                </c:pt>
                <c:pt idx="30">
                  <c:v>Бутурлиновский МР</c:v>
                </c:pt>
                <c:pt idx="31">
                  <c:v>Таловский МР</c:v>
                </c:pt>
                <c:pt idx="32">
                  <c:v>Калачеевский МР</c:v>
                </c:pt>
                <c:pt idx="33">
                  <c:v>Аннинский МР</c:v>
                </c:pt>
              </c:strCache>
            </c:strRef>
          </c:cat>
          <c:val>
            <c:numRef>
              <c:f>'28'!$B$3:$B$36</c:f>
              <c:numCache>
                <c:formatCode>General</c:formatCode>
                <c:ptCount val="34"/>
                <c:pt idx="0">
                  <c:v>100</c:v>
                </c:pt>
                <c:pt idx="1">
                  <c:v>100</c:v>
                </c:pt>
                <c:pt idx="2">
                  <c:v>100</c:v>
                </c:pt>
                <c:pt idx="3">
                  <c:v>100</c:v>
                </c:pt>
                <c:pt idx="4">
                  <c:v>100</c:v>
                </c:pt>
                <c:pt idx="5">
                  <c:v>100</c:v>
                </c:pt>
                <c:pt idx="6">
                  <c:v>100</c:v>
                </c:pt>
                <c:pt idx="7" formatCode="#,##0.0">
                  <c:v>33.300000000000011</c:v>
                </c:pt>
                <c:pt idx="8" formatCode="#,##0.0">
                  <c:v>98.7</c:v>
                </c:pt>
                <c:pt idx="9">
                  <c:v>90</c:v>
                </c:pt>
                <c:pt idx="10" formatCode="#,##0.0">
                  <c:v>63.2</c:v>
                </c:pt>
                <c:pt idx="11" formatCode="#,##0.0">
                  <c:v>87.5</c:v>
                </c:pt>
                <c:pt idx="12" formatCode="#,##0.0">
                  <c:v>87.5</c:v>
                </c:pt>
                <c:pt idx="13" formatCode="#,##0.0">
                  <c:v>87.5</c:v>
                </c:pt>
                <c:pt idx="14" formatCode="#,##0.0">
                  <c:v>83.3</c:v>
                </c:pt>
                <c:pt idx="15" formatCode="#,##0.0">
                  <c:v>83.3</c:v>
                </c:pt>
                <c:pt idx="16">
                  <c:v>80</c:v>
                </c:pt>
                <c:pt idx="17" formatCode="#,##0.0">
                  <c:v>73.3</c:v>
                </c:pt>
                <c:pt idx="18">
                  <c:v>70</c:v>
                </c:pt>
                <c:pt idx="19" formatCode="#,##0.0">
                  <c:v>77.8</c:v>
                </c:pt>
                <c:pt idx="20" formatCode="#,##0.0">
                  <c:v>66.7</c:v>
                </c:pt>
                <c:pt idx="21" formatCode="#,##0.0">
                  <c:v>64.3</c:v>
                </c:pt>
                <c:pt idx="22" formatCode="#,##0.0">
                  <c:v>62.5</c:v>
                </c:pt>
                <c:pt idx="23">
                  <c:v>50</c:v>
                </c:pt>
                <c:pt idx="24">
                  <c:v>50</c:v>
                </c:pt>
                <c:pt idx="25">
                  <c:v>50</c:v>
                </c:pt>
                <c:pt idx="26">
                  <c:v>75</c:v>
                </c:pt>
                <c:pt idx="27">
                  <c:v>50</c:v>
                </c:pt>
                <c:pt idx="28" formatCode="#,##0.0">
                  <c:v>44.4</c:v>
                </c:pt>
                <c:pt idx="29" formatCode="#,##0.0">
                  <c:v>44.4</c:v>
                </c:pt>
                <c:pt idx="30">
                  <c:v>50</c:v>
                </c:pt>
                <c:pt idx="31">
                  <c:v>40</c:v>
                </c:pt>
                <c:pt idx="32" formatCode="#,##0.0">
                  <c:v>33.300000000000011</c:v>
                </c:pt>
                <c:pt idx="33" formatCode="#,##0.0">
                  <c:v>35.700000000000003</c:v>
                </c:pt>
              </c:numCache>
            </c:numRef>
          </c:val>
          <c:extLst xmlns:c16r2="http://schemas.microsoft.com/office/drawing/2015/06/chart">
            <c:ext xmlns:c16="http://schemas.microsoft.com/office/drawing/2014/chart" uri="{C3380CC4-5D6E-409C-BE32-E72D297353CC}">
              <c16:uniqueId val="{00000001-7AA3-4A8F-BAB8-46F0E1D92D84}"/>
            </c:ext>
          </c:extLst>
        </c:ser>
        <c:dLbls/>
        <c:marker val="1"/>
        <c:axId val="152257280"/>
        <c:axId val="152258816"/>
      </c:lineChart>
      <c:catAx>
        <c:axId val="15225728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52258816"/>
        <c:crosses val="autoZero"/>
        <c:auto val="1"/>
        <c:lblAlgn val="ctr"/>
        <c:lblOffset val="100"/>
      </c:catAx>
      <c:valAx>
        <c:axId val="152258816"/>
        <c:scaling>
          <c:orientation val="minMax"/>
          <c:max val="100"/>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52257280"/>
        <c:crosses val="autoZero"/>
        <c:crossBetween val="between"/>
        <c:majorUnit val="20"/>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87770113569926989"/>
          <c:y val="7.9495096007735869E-2"/>
          <c:w val="9.2623005062755753E-2"/>
          <c:h val="0.14418911451857988"/>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userShapes r:id="rId2"/>
</c:chartSpace>
</file>

<file path=ppt/charts/chart56.xml><?xml version="1.0" encoding="utf-8"?>
<c:chartSpace xmlns:c="http://schemas.openxmlformats.org/drawingml/2006/chart" xmlns:a="http://schemas.openxmlformats.org/drawingml/2006/main" xmlns:r="http://schemas.openxmlformats.org/officeDocument/2006/relationships">
  <c:lang val="ru-RU"/>
  <c:chart>
    <c:autoTitleDeleted val="1"/>
    <c:plotArea>
      <c:layout/>
      <c:lineChart>
        <c:grouping val="standard"/>
        <c:ser>
          <c:idx val="0"/>
          <c:order val="0"/>
          <c:spPr>
            <a:ln w="28575" cap="rnd">
              <a:solidFill>
                <a:srgbClr val="7030A0"/>
              </a:solidFill>
              <a:round/>
            </a:ln>
            <a:effectLst/>
          </c:spPr>
          <c:marker>
            <c:symbol val="circle"/>
            <c:size val="6"/>
            <c:spPr>
              <a:solidFill>
                <a:srgbClr val="C00000"/>
              </a:solidFill>
              <a:ln w="9525">
                <a:solidFill>
                  <a:srgbClr val="80008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'29'!$A$38:$A$41</c:f>
              <c:strCache>
                <c:ptCount val="4"/>
                <c:pt idx="0">
                  <c:v>2018г.</c:v>
                </c:pt>
                <c:pt idx="1">
                  <c:v>2019г.</c:v>
                </c:pt>
                <c:pt idx="2">
                  <c:v>2020г.</c:v>
                </c:pt>
                <c:pt idx="3">
                  <c:v>2021г.</c:v>
                </c:pt>
              </c:strCache>
            </c:strRef>
          </c:cat>
          <c:val>
            <c:numRef>
              <c:f>'29'!$B$38:$B$41</c:f>
              <c:numCache>
                <c:formatCode>0.0</c:formatCode>
                <c:ptCount val="4"/>
                <c:pt idx="0">
                  <c:v>91</c:v>
                </c:pt>
                <c:pt idx="1">
                  <c:v>92.2</c:v>
                </c:pt>
                <c:pt idx="2" formatCode="General">
                  <c:v>94.6</c:v>
                </c:pt>
                <c:pt idx="3" formatCode="General">
                  <c:v>94.8</c:v>
                </c:pt>
              </c:numCache>
            </c:numRef>
          </c:val>
          <c:extLst xmlns:c16r2="http://schemas.microsoft.com/office/drawing/2015/06/chart">
            <c:ext xmlns:c16="http://schemas.microsoft.com/office/drawing/2014/chart" uri="{C3380CC4-5D6E-409C-BE32-E72D297353CC}">
              <c16:uniqueId val="{00000000-0E0C-4A9C-827A-1AD97C39D848}"/>
            </c:ext>
          </c:extLst>
        </c:ser>
        <c:dLbls/>
        <c:marker val="1"/>
        <c:axId val="153361408"/>
        <c:axId val="153372544"/>
      </c:lineChart>
      <c:catAx>
        <c:axId val="153361408"/>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53372544"/>
        <c:crosses val="autoZero"/>
        <c:auto val="1"/>
        <c:lblAlgn val="ctr"/>
        <c:lblOffset val="100"/>
      </c:catAx>
      <c:valAx>
        <c:axId val="153372544"/>
        <c:scaling>
          <c:orientation val="minMax"/>
          <c:max val="96"/>
          <c:min val="88"/>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53361408"/>
        <c:crosses val="autoZero"/>
        <c:crossBetween val="between"/>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57.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3.0342730082112818E-2"/>
          <c:y val="0.11009006958174818"/>
          <c:w val="0.93993465580060753"/>
          <c:h val="0.49257640623910015"/>
        </c:manualLayout>
      </c:layout>
      <c:barChart>
        <c:barDir val="col"/>
        <c:grouping val="clustered"/>
        <c:ser>
          <c:idx val="1"/>
          <c:order val="1"/>
          <c:tx>
            <c:strRef>
              <c:f>'29'!$C$2</c:f>
              <c:strCache>
                <c:ptCount val="1"/>
                <c:pt idx="0">
                  <c:v>2021</c:v>
                </c:pt>
              </c:strCache>
            </c:strRef>
          </c:tx>
          <c:spPr>
            <a:solidFill>
              <a:srgbClr val="00B0F0"/>
            </a:solidFill>
            <a:ln>
              <a:solidFill>
                <a:srgbClr val="0070C0"/>
              </a:solidFill>
            </a:ln>
            <a:effectLst/>
          </c:spPr>
          <c:dLbls>
            <c:spPr>
              <a:solidFill>
                <a:schemeClr val="accent1">
                  <a:lumMod val="20000"/>
                  <a:lumOff val="80000"/>
                </a:schemeClr>
              </a:solidFill>
              <a:ln>
                <a:solidFill>
                  <a:srgbClr val="0070C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'29'!$A$3:$A$36</c:f>
              <c:strCache>
                <c:ptCount val="34"/>
                <c:pt idx="0">
                  <c:v>ГО г. Нововоронеж</c:v>
                </c:pt>
                <c:pt idx="1">
                  <c:v>Аннинский МР</c:v>
                </c:pt>
                <c:pt idx="2">
                  <c:v>Бобровский МР</c:v>
                </c:pt>
                <c:pt idx="3">
                  <c:v>Бутурлиновский МР</c:v>
                </c:pt>
                <c:pt idx="4">
                  <c:v>Верхнемамонский МР</c:v>
                </c:pt>
                <c:pt idx="5">
                  <c:v>Верхнехавский МР</c:v>
                </c:pt>
                <c:pt idx="6">
                  <c:v>Воробьевский МР</c:v>
                </c:pt>
                <c:pt idx="7">
                  <c:v>Грибановский МР</c:v>
                </c:pt>
                <c:pt idx="8">
                  <c:v>Каменский МР</c:v>
                </c:pt>
                <c:pt idx="9">
                  <c:v>Каширский МР</c:v>
                </c:pt>
                <c:pt idx="10">
                  <c:v>Лискинский МР</c:v>
                </c:pt>
                <c:pt idx="11">
                  <c:v>Нижнедевицкий МР</c:v>
                </c:pt>
                <c:pt idx="12">
                  <c:v>Новоусманский МР</c:v>
                </c:pt>
                <c:pt idx="13">
                  <c:v>Новохоперский МР</c:v>
                </c:pt>
                <c:pt idx="14">
                  <c:v>Ольховатский МР</c:v>
                </c:pt>
                <c:pt idx="15">
                  <c:v>Острогожский МР</c:v>
                </c:pt>
                <c:pt idx="16">
                  <c:v>Петропавловский МР</c:v>
                </c:pt>
                <c:pt idx="17">
                  <c:v>Подгоренский МР</c:v>
                </c:pt>
                <c:pt idx="18">
                  <c:v>Рамонский МР</c:v>
                </c:pt>
                <c:pt idx="19">
                  <c:v>Репьевский МР</c:v>
                </c:pt>
                <c:pt idx="20">
                  <c:v>Россошанский МР</c:v>
                </c:pt>
                <c:pt idx="21">
                  <c:v>Семилукский МР</c:v>
                </c:pt>
                <c:pt idx="22">
                  <c:v>Таловский МР</c:v>
                </c:pt>
                <c:pt idx="23">
                  <c:v>Хохольский МР</c:v>
                </c:pt>
                <c:pt idx="24">
                  <c:v>Эртильский МР</c:v>
                </c:pt>
                <c:pt idx="25">
                  <c:v>Павловский МР</c:v>
                </c:pt>
                <c:pt idx="26">
                  <c:v>Борисоглебский ГО</c:v>
                </c:pt>
                <c:pt idx="27">
                  <c:v>Богучарский МР</c:v>
                </c:pt>
                <c:pt idx="28">
                  <c:v>Кантемировский МР</c:v>
                </c:pt>
                <c:pt idx="29">
                  <c:v>Поворинский МР</c:v>
                </c:pt>
                <c:pt idx="30">
                  <c:v>Терновский МР</c:v>
                </c:pt>
                <c:pt idx="31">
                  <c:v>Калачеевский МР</c:v>
                </c:pt>
                <c:pt idx="32">
                  <c:v>Панинский МР</c:v>
                </c:pt>
                <c:pt idx="33">
                  <c:v>ГО г. Воронеж</c:v>
                </c:pt>
              </c:strCache>
            </c:strRef>
          </c:cat>
          <c:val>
            <c:numRef>
              <c:f>'29'!$C$3:$C$36</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formatCode="#,##0.0">
                  <c:v>99.1</c:v>
                </c:pt>
                <c:pt idx="26" formatCode="#,##0.0">
                  <c:v>98.55</c:v>
                </c:pt>
                <c:pt idx="27" formatCode="#,##0.0">
                  <c:v>98.11</c:v>
                </c:pt>
                <c:pt idx="28" formatCode="#,##0.0">
                  <c:v>96.79</c:v>
                </c:pt>
                <c:pt idx="29" formatCode="#,##0.0">
                  <c:v>96.460000000000008</c:v>
                </c:pt>
                <c:pt idx="30" formatCode="#,##0.0">
                  <c:v>96.27</c:v>
                </c:pt>
                <c:pt idx="31" formatCode="#,##0.0">
                  <c:v>95.09</c:v>
                </c:pt>
                <c:pt idx="32" formatCode="#,##0.0">
                  <c:v>85.5</c:v>
                </c:pt>
                <c:pt idx="33" formatCode="#,##0.0">
                  <c:v>83.43</c:v>
                </c:pt>
              </c:numCache>
            </c:numRef>
          </c:val>
          <c:extLst xmlns:c16r2="http://schemas.microsoft.com/office/drawing/2015/06/chart">
            <c:ext xmlns:c16="http://schemas.microsoft.com/office/drawing/2014/chart" uri="{C3380CC4-5D6E-409C-BE32-E72D297353CC}">
              <c16:uniqueId val="{00000000-D656-41A7-94B3-3194DE86CAB9}"/>
            </c:ext>
          </c:extLst>
        </c:ser>
        <c:dLbls/>
        <c:gapWidth val="106"/>
        <c:axId val="155227264"/>
        <c:axId val="155228800"/>
      </c:barChart>
      <c:lineChart>
        <c:grouping val="standard"/>
        <c:ser>
          <c:idx val="0"/>
          <c:order val="0"/>
          <c:tx>
            <c:strRef>
              <c:f>'29'!$B$2</c:f>
              <c:strCache>
                <c:ptCount val="1"/>
                <c:pt idx="0">
                  <c:v>2020</c:v>
                </c:pt>
              </c:strCache>
            </c:strRef>
          </c:tx>
          <c:spPr>
            <a:ln w="28575" cap="rnd">
              <a:solidFill>
                <a:srgbClr val="800080"/>
              </a:solidFill>
              <a:prstDash val="dash"/>
              <a:round/>
            </a:ln>
            <a:effectLst/>
          </c:spPr>
          <c:marker>
            <c:symbol val="circle"/>
            <c:size val="5"/>
            <c:spPr>
              <a:solidFill>
                <a:srgbClr val="C00000"/>
              </a:solidFill>
              <a:ln w="9525">
                <a:solidFill>
                  <a:srgbClr val="800080"/>
                </a:solidFill>
              </a:ln>
              <a:effectLst/>
            </c:spPr>
          </c:marker>
          <c:cat>
            <c:strRef>
              <c:f>'29'!$A$3:$A$36</c:f>
              <c:strCache>
                <c:ptCount val="34"/>
                <c:pt idx="0">
                  <c:v>ГО г. Нововоронеж</c:v>
                </c:pt>
                <c:pt idx="1">
                  <c:v>Аннинский МР</c:v>
                </c:pt>
                <c:pt idx="2">
                  <c:v>Бобровский МР</c:v>
                </c:pt>
                <c:pt idx="3">
                  <c:v>Бутурлиновский МР</c:v>
                </c:pt>
                <c:pt idx="4">
                  <c:v>Верхнемамонский МР</c:v>
                </c:pt>
                <c:pt idx="5">
                  <c:v>Верхнехавский МР</c:v>
                </c:pt>
                <c:pt idx="6">
                  <c:v>Воробьевский МР</c:v>
                </c:pt>
                <c:pt idx="7">
                  <c:v>Грибановский МР</c:v>
                </c:pt>
                <c:pt idx="8">
                  <c:v>Каменский МР</c:v>
                </c:pt>
                <c:pt idx="9">
                  <c:v>Каширский МР</c:v>
                </c:pt>
                <c:pt idx="10">
                  <c:v>Лискинский МР</c:v>
                </c:pt>
                <c:pt idx="11">
                  <c:v>Нижнедевицкий МР</c:v>
                </c:pt>
                <c:pt idx="12">
                  <c:v>Новоусманский МР</c:v>
                </c:pt>
                <c:pt idx="13">
                  <c:v>Новохоперский МР</c:v>
                </c:pt>
                <c:pt idx="14">
                  <c:v>Ольховатский МР</c:v>
                </c:pt>
                <c:pt idx="15">
                  <c:v>Острогожский МР</c:v>
                </c:pt>
                <c:pt idx="16">
                  <c:v>Петропавловский МР</c:v>
                </c:pt>
                <c:pt idx="17">
                  <c:v>Подгоренский МР</c:v>
                </c:pt>
                <c:pt idx="18">
                  <c:v>Рамонский МР</c:v>
                </c:pt>
                <c:pt idx="19">
                  <c:v>Репьевский МР</c:v>
                </c:pt>
                <c:pt idx="20">
                  <c:v>Россошанский МР</c:v>
                </c:pt>
                <c:pt idx="21">
                  <c:v>Семилукский МР</c:v>
                </c:pt>
                <c:pt idx="22">
                  <c:v>Таловский МР</c:v>
                </c:pt>
                <c:pt idx="23">
                  <c:v>Хохольский МР</c:v>
                </c:pt>
                <c:pt idx="24">
                  <c:v>Эртильский МР</c:v>
                </c:pt>
                <c:pt idx="25">
                  <c:v>Павловский МР</c:v>
                </c:pt>
                <c:pt idx="26">
                  <c:v>Борисоглебский ГО</c:v>
                </c:pt>
                <c:pt idx="27">
                  <c:v>Богучарский МР</c:v>
                </c:pt>
                <c:pt idx="28">
                  <c:v>Кантемировский МР</c:v>
                </c:pt>
                <c:pt idx="29">
                  <c:v>Поворинский МР</c:v>
                </c:pt>
                <c:pt idx="30">
                  <c:v>Терновский МР</c:v>
                </c:pt>
                <c:pt idx="31">
                  <c:v>Калачеевский МР</c:v>
                </c:pt>
                <c:pt idx="32">
                  <c:v>Панинский МР</c:v>
                </c:pt>
                <c:pt idx="33">
                  <c:v>ГО г. Воронеж</c:v>
                </c:pt>
              </c:strCache>
            </c:strRef>
          </c:cat>
          <c:val>
            <c:numRef>
              <c:f>'29'!$B$3:$B$36</c:f>
              <c:numCache>
                <c:formatCode>General</c:formatCode>
                <c:ptCount val="34"/>
                <c:pt idx="0">
                  <c:v>100</c:v>
                </c:pt>
                <c:pt idx="1">
                  <c:v>100</c:v>
                </c:pt>
                <c:pt idx="2">
                  <c:v>100</c:v>
                </c:pt>
                <c:pt idx="3">
                  <c:v>100</c:v>
                </c:pt>
                <c:pt idx="4">
                  <c:v>100</c:v>
                </c:pt>
                <c:pt idx="5">
                  <c:v>100</c:v>
                </c:pt>
                <c:pt idx="6" formatCode="#,##0.0">
                  <c:v>97.1</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formatCode="#,##0.0">
                  <c:v>99.7</c:v>
                </c:pt>
                <c:pt idx="22">
                  <c:v>100</c:v>
                </c:pt>
                <c:pt idx="23">
                  <c:v>100</c:v>
                </c:pt>
                <c:pt idx="24">
                  <c:v>100</c:v>
                </c:pt>
                <c:pt idx="25" formatCode="#,##0.0">
                  <c:v>97.7</c:v>
                </c:pt>
                <c:pt idx="26" formatCode="#,##0.0">
                  <c:v>98.5</c:v>
                </c:pt>
                <c:pt idx="27">
                  <c:v>100</c:v>
                </c:pt>
                <c:pt idx="28" formatCode="#,##0.0">
                  <c:v>96.8</c:v>
                </c:pt>
                <c:pt idx="29" formatCode="#,##0.0">
                  <c:v>96.2</c:v>
                </c:pt>
                <c:pt idx="30" formatCode="#,##0.0">
                  <c:v>95.7</c:v>
                </c:pt>
                <c:pt idx="31" formatCode="#,##0.0">
                  <c:v>95.1</c:v>
                </c:pt>
                <c:pt idx="32" formatCode="#,##0.0">
                  <c:v>85.5</c:v>
                </c:pt>
                <c:pt idx="33" formatCode="#,##0.0">
                  <c:v>83.2</c:v>
                </c:pt>
              </c:numCache>
            </c:numRef>
          </c:val>
          <c:extLst xmlns:c16r2="http://schemas.microsoft.com/office/drawing/2015/06/chart">
            <c:ext xmlns:c16="http://schemas.microsoft.com/office/drawing/2014/chart" uri="{C3380CC4-5D6E-409C-BE32-E72D297353CC}">
              <c16:uniqueId val="{00000001-D656-41A7-94B3-3194DE86CAB9}"/>
            </c:ext>
          </c:extLst>
        </c:ser>
        <c:dLbls/>
        <c:marker val="1"/>
        <c:axId val="155227264"/>
        <c:axId val="155228800"/>
      </c:lineChart>
      <c:catAx>
        <c:axId val="15522726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55228800"/>
        <c:crosses val="autoZero"/>
        <c:auto val="1"/>
        <c:lblAlgn val="ctr"/>
        <c:lblOffset val="100"/>
      </c:catAx>
      <c:valAx>
        <c:axId val="155228800"/>
        <c:scaling>
          <c:orientation val="minMax"/>
          <c:max val="100"/>
          <c:min val="50"/>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55227264"/>
        <c:crosses val="autoZero"/>
        <c:crossBetween val="between"/>
        <c:majorUnit val="10"/>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83365556500148841"/>
          <c:y val="5.1459925505353216E-3"/>
          <c:w val="0.14397775247194758"/>
          <c:h val="8.0773170737222816E-2"/>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58.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8.1174512355770015E-2"/>
          <c:y val="6.5595569740017096E-2"/>
          <c:w val="0.86843426127255696"/>
          <c:h val="0.79606774045565665"/>
        </c:manualLayout>
      </c:layout>
      <c:lineChart>
        <c:grouping val="standard"/>
        <c:ser>
          <c:idx val="0"/>
          <c:order val="0"/>
          <c:spPr>
            <a:ln w="28575" cap="rnd">
              <a:solidFill>
                <a:srgbClr val="7030A0"/>
              </a:solidFill>
              <a:round/>
            </a:ln>
            <a:effectLst/>
          </c:spPr>
          <c:marker>
            <c:symbol val="circle"/>
            <c:size val="6"/>
            <c:spPr>
              <a:solidFill>
                <a:srgbClr val="C00000"/>
              </a:solidFill>
              <a:ln w="9525">
                <a:solidFill>
                  <a:srgbClr val="80008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'30'!$A$39:$A$42</c:f>
              <c:strCache>
                <c:ptCount val="4"/>
                <c:pt idx="0">
                  <c:v>2018г.</c:v>
                </c:pt>
                <c:pt idx="1">
                  <c:v>2019г.</c:v>
                </c:pt>
                <c:pt idx="2">
                  <c:v>2020.</c:v>
                </c:pt>
                <c:pt idx="3">
                  <c:v>2021г.</c:v>
                </c:pt>
              </c:strCache>
            </c:strRef>
          </c:cat>
          <c:val>
            <c:numRef>
              <c:f>'30'!$B$39:$B$42</c:f>
              <c:numCache>
                <c:formatCode>#,##0.0</c:formatCode>
                <c:ptCount val="4"/>
                <c:pt idx="0">
                  <c:v>3.1</c:v>
                </c:pt>
                <c:pt idx="1">
                  <c:v>2.9</c:v>
                </c:pt>
                <c:pt idx="2">
                  <c:v>2.8</c:v>
                </c:pt>
                <c:pt idx="3">
                  <c:v>2.2999999999999998</c:v>
                </c:pt>
              </c:numCache>
            </c:numRef>
          </c:val>
          <c:extLst xmlns:c16r2="http://schemas.microsoft.com/office/drawing/2015/06/chart">
            <c:ext xmlns:c16="http://schemas.microsoft.com/office/drawing/2014/chart" uri="{C3380CC4-5D6E-409C-BE32-E72D297353CC}">
              <c16:uniqueId val="{00000000-0C79-420D-B08A-0D4A983B49D3}"/>
            </c:ext>
          </c:extLst>
        </c:ser>
        <c:dLbls/>
        <c:marker val="1"/>
        <c:axId val="152185856"/>
        <c:axId val="152191744"/>
      </c:lineChart>
      <c:catAx>
        <c:axId val="152185856"/>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52191744"/>
        <c:crosses val="autoZero"/>
        <c:auto val="1"/>
        <c:lblAlgn val="ctr"/>
        <c:lblOffset val="100"/>
      </c:catAx>
      <c:valAx>
        <c:axId val="152191744"/>
        <c:scaling>
          <c:orientation val="minMax"/>
          <c:min val="1"/>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52185856"/>
        <c:crosses val="autoZero"/>
        <c:crossBetween val="between"/>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59.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'30'!$C$2</c:f>
              <c:strCache>
                <c:ptCount val="1"/>
                <c:pt idx="0">
                  <c:v>2021</c:v>
                </c:pt>
              </c:strCache>
            </c:strRef>
          </c:tx>
          <c:spPr>
            <a:solidFill>
              <a:srgbClr val="00CC99"/>
            </a:solidFill>
            <a:ln>
              <a:solidFill>
                <a:srgbClr val="006600"/>
              </a:solidFill>
            </a:ln>
            <a:effectLst/>
          </c:spPr>
          <c:dLbls>
            <c:spPr>
              <a:solidFill>
                <a:schemeClr val="accent3">
                  <a:lumMod val="20000"/>
                  <a:lumOff val="80000"/>
                </a:schemeClr>
              </a:solidFill>
              <a:ln>
                <a:solidFill>
                  <a:srgbClr val="0066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0"/>
              </c:ext>
            </c:extLst>
          </c:dLbls>
          <c:cat>
            <c:strRef>
              <c:f>'30'!$A$3:$A$36</c:f>
              <c:strCache>
                <c:ptCount val="34"/>
                <c:pt idx="0">
                  <c:v>Грибановский МР</c:v>
                </c:pt>
                <c:pt idx="1">
                  <c:v>Бобровский МР</c:v>
                </c:pt>
                <c:pt idx="2">
                  <c:v>Аннинский МР</c:v>
                </c:pt>
                <c:pt idx="3">
                  <c:v>Богучарский МР</c:v>
                </c:pt>
                <c:pt idx="4">
                  <c:v>Каменский МР</c:v>
                </c:pt>
                <c:pt idx="5">
                  <c:v>Новохоперский МР</c:v>
                </c:pt>
                <c:pt idx="6">
                  <c:v>Павловский МР</c:v>
                </c:pt>
                <c:pt idx="7">
                  <c:v>Нижнедевицкий МР</c:v>
                </c:pt>
                <c:pt idx="8">
                  <c:v>Верхнехавский МР</c:v>
                </c:pt>
                <c:pt idx="9">
                  <c:v>Поворинский МР</c:v>
                </c:pt>
                <c:pt idx="10">
                  <c:v>Острогожский МР</c:v>
                </c:pt>
                <c:pt idx="11">
                  <c:v>Лискинский МР</c:v>
                </c:pt>
                <c:pt idx="12">
                  <c:v>Калачеевский МР</c:v>
                </c:pt>
                <c:pt idx="13">
                  <c:v>Терновский МР</c:v>
                </c:pt>
                <c:pt idx="14">
                  <c:v>Таловский МР</c:v>
                </c:pt>
                <c:pt idx="15">
                  <c:v>Панинский МР</c:v>
                </c:pt>
                <c:pt idx="16">
                  <c:v>Каширский МР</c:v>
                </c:pt>
                <c:pt idx="17">
                  <c:v>Новоусманский МР</c:v>
                </c:pt>
                <c:pt idx="18">
                  <c:v>Эртильский МР</c:v>
                </c:pt>
                <c:pt idx="19">
                  <c:v>Рамонский МР</c:v>
                </c:pt>
                <c:pt idx="20">
                  <c:v>Подгоренский МР</c:v>
                </c:pt>
                <c:pt idx="21">
                  <c:v>Борисоглебский ГО</c:v>
                </c:pt>
                <c:pt idx="22">
                  <c:v>Кантемировский МР</c:v>
                </c:pt>
                <c:pt idx="23">
                  <c:v>Ольховатский МР</c:v>
                </c:pt>
                <c:pt idx="24">
                  <c:v>Хохольский МР</c:v>
                </c:pt>
                <c:pt idx="25">
                  <c:v>ГО г. Нововоронеж</c:v>
                </c:pt>
                <c:pt idx="26">
                  <c:v>Семилукский МР</c:v>
                </c:pt>
                <c:pt idx="27">
                  <c:v>Воробьевский МР</c:v>
                </c:pt>
                <c:pt idx="28">
                  <c:v>Верхнемамонский МР</c:v>
                </c:pt>
                <c:pt idx="29">
                  <c:v>Репьевский МР</c:v>
                </c:pt>
                <c:pt idx="30">
                  <c:v>Бутурлиновский МР</c:v>
                </c:pt>
                <c:pt idx="31">
                  <c:v>Петропавловский МР</c:v>
                </c:pt>
                <c:pt idx="32">
                  <c:v>Россошанский МР</c:v>
                </c:pt>
                <c:pt idx="33">
                  <c:v>ГО г. Воронеж</c:v>
                </c:pt>
              </c:strCache>
            </c:strRef>
          </c:cat>
          <c:val>
            <c:numRef>
              <c:f>'30'!$C$3:$C$36</c:f>
              <c:numCache>
                <c:formatCode>#,##0.0</c:formatCode>
                <c:ptCount val="34"/>
                <c:pt idx="0">
                  <c:v>80.39</c:v>
                </c:pt>
                <c:pt idx="1">
                  <c:v>77.86</c:v>
                </c:pt>
                <c:pt idx="2">
                  <c:v>55.08</c:v>
                </c:pt>
                <c:pt idx="3">
                  <c:v>53.7</c:v>
                </c:pt>
                <c:pt idx="4">
                  <c:v>53.33</c:v>
                </c:pt>
                <c:pt idx="5">
                  <c:v>47.09</c:v>
                </c:pt>
                <c:pt idx="6">
                  <c:v>41.25</c:v>
                </c:pt>
                <c:pt idx="7">
                  <c:v>33.33</c:v>
                </c:pt>
                <c:pt idx="8">
                  <c:v>31.43</c:v>
                </c:pt>
                <c:pt idx="9">
                  <c:v>30.23</c:v>
                </c:pt>
                <c:pt idx="10">
                  <c:v>28.03</c:v>
                </c:pt>
                <c:pt idx="11">
                  <c:v>27.939999999999998</c:v>
                </c:pt>
                <c:pt idx="12">
                  <c:v>24.759999999999998</c:v>
                </c:pt>
                <c:pt idx="13">
                  <c:v>21.43</c:v>
                </c:pt>
                <c:pt idx="14">
                  <c:v>20.420000000000002</c:v>
                </c:pt>
                <c:pt idx="15">
                  <c:v>18.41</c:v>
                </c:pt>
                <c:pt idx="16">
                  <c:v>17.71</c:v>
                </c:pt>
                <c:pt idx="17">
                  <c:v>16.71</c:v>
                </c:pt>
                <c:pt idx="18">
                  <c:v>16.02</c:v>
                </c:pt>
                <c:pt idx="19">
                  <c:v>14.5</c:v>
                </c:pt>
                <c:pt idx="20">
                  <c:v>13.709999999999999</c:v>
                </c:pt>
                <c:pt idx="21">
                  <c:v>11.44</c:v>
                </c:pt>
                <c:pt idx="22">
                  <c:v>10.55</c:v>
                </c:pt>
                <c:pt idx="23">
                  <c:v>9.66</c:v>
                </c:pt>
                <c:pt idx="24">
                  <c:v>9.2299999999999986</c:v>
                </c:pt>
                <c:pt idx="25">
                  <c:v>8.61</c:v>
                </c:pt>
                <c:pt idx="26">
                  <c:v>7.9700000000000006</c:v>
                </c:pt>
                <c:pt idx="27">
                  <c:v>7.96</c:v>
                </c:pt>
                <c:pt idx="28">
                  <c:v>5.0599999999999996</c:v>
                </c:pt>
                <c:pt idx="29">
                  <c:v>3.27</c:v>
                </c:pt>
                <c:pt idx="30">
                  <c:v>3.24</c:v>
                </c:pt>
                <c:pt idx="31">
                  <c:v>2.79</c:v>
                </c:pt>
                <c:pt idx="32">
                  <c:v>2.0299999999999998</c:v>
                </c:pt>
                <c:pt idx="33">
                  <c:v>0.30000000000000004</c:v>
                </c:pt>
              </c:numCache>
            </c:numRef>
          </c:val>
          <c:extLst xmlns:c16r2="http://schemas.microsoft.com/office/drawing/2015/06/chart">
            <c:ext xmlns:c16="http://schemas.microsoft.com/office/drawing/2014/chart" uri="{C3380CC4-5D6E-409C-BE32-E72D297353CC}">
              <c16:uniqueId val="{00000000-9180-4B66-864B-E1FE2C0E5898}"/>
            </c:ext>
          </c:extLst>
        </c:ser>
        <c:dLbls/>
        <c:gapWidth val="86"/>
        <c:axId val="147568896"/>
        <c:axId val="147582976"/>
      </c:barChart>
      <c:lineChart>
        <c:grouping val="standard"/>
        <c:ser>
          <c:idx val="0"/>
          <c:order val="0"/>
          <c:tx>
            <c:strRef>
              <c:f>'30'!$B$2</c:f>
              <c:strCache>
                <c:ptCount val="1"/>
                <c:pt idx="0">
                  <c:v>2020</c:v>
                </c:pt>
              </c:strCache>
            </c:strRef>
          </c:tx>
          <c:spPr>
            <a:ln w="28575" cap="rnd">
              <a:solidFill>
                <a:srgbClr val="800080"/>
              </a:solidFill>
              <a:prstDash val="dash"/>
              <a:round/>
            </a:ln>
            <a:effectLst/>
          </c:spPr>
          <c:marker>
            <c:symbol val="circle"/>
            <c:size val="5"/>
            <c:spPr>
              <a:solidFill>
                <a:srgbClr val="C00000"/>
              </a:solidFill>
              <a:ln w="9525">
                <a:solidFill>
                  <a:srgbClr val="800080"/>
                </a:solidFill>
              </a:ln>
              <a:effectLst/>
            </c:spPr>
          </c:marker>
          <c:cat>
            <c:strRef>
              <c:f>'30'!$A$3:$A$36</c:f>
              <c:strCache>
                <c:ptCount val="34"/>
                <c:pt idx="0">
                  <c:v>Грибановский МР</c:v>
                </c:pt>
                <c:pt idx="1">
                  <c:v>Бобровский МР</c:v>
                </c:pt>
                <c:pt idx="2">
                  <c:v>Аннинский МР</c:v>
                </c:pt>
                <c:pt idx="3">
                  <c:v>Богучарский МР</c:v>
                </c:pt>
                <c:pt idx="4">
                  <c:v>Каменский МР</c:v>
                </c:pt>
                <c:pt idx="5">
                  <c:v>Новохоперский МР</c:v>
                </c:pt>
                <c:pt idx="6">
                  <c:v>Павловский МР</c:v>
                </c:pt>
                <c:pt idx="7">
                  <c:v>Нижнедевицкий МР</c:v>
                </c:pt>
                <c:pt idx="8">
                  <c:v>Верхнехавский МР</c:v>
                </c:pt>
                <c:pt idx="9">
                  <c:v>Поворинский МР</c:v>
                </c:pt>
                <c:pt idx="10">
                  <c:v>Острогожский МР</c:v>
                </c:pt>
                <c:pt idx="11">
                  <c:v>Лискинский МР</c:v>
                </c:pt>
                <c:pt idx="12">
                  <c:v>Калачеевский МР</c:v>
                </c:pt>
                <c:pt idx="13">
                  <c:v>Терновский МР</c:v>
                </c:pt>
                <c:pt idx="14">
                  <c:v>Таловский МР</c:v>
                </c:pt>
                <c:pt idx="15">
                  <c:v>Панинский МР</c:v>
                </c:pt>
                <c:pt idx="16">
                  <c:v>Каширский МР</c:v>
                </c:pt>
                <c:pt idx="17">
                  <c:v>Новоусманский МР</c:v>
                </c:pt>
                <c:pt idx="18">
                  <c:v>Эртильский МР</c:v>
                </c:pt>
                <c:pt idx="19">
                  <c:v>Рамонский МР</c:v>
                </c:pt>
                <c:pt idx="20">
                  <c:v>Подгоренский МР</c:v>
                </c:pt>
                <c:pt idx="21">
                  <c:v>Борисоглебский ГО</c:v>
                </c:pt>
                <c:pt idx="22">
                  <c:v>Кантемировский МР</c:v>
                </c:pt>
                <c:pt idx="23">
                  <c:v>Ольховатский МР</c:v>
                </c:pt>
                <c:pt idx="24">
                  <c:v>Хохольский МР</c:v>
                </c:pt>
                <c:pt idx="25">
                  <c:v>ГО г. Нововоронеж</c:v>
                </c:pt>
                <c:pt idx="26">
                  <c:v>Семилукский МР</c:v>
                </c:pt>
                <c:pt idx="27">
                  <c:v>Воробьевский МР</c:v>
                </c:pt>
                <c:pt idx="28">
                  <c:v>Верхнемамонский МР</c:v>
                </c:pt>
                <c:pt idx="29">
                  <c:v>Репьевский МР</c:v>
                </c:pt>
                <c:pt idx="30">
                  <c:v>Бутурлиновский МР</c:v>
                </c:pt>
                <c:pt idx="31">
                  <c:v>Петропавловский МР</c:v>
                </c:pt>
                <c:pt idx="32">
                  <c:v>Россошанский МР</c:v>
                </c:pt>
                <c:pt idx="33">
                  <c:v>ГО г. Воронеж</c:v>
                </c:pt>
              </c:strCache>
            </c:strRef>
          </c:cat>
          <c:val>
            <c:numRef>
              <c:f>'30'!$B$3:$B$36</c:f>
              <c:numCache>
                <c:formatCode>#,##0.0</c:formatCode>
                <c:ptCount val="34"/>
                <c:pt idx="0">
                  <c:v>87.3</c:v>
                </c:pt>
                <c:pt idx="1">
                  <c:v>77.900000000000006</c:v>
                </c:pt>
                <c:pt idx="2">
                  <c:v>54.9</c:v>
                </c:pt>
                <c:pt idx="3">
                  <c:v>37.5</c:v>
                </c:pt>
                <c:pt idx="4">
                  <c:v>47.4</c:v>
                </c:pt>
                <c:pt idx="5">
                  <c:v>46.2</c:v>
                </c:pt>
                <c:pt idx="6">
                  <c:v>40.300000000000011</c:v>
                </c:pt>
                <c:pt idx="7">
                  <c:v>30.5</c:v>
                </c:pt>
                <c:pt idx="8">
                  <c:v>30.4</c:v>
                </c:pt>
                <c:pt idx="9">
                  <c:v>30.9</c:v>
                </c:pt>
                <c:pt idx="10">
                  <c:v>27.1</c:v>
                </c:pt>
                <c:pt idx="11">
                  <c:v>54.8</c:v>
                </c:pt>
                <c:pt idx="12">
                  <c:v>12.1</c:v>
                </c:pt>
                <c:pt idx="13" formatCode="General">
                  <c:v>14</c:v>
                </c:pt>
                <c:pt idx="14">
                  <c:v>24.5</c:v>
                </c:pt>
                <c:pt idx="15">
                  <c:v>12.1</c:v>
                </c:pt>
                <c:pt idx="16">
                  <c:v>20.399999999999999</c:v>
                </c:pt>
                <c:pt idx="17">
                  <c:v>32.700000000000003</c:v>
                </c:pt>
                <c:pt idx="18">
                  <c:v>8.1</c:v>
                </c:pt>
                <c:pt idx="19">
                  <c:v>15.5</c:v>
                </c:pt>
                <c:pt idx="20">
                  <c:v>14.1</c:v>
                </c:pt>
                <c:pt idx="21">
                  <c:v>19.5</c:v>
                </c:pt>
                <c:pt idx="22">
                  <c:v>26.6</c:v>
                </c:pt>
                <c:pt idx="23">
                  <c:v>10.5</c:v>
                </c:pt>
                <c:pt idx="24">
                  <c:v>31.7</c:v>
                </c:pt>
                <c:pt idx="25">
                  <c:v>8.3000000000000007</c:v>
                </c:pt>
                <c:pt idx="26">
                  <c:v>9.6</c:v>
                </c:pt>
                <c:pt idx="27">
                  <c:v>6.4</c:v>
                </c:pt>
                <c:pt idx="28">
                  <c:v>4.4000000000000004</c:v>
                </c:pt>
                <c:pt idx="29">
                  <c:v>3.8</c:v>
                </c:pt>
                <c:pt idx="30">
                  <c:v>3.8</c:v>
                </c:pt>
                <c:pt idx="31">
                  <c:v>31.7</c:v>
                </c:pt>
                <c:pt idx="32">
                  <c:v>2.1</c:v>
                </c:pt>
                <c:pt idx="33">
                  <c:v>0.30000000000000004</c:v>
                </c:pt>
              </c:numCache>
            </c:numRef>
          </c:val>
          <c:extLst xmlns:c16r2="http://schemas.microsoft.com/office/drawing/2015/06/chart">
            <c:ext xmlns:c16="http://schemas.microsoft.com/office/drawing/2014/chart" uri="{C3380CC4-5D6E-409C-BE32-E72D297353CC}">
              <c16:uniqueId val="{00000001-9180-4B66-864B-E1FE2C0E5898}"/>
            </c:ext>
          </c:extLst>
        </c:ser>
        <c:dLbls/>
        <c:marker val="1"/>
        <c:axId val="147568896"/>
        <c:axId val="147582976"/>
      </c:lineChart>
      <c:catAx>
        <c:axId val="147568896"/>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47582976"/>
        <c:crosses val="autoZero"/>
        <c:auto val="1"/>
        <c:lblAlgn val="ctr"/>
        <c:lblOffset val="100"/>
      </c:catAx>
      <c:valAx>
        <c:axId val="147582976"/>
        <c:scaling>
          <c:orientation val="minMax"/>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47568896"/>
        <c:crosses val="autoZero"/>
        <c:crossBetween val="between"/>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84364010775792442"/>
          <c:y val="8.6386455421099476E-2"/>
          <c:w val="8.4790224254042715E-2"/>
          <c:h val="0.11510571579339993"/>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8.5769296074021145E-2"/>
          <c:y val="8.5264942345457326E-2"/>
          <c:w val="0.86098714398609799"/>
          <c:h val="0.81775541717719369"/>
        </c:manualLayout>
      </c:layout>
      <c:lineChart>
        <c:grouping val="standard"/>
        <c:ser>
          <c:idx val="0"/>
          <c:order val="0"/>
          <c:spPr>
            <a:ln w="28575" cap="rnd">
              <a:solidFill>
                <a:srgbClr val="7030A0"/>
              </a:solidFill>
              <a:round/>
            </a:ln>
            <a:effectLst/>
          </c:spPr>
          <c:marker>
            <c:symbol val="circle"/>
            <c:size val="6"/>
            <c:spPr>
              <a:solidFill>
                <a:srgbClr val="C00000"/>
              </a:solidFill>
              <a:ln w="9525">
                <a:solidFill>
                  <a:srgbClr val="7030A0"/>
                </a:solidFill>
              </a:ln>
              <a:effectLst/>
              <a:scene3d>
                <a:camera prst="orthographicFront"/>
                <a:lightRig rig="threePt" dir="t"/>
              </a:scene3d>
              <a:sp3d>
                <a:bevelT/>
              </a:sp3d>
            </c:spPr>
          </c:marker>
          <c:dLbls>
            <c:dLbl>
              <c:idx val="1"/>
              <c:layout>
                <c:manualLayout>
                  <c:x val="-0.1243355853551035"/>
                  <c:y val="-4.9358486958532351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E31-4DA0-9EDA-BF810A328908}"/>
                </c:ext>
              </c:extLst>
            </c:dLbl>
            <c:spPr>
              <a:solidFill>
                <a:schemeClr val="accent4">
                  <a:lumMod val="20000"/>
                  <a:lumOff val="80000"/>
                </a:schemeClr>
              </a:solidFill>
              <a:ln>
                <a:solidFill>
                  <a:schemeClr val="accent4">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инвестиции!$A$41:$A$44</c:f>
              <c:strCache>
                <c:ptCount val="4"/>
                <c:pt idx="0">
                  <c:v>2018г.</c:v>
                </c:pt>
                <c:pt idx="1">
                  <c:v>2019г.</c:v>
                </c:pt>
                <c:pt idx="2">
                  <c:v>2020г.</c:v>
                </c:pt>
                <c:pt idx="3">
                  <c:v>2021г.</c:v>
                </c:pt>
              </c:strCache>
            </c:strRef>
          </c:cat>
          <c:val>
            <c:numRef>
              <c:f>инвестиции!$B$41:$B$44</c:f>
              <c:numCache>
                <c:formatCode>0.0</c:formatCode>
                <c:ptCount val="4"/>
                <c:pt idx="0">
                  <c:v>58.9</c:v>
                </c:pt>
                <c:pt idx="1">
                  <c:v>63.2</c:v>
                </c:pt>
                <c:pt idx="2">
                  <c:v>52.5</c:v>
                </c:pt>
                <c:pt idx="3">
                  <c:v>62.8</c:v>
                </c:pt>
              </c:numCache>
            </c:numRef>
          </c:val>
          <c:extLst xmlns:c16r2="http://schemas.microsoft.com/office/drawing/2015/06/chart">
            <c:ext xmlns:c16="http://schemas.microsoft.com/office/drawing/2014/chart" uri="{C3380CC4-5D6E-409C-BE32-E72D297353CC}">
              <c16:uniqueId val="{00000001-9E31-4DA0-9EDA-BF810A328908}"/>
            </c:ext>
          </c:extLst>
        </c:ser>
        <c:dLbls/>
        <c:marker val="1"/>
        <c:axId val="141665024"/>
        <c:axId val="141666560"/>
      </c:lineChart>
      <c:catAx>
        <c:axId val="14166502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1666560"/>
        <c:crosses val="autoZero"/>
        <c:auto val="1"/>
        <c:lblAlgn val="ctr"/>
        <c:lblOffset val="100"/>
      </c:catAx>
      <c:valAx>
        <c:axId val="141666560"/>
        <c:scaling>
          <c:orientation val="minMax"/>
          <c:max val="65"/>
          <c:min val="5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1665024"/>
        <c:crosses val="autoZero"/>
        <c:crossBetween val="between"/>
        <c:majorUnit val="2.5"/>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pPr>
      <a:endParaRPr lang="ru-RU"/>
    </a:p>
  </c:txPr>
  <c:externalData r:id="rId1"/>
</c:chartSpace>
</file>

<file path=ppt/charts/chart60.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6.6780164473083797E-2"/>
          <c:y val="8.1014672669448895E-2"/>
          <c:w val="0.73009766691336164"/>
          <c:h val="0.74502116988084488"/>
        </c:manualLayout>
      </c:layout>
      <c:pieChart>
        <c:varyColors val="1"/>
        <c:ser>
          <c:idx val="0"/>
          <c:order val="0"/>
          <c:explosion val="13"/>
          <c:dPt>
            <c:idx val="0"/>
            <c:spPr>
              <a:solidFill>
                <a:srgbClr val="CC00CC"/>
              </a:solidFill>
              <a:ln w="19050">
                <a:solidFill>
                  <a:srgbClr val="800080"/>
                </a:solidFill>
              </a:ln>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01-E6C3-4C20-AE9C-7A66791DFE45}"/>
              </c:ext>
            </c:extLst>
          </c:dPt>
          <c:dPt>
            <c:idx val="1"/>
            <c:spPr>
              <a:solidFill>
                <a:schemeClr val="accent1">
                  <a:lumMod val="75000"/>
                </a:schemeClr>
              </a:solidFill>
              <a:ln w="19050">
                <a:solidFill>
                  <a:schemeClr val="accent5">
                    <a:lumMod val="50000"/>
                  </a:schemeClr>
                </a:solidFill>
              </a:ln>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03-E6C3-4C20-AE9C-7A66791DFE45}"/>
              </c:ext>
            </c:extLst>
          </c:dPt>
          <c:dPt>
            <c:idx val="2"/>
            <c:spPr>
              <a:solidFill>
                <a:srgbClr val="FFC000"/>
              </a:solidFill>
              <a:ln w="19050">
                <a:solidFill>
                  <a:srgbClr val="FF9900"/>
                </a:solidFill>
              </a:ln>
              <a:effectLst/>
            </c:spPr>
            <c:extLst xmlns:c16r2="http://schemas.microsoft.com/office/drawing/2015/06/chart">
              <c:ext xmlns:c16="http://schemas.microsoft.com/office/drawing/2014/chart" uri="{C3380CC4-5D6E-409C-BE32-E72D297353CC}">
                <c16:uniqueId val="{00000005-E6C3-4C20-AE9C-7A66791DFE45}"/>
              </c:ext>
            </c:extLst>
          </c:dPt>
          <c:dPt>
            <c:idx val="3"/>
            <c:spPr>
              <a:solidFill>
                <a:schemeClr val="accent2">
                  <a:lumMod val="60000"/>
                  <a:lumOff val="40000"/>
                </a:schemeClr>
              </a:solidFill>
              <a:ln w="19050">
                <a:solidFill>
                  <a:srgbClr val="FF66FF"/>
                </a:solidFill>
              </a:ln>
              <a:effectLst/>
            </c:spPr>
            <c:extLst xmlns:c16r2="http://schemas.microsoft.com/office/drawing/2015/06/chart">
              <c:ext xmlns:c16="http://schemas.microsoft.com/office/drawing/2014/chart" uri="{C3380CC4-5D6E-409C-BE32-E72D297353CC}">
                <c16:uniqueId val="{00000007-E6C3-4C20-AE9C-7A66791DFE45}"/>
              </c:ext>
            </c:extLst>
          </c:dPt>
          <c:dPt>
            <c:idx val="4"/>
            <c:spPr>
              <a:solidFill>
                <a:srgbClr val="008000"/>
              </a:solidFill>
              <a:ln w="19050">
                <a:solidFill>
                  <a:srgbClr val="006600"/>
                </a:solidFill>
              </a:ln>
              <a:effectLst/>
            </c:spPr>
            <c:extLst xmlns:c16r2="http://schemas.microsoft.com/office/drawing/2015/06/chart">
              <c:ext xmlns:c16="http://schemas.microsoft.com/office/drawing/2014/chart" uri="{C3380CC4-5D6E-409C-BE32-E72D297353CC}">
                <c16:uniqueId val="{00000009-E6C3-4C20-AE9C-7A66791DFE45}"/>
              </c:ext>
            </c:extLst>
          </c:dPt>
          <c:dPt>
            <c:idx val="5"/>
            <c:spPr>
              <a:solidFill>
                <a:schemeClr val="accent6">
                  <a:lumMod val="75000"/>
                </a:schemeClr>
              </a:solidFill>
              <a:ln w="19050">
                <a:solidFill>
                  <a:srgbClr val="CC3300"/>
                </a:solidFill>
              </a:ln>
              <a:effectLst/>
            </c:spPr>
            <c:extLst xmlns:c16r2="http://schemas.microsoft.com/office/drawing/2015/06/chart">
              <c:ext xmlns:c16="http://schemas.microsoft.com/office/drawing/2014/chart" uri="{C3380CC4-5D6E-409C-BE32-E72D297353CC}">
                <c16:uniqueId val="{0000000B-E6C3-4C20-AE9C-7A66791DFE45}"/>
              </c:ext>
            </c:extLst>
          </c:dPt>
          <c:dPt>
            <c:idx val="6"/>
            <c:spPr>
              <a:solidFill>
                <a:schemeClr val="tx2">
                  <a:lumMod val="60000"/>
                  <a:lumOff val="40000"/>
                </a:schemeClr>
              </a:solidFill>
              <a:ln w="19050">
                <a:solidFill>
                  <a:srgbClr val="0000FF"/>
                </a:solidFill>
              </a:ln>
              <a:effectLst/>
            </c:spPr>
            <c:extLst xmlns:c16r2="http://schemas.microsoft.com/office/drawing/2015/06/chart">
              <c:ext xmlns:c16="http://schemas.microsoft.com/office/drawing/2014/chart" uri="{C3380CC4-5D6E-409C-BE32-E72D297353CC}">
                <c16:uniqueId val="{0000000D-E6C3-4C20-AE9C-7A66791DFE45}"/>
              </c:ext>
            </c:extLst>
          </c:dPt>
          <c:dPt>
            <c:idx val="7"/>
            <c:spPr>
              <a:solidFill>
                <a:schemeClr val="accent2"/>
              </a:solidFill>
              <a:ln w="19050">
                <a:solidFill>
                  <a:srgbClr val="C00000"/>
                </a:solidFill>
              </a:ln>
              <a:effectLst/>
            </c:spPr>
            <c:extLst xmlns:c16r2="http://schemas.microsoft.com/office/drawing/2015/06/chart">
              <c:ext xmlns:c16="http://schemas.microsoft.com/office/drawing/2014/chart" uri="{C3380CC4-5D6E-409C-BE32-E72D297353CC}">
                <c16:uniqueId val="{0000000F-E6C3-4C20-AE9C-7A66791DFE45}"/>
              </c:ext>
            </c:extLst>
          </c:dPt>
          <c:dPt>
            <c:idx val="8"/>
            <c:spPr>
              <a:solidFill>
                <a:schemeClr val="accent3"/>
              </a:solidFill>
              <a:ln w="19050">
                <a:solidFill>
                  <a:srgbClr val="008080"/>
                </a:solidFill>
              </a:ln>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11-E6C3-4C20-AE9C-7A66791DFE45}"/>
              </c:ext>
            </c:extLst>
          </c:dPt>
          <c:dPt>
            <c:idx val="9"/>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13-E6C3-4C20-AE9C-7A66791DFE45}"/>
              </c:ext>
            </c:extLst>
          </c:dPt>
          <c:dLbls>
            <c:dLbl>
              <c:idx val="0"/>
              <c:layout>
                <c:manualLayout>
                  <c:x val="-0.40566670327886239"/>
                  <c:y val="-0.21534797409441636"/>
                </c:manualLayout>
              </c:layout>
              <c:tx>
                <c:rich>
                  <a:bodyPr/>
                  <a:lstStyle/>
                  <a:p>
                    <a:fld id="{233AA0F4-2702-421C-84F7-B271948A3C58}" type="CATEGORYNAME">
                      <a:rPr lang="ru-RU"/>
                      <a:pPr/>
                      <a:t>[ИМЯ КАТЕГОРИИ]</a:t>
                    </a:fld>
                    <a:r>
                      <a:rPr lang="ru-RU" baseline="0" dirty="0"/>
                      <a:t>
</a:t>
                    </a:r>
                    <a:r>
                      <a:rPr lang="ru-RU" baseline="0" dirty="0" smtClean="0"/>
                      <a:t>1,0%</a:t>
                    </a:r>
                  </a:p>
                </c:rich>
              </c:tx>
              <c:dLblPos val="bestFit"/>
              <c:showCatName val="1"/>
              <c:showPercent val="1"/>
              <c:extLst xmlns:c16r2="http://schemas.microsoft.com/office/drawing/2015/06/chart">
                <c:ext xmlns:c15="http://schemas.microsoft.com/office/drawing/2012/chart" uri="{CE6537A1-D6FC-4f65-9D91-7224C49458BB}">
                  <c15:layout>
                    <c:manualLayout>
                      <c:w val="0.25491935016448269"/>
                      <c:h val="0.1060510457006317"/>
                    </c:manualLayout>
                  </c15:layout>
                  <c15:dlblFieldTable/>
                  <c15:showDataLabelsRange val="0"/>
                </c:ext>
                <c:ext xmlns:c16="http://schemas.microsoft.com/office/drawing/2014/chart" uri="{C3380CC4-5D6E-409C-BE32-E72D297353CC}">
                  <c16:uniqueId val="{00000001-E6C3-4C20-AE9C-7A66791DFE45}"/>
                </c:ext>
              </c:extLst>
            </c:dLbl>
            <c:dLbl>
              <c:idx val="1"/>
              <c:layout>
                <c:manualLayout>
                  <c:x val="-5.8447794478133655E-2"/>
                  <c:y val="-0.23209619085947275"/>
                </c:manualLayout>
              </c:layout>
              <c:tx>
                <c:rich>
                  <a:bodyPr/>
                  <a:lstStyle/>
                  <a:p>
                    <a:fld id="{233AA0F4-2702-421C-84F7-B271948A3C58}" type="CATEGORYNAME">
                      <a:rPr lang="ru-RU"/>
                      <a:pPr/>
                      <a:t>[ИМЯ КАТЕГОРИИ]</a:t>
                    </a:fld>
                    <a:r>
                      <a:rPr lang="ru-RU" baseline="0" dirty="0"/>
                      <a:t>
</a:t>
                    </a:r>
                    <a:r>
                      <a:rPr lang="ru-RU" baseline="0" dirty="0" smtClean="0"/>
                      <a:t>0,3%</a:t>
                    </a:r>
                  </a:p>
                </c:rich>
              </c:tx>
              <c:dLblPos val="outEnd"/>
              <c:showCatName val="1"/>
              <c:showPercent val="1"/>
              <c:extLst xmlns:c16r2="http://schemas.microsoft.com/office/drawing/2015/06/chart">
                <c:ext xmlns:c15="http://schemas.microsoft.com/office/drawing/2012/chart" uri="{CE6537A1-D6FC-4f65-9D91-7224C49458BB}">
                  <c15:layout>
                    <c:manualLayout>
                      <c:w val="0.25097740152253362"/>
                      <c:h val="8.0281114373783297E-2"/>
                    </c:manualLayout>
                  </c15:layout>
                  <c15:dlblFieldTable/>
                  <c15:showDataLabelsRange val="0"/>
                </c:ext>
                <c:ext xmlns:c16="http://schemas.microsoft.com/office/drawing/2014/chart" uri="{C3380CC4-5D6E-409C-BE32-E72D297353CC}">
                  <c16:uniqueId val="{00000003-E6C3-4C20-AE9C-7A66791DFE45}"/>
                </c:ext>
              </c:extLst>
            </c:dLbl>
            <c:dLbl>
              <c:idx val="2"/>
              <c:layout>
                <c:manualLayout>
                  <c:x val="3.4771285321829215E-2"/>
                  <c:y val="-0.16774010752952237"/>
                </c:manualLayout>
              </c:layout>
              <c:tx>
                <c:rich>
                  <a:bodyPr/>
                  <a:lstStyle/>
                  <a:p>
                    <a:fld id="{233AA0F4-2702-421C-84F7-B271948A3C58}" type="CATEGORYNAME">
                      <a:rPr lang="ru-RU"/>
                      <a:pPr/>
                      <a:t>[ИМЯ КАТЕГОРИИ]</a:t>
                    </a:fld>
                    <a:r>
                      <a:rPr lang="ru-RU" baseline="0" dirty="0"/>
                      <a:t>
</a:t>
                    </a:r>
                    <a:r>
                      <a:rPr lang="ru-RU" baseline="0" dirty="0" smtClean="0"/>
                      <a:t>2,3%</a:t>
                    </a:r>
                  </a:p>
                </c:rich>
              </c:tx>
              <c:dLblPos val="outEnd"/>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E6C3-4C20-AE9C-7A66791DFE45}"/>
                </c:ext>
              </c:extLst>
            </c:dLbl>
            <c:dLbl>
              <c:idx val="3"/>
              <c:layout>
                <c:manualLayout>
                  <c:x val="6.1617844890885516E-2"/>
                  <c:y val="-6.6632018524894629E-2"/>
                </c:manualLayout>
              </c:layout>
              <c:tx>
                <c:rich>
                  <a:bodyPr/>
                  <a:lstStyle/>
                  <a:p>
                    <a:fld id="{233AA0F4-2702-421C-84F7-B271948A3C58}" type="CATEGORYNAME">
                      <a:rPr lang="ru-RU"/>
                      <a:pPr/>
                      <a:t>[ИМЯ КАТЕГОРИИ]</a:t>
                    </a:fld>
                    <a:r>
                      <a:rPr lang="ru-RU" baseline="0" dirty="0"/>
                      <a:t>
</a:t>
                    </a:r>
                    <a:r>
                      <a:rPr lang="ru-RU" baseline="0" dirty="0" smtClean="0"/>
                      <a:t>1,1%</a:t>
                    </a:r>
                  </a:p>
                </c:rich>
              </c:tx>
              <c:dLblPos val="outEnd"/>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7-E6C3-4C20-AE9C-7A66791DFE45}"/>
                </c:ext>
              </c:extLst>
            </c:dLbl>
            <c:dLbl>
              <c:idx val="4"/>
              <c:layout>
                <c:manualLayout>
                  <c:x val="7.5123582171376466E-3"/>
                  <c:y val="5.8370675309657338E-2"/>
                </c:manualLayout>
              </c:layout>
              <c:tx>
                <c:rich>
                  <a:bodyPr/>
                  <a:lstStyle/>
                  <a:p>
                    <a:fld id="{233AA0F4-2702-421C-84F7-B271948A3C58}" type="CATEGORYNAME">
                      <a:rPr lang="ru-RU"/>
                      <a:pPr/>
                      <a:t>[ИМЯ КАТЕГОРИИ]</a:t>
                    </a:fld>
                    <a:r>
                      <a:rPr lang="ru-RU" baseline="0" dirty="0"/>
                      <a:t>
</a:t>
                    </a:r>
                    <a:r>
                      <a:rPr lang="ru-RU" baseline="0" dirty="0" smtClean="0"/>
                      <a:t>4,1%</a:t>
                    </a:r>
                  </a:p>
                </c:rich>
              </c:tx>
              <c:dLblPos val="outEnd"/>
              <c:showCatName val="1"/>
              <c:showPercent val="1"/>
              <c:extLst xmlns:c16r2="http://schemas.microsoft.com/office/drawing/2015/06/chart">
                <c:ext xmlns:c15="http://schemas.microsoft.com/office/drawing/2012/chart" uri="{CE6537A1-D6FC-4f65-9D91-7224C49458BB}">
                  <c15:layout>
                    <c:manualLayout>
                      <c:w val="0.19294621753856525"/>
                      <c:h val="0.15853880399760037"/>
                    </c:manualLayout>
                  </c15:layout>
                  <c15:dlblFieldTable/>
                  <c15:showDataLabelsRange val="0"/>
                </c:ext>
                <c:ext xmlns:c16="http://schemas.microsoft.com/office/drawing/2014/chart" uri="{C3380CC4-5D6E-409C-BE32-E72D297353CC}">
                  <c16:uniqueId val="{00000009-E6C3-4C20-AE9C-7A66791DFE45}"/>
                </c:ext>
              </c:extLst>
            </c:dLbl>
            <c:dLbl>
              <c:idx val="5"/>
              <c:layout>
                <c:manualLayout>
                  <c:x val="-4.066915779034553E-3"/>
                  <c:y val="0.31930935595051774"/>
                </c:manualLayout>
              </c:layout>
              <c:tx>
                <c:rich>
                  <a:bodyPr/>
                  <a:lstStyle/>
                  <a:p>
                    <a:fld id="{233AA0F4-2702-421C-84F7-B271948A3C58}" type="CATEGORYNAME">
                      <a:rPr lang="ru-RU"/>
                      <a:pPr/>
                      <a:t>[ИМЯ КАТЕГОРИИ]</a:t>
                    </a:fld>
                    <a:r>
                      <a:rPr lang="ru-RU" baseline="0" dirty="0"/>
                      <a:t>
</a:t>
                    </a:r>
                    <a:r>
                      <a:rPr lang="ru-RU" baseline="0" dirty="0" smtClean="0"/>
                      <a:t>4,0%</a:t>
                    </a:r>
                  </a:p>
                </c:rich>
              </c:tx>
              <c:dLblPos val="bestFit"/>
              <c:showCatName val="1"/>
              <c:showPercent val="1"/>
              <c:extLst xmlns:c16r2="http://schemas.microsoft.com/office/drawing/2015/06/chart">
                <c:ext xmlns:c15="http://schemas.microsoft.com/office/drawing/2012/chart" uri="{CE6537A1-D6FC-4f65-9D91-7224C49458BB}">
                  <c15:layout>
                    <c:manualLayout>
                      <c:w val="0.26854068805096415"/>
                      <c:h val="0.22267211347483606"/>
                    </c:manualLayout>
                  </c15:layout>
                  <c15:dlblFieldTable/>
                  <c15:showDataLabelsRange val="0"/>
                </c:ext>
                <c:ext xmlns:c16="http://schemas.microsoft.com/office/drawing/2014/chart" uri="{C3380CC4-5D6E-409C-BE32-E72D297353CC}">
                  <c16:uniqueId val="{0000000B-E6C3-4C20-AE9C-7A66791DFE45}"/>
                </c:ext>
              </c:extLst>
            </c:dLbl>
            <c:dLbl>
              <c:idx val="6"/>
              <c:layout>
                <c:manualLayout>
                  <c:x val="-0.2806116649017027"/>
                  <c:y val="0.34264731850279262"/>
                </c:manualLayout>
              </c:layout>
              <c:tx>
                <c:rich>
                  <a:bodyPr/>
                  <a:lstStyle/>
                  <a:p>
                    <a:fld id="{233AA0F4-2702-421C-84F7-B271948A3C58}" type="CATEGORYNAME">
                      <a:rPr lang="ru-RU"/>
                      <a:pPr/>
                      <a:t>[ИМЯ КАТЕГОРИИ]</a:t>
                    </a:fld>
                    <a:r>
                      <a:rPr lang="ru-RU" baseline="0" dirty="0"/>
                      <a:t>
</a:t>
                    </a:r>
                    <a:r>
                      <a:rPr lang="ru-RU" baseline="0" dirty="0" smtClean="0"/>
                      <a:t>0,5%</a:t>
                    </a:r>
                  </a:p>
                </c:rich>
              </c:tx>
              <c:dLblPos val="bestFit"/>
              <c:showCatName val="1"/>
              <c:showPercent val="1"/>
              <c:extLst xmlns:c16r2="http://schemas.microsoft.com/office/drawing/2015/06/chart">
                <c:ext xmlns:c15="http://schemas.microsoft.com/office/drawing/2012/chart" uri="{CE6537A1-D6FC-4f65-9D91-7224C49458BB}">
                  <c15:layout>
                    <c:manualLayout>
                      <c:w val="0.25849336225163083"/>
                      <c:h val="7.6004892170605839E-2"/>
                    </c:manualLayout>
                  </c15:layout>
                  <c15:dlblFieldTable/>
                  <c15:showDataLabelsRange val="0"/>
                </c:ext>
                <c:ext xmlns:c16="http://schemas.microsoft.com/office/drawing/2014/chart" uri="{C3380CC4-5D6E-409C-BE32-E72D297353CC}">
                  <c16:uniqueId val="{0000000D-E6C3-4C20-AE9C-7A66791DFE45}"/>
                </c:ext>
              </c:extLst>
            </c:dLbl>
            <c:dLbl>
              <c:idx val="7"/>
              <c:layout>
                <c:manualLayout>
                  <c:x val="-0.43311800452219329"/>
                  <c:y val="0.15700127182402757"/>
                </c:manualLayout>
              </c:layout>
              <c:tx>
                <c:rich>
                  <a:bodyPr/>
                  <a:lstStyle/>
                  <a:p>
                    <a:fld id="{233AA0F4-2702-421C-84F7-B271948A3C58}" type="CATEGORYNAME">
                      <a:rPr lang="ru-RU"/>
                      <a:pPr/>
                      <a:t>[ИМЯ КАТЕГОРИИ]</a:t>
                    </a:fld>
                    <a:r>
                      <a:rPr lang="ru-RU" baseline="0" dirty="0"/>
                      <a:t>
</a:t>
                    </a:r>
                    <a:r>
                      <a:rPr lang="ru-RU" baseline="0" dirty="0" smtClean="0"/>
                      <a:t>5,3%</a:t>
                    </a:r>
                  </a:p>
                </c:rich>
              </c:tx>
              <c:dLblPos val="bestFit"/>
              <c:showCatName val="1"/>
              <c:showPercent val="1"/>
              <c:extLst xmlns:c16r2="http://schemas.microsoft.com/office/drawing/2015/06/chart">
                <c:ext xmlns:c15="http://schemas.microsoft.com/office/drawing/2012/chart" uri="{CE6537A1-D6FC-4f65-9D91-7224C49458BB}">
                  <c15:layout>
                    <c:manualLayout>
                      <c:w val="0.25499668408788079"/>
                      <c:h val="7.6277867405203328E-2"/>
                    </c:manualLayout>
                  </c15:layout>
                  <c15:dlblFieldTable/>
                  <c15:showDataLabelsRange val="0"/>
                </c:ext>
                <c:ext xmlns:c16="http://schemas.microsoft.com/office/drawing/2014/chart" uri="{C3380CC4-5D6E-409C-BE32-E72D297353CC}">
                  <c16:uniqueId val="{0000000F-E6C3-4C20-AE9C-7A66791DFE45}"/>
                </c:ext>
              </c:extLst>
            </c:dLbl>
            <c:dLbl>
              <c:idx val="8"/>
              <c:layout>
                <c:manualLayout>
                  <c:x val="3.45681036473112E-2"/>
                  <c:y val="-9.7243167307924566E-2"/>
                </c:manualLayout>
              </c:layout>
              <c:tx>
                <c:rich>
                  <a:bodyPr/>
                  <a:lstStyle/>
                  <a:p>
                    <a:fld id="{233AA0F4-2702-421C-84F7-B271948A3C58}" type="CATEGORYNAME">
                      <a:rPr lang="ru-RU"/>
                      <a:pPr/>
                      <a:t>[ИМЯ КАТЕГОРИИ]</a:t>
                    </a:fld>
                    <a:r>
                      <a:rPr lang="ru-RU" baseline="0" dirty="0"/>
                      <a:t>
</a:t>
                    </a:r>
                    <a:r>
                      <a:rPr lang="ru-RU" baseline="0" dirty="0" smtClean="0"/>
                      <a:t>81,4%</a:t>
                    </a:r>
                  </a:p>
                </c:rich>
              </c:tx>
              <c:dLblPos val="outEnd"/>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1-E6C3-4C20-AE9C-7A66791DFE45}"/>
                </c:ext>
              </c:extLst>
            </c:dLbl>
            <c:dLbl>
              <c:idx val="9"/>
              <c:layout>
                <c:manualLayout>
                  <c:x val="7.4617701207802312E-2"/>
                  <c:y val="-0.24611198232644069"/>
                </c:manualLayout>
              </c:layout>
              <c:tx>
                <c:rich>
                  <a:bodyPr/>
                  <a:lstStyle/>
                  <a:p>
                    <a:fld id="{233AA0F4-2702-421C-84F7-B271948A3C58}" type="CATEGORYNAME">
                      <a:rPr lang="ru-RU"/>
                      <a:pPr/>
                      <a:t>[ИМЯ КАТЕГОРИИ]</a:t>
                    </a:fld>
                    <a:r>
                      <a:rPr lang="ru-RU" baseline="0" dirty="0"/>
                      <a:t>
</a:t>
                    </a:r>
                    <a:r>
                      <a:rPr lang="ru-RU" baseline="0" dirty="0" smtClean="0"/>
                      <a:t>1,1%</a:t>
                    </a:r>
                  </a:p>
                </c:rich>
              </c:tx>
              <c:dLblPos val="outEnd"/>
              <c:showCatName val="1"/>
              <c:showPercent val="1"/>
              <c:extLst xmlns:c16r2="http://schemas.microsoft.com/office/drawing/2015/06/chart">
                <c:ext xmlns:c15="http://schemas.microsoft.com/office/drawing/2012/chart" uri="{CE6537A1-D6FC-4f65-9D91-7224C49458BB}">
                  <c15:layout>
                    <c:manualLayout>
                      <c:w val="0.18692565905375588"/>
                      <c:h val="7.8954996006442471E-2"/>
                    </c:manualLayout>
                  </c15:layout>
                  <c15:dlblFieldTable/>
                  <c15:showDataLabelsRange val="0"/>
                </c:ext>
                <c:ext xmlns:c16="http://schemas.microsoft.com/office/drawing/2014/chart" uri="{C3380CC4-5D6E-409C-BE32-E72D297353CC}">
                  <c16:uniqueId val="{00000013-E6C3-4C20-AE9C-7A66791DFE45}"/>
                </c:ext>
              </c:extLst>
            </c:dLbl>
            <c:spPr>
              <a:solidFill>
                <a:prstClr val="white"/>
              </a:solidFill>
              <a:ln>
                <a:solidFill>
                  <a:srgbClr val="1F497D">
                    <a:lumMod val="40000"/>
                    <a:lumOff val="60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dLblPos val="outEnd"/>
            <c:showCatName val="1"/>
            <c:showPercent val="1"/>
            <c:showLeaderLines val="1"/>
            <c:leaderLines>
              <c:spPr>
                <a:ln w="9525" cap="flat" cmpd="sng" algn="ctr">
                  <a:noFill/>
                  <a:round/>
                </a:ln>
                <a:effectLst/>
              </c:spPr>
            </c:leaderLines>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'30 общий'!$A$3:$A$11</c:f>
              <c:strCache>
                <c:ptCount val="9"/>
                <c:pt idx="0">
                  <c:v>Ветераны ВОВ, в.ч. члены семей погибших (умерших) инвалидов, участников ВОВ</c:v>
                </c:pt>
                <c:pt idx="1">
                  <c:v>Вынужденные переселенцы</c:v>
                </c:pt>
                <c:pt idx="2">
                  <c:v>Граждане, проживающие на сельских территориях</c:v>
                </c:pt>
                <c:pt idx="3">
                  <c:v>Граждане, подвергшиеся радиационному воздействию</c:v>
                </c:pt>
                <c:pt idx="4">
                  <c:v>Граждане, получившие муниципальное жилье по договорам социального найма</c:v>
                </c:pt>
                <c:pt idx="5">
                  <c:v>Ветераны боевых действий, члены семей погибших (умерших) ветеранов боевых действий, инвалиды, семьи, имеющие детей инвалидов, вставшие на жилищный учет до 01.01.2005г.</c:v>
                </c:pt>
                <c:pt idx="6">
                  <c:v>Переселенцы с Севера</c:v>
                </c:pt>
                <c:pt idx="7">
                  <c:v>Иные категории граждан</c:v>
                </c:pt>
                <c:pt idx="8">
                  <c:v>Молодые семьи</c:v>
                </c:pt>
              </c:strCache>
            </c:strRef>
          </c:cat>
          <c:val>
            <c:numRef>
              <c:f>'30 общий'!$B$3:$B$11</c:f>
              <c:numCache>
                <c:formatCode>General</c:formatCode>
                <c:ptCount val="9"/>
                <c:pt idx="0" formatCode="0.0">
                  <c:v>1</c:v>
                </c:pt>
                <c:pt idx="1">
                  <c:v>0.30000000000000004</c:v>
                </c:pt>
                <c:pt idx="2">
                  <c:v>2.2999999999999998</c:v>
                </c:pt>
                <c:pt idx="3">
                  <c:v>1.1000000000000001</c:v>
                </c:pt>
                <c:pt idx="4">
                  <c:v>4.0999999999999996</c:v>
                </c:pt>
                <c:pt idx="5" formatCode="0.0">
                  <c:v>4</c:v>
                </c:pt>
                <c:pt idx="6">
                  <c:v>0.5</c:v>
                </c:pt>
                <c:pt idx="7">
                  <c:v>5.3</c:v>
                </c:pt>
                <c:pt idx="8">
                  <c:v>81.400000000000006</c:v>
                </c:pt>
              </c:numCache>
            </c:numRef>
          </c:val>
          <c:extLst xmlns:c16r2="http://schemas.microsoft.com/office/drawing/2015/06/chart">
            <c:ext xmlns:c16="http://schemas.microsoft.com/office/drawing/2014/chart" uri="{C3380CC4-5D6E-409C-BE32-E72D297353CC}">
              <c16:uniqueId val="{00000014-E6C3-4C20-AE9C-7A66791DFE45}"/>
            </c:ext>
          </c:extLst>
        </c:ser>
        <c:dLbls/>
        <c:firstSliceAng val="63"/>
      </c:pieChart>
      <c:spPr>
        <a:noFill/>
        <a:ln>
          <a:noFill/>
        </a:ln>
        <a:effectLst/>
      </c:spPr>
    </c:plotArea>
    <c:plotVisOnly val="1"/>
    <c:dispBlanksAs val="zero"/>
  </c:chart>
  <c:spPr>
    <a:noFill/>
    <a:ln>
      <a:noFill/>
    </a:ln>
    <a:effectLst/>
  </c:spPr>
  <c:txPr>
    <a:bodyPr/>
    <a:lstStyle/>
    <a:p>
      <a:pPr>
        <a:defRPr/>
      </a:pPr>
      <a:endParaRPr lang="ru-RU"/>
    </a:p>
  </c:txPr>
  <c:externalData r:id="rId1"/>
</c:chartSpace>
</file>

<file path=ppt/charts/chart6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154193035155423"/>
          <c:y val="5.1607890562013981E-2"/>
          <c:w val="0.7587621291554606"/>
          <c:h val="0.70545629502483664"/>
        </c:manualLayout>
      </c:layout>
      <c:barChart>
        <c:barDir val="col"/>
        <c:grouping val="clustered"/>
        <c:ser>
          <c:idx val="0"/>
          <c:order val="0"/>
          <c:tx>
            <c:strRef>
              <c:f>' 31.налог и неналог'!$B$59</c:f>
              <c:strCache>
                <c:ptCount val="1"/>
                <c:pt idx="0">
                  <c:v>Объем, млн. руб.</c:v>
                </c:pt>
              </c:strCache>
            </c:strRef>
          </c:tx>
          <c:spPr>
            <a:solidFill>
              <a:schemeClr val="accent5">
                <a:lumMod val="60000"/>
                <a:lumOff val="40000"/>
              </a:schemeClr>
            </a:solidFill>
            <a:ln>
              <a:solidFill>
                <a:schemeClr val="accent5">
                  <a:lumMod val="75000"/>
                </a:schemeClr>
              </a:solidFill>
            </a:ln>
            <a:effectLst/>
          </c:spPr>
          <c:dLbls>
            <c:dLbl>
              <c:idx val="0"/>
              <c:layout>
                <c:manualLayout>
                  <c:x val="0"/>
                  <c:y val="0.2133120725078671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B46-4C44-B738-3A25CC296593}"/>
                </c:ext>
              </c:extLst>
            </c:dLbl>
            <c:dLbl>
              <c:idx val="1"/>
              <c:layout>
                <c:manualLayout>
                  <c:x val="0"/>
                  <c:y val="0.2452341941692024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B46-4C44-B738-3A25CC296593}"/>
                </c:ext>
              </c:extLst>
            </c:dLbl>
            <c:dLbl>
              <c:idx val="2"/>
              <c:layout>
                <c:manualLayout>
                  <c:x val="-9.9831674887277278E-3"/>
                  <c:y val="0.34574683349024554"/>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B46-4C44-B738-3A25CC296593}"/>
                </c:ext>
              </c:extLst>
            </c:dLbl>
            <c:dLbl>
              <c:idx val="3"/>
              <c:layout>
                <c:manualLayout>
                  <c:x val="-6.6554449924851114E-3"/>
                  <c:y val="0.14343678973445384"/>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B46-4C44-B738-3A25CC296593}"/>
                </c:ext>
              </c:extLst>
            </c:dLbl>
            <c:spPr>
              <a:solidFill>
                <a:schemeClr val="accent1">
                  <a:lumMod val="20000"/>
                  <a:lumOff val="80000"/>
                </a:schemeClr>
              </a:solidFill>
              <a:ln>
                <a:solidFill>
                  <a:schemeClr val="accent5">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31.налог и неналог'!$A$60:$A$63</c:f>
              <c:strCache>
                <c:ptCount val="4"/>
                <c:pt idx="0">
                  <c:v>2018г.</c:v>
                </c:pt>
                <c:pt idx="1">
                  <c:v>2019г.</c:v>
                </c:pt>
                <c:pt idx="2">
                  <c:v>2020г.</c:v>
                </c:pt>
                <c:pt idx="3">
                  <c:v>2021г.</c:v>
                </c:pt>
              </c:strCache>
            </c:strRef>
          </c:cat>
          <c:val>
            <c:numRef>
              <c:f>' 31.налог и неналог'!$B$60:$B$63</c:f>
              <c:numCache>
                <c:formatCode>#,##0</c:formatCode>
                <c:ptCount val="4"/>
                <c:pt idx="0">
                  <c:v>22416</c:v>
                </c:pt>
                <c:pt idx="1">
                  <c:v>23303</c:v>
                </c:pt>
                <c:pt idx="2">
                  <c:v>24270</c:v>
                </c:pt>
                <c:pt idx="3">
                  <c:v>27058</c:v>
                </c:pt>
              </c:numCache>
            </c:numRef>
          </c:val>
          <c:extLst xmlns:c16r2="http://schemas.microsoft.com/office/drawing/2015/06/chart">
            <c:ext xmlns:c16="http://schemas.microsoft.com/office/drawing/2014/chart" uri="{C3380CC4-5D6E-409C-BE32-E72D297353CC}">
              <c16:uniqueId val="{00000004-6B46-4C44-B738-3A25CC296593}"/>
            </c:ext>
          </c:extLst>
        </c:ser>
        <c:dLbls/>
        <c:gapWidth val="185"/>
        <c:overlap val="-27"/>
        <c:axId val="155599232"/>
        <c:axId val="155600768"/>
      </c:barChart>
      <c:lineChart>
        <c:grouping val="standard"/>
        <c:ser>
          <c:idx val="1"/>
          <c:order val="1"/>
          <c:tx>
            <c:strRef>
              <c:f>' 31.налог и неналог'!$C$59</c:f>
              <c:strCache>
                <c:ptCount val="1"/>
                <c:pt idx="0">
                  <c:v>Доля в общем объеме, %</c:v>
                </c:pt>
              </c:strCache>
            </c:strRef>
          </c:tx>
          <c:spPr>
            <a:ln w="28575" cap="rnd">
              <a:solidFill>
                <a:srgbClr val="7030A0"/>
              </a:solidFill>
              <a:round/>
            </a:ln>
            <a:effectLst/>
          </c:spPr>
          <c:marker>
            <c:symbol val="circle"/>
            <c:size val="5"/>
            <c:spPr>
              <a:solidFill>
                <a:srgbClr val="C00000"/>
              </a:solidFill>
              <a:ln w="9525">
                <a:solidFill>
                  <a:srgbClr val="7030A0"/>
                </a:solidFill>
              </a:ln>
              <a:effectLst/>
            </c:spPr>
          </c:marker>
          <c:dLbls>
            <c:dLbl>
              <c:idx val="1"/>
              <c:layout>
                <c:manualLayout>
                  <c:x val="-5.4782697100741462E-2"/>
                  <c:y val="-0.15762810007301439"/>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6E0-4304-BA46-E3B1CD7093D2}"/>
                </c:ext>
              </c:extLst>
            </c:dLbl>
            <c:dLbl>
              <c:idx val="2"/>
              <c:layout>
                <c:manualLayout>
                  <c:x val="-6.8151756723047671E-2"/>
                  <c:y val="-0.20950106140286925"/>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B46-4C44-B738-3A25CC296593}"/>
                </c:ext>
              </c:extLst>
            </c:dLbl>
            <c:dLbl>
              <c:idx val="3"/>
              <c:layout>
                <c:manualLayout>
                  <c:x val="-6.149631173056256E-2"/>
                  <c:y val="-8.5114415099737384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B46-4C44-B738-3A25CC296593}"/>
                </c:ext>
              </c:extLst>
            </c:dLbl>
            <c:spPr>
              <a:solidFill>
                <a:srgbClr val="FFCCCC"/>
              </a:solidFill>
              <a:ln>
                <a:solidFill>
                  <a:srgbClr val="7030A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31.налог и неналог'!$A$60:$A$63</c:f>
              <c:strCache>
                <c:ptCount val="4"/>
                <c:pt idx="0">
                  <c:v>2018г.</c:v>
                </c:pt>
                <c:pt idx="1">
                  <c:v>2019г.</c:v>
                </c:pt>
                <c:pt idx="2">
                  <c:v>2020г.</c:v>
                </c:pt>
                <c:pt idx="3">
                  <c:v>2021г.</c:v>
                </c:pt>
              </c:strCache>
            </c:strRef>
          </c:cat>
          <c:val>
            <c:numRef>
              <c:f>' 31.налог и неналог'!$C$60:$C$63</c:f>
              <c:numCache>
                <c:formatCode>#,##0.0</c:formatCode>
                <c:ptCount val="4"/>
                <c:pt idx="0">
                  <c:v>53.7</c:v>
                </c:pt>
                <c:pt idx="1">
                  <c:v>52</c:v>
                </c:pt>
                <c:pt idx="2">
                  <c:v>51.5</c:v>
                </c:pt>
                <c:pt idx="3">
                  <c:v>49.7</c:v>
                </c:pt>
              </c:numCache>
            </c:numRef>
          </c:val>
          <c:extLst xmlns:c16r2="http://schemas.microsoft.com/office/drawing/2015/06/chart">
            <c:ext xmlns:c16="http://schemas.microsoft.com/office/drawing/2014/chart" uri="{C3380CC4-5D6E-409C-BE32-E72D297353CC}">
              <c16:uniqueId val="{00000007-6B46-4C44-B738-3A25CC296593}"/>
            </c:ext>
          </c:extLst>
        </c:ser>
        <c:dLbls/>
        <c:marker val="1"/>
        <c:axId val="155976832"/>
        <c:axId val="155602304"/>
      </c:lineChart>
      <c:catAx>
        <c:axId val="155599232"/>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5600768"/>
        <c:crosses val="autoZero"/>
        <c:auto val="1"/>
        <c:lblAlgn val="ctr"/>
        <c:lblOffset val="100"/>
      </c:catAx>
      <c:valAx>
        <c:axId val="155600768"/>
        <c:scaling>
          <c:orientation val="minMax"/>
        </c:scaling>
        <c:axPos val="l"/>
        <c:majorGridlines>
          <c:spPr>
            <a:ln w="9525" cap="flat" cmpd="sng" algn="ctr">
              <a:solidFill>
                <a:schemeClr val="accent4">
                  <a:lumMod val="40000"/>
                  <a:lumOff val="60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5599232"/>
        <c:crosses val="autoZero"/>
        <c:crossBetween val="between"/>
      </c:valAx>
      <c:valAx>
        <c:axId val="155602304"/>
        <c:scaling>
          <c:orientation val="minMax"/>
        </c:scaling>
        <c:axPos val="r"/>
        <c:numFmt formatCode="#,##0.0"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5976832"/>
        <c:crosses val="max"/>
        <c:crossBetween val="between"/>
      </c:valAx>
      <c:catAx>
        <c:axId val="155976832"/>
        <c:scaling>
          <c:orientation val="minMax"/>
        </c:scaling>
        <c:delete val="1"/>
        <c:axPos val="b"/>
        <c:numFmt formatCode="General" sourceLinked="1"/>
        <c:tickLblPos val="none"/>
        <c:crossAx val="155602304"/>
        <c:crosses val="autoZero"/>
        <c:auto val="1"/>
        <c:lblAlgn val="ctr"/>
        <c:lblOffset val="100"/>
      </c:catAx>
      <c:spPr>
        <a:solidFill>
          <a:schemeClr val="accent4">
            <a:lumMod val="20000"/>
            <a:lumOff val="80000"/>
          </a:schemeClr>
        </a:solidFill>
        <a:ln>
          <a:solidFill>
            <a:schemeClr val="accent4">
              <a:lumMod val="40000"/>
              <a:lumOff val="60000"/>
            </a:schemeClr>
          </a:solid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6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7.0427328906263353E-2"/>
          <c:y val="3.0838831241232562E-2"/>
          <c:w val="0.92029099269583292"/>
          <c:h val="0.51786600858296972"/>
        </c:manualLayout>
      </c:layout>
      <c:barChart>
        <c:barDir val="col"/>
        <c:grouping val="clustered"/>
        <c:ser>
          <c:idx val="1"/>
          <c:order val="1"/>
          <c:tx>
            <c:strRef>
              <c:f>' 31.налог и неналог'!$C$3</c:f>
              <c:strCache>
                <c:ptCount val="1"/>
                <c:pt idx="0">
                  <c:v>2021</c:v>
                </c:pt>
              </c:strCache>
            </c:strRef>
          </c:tx>
          <c:spPr>
            <a:solidFill>
              <a:srgbClr val="CC66FF"/>
            </a:solidFill>
            <a:ln>
              <a:solidFill>
                <a:srgbClr val="7030A0"/>
              </a:solidFill>
            </a:ln>
            <a:effectLst/>
          </c:spPr>
          <c:dLbls>
            <c:spPr>
              <a:solidFill>
                <a:srgbClr val="CC99FF"/>
              </a:solidFill>
              <a:ln>
                <a:solidFill>
                  <a:srgbClr val="7030A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31.налог и неналог'!$A$4:$A$37</c:f>
              <c:strCache>
                <c:ptCount val="34"/>
                <c:pt idx="0">
                  <c:v>Рамонский МР</c:v>
                </c:pt>
                <c:pt idx="1">
                  <c:v>Лискинский МР</c:v>
                </c:pt>
                <c:pt idx="2">
                  <c:v>Аннинский МР</c:v>
                </c:pt>
                <c:pt idx="3">
                  <c:v>ГО г. Воронеж</c:v>
                </c:pt>
                <c:pt idx="4">
                  <c:v>ГО г. Нововоронеж</c:v>
                </c:pt>
                <c:pt idx="5">
                  <c:v>Калачеевский МР</c:v>
                </c:pt>
                <c:pt idx="6">
                  <c:v>Россошанский МР</c:v>
                </c:pt>
                <c:pt idx="7">
                  <c:v>Богучарский МР</c:v>
                </c:pt>
                <c:pt idx="8">
                  <c:v>Эртильский МР</c:v>
                </c:pt>
                <c:pt idx="9">
                  <c:v>Грибановский МР</c:v>
                </c:pt>
                <c:pt idx="10">
                  <c:v>Хохольский МР</c:v>
                </c:pt>
                <c:pt idx="11">
                  <c:v>Петропавловский МР</c:v>
                </c:pt>
                <c:pt idx="12">
                  <c:v>Бутурлиновский МР</c:v>
                </c:pt>
                <c:pt idx="13">
                  <c:v>Нижнедевицкий МР</c:v>
                </c:pt>
                <c:pt idx="14">
                  <c:v>Кантемировский МР</c:v>
                </c:pt>
                <c:pt idx="15">
                  <c:v>Таловский МР</c:v>
                </c:pt>
                <c:pt idx="16">
                  <c:v>Верхнехавский МР</c:v>
                </c:pt>
                <c:pt idx="17">
                  <c:v>Павловский МР</c:v>
                </c:pt>
                <c:pt idx="18">
                  <c:v>Воробьевский МР</c:v>
                </c:pt>
                <c:pt idx="19">
                  <c:v>Ольховатский МР</c:v>
                </c:pt>
                <c:pt idx="20">
                  <c:v>Панинский МР</c:v>
                </c:pt>
                <c:pt idx="21">
                  <c:v>Каменский МР</c:v>
                </c:pt>
                <c:pt idx="22">
                  <c:v>Борисоглебский ГО</c:v>
                </c:pt>
                <c:pt idx="23">
                  <c:v>Острогожский МР</c:v>
                </c:pt>
                <c:pt idx="24">
                  <c:v>Каширский МР</c:v>
                </c:pt>
                <c:pt idx="25">
                  <c:v>Семилукский МР</c:v>
                </c:pt>
                <c:pt idx="26">
                  <c:v>Верхнемамонский МР</c:v>
                </c:pt>
                <c:pt idx="27">
                  <c:v>Терновский МР</c:v>
                </c:pt>
                <c:pt idx="28">
                  <c:v>Поворинский МР</c:v>
                </c:pt>
                <c:pt idx="29">
                  <c:v>Подгоренский МР</c:v>
                </c:pt>
                <c:pt idx="30">
                  <c:v>Новохоперский МР</c:v>
                </c:pt>
                <c:pt idx="31">
                  <c:v>Новоусманский МР</c:v>
                </c:pt>
                <c:pt idx="32">
                  <c:v>Репьевский МР</c:v>
                </c:pt>
                <c:pt idx="33">
                  <c:v>Бобровский МР</c:v>
                </c:pt>
              </c:strCache>
            </c:strRef>
          </c:cat>
          <c:val>
            <c:numRef>
              <c:f>' 31.налог и неналог'!$C$4:$C$37</c:f>
              <c:numCache>
                <c:formatCode>#,##0.0</c:formatCode>
                <c:ptCount val="34"/>
                <c:pt idx="0">
                  <c:v>78.819999999999993</c:v>
                </c:pt>
                <c:pt idx="1">
                  <c:v>73.13</c:v>
                </c:pt>
                <c:pt idx="2">
                  <c:v>59.63</c:v>
                </c:pt>
                <c:pt idx="3">
                  <c:v>57.58</c:v>
                </c:pt>
                <c:pt idx="4">
                  <c:v>55.94</c:v>
                </c:pt>
                <c:pt idx="5">
                  <c:v>55.11</c:v>
                </c:pt>
                <c:pt idx="6">
                  <c:v>55.1</c:v>
                </c:pt>
                <c:pt idx="7">
                  <c:v>53.6</c:v>
                </c:pt>
                <c:pt idx="8">
                  <c:v>52.11</c:v>
                </c:pt>
                <c:pt idx="9">
                  <c:v>51.4</c:v>
                </c:pt>
                <c:pt idx="10">
                  <c:v>51.13</c:v>
                </c:pt>
                <c:pt idx="11">
                  <c:v>50.61</c:v>
                </c:pt>
                <c:pt idx="12">
                  <c:v>49.230000000000004</c:v>
                </c:pt>
                <c:pt idx="13">
                  <c:v>48.949999999999996</c:v>
                </c:pt>
                <c:pt idx="14">
                  <c:v>48.690000000000005</c:v>
                </c:pt>
                <c:pt idx="15">
                  <c:v>48.24</c:v>
                </c:pt>
                <c:pt idx="16">
                  <c:v>43.379999999999995</c:v>
                </c:pt>
                <c:pt idx="17">
                  <c:v>42.71</c:v>
                </c:pt>
                <c:pt idx="18">
                  <c:v>42.37</c:v>
                </c:pt>
                <c:pt idx="19">
                  <c:v>42.24</c:v>
                </c:pt>
                <c:pt idx="20">
                  <c:v>42.04</c:v>
                </c:pt>
                <c:pt idx="21">
                  <c:v>41.89</c:v>
                </c:pt>
                <c:pt idx="22">
                  <c:v>41.07</c:v>
                </c:pt>
                <c:pt idx="23">
                  <c:v>40.39</c:v>
                </c:pt>
                <c:pt idx="24">
                  <c:v>38.92</c:v>
                </c:pt>
                <c:pt idx="25">
                  <c:v>38.300000000000011</c:v>
                </c:pt>
                <c:pt idx="26">
                  <c:v>38.120000000000005</c:v>
                </c:pt>
                <c:pt idx="27">
                  <c:v>37.730000000000011</c:v>
                </c:pt>
                <c:pt idx="28">
                  <c:v>36.849999999999994</c:v>
                </c:pt>
                <c:pt idx="29">
                  <c:v>35.790000000000006</c:v>
                </c:pt>
                <c:pt idx="30">
                  <c:v>34.53</c:v>
                </c:pt>
                <c:pt idx="31">
                  <c:v>30.64</c:v>
                </c:pt>
                <c:pt idx="32">
                  <c:v>24.97</c:v>
                </c:pt>
                <c:pt idx="33" formatCode="General">
                  <c:v>24</c:v>
                </c:pt>
              </c:numCache>
            </c:numRef>
          </c:val>
          <c:extLst xmlns:c16r2="http://schemas.microsoft.com/office/drawing/2015/06/chart">
            <c:ext xmlns:c16="http://schemas.microsoft.com/office/drawing/2014/chart" uri="{C3380CC4-5D6E-409C-BE32-E72D297353CC}">
              <c16:uniqueId val="{00000000-16F3-4208-AC6F-3E01A4C78E73}"/>
            </c:ext>
          </c:extLst>
        </c:ser>
        <c:dLbls/>
        <c:gapWidth val="100"/>
        <c:axId val="156097536"/>
        <c:axId val="156103424"/>
      </c:barChart>
      <c:lineChart>
        <c:grouping val="standard"/>
        <c:ser>
          <c:idx val="0"/>
          <c:order val="0"/>
          <c:tx>
            <c:strRef>
              <c:f>' 31.налог и неналог'!$B$3</c:f>
              <c:strCache>
                <c:ptCount val="1"/>
                <c:pt idx="0">
                  <c:v>2020</c:v>
                </c:pt>
              </c:strCache>
            </c:strRef>
          </c:tx>
          <c:spPr>
            <a:ln w="28575" cap="rnd">
              <a:solidFill>
                <a:srgbClr val="0000FF"/>
              </a:solidFill>
              <a:round/>
            </a:ln>
            <a:effectLst/>
          </c:spPr>
          <c:marker>
            <c:symbol val="circle"/>
            <c:size val="5"/>
            <c:spPr>
              <a:solidFill>
                <a:srgbClr val="C00000"/>
              </a:solidFill>
              <a:ln w="9525">
                <a:solidFill>
                  <a:srgbClr val="0000FF"/>
                </a:solidFill>
              </a:ln>
              <a:effectLst/>
            </c:spPr>
          </c:marker>
          <c:cat>
            <c:strRef>
              <c:f>' 31.налог и неналог'!$A$4:$A$37</c:f>
              <c:strCache>
                <c:ptCount val="34"/>
                <c:pt idx="0">
                  <c:v>Рамонский МР</c:v>
                </c:pt>
                <c:pt idx="1">
                  <c:v>Лискинский МР</c:v>
                </c:pt>
                <c:pt idx="2">
                  <c:v>Аннинский МР</c:v>
                </c:pt>
                <c:pt idx="3">
                  <c:v>ГО г. Воронеж</c:v>
                </c:pt>
                <c:pt idx="4">
                  <c:v>ГО г. Нововоронеж</c:v>
                </c:pt>
                <c:pt idx="5">
                  <c:v>Калачеевский МР</c:v>
                </c:pt>
                <c:pt idx="6">
                  <c:v>Россошанский МР</c:v>
                </c:pt>
                <c:pt idx="7">
                  <c:v>Богучарский МР</c:v>
                </c:pt>
                <c:pt idx="8">
                  <c:v>Эртильский МР</c:v>
                </c:pt>
                <c:pt idx="9">
                  <c:v>Грибановский МР</c:v>
                </c:pt>
                <c:pt idx="10">
                  <c:v>Хохольский МР</c:v>
                </c:pt>
                <c:pt idx="11">
                  <c:v>Петропавловский МР</c:v>
                </c:pt>
                <c:pt idx="12">
                  <c:v>Бутурлиновский МР</c:v>
                </c:pt>
                <c:pt idx="13">
                  <c:v>Нижнедевицкий МР</c:v>
                </c:pt>
                <c:pt idx="14">
                  <c:v>Кантемировский МР</c:v>
                </c:pt>
                <c:pt idx="15">
                  <c:v>Таловский МР</c:v>
                </c:pt>
                <c:pt idx="16">
                  <c:v>Верхнехавский МР</c:v>
                </c:pt>
                <c:pt idx="17">
                  <c:v>Павловский МР</c:v>
                </c:pt>
                <c:pt idx="18">
                  <c:v>Воробьевский МР</c:v>
                </c:pt>
                <c:pt idx="19">
                  <c:v>Ольховатский МР</c:v>
                </c:pt>
                <c:pt idx="20">
                  <c:v>Панинский МР</c:v>
                </c:pt>
                <c:pt idx="21">
                  <c:v>Каменский МР</c:v>
                </c:pt>
                <c:pt idx="22">
                  <c:v>Борисоглебский ГО</c:v>
                </c:pt>
                <c:pt idx="23">
                  <c:v>Острогожский МР</c:v>
                </c:pt>
                <c:pt idx="24">
                  <c:v>Каширский МР</c:v>
                </c:pt>
                <c:pt idx="25">
                  <c:v>Семилукский МР</c:v>
                </c:pt>
                <c:pt idx="26">
                  <c:v>Верхнемамонский МР</c:v>
                </c:pt>
                <c:pt idx="27">
                  <c:v>Терновский МР</c:v>
                </c:pt>
                <c:pt idx="28">
                  <c:v>Поворинский МР</c:v>
                </c:pt>
                <c:pt idx="29">
                  <c:v>Подгоренский МР</c:v>
                </c:pt>
                <c:pt idx="30">
                  <c:v>Новохоперский МР</c:v>
                </c:pt>
                <c:pt idx="31">
                  <c:v>Новоусманский МР</c:v>
                </c:pt>
                <c:pt idx="32">
                  <c:v>Репьевский МР</c:v>
                </c:pt>
                <c:pt idx="33">
                  <c:v>Бобровский МР</c:v>
                </c:pt>
              </c:strCache>
            </c:strRef>
          </c:cat>
          <c:val>
            <c:numRef>
              <c:f>' 31.налог и неналог'!$B$4:$B$37</c:f>
              <c:numCache>
                <c:formatCode>#,##0.0</c:formatCode>
                <c:ptCount val="34"/>
                <c:pt idx="0">
                  <c:v>56.61</c:v>
                </c:pt>
                <c:pt idx="1">
                  <c:v>75.599999999999994</c:v>
                </c:pt>
                <c:pt idx="2">
                  <c:v>69.099999999999994</c:v>
                </c:pt>
                <c:pt idx="3">
                  <c:v>58.4</c:v>
                </c:pt>
                <c:pt idx="4">
                  <c:v>47.1</c:v>
                </c:pt>
                <c:pt idx="5">
                  <c:v>58.86</c:v>
                </c:pt>
                <c:pt idx="6">
                  <c:v>75.31</c:v>
                </c:pt>
                <c:pt idx="7">
                  <c:v>63.2</c:v>
                </c:pt>
                <c:pt idx="8">
                  <c:v>51.9</c:v>
                </c:pt>
                <c:pt idx="9">
                  <c:v>33.200000000000003</c:v>
                </c:pt>
                <c:pt idx="10" formatCode="General">
                  <c:v>59</c:v>
                </c:pt>
                <c:pt idx="11">
                  <c:v>55.4</c:v>
                </c:pt>
                <c:pt idx="12" formatCode="General">
                  <c:v>50</c:v>
                </c:pt>
                <c:pt idx="13">
                  <c:v>48.6</c:v>
                </c:pt>
                <c:pt idx="14">
                  <c:v>51.7</c:v>
                </c:pt>
                <c:pt idx="15">
                  <c:v>37.700000000000003</c:v>
                </c:pt>
                <c:pt idx="16">
                  <c:v>49.6</c:v>
                </c:pt>
                <c:pt idx="17">
                  <c:v>39.6</c:v>
                </c:pt>
                <c:pt idx="18">
                  <c:v>44.9</c:v>
                </c:pt>
                <c:pt idx="19">
                  <c:v>47.9</c:v>
                </c:pt>
                <c:pt idx="20" formatCode="General">
                  <c:v>51</c:v>
                </c:pt>
                <c:pt idx="21">
                  <c:v>29.45</c:v>
                </c:pt>
                <c:pt idx="22">
                  <c:v>32.9</c:v>
                </c:pt>
                <c:pt idx="23">
                  <c:v>56.6</c:v>
                </c:pt>
                <c:pt idx="24">
                  <c:v>45.3</c:v>
                </c:pt>
                <c:pt idx="25">
                  <c:v>63.160000000000004</c:v>
                </c:pt>
                <c:pt idx="26">
                  <c:v>51.25</c:v>
                </c:pt>
                <c:pt idx="27">
                  <c:v>45.64</c:v>
                </c:pt>
                <c:pt idx="28">
                  <c:v>40.300000000000011</c:v>
                </c:pt>
                <c:pt idx="29">
                  <c:v>35.6</c:v>
                </c:pt>
                <c:pt idx="30">
                  <c:v>44.5</c:v>
                </c:pt>
                <c:pt idx="31">
                  <c:v>29.4</c:v>
                </c:pt>
                <c:pt idx="32">
                  <c:v>32.4</c:v>
                </c:pt>
                <c:pt idx="33">
                  <c:v>25.43</c:v>
                </c:pt>
              </c:numCache>
            </c:numRef>
          </c:val>
          <c:extLst xmlns:c16r2="http://schemas.microsoft.com/office/drawing/2015/06/chart">
            <c:ext xmlns:c16="http://schemas.microsoft.com/office/drawing/2014/chart" uri="{C3380CC4-5D6E-409C-BE32-E72D297353CC}">
              <c16:uniqueId val="{00000001-16F3-4208-AC6F-3E01A4C78E73}"/>
            </c:ext>
          </c:extLst>
        </c:ser>
        <c:dLbls/>
        <c:marker val="1"/>
        <c:axId val="156097536"/>
        <c:axId val="156103424"/>
      </c:lineChart>
      <c:catAx>
        <c:axId val="156097536"/>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6103424"/>
        <c:crosses val="autoZero"/>
        <c:auto val="1"/>
        <c:lblAlgn val="ctr"/>
        <c:lblOffset val="100"/>
      </c:catAx>
      <c:valAx>
        <c:axId val="156103424"/>
        <c:scaling>
          <c:orientation val="minMax"/>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6097536"/>
        <c:crosses val="autoZero"/>
        <c:crossBetween val="between"/>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82352629083646156"/>
          <c:y val="4.8960907070336533E-2"/>
          <c:w val="0.14397775247194758"/>
          <c:h val="8.1288854330634E-2"/>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63.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0613598489056771"/>
          <c:y val="0.10993794503844738"/>
          <c:w val="0.85506277080324389"/>
          <c:h val="0.70789277773243409"/>
        </c:manualLayout>
      </c:layout>
      <c:lineChart>
        <c:grouping val="standard"/>
        <c:ser>
          <c:idx val="0"/>
          <c:order val="0"/>
          <c:spPr>
            <a:ln w="28575" cap="rnd">
              <a:solidFill>
                <a:srgbClr val="7030A0"/>
              </a:solidFill>
              <a:round/>
            </a:ln>
            <a:effectLst/>
          </c:spPr>
          <c:marker>
            <c:symbol val="circle"/>
            <c:size val="5"/>
            <c:spPr>
              <a:solidFill>
                <a:srgbClr val="C00000"/>
              </a:solidFill>
              <a:ln w="9525">
                <a:solidFill>
                  <a:srgbClr val="7030A0"/>
                </a:solidFill>
              </a:ln>
              <a:effectLst/>
            </c:spPr>
          </c:marker>
          <c:dLbls>
            <c:spPr>
              <a:solidFill>
                <a:schemeClr val="accent4">
                  <a:lumMod val="20000"/>
                  <a:lumOff val="80000"/>
                </a:schemeClr>
              </a:solidFill>
              <a:ln>
                <a:solidFill>
                  <a:schemeClr val="accent4">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'34 расходы'!$A$40:$A$43</c:f>
              <c:strCache>
                <c:ptCount val="4"/>
                <c:pt idx="0">
                  <c:v>2018г.</c:v>
                </c:pt>
                <c:pt idx="1">
                  <c:v>2019г.</c:v>
                </c:pt>
                <c:pt idx="2">
                  <c:v>2020г.</c:v>
                </c:pt>
                <c:pt idx="3">
                  <c:v>2021г.</c:v>
                </c:pt>
              </c:strCache>
            </c:strRef>
          </c:cat>
          <c:val>
            <c:numRef>
              <c:f>'34 расходы'!$B$40:$B$43</c:f>
              <c:numCache>
                <c:formatCode>General</c:formatCode>
                <c:ptCount val="4"/>
                <c:pt idx="0" formatCode="0.0">
                  <c:v>1782.1</c:v>
                </c:pt>
                <c:pt idx="1">
                  <c:v>1812.2</c:v>
                </c:pt>
                <c:pt idx="2">
                  <c:v>1872.2</c:v>
                </c:pt>
                <c:pt idx="3">
                  <c:v>1983.5</c:v>
                </c:pt>
              </c:numCache>
            </c:numRef>
          </c:val>
          <c:extLst xmlns:c16r2="http://schemas.microsoft.com/office/drawing/2015/06/chart">
            <c:ext xmlns:c16="http://schemas.microsoft.com/office/drawing/2014/chart" uri="{C3380CC4-5D6E-409C-BE32-E72D297353CC}">
              <c16:uniqueId val="{00000000-C3EA-42DE-8D78-25EFBB2FB5EE}"/>
            </c:ext>
          </c:extLst>
        </c:ser>
        <c:dLbls/>
        <c:marker val="1"/>
        <c:axId val="156225920"/>
        <c:axId val="156227456"/>
      </c:lineChart>
      <c:catAx>
        <c:axId val="15622592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6227456"/>
        <c:crosses val="autoZero"/>
        <c:auto val="1"/>
        <c:lblAlgn val="ctr"/>
        <c:lblOffset val="100"/>
      </c:catAx>
      <c:valAx>
        <c:axId val="156227456"/>
        <c:scaling>
          <c:orientation val="minMax"/>
          <c:min val="175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6225920"/>
        <c:crosses val="autoZero"/>
        <c:crossBetween val="between"/>
        <c:majorUnit val="50"/>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64.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7.7188051122363474E-2"/>
          <c:y val="9.5001660792780537E-2"/>
          <c:w val="0.82130686035988132"/>
          <c:h val="0.46623669161628706"/>
        </c:manualLayout>
      </c:layout>
      <c:areaChart>
        <c:grouping val="standard"/>
        <c:ser>
          <c:idx val="2"/>
          <c:order val="2"/>
          <c:tx>
            <c:strRef>
              <c:f>Лист2!$D$3</c:f>
              <c:strCache>
                <c:ptCount val="1"/>
              </c:strCache>
            </c:strRef>
          </c:tx>
          <c:spPr>
            <a:solidFill>
              <a:srgbClr val="00CCFF"/>
            </a:solidFill>
            <a:ln>
              <a:solidFill>
                <a:srgbClr val="00B0F0"/>
              </a:solidFill>
            </a:ln>
            <a:effectLst/>
          </c:spPr>
          <c:cat>
            <c:strRef>
              <c:f>Лист2!$A$4:$A$40</c:f>
              <c:strCache>
                <c:ptCount val="37"/>
                <c:pt idx="0">
                  <c:v>ГО г. Воронеж</c:v>
                </c:pt>
                <c:pt idx="1">
                  <c:v>Лискинский МР</c:v>
                </c:pt>
                <c:pt idx="2">
                  <c:v>Россошанский МР</c:v>
                </c:pt>
                <c:pt idx="3">
                  <c:v>Новоусманский МР</c:v>
                </c:pt>
                <c:pt idx="4">
                  <c:v>Борисоглебский ГО</c:v>
                </c:pt>
                <c:pt idx="5">
                  <c:v>Семилукский МР</c:v>
                </c:pt>
                <c:pt idx="7">
                  <c:v>Острогожский МР</c:v>
                </c:pt>
                <c:pt idx="8">
                  <c:v>Павловский МР</c:v>
                </c:pt>
                <c:pt idx="9">
                  <c:v>Калачеевский МР</c:v>
                </c:pt>
                <c:pt idx="10">
                  <c:v>Бобровский МР</c:v>
                </c:pt>
                <c:pt idx="11">
                  <c:v>Бутурлиновский МР</c:v>
                </c:pt>
                <c:pt idx="13">
                  <c:v>Аннинский МР</c:v>
                </c:pt>
                <c:pt idx="14">
                  <c:v>Рамонский МР</c:v>
                </c:pt>
                <c:pt idx="15">
                  <c:v>Богучарский МР</c:v>
                </c:pt>
                <c:pt idx="16">
                  <c:v>Новохоперский МР</c:v>
                </c:pt>
                <c:pt idx="17">
                  <c:v>Таловский МР</c:v>
                </c:pt>
                <c:pt idx="18">
                  <c:v>Кантемировский МР</c:v>
                </c:pt>
                <c:pt idx="19">
                  <c:v>ГО г. Нововоронеж</c:v>
                </c:pt>
                <c:pt idx="20">
                  <c:v>Поворинский МР</c:v>
                </c:pt>
                <c:pt idx="22">
                  <c:v>Хохольский МР</c:v>
                </c:pt>
                <c:pt idx="23">
                  <c:v>Грибановский МР</c:v>
                </c:pt>
                <c:pt idx="24">
                  <c:v>Панинский МР</c:v>
                </c:pt>
                <c:pt idx="25">
                  <c:v>Подгоренский МР</c:v>
                </c:pt>
                <c:pt idx="26">
                  <c:v>Каширский МР</c:v>
                </c:pt>
                <c:pt idx="27">
                  <c:v>Верхнехавский МР</c:v>
                </c:pt>
                <c:pt idx="28">
                  <c:v>Ольховатский МР</c:v>
                </c:pt>
                <c:pt idx="29">
                  <c:v>Эртильский МР</c:v>
                </c:pt>
                <c:pt idx="30">
                  <c:v>Верхнемамонский МР</c:v>
                </c:pt>
                <c:pt idx="31">
                  <c:v>Терновский МР</c:v>
                </c:pt>
                <c:pt idx="32">
                  <c:v>Нижнедевицкий МР</c:v>
                </c:pt>
                <c:pt idx="33">
                  <c:v>Каменский МР</c:v>
                </c:pt>
                <c:pt idx="34">
                  <c:v>Петропавловский МР</c:v>
                </c:pt>
                <c:pt idx="35">
                  <c:v>Воробьевский МР</c:v>
                </c:pt>
                <c:pt idx="36">
                  <c:v>Репьевский МР</c:v>
                </c:pt>
              </c:strCache>
            </c:strRef>
          </c:cat>
          <c:val>
            <c:numRef>
              <c:f>Лист2!$D$4:$D$40</c:f>
              <c:numCache>
                <c:formatCode>General</c:formatCode>
                <c:ptCount val="37"/>
                <c:pt idx="0">
                  <c:v>1049.7</c:v>
                </c:pt>
                <c:pt idx="1">
                  <c:v>95.2</c:v>
                </c:pt>
                <c:pt idx="2">
                  <c:v>90.7</c:v>
                </c:pt>
                <c:pt idx="3">
                  <c:v>86.5</c:v>
                </c:pt>
                <c:pt idx="4">
                  <c:v>68.7</c:v>
                </c:pt>
                <c:pt idx="5">
                  <c:v>67.099999999999994</c:v>
                </c:pt>
                <c:pt idx="7">
                  <c:v>55.5</c:v>
                </c:pt>
                <c:pt idx="8">
                  <c:v>52.2</c:v>
                </c:pt>
                <c:pt idx="9">
                  <c:v>48.2</c:v>
                </c:pt>
                <c:pt idx="10">
                  <c:v>48.2</c:v>
                </c:pt>
                <c:pt idx="11">
                  <c:v>43.4</c:v>
                </c:pt>
                <c:pt idx="13">
                  <c:v>37.4</c:v>
                </c:pt>
                <c:pt idx="14">
                  <c:v>37.300000000000011</c:v>
                </c:pt>
                <c:pt idx="15">
                  <c:v>36.700000000000003</c:v>
                </c:pt>
                <c:pt idx="16">
                  <c:v>36.4</c:v>
                </c:pt>
                <c:pt idx="17">
                  <c:v>36.200000000000003</c:v>
                </c:pt>
                <c:pt idx="18">
                  <c:v>32.1</c:v>
                </c:pt>
                <c:pt idx="19">
                  <c:v>31.4</c:v>
                </c:pt>
                <c:pt idx="20">
                  <c:v>31.2</c:v>
                </c:pt>
                <c:pt idx="22">
                  <c:v>29.6</c:v>
                </c:pt>
                <c:pt idx="23">
                  <c:v>28.8</c:v>
                </c:pt>
                <c:pt idx="24">
                  <c:v>24.4</c:v>
                </c:pt>
                <c:pt idx="25">
                  <c:v>23.2</c:v>
                </c:pt>
                <c:pt idx="26">
                  <c:v>22.7</c:v>
                </c:pt>
                <c:pt idx="27">
                  <c:v>22.6</c:v>
                </c:pt>
                <c:pt idx="28">
                  <c:v>21.8</c:v>
                </c:pt>
                <c:pt idx="29">
                  <c:v>21.5</c:v>
                </c:pt>
                <c:pt idx="30">
                  <c:v>18.2</c:v>
                </c:pt>
                <c:pt idx="31">
                  <c:v>17.7</c:v>
                </c:pt>
                <c:pt idx="32">
                  <c:v>17.7</c:v>
                </c:pt>
                <c:pt idx="33">
                  <c:v>17.3</c:v>
                </c:pt>
                <c:pt idx="34">
                  <c:v>16.7</c:v>
                </c:pt>
                <c:pt idx="35">
                  <c:v>15.4</c:v>
                </c:pt>
                <c:pt idx="36">
                  <c:v>15.2</c:v>
                </c:pt>
              </c:numCache>
            </c:numRef>
          </c:val>
          <c:extLst xmlns:c16r2="http://schemas.microsoft.com/office/drawing/2015/06/chart">
            <c:ext xmlns:c16="http://schemas.microsoft.com/office/drawing/2014/chart" uri="{C3380CC4-5D6E-409C-BE32-E72D297353CC}">
              <c16:uniqueId val="{00000000-2161-46A1-835B-8E985EDDBAF0}"/>
            </c:ext>
          </c:extLst>
        </c:ser>
        <c:dLbls/>
        <c:axId val="156610944"/>
        <c:axId val="156588672"/>
      </c:areaChart>
      <c:barChart>
        <c:barDir val="col"/>
        <c:grouping val="clustered"/>
        <c:ser>
          <c:idx val="1"/>
          <c:order val="1"/>
          <c:tx>
            <c:strRef>
              <c:f>Лист2!$C$3</c:f>
              <c:strCache>
                <c:ptCount val="1"/>
                <c:pt idx="0">
                  <c:v>2021г.</c:v>
                </c:pt>
              </c:strCache>
            </c:strRef>
          </c:tx>
          <c:spPr>
            <a:solidFill>
              <a:srgbClr val="9966FF"/>
            </a:solidFill>
            <a:ln>
              <a:solidFill>
                <a:srgbClr val="7030A0"/>
              </a:solidFill>
            </a:ln>
            <a:effectLst/>
          </c:spPr>
          <c:dLbls>
            <c:spPr>
              <a:solidFill>
                <a:srgbClr val="CC99FF"/>
              </a:solidFill>
              <a:ln>
                <a:solidFill>
                  <a:srgbClr val="7030A0"/>
                </a:solid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inBase"/>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Лист2!$A$4:$A$40</c:f>
              <c:strCache>
                <c:ptCount val="37"/>
                <c:pt idx="0">
                  <c:v>ГО г. Воронеж</c:v>
                </c:pt>
                <c:pt idx="1">
                  <c:v>Лискинский МР</c:v>
                </c:pt>
                <c:pt idx="2">
                  <c:v>Россошанский МР</c:v>
                </c:pt>
                <c:pt idx="3">
                  <c:v>Новоусманский МР</c:v>
                </c:pt>
                <c:pt idx="4">
                  <c:v>Борисоглебский ГО</c:v>
                </c:pt>
                <c:pt idx="5">
                  <c:v>Семилукский МР</c:v>
                </c:pt>
                <c:pt idx="7">
                  <c:v>Острогожский МР</c:v>
                </c:pt>
                <c:pt idx="8">
                  <c:v>Павловский МР</c:v>
                </c:pt>
                <c:pt idx="9">
                  <c:v>Калачеевский МР</c:v>
                </c:pt>
                <c:pt idx="10">
                  <c:v>Бобровский МР</c:v>
                </c:pt>
                <c:pt idx="11">
                  <c:v>Бутурлиновский МР</c:v>
                </c:pt>
                <c:pt idx="13">
                  <c:v>Аннинский МР</c:v>
                </c:pt>
                <c:pt idx="14">
                  <c:v>Рамонский МР</c:v>
                </c:pt>
                <c:pt idx="15">
                  <c:v>Богучарский МР</c:v>
                </c:pt>
                <c:pt idx="16">
                  <c:v>Новохоперский МР</c:v>
                </c:pt>
                <c:pt idx="17">
                  <c:v>Таловский МР</c:v>
                </c:pt>
                <c:pt idx="18">
                  <c:v>Кантемировский МР</c:v>
                </c:pt>
                <c:pt idx="19">
                  <c:v>ГО г. Нововоронеж</c:v>
                </c:pt>
                <c:pt idx="20">
                  <c:v>Поворинский МР</c:v>
                </c:pt>
                <c:pt idx="22">
                  <c:v>Хохольский МР</c:v>
                </c:pt>
                <c:pt idx="23">
                  <c:v>Грибановский МР</c:v>
                </c:pt>
                <c:pt idx="24">
                  <c:v>Панинский МР</c:v>
                </c:pt>
                <c:pt idx="25">
                  <c:v>Подгоренский МР</c:v>
                </c:pt>
                <c:pt idx="26">
                  <c:v>Каширский МР</c:v>
                </c:pt>
                <c:pt idx="27">
                  <c:v>Верхнехавский МР</c:v>
                </c:pt>
                <c:pt idx="28">
                  <c:v>Ольховатский МР</c:v>
                </c:pt>
                <c:pt idx="29">
                  <c:v>Эртильский МР</c:v>
                </c:pt>
                <c:pt idx="30">
                  <c:v>Верхнемамонский МР</c:v>
                </c:pt>
                <c:pt idx="31">
                  <c:v>Терновский МР</c:v>
                </c:pt>
                <c:pt idx="32">
                  <c:v>Нижнедевицкий МР</c:v>
                </c:pt>
                <c:pt idx="33">
                  <c:v>Каменский МР</c:v>
                </c:pt>
                <c:pt idx="34">
                  <c:v>Петропавловский МР</c:v>
                </c:pt>
                <c:pt idx="35">
                  <c:v>Воробьевский МР</c:v>
                </c:pt>
                <c:pt idx="36">
                  <c:v>Репьевский МР</c:v>
                </c:pt>
              </c:strCache>
            </c:strRef>
          </c:cat>
          <c:val>
            <c:numRef>
              <c:f>Лист2!$C$4:$C$40</c:f>
              <c:numCache>
                <c:formatCode>General</c:formatCode>
                <c:ptCount val="37"/>
                <c:pt idx="0">
                  <c:v>1443.6</c:v>
                </c:pt>
                <c:pt idx="1">
                  <c:v>1657.6</c:v>
                </c:pt>
                <c:pt idx="2">
                  <c:v>1401.8</c:v>
                </c:pt>
                <c:pt idx="3">
                  <c:v>2260.5</c:v>
                </c:pt>
                <c:pt idx="4">
                  <c:v>1446.1</c:v>
                </c:pt>
                <c:pt idx="5">
                  <c:v>2018.2</c:v>
                </c:pt>
                <c:pt idx="7">
                  <c:v>1609.2</c:v>
                </c:pt>
                <c:pt idx="8">
                  <c:v>2153.3000000000002</c:v>
                </c:pt>
                <c:pt idx="9">
                  <c:v>2094.3000000000002</c:v>
                </c:pt>
                <c:pt idx="10">
                  <c:v>2281.1</c:v>
                </c:pt>
                <c:pt idx="11">
                  <c:v>2070.6</c:v>
                </c:pt>
                <c:pt idx="13">
                  <c:v>2912.7</c:v>
                </c:pt>
                <c:pt idx="14">
                  <c:v>2364.8000000000002</c:v>
                </c:pt>
                <c:pt idx="15">
                  <c:v>2865.2</c:v>
                </c:pt>
                <c:pt idx="16">
                  <c:v>3353.2</c:v>
                </c:pt>
                <c:pt idx="17">
                  <c:v>2328.1</c:v>
                </c:pt>
                <c:pt idx="18">
                  <c:v>2850.9</c:v>
                </c:pt>
                <c:pt idx="19">
                  <c:v>3153.5</c:v>
                </c:pt>
                <c:pt idx="20">
                  <c:v>2666.5</c:v>
                </c:pt>
                <c:pt idx="22">
                  <c:v>2821.2</c:v>
                </c:pt>
                <c:pt idx="23">
                  <c:v>2685.8</c:v>
                </c:pt>
                <c:pt idx="24">
                  <c:v>3173.4</c:v>
                </c:pt>
                <c:pt idx="25">
                  <c:v>3098.7</c:v>
                </c:pt>
                <c:pt idx="26">
                  <c:v>3170.2</c:v>
                </c:pt>
                <c:pt idx="27">
                  <c:v>3286.9</c:v>
                </c:pt>
                <c:pt idx="28">
                  <c:v>3020.9</c:v>
                </c:pt>
                <c:pt idx="29">
                  <c:v>3208.2</c:v>
                </c:pt>
                <c:pt idx="30">
                  <c:v>3869.3</c:v>
                </c:pt>
                <c:pt idx="31">
                  <c:v>3410.3</c:v>
                </c:pt>
                <c:pt idx="32">
                  <c:v>3817.8</c:v>
                </c:pt>
                <c:pt idx="33">
                  <c:v>3238.5</c:v>
                </c:pt>
                <c:pt idx="34">
                  <c:v>4176.2</c:v>
                </c:pt>
                <c:pt idx="35">
                  <c:v>4535.6000000000004</c:v>
                </c:pt>
                <c:pt idx="36">
                  <c:v>3662.1</c:v>
                </c:pt>
              </c:numCache>
            </c:numRef>
          </c:val>
          <c:extLst xmlns:c16r2="http://schemas.microsoft.com/office/drawing/2015/06/chart">
            <c:ext xmlns:c16="http://schemas.microsoft.com/office/drawing/2014/chart" uri="{C3380CC4-5D6E-409C-BE32-E72D297353CC}">
              <c16:uniqueId val="{00000001-2161-46A1-835B-8E985EDDBAF0}"/>
            </c:ext>
          </c:extLst>
        </c:ser>
        <c:dLbls/>
        <c:gapWidth val="117"/>
        <c:overlap val="-27"/>
        <c:axId val="156581248"/>
        <c:axId val="156587136"/>
      </c:barChart>
      <c:lineChart>
        <c:grouping val="standard"/>
        <c:ser>
          <c:idx val="0"/>
          <c:order val="0"/>
          <c:tx>
            <c:strRef>
              <c:f>Лист2!$B$3</c:f>
              <c:strCache>
                <c:ptCount val="1"/>
                <c:pt idx="0">
                  <c:v>2020г.</c:v>
                </c:pt>
              </c:strCache>
            </c:strRef>
          </c:tx>
          <c:spPr>
            <a:ln w="28575" cap="rnd">
              <a:solidFill>
                <a:srgbClr val="0000FF"/>
              </a:solidFill>
              <a:round/>
            </a:ln>
            <a:effectLst/>
          </c:spPr>
          <c:marker>
            <c:symbol val="circle"/>
            <c:size val="5"/>
            <c:spPr>
              <a:solidFill>
                <a:srgbClr val="C00000"/>
              </a:solidFill>
              <a:ln w="9525">
                <a:solidFill>
                  <a:srgbClr val="0000FF"/>
                </a:solidFill>
              </a:ln>
              <a:effectLst/>
            </c:spPr>
          </c:marker>
          <c:cat>
            <c:strRef>
              <c:f>Лист2!$A$4:$A$40</c:f>
              <c:strCache>
                <c:ptCount val="37"/>
                <c:pt idx="0">
                  <c:v>ГО г. Воронеж</c:v>
                </c:pt>
                <c:pt idx="1">
                  <c:v>Лискинский МР</c:v>
                </c:pt>
                <c:pt idx="2">
                  <c:v>Россошанский МР</c:v>
                </c:pt>
                <c:pt idx="3">
                  <c:v>Новоусманский МР</c:v>
                </c:pt>
                <c:pt idx="4">
                  <c:v>Борисоглебский ГО</c:v>
                </c:pt>
                <c:pt idx="5">
                  <c:v>Семилукский МР</c:v>
                </c:pt>
                <c:pt idx="7">
                  <c:v>Острогожский МР</c:v>
                </c:pt>
                <c:pt idx="8">
                  <c:v>Павловский МР</c:v>
                </c:pt>
                <c:pt idx="9">
                  <c:v>Калачеевский МР</c:v>
                </c:pt>
                <c:pt idx="10">
                  <c:v>Бобровский МР</c:v>
                </c:pt>
                <c:pt idx="11">
                  <c:v>Бутурлиновский МР</c:v>
                </c:pt>
                <c:pt idx="13">
                  <c:v>Аннинский МР</c:v>
                </c:pt>
                <c:pt idx="14">
                  <c:v>Рамонский МР</c:v>
                </c:pt>
                <c:pt idx="15">
                  <c:v>Богучарский МР</c:v>
                </c:pt>
                <c:pt idx="16">
                  <c:v>Новохоперский МР</c:v>
                </c:pt>
                <c:pt idx="17">
                  <c:v>Таловский МР</c:v>
                </c:pt>
                <c:pt idx="18">
                  <c:v>Кантемировский МР</c:v>
                </c:pt>
                <c:pt idx="19">
                  <c:v>ГО г. Нововоронеж</c:v>
                </c:pt>
                <c:pt idx="20">
                  <c:v>Поворинский МР</c:v>
                </c:pt>
                <c:pt idx="22">
                  <c:v>Хохольский МР</c:v>
                </c:pt>
                <c:pt idx="23">
                  <c:v>Грибановский МР</c:v>
                </c:pt>
                <c:pt idx="24">
                  <c:v>Панинский МР</c:v>
                </c:pt>
                <c:pt idx="25">
                  <c:v>Подгоренский МР</c:v>
                </c:pt>
                <c:pt idx="26">
                  <c:v>Каширский МР</c:v>
                </c:pt>
                <c:pt idx="27">
                  <c:v>Верхнехавский МР</c:v>
                </c:pt>
                <c:pt idx="28">
                  <c:v>Ольховатский МР</c:v>
                </c:pt>
                <c:pt idx="29">
                  <c:v>Эртильский МР</c:v>
                </c:pt>
                <c:pt idx="30">
                  <c:v>Верхнемамонский МР</c:v>
                </c:pt>
                <c:pt idx="31">
                  <c:v>Терновский МР</c:v>
                </c:pt>
                <c:pt idx="32">
                  <c:v>Нижнедевицкий МР</c:v>
                </c:pt>
                <c:pt idx="33">
                  <c:v>Каменский МР</c:v>
                </c:pt>
                <c:pt idx="34">
                  <c:v>Петропавловский МР</c:v>
                </c:pt>
                <c:pt idx="35">
                  <c:v>Воробьевский МР</c:v>
                </c:pt>
                <c:pt idx="36">
                  <c:v>Репьевский МР</c:v>
                </c:pt>
              </c:strCache>
            </c:strRef>
          </c:cat>
          <c:val>
            <c:numRef>
              <c:f>Лист2!$B$4:$B$40</c:f>
              <c:numCache>
                <c:formatCode>General</c:formatCode>
                <c:ptCount val="37"/>
                <c:pt idx="0">
                  <c:v>1337.5</c:v>
                </c:pt>
                <c:pt idx="1">
                  <c:v>1549.1</c:v>
                </c:pt>
                <c:pt idx="2">
                  <c:v>1353.6</c:v>
                </c:pt>
                <c:pt idx="3">
                  <c:v>1937.9</c:v>
                </c:pt>
                <c:pt idx="4">
                  <c:v>1673.3</c:v>
                </c:pt>
                <c:pt idx="5">
                  <c:v>2006.2</c:v>
                </c:pt>
                <c:pt idx="7">
                  <c:v>1605.8</c:v>
                </c:pt>
                <c:pt idx="8">
                  <c:v>2047.1</c:v>
                </c:pt>
                <c:pt idx="9">
                  <c:v>2050</c:v>
                </c:pt>
                <c:pt idx="10">
                  <c:v>2068.6</c:v>
                </c:pt>
                <c:pt idx="11">
                  <c:v>1908.4</c:v>
                </c:pt>
                <c:pt idx="13">
                  <c:v>2710.2</c:v>
                </c:pt>
                <c:pt idx="14">
                  <c:v>2332.1999999999998</c:v>
                </c:pt>
                <c:pt idx="15">
                  <c:v>2507.6999999999998</c:v>
                </c:pt>
                <c:pt idx="16">
                  <c:v>3402.4</c:v>
                </c:pt>
                <c:pt idx="17">
                  <c:v>2243</c:v>
                </c:pt>
                <c:pt idx="18">
                  <c:v>2497.5</c:v>
                </c:pt>
                <c:pt idx="19">
                  <c:v>2951.9</c:v>
                </c:pt>
                <c:pt idx="20">
                  <c:v>2508.9</c:v>
                </c:pt>
                <c:pt idx="22">
                  <c:v>2745</c:v>
                </c:pt>
                <c:pt idx="23">
                  <c:v>2526.6999999999998</c:v>
                </c:pt>
                <c:pt idx="24">
                  <c:v>3172.1</c:v>
                </c:pt>
                <c:pt idx="25">
                  <c:v>3176.4</c:v>
                </c:pt>
                <c:pt idx="26">
                  <c:v>2991.7</c:v>
                </c:pt>
                <c:pt idx="27">
                  <c:v>3023.4</c:v>
                </c:pt>
                <c:pt idx="28">
                  <c:v>2959.3</c:v>
                </c:pt>
                <c:pt idx="29">
                  <c:v>3283.1</c:v>
                </c:pt>
                <c:pt idx="30">
                  <c:v>3204</c:v>
                </c:pt>
                <c:pt idx="31">
                  <c:v>3664.5</c:v>
                </c:pt>
                <c:pt idx="32">
                  <c:v>3540.2</c:v>
                </c:pt>
                <c:pt idx="33">
                  <c:v>3261.8</c:v>
                </c:pt>
                <c:pt idx="34">
                  <c:v>3823.4</c:v>
                </c:pt>
                <c:pt idx="35">
                  <c:v>3683.6</c:v>
                </c:pt>
                <c:pt idx="36">
                  <c:v>3478.7</c:v>
                </c:pt>
              </c:numCache>
            </c:numRef>
          </c:val>
          <c:extLst xmlns:c16r2="http://schemas.microsoft.com/office/drawing/2015/06/chart">
            <c:ext xmlns:c16="http://schemas.microsoft.com/office/drawing/2014/chart" uri="{C3380CC4-5D6E-409C-BE32-E72D297353CC}">
              <c16:uniqueId val="{00000002-2161-46A1-835B-8E985EDDBAF0}"/>
            </c:ext>
          </c:extLst>
        </c:ser>
        <c:dLbls/>
        <c:marker val="1"/>
        <c:axId val="156581248"/>
        <c:axId val="156587136"/>
      </c:lineChart>
      <c:catAx>
        <c:axId val="1565812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6587136"/>
        <c:crosses val="autoZero"/>
        <c:auto val="1"/>
        <c:lblAlgn val="ctr"/>
        <c:lblOffset val="100"/>
      </c:catAx>
      <c:valAx>
        <c:axId val="156587136"/>
        <c:scaling>
          <c:orientation val="minMax"/>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6581248"/>
        <c:crosses val="autoZero"/>
        <c:crossBetween val="between"/>
      </c:valAx>
      <c:valAx>
        <c:axId val="156588672"/>
        <c:scaling>
          <c:orientation val="minMax"/>
          <c:max val="100"/>
        </c:scaling>
        <c:axPos val="r"/>
        <c:numFmt formatCode="General"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6610944"/>
        <c:crosses val="max"/>
        <c:crossBetween val="between"/>
      </c:valAx>
      <c:catAx>
        <c:axId val="156610944"/>
        <c:scaling>
          <c:orientation val="minMax"/>
        </c:scaling>
        <c:delete val="1"/>
        <c:axPos val="b"/>
        <c:majorGridlines>
          <c:spPr>
            <a:ln w="9525" cap="flat" cmpd="sng" algn="ctr">
              <a:solidFill>
                <a:schemeClr val="accent4">
                  <a:lumMod val="40000"/>
                  <a:lumOff val="60000"/>
                </a:schemeClr>
              </a:solidFill>
              <a:round/>
            </a:ln>
            <a:effectLst/>
          </c:spPr>
        </c:majorGridlines>
        <c:numFmt formatCode="General" sourceLinked="1"/>
        <c:tickLblPos val="none"/>
        <c:crossAx val="156588672"/>
        <c:crosses val="autoZero"/>
        <c:auto val="1"/>
        <c:lblAlgn val="ctr"/>
        <c:lblOffset val="100"/>
      </c:catAx>
      <c:spPr>
        <a:solidFill>
          <a:schemeClr val="accent4">
            <a:lumMod val="20000"/>
            <a:lumOff val="80000"/>
          </a:schemeClr>
        </a:solidFill>
        <a:ln>
          <a:solidFill>
            <a:schemeClr val="accent4">
              <a:lumMod val="40000"/>
              <a:lumOff val="60000"/>
            </a:schemeClr>
          </a:solidFill>
        </a:ln>
        <a:effectLst/>
      </c:spPr>
    </c:plotArea>
    <c:legend>
      <c:legendPos val="b"/>
      <c:legendEntry>
        <c:idx val="0"/>
        <c:delete val="1"/>
      </c:legendEntry>
      <c:layout>
        <c:manualLayout>
          <c:xMode val="edge"/>
          <c:yMode val="edge"/>
          <c:x val="0.8821134117597742"/>
          <c:y val="0.79197207620055654"/>
          <c:w val="9.8727977799023925E-2"/>
          <c:h val="0.11594663331810853"/>
        </c:manualLayout>
      </c:layout>
      <c:spPr>
        <a:solidFill>
          <a:schemeClr val="accent1">
            <a:lumMod val="20000"/>
            <a:lumOff val="80000"/>
          </a:schemeClr>
        </a:solidFill>
        <a:ln>
          <a:solidFill>
            <a:schemeClr val="accent4">
              <a:lumMod val="60000"/>
              <a:lumOff val="4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userShapes r:id="rId2"/>
</c:chartSpace>
</file>

<file path=ppt/charts/chart65.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1888796418500425"/>
          <c:y val="0.11844932754727405"/>
          <c:w val="0.83662811807148885"/>
          <c:h val="0.74682686893251993"/>
        </c:manualLayout>
      </c:layout>
      <c:lineChart>
        <c:grouping val="standard"/>
        <c:ser>
          <c:idx val="0"/>
          <c:order val="0"/>
          <c:spPr>
            <a:ln w="28575" cap="rnd">
              <a:solidFill>
                <a:srgbClr val="7030A0"/>
              </a:solidFill>
              <a:round/>
            </a:ln>
            <a:effectLst/>
          </c:spPr>
          <c:marker>
            <c:symbol val="circle"/>
            <c:size val="5"/>
            <c:spPr>
              <a:solidFill>
                <a:srgbClr val="C00000"/>
              </a:solidFill>
              <a:ln w="9525">
                <a:solidFill>
                  <a:srgbClr val="7030A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Лист1!$A$62:$A$65</c:f>
              <c:strCache>
                <c:ptCount val="4"/>
                <c:pt idx="0">
                  <c:v>2018г.</c:v>
                </c:pt>
                <c:pt idx="1">
                  <c:v>2019г.</c:v>
                </c:pt>
                <c:pt idx="2">
                  <c:v>2020г.</c:v>
                </c:pt>
                <c:pt idx="3">
                  <c:v>2021г.</c:v>
                </c:pt>
              </c:strCache>
            </c:strRef>
          </c:cat>
          <c:val>
            <c:numRef>
              <c:f>Лист1!$B$62:$B$65</c:f>
              <c:numCache>
                <c:formatCode>General</c:formatCode>
                <c:ptCount val="4"/>
                <c:pt idx="0">
                  <c:v>48.6</c:v>
                </c:pt>
                <c:pt idx="1">
                  <c:v>53</c:v>
                </c:pt>
                <c:pt idx="2">
                  <c:v>54.8</c:v>
                </c:pt>
                <c:pt idx="3">
                  <c:v>56.4</c:v>
                </c:pt>
              </c:numCache>
            </c:numRef>
          </c:val>
          <c:extLst xmlns:c16r2="http://schemas.microsoft.com/office/drawing/2015/06/chart">
            <c:ext xmlns:c16="http://schemas.microsoft.com/office/drawing/2014/chart" uri="{C3380CC4-5D6E-409C-BE32-E72D297353CC}">
              <c16:uniqueId val="{00000000-8182-4369-82ED-7A6CA379CCB6}"/>
            </c:ext>
          </c:extLst>
        </c:ser>
        <c:dLbls/>
        <c:marker val="1"/>
        <c:axId val="156994560"/>
        <c:axId val="157258496"/>
      </c:lineChart>
      <c:catAx>
        <c:axId val="15699456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7258496"/>
        <c:crosses val="autoZero"/>
        <c:auto val="1"/>
        <c:lblAlgn val="ctr"/>
        <c:lblOffset val="100"/>
      </c:catAx>
      <c:valAx>
        <c:axId val="157258496"/>
        <c:scaling>
          <c:orientation val="minMax"/>
          <c:max val="60"/>
          <c:min val="46"/>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6994560"/>
        <c:crosses val="autoZero"/>
        <c:crossBetween val="between"/>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66.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0"/>
          <c:order val="0"/>
          <c:tx>
            <c:strRef>
              <c:f>Лист2!$B$4</c:f>
              <c:strCache>
                <c:ptCount val="1"/>
                <c:pt idx="0">
                  <c:v>Воронежская область</c:v>
                </c:pt>
              </c:strCache>
            </c:strRef>
          </c:tx>
          <c:spPr>
            <a:solidFill>
              <a:srgbClr val="0066CC"/>
            </a:solidFill>
            <a:ln>
              <a:solidFill>
                <a:srgbClr val="0000FF"/>
              </a:solidFill>
            </a:ln>
            <a:effectLst/>
          </c:spPr>
          <c:dLbls>
            <c:spPr>
              <a:solidFill>
                <a:schemeClr val="accent1">
                  <a:lumMod val="20000"/>
                  <a:lumOff val="80000"/>
                </a:schemeClr>
              </a:solidFill>
              <a:ln>
                <a:solidFill>
                  <a:srgbClr val="0066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Лист2!$A$5:$A$13</c:f>
              <c:strCache>
                <c:ptCount val="9"/>
                <c:pt idx="0">
                  <c:v>Благоустройство территории</c:v>
                </c:pt>
                <c:pt idx="1">
                  <c:v>Качество автомобильных дорог</c:v>
                </c:pt>
                <c:pt idx="2">
                  <c:v>Транспортное обслуживание</c:v>
                </c:pt>
                <c:pt idx="3">
                  <c:v>Услуги в сфере культуры</c:v>
                </c:pt>
                <c:pt idx="4">
                  <c:v>Услуги ЖКХ</c:v>
                </c:pt>
                <c:pt idx="5">
                  <c:v>Физическая культура и спорт</c:v>
                </c:pt>
                <c:pt idx="6">
                  <c:v>Дошкольное образование</c:v>
                </c:pt>
                <c:pt idx="7">
                  <c:v>Общее образование</c:v>
                </c:pt>
                <c:pt idx="8">
                  <c:v>Медицинские услуги </c:v>
                </c:pt>
              </c:strCache>
            </c:strRef>
          </c:cat>
          <c:val>
            <c:numRef>
              <c:f>Лист2!$B$5:$B$13</c:f>
              <c:numCache>
                <c:formatCode>General</c:formatCode>
                <c:ptCount val="9"/>
                <c:pt idx="0">
                  <c:v>74</c:v>
                </c:pt>
                <c:pt idx="1">
                  <c:v>50</c:v>
                </c:pt>
                <c:pt idx="2">
                  <c:v>53</c:v>
                </c:pt>
                <c:pt idx="3">
                  <c:v>58</c:v>
                </c:pt>
                <c:pt idx="4">
                  <c:v>64</c:v>
                </c:pt>
                <c:pt idx="5">
                  <c:v>62</c:v>
                </c:pt>
                <c:pt idx="6">
                  <c:v>62</c:v>
                </c:pt>
                <c:pt idx="7">
                  <c:v>51</c:v>
                </c:pt>
                <c:pt idx="8">
                  <c:v>44</c:v>
                </c:pt>
              </c:numCache>
            </c:numRef>
          </c:val>
          <c:extLst xmlns:c16r2="http://schemas.microsoft.com/office/drawing/2015/06/chart">
            <c:ext xmlns:c16="http://schemas.microsoft.com/office/drawing/2014/chart" uri="{C3380CC4-5D6E-409C-BE32-E72D297353CC}">
              <c16:uniqueId val="{00000000-FD5A-4C82-9DC1-D9F3C7D675EC}"/>
            </c:ext>
          </c:extLst>
        </c:ser>
        <c:ser>
          <c:idx val="1"/>
          <c:order val="1"/>
          <c:tx>
            <c:strRef>
              <c:f>Лист2!$C$4</c:f>
              <c:strCache>
                <c:ptCount val="1"/>
                <c:pt idx="0">
                  <c:v>г. Воронеж</c:v>
                </c:pt>
              </c:strCache>
            </c:strRef>
          </c:tx>
          <c:spPr>
            <a:solidFill>
              <a:srgbClr val="CC66FF"/>
            </a:solidFill>
            <a:ln>
              <a:solidFill>
                <a:srgbClr val="7030A0"/>
              </a:solidFill>
            </a:ln>
            <a:effectLst/>
          </c:spPr>
          <c:dLbls>
            <c:spPr>
              <a:solidFill>
                <a:schemeClr val="accent4">
                  <a:lumMod val="20000"/>
                  <a:lumOff val="80000"/>
                </a:schemeClr>
              </a:solidFill>
              <a:ln>
                <a:solidFill>
                  <a:srgbClr val="7030A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Лист2!$A$5:$A$13</c:f>
              <c:strCache>
                <c:ptCount val="9"/>
                <c:pt idx="0">
                  <c:v>Благоустройство территории</c:v>
                </c:pt>
                <c:pt idx="1">
                  <c:v>Качество автомобильных дорог</c:v>
                </c:pt>
                <c:pt idx="2">
                  <c:v>Транспортное обслуживание</c:v>
                </c:pt>
                <c:pt idx="3">
                  <c:v>Услуги в сфере культуры</c:v>
                </c:pt>
                <c:pt idx="4">
                  <c:v>Услуги ЖКХ</c:v>
                </c:pt>
                <c:pt idx="5">
                  <c:v>Физическая культура и спорт</c:v>
                </c:pt>
                <c:pt idx="6">
                  <c:v>Дошкольное образование</c:v>
                </c:pt>
                <c:pt idx="7">
                  <c:v>Общее образование</c:v>
                </c:pt>
                <c:pt idx="8">
                  <c:v>Медицинские услуги </c:v>
                </c:pt>
              </c:strCache>
            </c:strRef>
          </c:cat>
          <c:val>
            <c:numRef>
              <c:f>Лист2!$C$5:$C$13</c:f>
              <c:numCache>
                <c:formatCode>General</c:formatCode>
                <c:ptCount val="9"/>
                <c:pt idx="0">
                  <c:v>61</c:v>
                </c:pt>
                <c:pt idx="1">
                  <c:v>59</c:v>
                </c:pt>
                <c:pt idx="2">
                  <c:v>55</c:v>
                </c:pt>
                <c:pt idx="3">
                  <c:v>64</c:v>
                </c:pt>
                <c:pt idx="4">
                  <c:v>52</c:v>
                </c:pt>
                <c:pt idx="5">
                  <c:v>53</c:v>
                </c:pt>
                <c:pt idx="6">
                  <c:v>50</c:v>
                </c:pt>
                <c:pt idx="7">
                  <c:v>36</c:v>
                </c:pt>
                <c:pt idx="8">
                  <c:v>43</c:v>
                </c:pt>
              </c:numCache>
            </c:numRef>
          </c:val>
          <c:extLst xmlns:c16r2="http://schemas.microsoft.com/office/drawing/2015/06/chart">
            <c:ext xmlns:c16="http://schemas.microsoft.com/office/drawing/2014/chart" uri="{C3380CC4-5D6E-409C-BE32-E72D297353CC}">
              <c16:uniqueId val="{00000002-FD5A-4C82-9DC1-D9F3C7D675EC}"/>
            </c:ext>
          </c:extLst>
        </c:ser>
        <c:dLbls/>
        <c:gapWidth val="239"/>
        <c:overlap val="2"/>
        <c:axId val="158612096"/>
        <c:axId val="158617984"/>
      </c:barChart>
      <c:catAx>
        <c:axId val="158612096"/>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8617984"/>
        <c:crosses val="autoZero"/>
        <c:auto val="1"/>
        <c:lblAlgn val="ctr"/>
        <c:lblOffset val="100"/>
      </c:catAx>
      <c:valAx>
        <c:axId val="158617984"/>
        <c:scaling>
          <c:orientation val="minMax"/>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8612096"/>
        <c:crosses val="autoZero"/>
        <c:crossBetween val="between"/>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38881976921348416"/>
          <c:y val="0.81541896279987891"/>
          <c:w val="0.21983264524370275"/>
          <c:h val="9.4747242982287483E-2"/>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67.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0"/>
          <c:order val="0"/>
          <c:tx>
            <c:strRef>
              <c:f>Лист2!$B$22</c:f>
              <c:strCache>
                <c:ptCount val="1"/>
                <c:pt idx="0">
                  <c:v>2018г.</c:v>
                </c:pt>
              </c:strCache>
            </c:strRef>
          </c:tx>
          <c:spPr>
            <a:solidFill>
              <a:schemeClr val="tx2">
                <a:lumMod val="60000"/>
                <a:lumOff val="40000"/>
              </a:schemeClr>
            </a:solidFill>
            <a:ln>
              <a:solidFill>
                <a:srgbClr val="0000FF"/>
              </a:solidFill>
            </a:ln>
            <a:effectLst/>
          </c:spPr>
          <c:dLbls>
            <c:spPr>
              <a:solidFill>
                <a:schemeClr val="accent1">
                  <a:lumMod val="20000"/>
                  <a:lumOff val="80000"/>
                </a:schemeClr>
              </a:solidFill>
              <a:ln>
                <a:solidFill>
                  <a:schemeClr val="tx2">
                    <a:lumMod val="60000"/>
                    <a:lumOff val="4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Лист2!$A$23:$A$31</c:f>
              <c:strCache>
                <c:ptCount val="9"/>
                <c:pt idx="0">
                  <c:v>Благоустройство территории</c:v>
                </c:pt>
                <c:pt idx="1">
                  <c:v>Качество автомобильных дорог</c:v>
                </c:pt>
                <c:pt idx="2">
                  <c:v>Транспортное обслуживание</c:v>
                </c:pt>
                <c:pt idx="3">
                  <c:v>Услуги в сфере культуры</c:v>
                </c:pt>
                <c:pt idx="4">
                  <c:v>Услуги ЖКХ</c:v>
                </c:pt>
                <c:pt idx="5">
                  <c:v>Физическая культура и спорт</c:v>
                </c:pt>
                <c:pt idx="6">
                  <c:v>Дошкольное образование</c:v>
                </c:pt>
                <c:pt idx="7">
                  <c:v>Общее образование</c:v>
                </c:pt>
                <c:pt idx="8">
                  <c:v>Медицинские услуги </c:v>
                </c:pt>
              </c:strCache>
            </c:strRef>
          </c:cat>
          <c:val>
            <c:numRef>
              <c:f>Лист2!$B$23:$B$31</c:f>
              <c:numCache>
                <c:formatCode>General</c:formatCode>
                <c:ptCount val="9"/>
                <c:pt idx="0">
                  <c:v>64</c:v>
                </c:pt>
                <c:pt idx="1">
                  <c:v>51</c:v>
                </c:pt>
                <c:pt idx="2">
                  <c:v>68</c:v>
                </c:pt>
                <c:pt idx="3">
                  <c:v>72</c:v>
                </c:pt>
                <c:pt idx="4">
                  <c:v>51</c:v>
                </c:pt>
                <c:pt idx="5">
                  <c:v>53</c:v>
                </c:pt>
                <c:pt idx="6">
                  <c:v>50</c:v>
                </c:pt>
                <c:pt idx="7">
                  <c:v>41</c:v>
                </c:pt>
                <c:pt idx="8">
                  <c:v>41</c:v>
                </c:pt>
              </c:numCache>
            </c:numRef>
          </c:val>
          <c:extLst xmlns:c16r2="http://schemas.microsoft.com/office/drawing/2015/06/chart">
            <c:ext xmlns:c16="http://schemas.microsoft.com/office/drawing/2014/chart" uri="{C3380CC4-5D6E-409C-BE32-E72D297353CC}">
              <c16:uniqueId val="{00000000-2C47-4F0A-8708-7302A626F155}"/>
            </c:ext>
          </c:extLst>
        </c:ser>
        <c:ser>
          <c:idx val="1"/>
          <c:order val="1"/>
          <c:tx>
            <c:strRef>
              <c:f>Лист2!$C$22</c:f>
              <c:strCache>
                <c:ptCount val="1"/>
                <c:pt idx="0">
                  <c:v>2019г.</c:v>
                </c:pt>
              </c:strCache>
            </c:strRef>
          </c:tx>
          <c:spPr>
            <a:solidFill>
              <a:srgbClr val="FF99FF"/>
            </a:solidFill>
            <a:ln>
              <a:solidFill>
                <a:srgbClr val="CC66FF"/>
              </a:solidFill>
            </a:ln>
            <a:effectLst/>
          </c:spPr>
          <c:dLbls>
            <c:spPr>
              <a:solidFill>
                <a:srgbClr val="FFCCFF"/>
              </a:solidFill>
              <a:ln>
                <a:solidFill>
                  <a:srgbClr val="CC66FF"/>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Лист2!$A$23:$A$31</c:f>
              <c:strCache>
                <c:ptCount val="9"/>
                <c:pt idx="0">
                  <c:v>Благоустройство территории</c:v>
                </c:pt>
                <c:pt idx="1">
                  <c:v>Качество автомобильных дорог</c:v>
                </c:pt>
                <c:pt idx="2">
                  <c:v>Транспортное обслуживание</c:v>
                </c:pt>
                <c:pt idx="3">
                  <c:v>Услуги в сфере культуры</c:v>
                </c:pt>
                <c:pt idx="4">
                  <c:v>Услуги ЖКХ</c:v>
                </c:pt>
                <c:pt idx="5">
                  <c:v>Физическая культура и спорт</c:v>
                </c:pt>
                <c:pt idx="6">
                  <c:v>Дошкольное образование</c:v>
                </c:pt>
                <c:pt idx="7">
                  <c:v>Общее образование</c:v>
                </c:pt>
                <c:pt idx="8">
                  <c:v>Медицинские услуги </c:v>
                </c:pt>
              </c:strCache>
            </c:strRef>
          </c:cat>
          <c:val>
            <c:numRef>
              <c:f>Лист2!$C$23:$C$31</c:f>
              <c:numCache>
                <c:formatCode>General</c:formatCode>
                <c:ptCount val="9"/>
                <c:pt idx="0">
                  <c:v>63</c:v>
                </c:pt>
                <c:pt idx="1">
                  <c:v>58</c:v>
                </c:pt>
                <c:pt idx="2">
                  <c:v>56</c:v>
                </c:pt>
                <c:pt idx="3">
                  <c:v>74</c:v>
                </c:pt>
                <c:pt idx="4">
                  <c:v>51</c:v>
                </c:pt>
                <c:pt idx="5">
                  <c:v>54</c:v>
                </c:pt>
                <c:pt idx="6">
                  <c:v>50</c:v>
                </c:pt>
                <c:pt idx="7">
                  <c:v>39</c:v>
                </c:pt>
                <c:pt idx="8">
                  <c:v>34</c:v>
                </c:pt>
              </c:numCache>
            </c:numRef>
          </c:val>
          <c:extLst xmlns:c16r2="http://schemas.microsoft.com/office/drawing/2015/06/chart">
            <c:ext xmlns:c16="http://schemas.microsoft.com/office/drawing/2014/chart" uri="{C3380CC4-5D6E-409C-BE32-E72D297353CC}">
              <c16:uniqueId val="{00000001-2C47-4F0A-8708-7302A626F155}"/>
            </c:ext>
          </c:extLst>
        </c:ser>
        <c:ser>
          <c:idx val="2"/>
          <c:order val="2"/>
          <c:tx>
            <c:strRef>
              <c:f>Лист2!$D$22</c:f>
              <c:strCache>
                <c:ptCount val="1"/>
                <c:pt idx="0">
                  <c:v>2020г.</c:v>
                </c:pt>
              </c:strCache>
            </c:strRef>
          </c:tx>
          <c:spPr>
            <a:solidFill>
              <a:schemeClr val="accent3"/>
            </a:solidFill>
            <a:ln>
              <a:solidFill>
                <a:srgbClr val="008000"/>
              </a:solidFill>
            </a:ln>
            <a:effectLst/>
          </c:spPr>
          <c:dLbls>
            <c:spPr>
              <a:solidFill>
                <a:schemeClr val="accent3">
                  <a:lumMod val="40000"/>
                  <a:lumOff val="60000"/>
                </a:schemeClr>
              </a:solidFill>
              <a:ln>
                <a:solidFill>
                  <a:srgbClr val="008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Лист2!$A$23:$A$31</c:f>
              <c:strCache>
                <c:ptCount val="9"/>
                <c:pt idx="0">
                  <c:v>Благоустройство территории</c:v>
                </c:pt>
                <c:pt idx="1">
                  <c:v>Качество автомобильных дорог</c:v>
                </c:pt>
                <c:pt idx="2">
                  <c:v>Транспортное обслуживание</c:v>
                </c:pt>
                <c:pt idx="3">
                  <c:v>Услуги в сфере культуры</c:v>
                </c:pt>
                <c:pt idx="4">
                  <c:v>Услуги ЖКХ</c:v>
                </c:pt>
                <c:pt idx="5">
                  <c:v>Физическая культура и спорт</c:v>
                </c:pt>
                <c:pt idx="6">
                  <c:v>Дошкольное образование</c:v>
                </c:pt>
                <c:pt idx="7">
                  <c:v>Общее образование</c:v>
                </c:pt>
                <c:pt idx="8">
                  <c:v>Медицинские услуги </c:v>
                </c:pt>
              </c:strCache>
            </c:strRef>
          </c:cat>
          <c:val>
            <c:numRef>
              <c:f>Лист2!$D$23:$D$31</c:f>
              <c:numCache>
                <c:formatCode>General</c:formatCode>
                <c:ptCount val="9"/>
                <c:pt idx="0">
                  <c:v>64</c:v>
                </c:pt>
                <c:pt idx="1">
                  <c:v>62</c:v>
                </c:pt>
                <c:pt idx="2">
                  <c:v>64</c:v>
                </c:pt>
                <c:pt idx="3">
                  <c:v>67</c:v>
                </c:pt>
                <c:pt idx="4">
                  <c:v>51</c:v>
                </c:pt>
                <c:pt idx="5">
                  <c:v>51</c:v>
                </c:pt>
                <c:pt idx="6">
                  <c:v>55</c:v>
                </c:pt>
                <c:pt idx="7">
                  <c:v>39</c:v>
                </c:pt>
                <c:pt idx="8">
                  <c:v>36</c:v>
                </c:pt>
              </c:numCache>
            </c:numRef>
          </c:val>
          <c:extLst xmlns:c16r2="http://schemas.microsoft.com/office/drawing/2015/06/chart">
            <c:ext xmlns:c16="http://schemas.microsoft.com/office/drawing/2014/chart" uri="{C3380CC4-5D6E-409C-BE32-E72D297353CC}">
              <c16:uniqueId val="{00000002-2C47-4F0A-8708-7302A626F155}"/>
            </c:ext>
          </c:extLst>
        </c:ser>
        <c:ser>
          <c:idx val="3"/>
          <c:order val="3"/>
          <c:tx>
            <c:strRef>
              <c:f>Лист2!$E$22</c:f>
              <c:strCache>
                <c:ptCount val="1"/>
                <c:pt idx="0">
                  <c:v>2021г.</c:v>
                </c:pt>
              </c:strCache>
            </c:strRef>
          </c:tx>
          <c:spPr>
            <a:solidFill>
              <a:srgbClr val="FFFF00"/>
            </a:solidFill>
            <a:ln>
              <a:solidFill>
                <a:srgbClr val="FFC000"/>
              </a:solidFill>
            </a:ln>
            <a:effectLst/>
          </c:spPr>
          <c:dLbls>
            <c:spPr>
              <a:solidFill>
                <a:srgbClr val="FFFF99"/>
              </a:solidFill>
              <a:ln>
                <a:solidFill>
                  <a:srgbClr val="FFC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Лист2!$A$23:$A$31</c:f>
              <c:strCache>
                <c:ptCount val="9"/>
                <c:pt idx="0">
                  <c:v>Благоустройство территории</c:v>
                </c:pt>
                <c:pt idx="1">
                  <c:v>Качество автомобильных дорог</c:v>
                </c:pt>
                <c:pt idx="2">
                  <c:v>Транспортное обслуживание</c:v>
                </c:pt>
                <c:pt idx="3">
                  <c:v>Услуги в сфере культуры</c:v>
                </c:pt>
                <c:pt idx="4">
                  <c:v>Услуги ЖКХ</c:v>
                </c:pt>
                <c:pt idx="5">
                  <c:v>Физическая культура и спорт</c:v>
                </c:pt>
                <c:pt idx="6">
                  <c:v>Дошкольное образование</c:v>
                </c:pt>
                <c:pt idx="7">
                  <c:v>Общее образование</c:v>
                </c:pt>
                <c:pt idx="8">
                  <c:v>Медицинские услуги </c:v>
                </c:pt>
              </c:strCache>
            </c:strRef>
          </c:cat>
          <c:val>
            <c:numRef>
              <c:f>Лист2!$E$23:$E$31</c:f>
              <c:numCache>
                <c:formatCode>General</c:formatCode>
                <c:ptCount val="9"/>
                <c:pt idx="0">
                  <c:v>61</c:v>
                </c:pt>
                <c:pt idx="1">
                  <c:v>59</c:v>
                </c:pt>
                <c:pt idx="2">
                  <c:v>55</c:v>
                </c:pt>
                <c:pt idx="3">
                  <c:v>64</c:v>
                </c:pt>
                <c:pt idx="4">
                  <c:v>52</c:v>
                </c:pt>
                <c:pt idx="5">
                  <c:v>53</c:v>
                </c:pt>
                <c:pt idx="6">
                  <c:v>50</c:v>
                </c:pt>
                <c:pt idx="7">
                  <c:v>36</c:v>
                </c:pt>
                <c:pt idx="8">
                  <c:v>43</c:v>
                </c:pt>
              </c:numCache>
            </c:numRef>
          </c:val>
          <c:extLst xmlns:c16r2="http://schemas.microsoft.com/office/drawing/2015/06/chart">
            <c:ext xmlns:c16="http://schemas.microsoft.com/office/drawing/2014/chart" uri="{C3380CC4-5D6E-409C-BE32-E72D297353CC}">
              <c16:uniqueId val="{00000003-2C47-4F0A-8708-7302A626F155}"/>
            </c:ext>
          </c:extLst>
        </c:ser>
        <c:dLbls/>
        <c:gapWidth val="219"/>
        <c:overlap val="1"/>
        <c:axId val="158811264"/>
        <c:axId val="158812800"/>
      </c:barChart>
      <c:catAx>
        <c:axId val="158811264"/>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8812800"/>
        <c:crosses val="autoZero"/>
        <c:auto val="1"/>
        <c:lblAlgn val="ctr"/>
        <c:lblOffset val="100"/>
      </c:catAx>
      <c:valAx>
        <c:axId val="158812800"/>
        <c:scaling>
          <c:orientation val="minMax"/>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58811264"/>
        <c:crosses val="autoZero"/>
        <c:crossBetween val="between"/>
      </c:valAx>
      <c:spPr>
        <a:solidFill>
          <a:schemeClr val="accent4">
            <a:lumMod val="20000"/>
            <a:lumOff val="80000"/>
          </a:schemeClr>
        </a:solidFill>
        <a:ln>
          <a:solidFill>
            <a:schemeClr val="accent4">
              <a:lumMod val="40000"/>
              <a:lumOff val="60000"/>
            </a:schemeClr>
          </a:solidFill>
        </a:ln>
        <a:effectLst/>
      </c:spPr>
    </c:plotArea>
    <c:legend>
      <c:legendPos val="b"/>
      <c:layout>
        <c:manualLayout>
          <c:xMode val="edge"/>
          <c:yMode val="edge"/>
          <c:x val="0.37689714933171337"/>
          <c:y val="0.77609653304292969"/>
          <c:w val="0.20117524372784426"/>
          <c:h val="0.10532083653583427"/>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68.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0"/>
          <c:order val="0"/>
          <c:spPr>
            <a:solidFill>
              <a:srgbClr val="339966"/>
            </a:solidFill>
            <a:ln>
              <a:solidFill>
                <a:schemeClr val="accent3">
                  <a:lumMod val="50000"/>
                </a:schemeClr>
              </a:solidFill>
            </a:ln>
            <a:effectLst/>
          </c:spPr>
          <c:dLbls>
            <c:spPr>
              <a:solidFill>
                <a:schemeClr val="accent3">
                  <a:lumMod val="40000"/>
                  <a:lumOff val="60000"/>
                </a:schemeClr>
              </a:solidFill>
              <a:ln>
                <a:solidFill>
                  <a:schemeClr val="accent3">
                    <a:lumMod val="5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Лист1!$A$3:$A$36</c:f>
              <c:strCache>
                <c:ptCount val="34"/>
                <c:pt idx="0">
                  <c:v>Острогожский МР</c:v>
                </c:pt>
                <c:pt idx="1">
                  <c:v>Грибановский МР</c:v>
                </c:pt>
                <c:pt idx="2">
                  <c:v>Репьевский МР</c:v>
                </c:pt>
                <c:pt idx="3">
                  <c:v>Рамонский МР</c:v>
                </c:pt>
                <c:pt idx="4">
                  <c:v>Хохольский МР</c:v>
                </c:pt>
                <c:pt idx="5">
                  <c:v>Нижнедевицкий МР</c:v>
                </c:pt>
                <c:pt idx="6">
                  <c:v>Каменский МР</c:v>
                </c:pt>
                <c:pt idx="7">
                  <c:v>Лискинский МР</c:v>
                </c:pt>
                <c:pt idx="8">
                  <c:v>Петропавловский МР</c:v>
                </c:pt>
                <c:pt idx="9">
                  <c:v>Поворинский МР</c:v>
                </c:pt>
                <c:pt idx="10">
                  <c:v>Борисоглебский ГО</c:v>
                </c:pt>
                <c:pt idx="11">
                  <c:v>Воробьевский МР</c:v>
                </c:pt>
                <c:pt idx="12">
                  <c:v>Бобровский МР</c:v>
                </c:pt>
                <c:pt idx="13">
                  <c:v>Каширский МР</c:v>
                </c:pt>
                <c:pt idx="14">
                  <c:v>Кантемировский МР</c:v>
                </c:pt>
                <c:pt idx="15">
                  <c:v>Ольховатский МР</c:v>
                </c:pt>
                <c:pt idx="16">
                  <c:v>Аннинский МР</c:v>
                </c:pt>
                <c:pt idx="17">
                  <c:v>Калачеевский МР</c:v>
                </c:pt>
                <c:pt idx="18">
                  <c:v>Таловский МР</c:v>
                </c:pt>
                <c:pt idx="19">
                  <c:v>Новохоперский МР</c:v>
                </c:pt>
                <c:pt idx="20">
                  <c:v>ГО г. Нововоронеж</c:v>
                </c:pt>
                <c:pt idx="21">
                  <c:v>Бутурлиновский МР</c:v>
                </c:pt>
                <c:pt idx="22">
                  <c:v>ГО г. Воронеж</c:v>
                </c:pt>
                <c:pt idx="23">
                  <c:v>Семилукский МР</c:v>
                </c:pt>
                <c:pt idx="24">
                  <c:v>Верхнемамонский МР</c:v>
                </c:pt>
                <c:pt idx="25">
                  <c:v>Эртильский МР</c:v>
                </c:pt>
                <c:pt idx="26">
                  <c:v>Панинский МР</c:v>
                </c:pt>
                <c:pt idx="27">
                  <c:v>Новоусманский МР</c:v>
                </c:pt>
                <c:pt idx="28">
                  <c:v>Верхнехавский МР</c:v>
                </c:pt>
                <c:pt idx="29">
                  <c:v>Подгоренский МР</c:v>
                </c:pt>
                <c:pt idx="30">
                  <c:v>Россошанский МР</c:v>
                </c:pt>
                <c:pt idx="31">
                  <c:v>Павловский МР</c:v>
                </c:pt>
                <c:pt idx="32">
                  <c:v>Богучарский МР</c:v>
                </c:pt>
                <c:pt idx="33">
                  <c:v>Терновский МР</c:v>
                </c:pt>
              </c:strCache>
            </c:strRef>
          </c:cat>
          <c:val>
            <c:numRef>
              <c:f>Лист1!$B$3:$B$36</c:f>
              <c:numCache>
                <c:formatCode>#,##0.0</c:formatCode>
                <c:ptCount val="34"/>
                <c:pt idx="0">
                  <c:v>89.5</c:v>
                </c:pt>
                <c:pt idx="1">
                  <c:v>88.4</c:v>
                </c:pt>
                <c:pt idx="2">
                  <c:v>88.1</c:v>
                </c:pt>
                <c:pt idx="3">
                  <c:v>87.8</c:v>
                </c:pt>
                <c:pt idx="4">
                  <c:v>87.5</c:v>
                </c:pt>
                <c:pt idx="5">
                  <c:v>87.3</c:v>
                </c:pt>
                <c:pt idx="6" formatCode="General">
                  <c:v>87</c:v>
                </c:pt>
                <c:pt idx="7">
                  <c:v>86.7</c:v>
                </c:pt>
                <c:pt idx="8">
                  <c:v>86.2</c:v>
                </c:pt>
                <c:pt idx="9">
                  <c:v>86.1</c:v>
                </c:pt>
                <c:pt idx="10">
                  <c:v>85.8</c:v>
                </c:pt>
                <c:pt idx="11">
                  <c:v>85.8</c:v>
                </c:pt>
                <c:pt idx="12">
                  <c:v>85.6</c:v>
                </c:pt>
                <c:pt idx="13">
                  <c:v>85.4</c:v>
                </c:pt>
                <c:pt idx="14">
                  <c:v>84.8</c:v>
                </c:pt>
                <c:pt idx="15">
                  <c:v>84.4</c:v>
                </c:pt>
                <c:pt idx="16">
                  <c:v>84.3</c:v>
                </c:pt>
                <c:pt idx="17">
                  <c:v>84.2</c:v>
                </c:pt>
                <c:pt idx="18">
                  <c:v>84.2</c:v>
                </c:pt>
                <c:pt idx="19">
                  <c:v>84.1</c:v>
                </c:pt>
                <c:pt idx="20">
                  <c:v>83.9</c:v>
                </c:pt>
                <c:pt idx="21">
                  <c:v>83.9</c:v>
                </c:pt>
                <c:pt idx="22">
                  <c:v>83.7</c:v>
                </c:pt>
                <c:pt idx="23">
                  <c:v>83.7</c:v>
                </c:pt>
                <c:pt idx="24">
                  <c:v>83.4</c:v>
                </c:pt>
                <c:pt idx="25">
                  <c:v>83.2</c:v>
                </c:pt>
                <c:pt idx="26">
                  <c:v>83.1</c:v>
                </c:pt>
                <c:pt idx="27">
                  <c:v>82.9</c:v>
                </c:pt>
                <c:pt idx="28">
                  <c:v>82.6</c:v>
                </c:pt>
                <c:pt idx="29">
                  <c:v>82.4</c:v>
                </c:pt>
                <c:pt idx="30">
                  <c:v>82.4</c:v>
                </c:pt>
                <c:pt idx="31">
                  <c:v>82.3</c:v>
                </c:pt>
                <c:pt idx="32">
                  <c:v>81.599999999999994</c:v>
                </c:pt>
                <c:pt idx="33">
                  <c:v>78.2</c:v>
                </c:pt>
              </c:numCache>
            </c:numRef>
          </c:val>
          <c:extLst xmlns:c16r2="http://schemas.microsoft.com/office/drawing/2015/06/chart">
            <c:ext xmlns:c16="http://schemas.microsoft.com/office/drawing/2014/chart" uri="{C3380CC4-5D6E-409C-BE32-E72D297353CC}">
              <c16:uniqueId val="{00000000-2C9F-45C1-8BF9-645C0A299453}"/>
            </c:ext>
          </c:extLst>
        </c:ser>
        <c:dLbls/>
        <c:gapWidth val="102"/>
        <c:overlap val="-27"/>
        <c:axId val="158707072"/>
        <c:axId val="158708864"/>
      </c:barChart>
      <c:catAx>
        <c:axId val="158707072"/>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58708864"/>
        <c:crosses val="autoZero"/>
        <c:auto val="1"/>
        <c:lblAlgn val="ctr"/>
        <c:lblOffset val="100"/>
      </c:catAx>
      <c:valAx>
        <c:axId val="158708864"/>
        <c:scaling>
          <c:orientation val="minMax"/>
          <c:max val="100"/>
          <c:min val="5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58707072"/>
        <c:crosses val="autoZero"/>
        <c:crossBetween val="between"/>
        <c:majorUnit val="10"/>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69.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0"/>
          <c:order val="0"/>
          <c:spPr>
            <a:solidFill>
              <a:schemeClr val="accent2">
                <a:lumMod val="60000"/>
                <a:lumOff val="40000"/>
              </a:schemeClr>
            </a:solidFill>
            <a:ln>
              <a:solidFill>
                <a:schemeClr val="accent3">
                  <a:lumMod val="50000"/>
                </a:schemeClr>
              </a:solidFill>
            </a:ln>
            <a:effectLst/>
          </c:spPr>
          <c:dLbls>
            <c:spPr>
              <a:solidFill>
                <a:schemeClr val="accent2">
                  <a:lumMod val="20000"/>
                  <a:lumOff val="80000"/>
                </a:schemeClr>
              </a:solidFill>
              <a:ln>
                <a:solidFill>
                  <a:schemeClr val="accent3">
                    <a:lumMod val="5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Лист1!$A$3:$A$18</c:f>
              <c:strCache>
                <c:ptCount val="16"/>
                <c:pt idx="0">
                  <c:v>Новоусманский МР</c:v>
                </c:pt>
                <c:pt idx="1">
                  <c:v>ГО г. Нововоронеж</c:v>
                </c:pt>
                <c:pt idx="2">
                  <c:v>Бобровский МР</c:v>
                </c:pt>
                <c:pt idx="3">
                  <c:v>Бутурлиновский МР</c:v>
                </c:pt>
                <c:pt idx="4">
                  <c:v>Новохоперский МР</c:v>
                </c:pt>
                <c:pt idx="5">
                  <c:v>Хохольский МР</c:v>
                </c:pt>
                <c:pt idx="6">
                  <c:v>Борисоглебский ГО</c:v>
                </c:pt>
                <c:pt idx="7">
                  <c:v>Острогожский МР</c:v>
                </c:pt>
                <c:pt idx="8">
                  <c:v>Россошанский МР</c:v>
                </c:pt>
                <c:pt idx="9">
                  <c:v>Каменский МР</c:v>
                </c:pt>
                <c:pt idx="10">
                  <c:v>Павловский МР</c:v>
                </c:pt>
                <c:pt idx="11">
                  <c:v>Каширский МР</c:v>
                </c:pt>
                <c:pt idx="12">
                  <c:v>Панинский МР</c:v>
                </c:pt>
                <c:pt idx="13">
                  <c:v>Подгоренский МР</c:v>
                </c:pt>
                <c:pt idx="14">
                  <c:v>Кантемировский МР</c:v>
                </c:pt>
                <c:pt idx="15">
                  <c:v>Верхнехавский МР</c:v>
                </c:pt>
              </c:strCache>
            </c:strRef>
          </c:cat>
          <c:val>
            <c:numRef>
              <c:f>Лист1!$B$3:$B$18</c:f>
              <c:numCache>
                <c:formatCode>#,##0.0</c:formatCode>
                <c:ptCount val="16"/>
                <c:pt idx="0">
                  <c:v>98.8</c:v>
                </c:pt>
                <c:pt idx="1">
                  <c:v>96.4</c:v>
                </c:pt>
                <c:pt idx="2" formatCode="General">
                  <c:v>94</c:v>
                </c:pt>
                <c:pt idx="3">
                  <c:v>92.7</c:v>
                </c:pt>
                <c:pt idx="4">
                  <c:v>92.7</c:v>
                </c:pt>
                <c:pt idx="5">
                  <c:v>92.7</c:v>
                </c:pt>
                <c:pt idx="6" formatCode="General">
                  <c:v>92</c:v>
                </c:pt>
                <c:pt idx="7" formatCode="General">
                  <c:v>90</c:v>
                </c:pt>
                <c:pt idx="8">
                  <c:v>89.5</c:v>
                </c:pt>
                <c:pt idx="9">
                  <c:v>88.7</c:v>
                </c:pt>
                <c:pt idx="10">
                  <c:v>87.14</c:v>
                </c:pt>
                <c:pt idx="11">
                  <c:v>85.4</c:v>
                </c:pt>
                <c:pt idx="12" formatCode="General">
                  <c:v>83</c:v>
                </c:pt>
                <c:pt idx="13">
                  <c:v>82.5</c:v>
                </c:pt>
                <c:pt idx="14">
                  <c:v>80.099999999999994</c:v>
                </c:pt>
                <c:pt idx="15" formatCode="General">
                  <c:v>79</c:v>
                </c:pt>
              </c:numCache>
            </c:numRef>
          </c:val>
          <c:extLst xmlns:c16r2="http://schemas.microsoft.com/office/drawing/2015/06/chart">
            <c:ext xmlns:c16="http://schemas.microsoft.com/office/drawing/2014/chart" uri="{C3380CC4-5D6E-409C-BE32-E72D297353CC}">
              <c16:uniqueId val="{00000000-A811-4125-9073-785540CD04E2}"/>
            </c:ext>
          </c:extLst>
        </c:ser>
        <c:dLbls/>
        <c:gapWidth val="102"/>
        <c:overlap val="-27"/>
        <c:axId val="159204480"/>
        <c:axId val="159206016"/>
      </c:barChart>
      <c:catAx>
        <c:axId val="15920448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59206016"/>
        <c:crosses val="autoZero"/>
        <c:auto val="1"/>
        <c:lblAlgn val="ctr"/>
        <c:lblOffset val="100"/>
      </c:catAx>
      <c:valAx>
        <c:axId val="159206016"/>
        <c:scaling>
          <c:orientation val="minMax"/>
          <c:max val="100"/>
          <c:min val="5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59204480"/>
        <c:crosses val="autoZero"/>
        <c:crossBetween val="between"/>
        <c:majorUnit val="10"/>
      </c:valAx>
      <c:spPr>
        <a:solidFill>
          <a:schemeClr val="accent4">
            <a:lumMod val="20000"/>
            <a:lumOff val="80000"/>
          </a:schemeClr>
        </a:solidFill>
        <a:ln>
          <a:solidFill>
            <a:schemeClr val="accent4">
              <a:lumMod val="40000"/>
              <a:lumOff val="60000"/>
            </a:schemeClr>
          </a:solidFill>
        </a:ln>
        <a:effectLst/>
      </c:spPr>
    </c:plotArea>
    <c:plotVisOnly val="1"/>
    <c:dispBlanksAs val="gap"/>
  </c:chart>
  <c:spPr>
    <a:noFill/>
    <a:ln>
      <a:noFill/>
    </a:ln>
    <a:effectLst/>
  </c:spPr>
  <c:txPr>
    <a:bodyPr/>
    <a:lstStyle/>
    <a:p>
      <a:pPr>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1"/>
          <c:order val="1"/>
          <c:tx>
            <c:strRef>
              <c:f>инвестиции!$C$3:$C$4</c:f>
              <c:strCache>
                <c:ptCount val="2"/>
                <c:pt idx="1">
                  <c:v>2021</c:v>
                </c:pt>
              </c:strCache>
            </c:strRef>
          </c:tx>
          <c:spPr>
            <a:solidFill>
              <a:schemeClr val="accent5">
                <a:lumMod val="75000"/>
              </a:schemeClr>
            </a:solidFill>
            <a:ln>
              <a:solidFill>
                <a:schemeClr val="accent5">
                  <a:lumMod val="50000"/>
                </a:schemeClr>
              </a:solidFill>
            </a:ln>
            <a:effectLst/>
          </c:spPr>
          <c:dLbls>
            <c:spPr>
              <a:solidFill>
                <a:schemeClr val="accent5">
                  <a:lumMod val="20000"/>
                  <a:lumOff val="80000"/>
                </a:schemeClr>
              </a:solidFill>
              <a:ln>
                <a:solidFill>
                  <a:schemeClr val="accent5">
                    <a:lumMod val="7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инвестиции!$A$5:$A$32</c:f>
              <c:strCache>
                <c:ptCount val="28"/>
                <c:pt idx="0">
                  <c:v>Поворинский МР</c:v>
                </c:pt>
                <c:pt idx="1">
                  <c:v>ГО г. Воронеж</c:v>
                </c:pt>
                <c:pt idx="2">
                  <c:v>Калачеевский МР</c:v>
                </c:pt>
                <c:pt idx="3">
                  <c:v>Кантемировский МР</c:v>
                </c:pt>
                <c:pt idx="4">
                  <c:v>Хохольский МР</c:v>
                </c:pt>
                <c:pt idx="5">
                  <c:v>Бутурлиновский МР</c:v>
                </c:pt>
                <c:pt idx="6">
                  <c:v>Нижнедевицкий МР</c:v>
                </c:pt>
                <c:pt idx="7">
                  <c:v>Новохоперский МР</c:v>
                </c:pt>
                <c:pt idx="8">
                  <c:v>Лискинский МР</c:v>
                </c:pt>
                <c:pt idx="9">
                  <c:v>Верхнехавский МР</c:v>
                </c:pt>
                <c:pt idx="10">
                  <c:v>Таловский МР</c:v>
                </c:pt>
                <c:pt idx="11">
                  <c:v>Аннинский МР</c:v>
                </c:pt>
                <c:pt idx="12">
                  <c:v>Семилукский МР</c:v>
                </c:pt>
                <c:pt idx="13">
                  <c:v>Россошанский МР</c:v>
                </c:pt>
                <c:pt idx="14">
                  <c:v>Подгоренский МР</c:v>
                </c:pt>
                <c:pt idx="15">
                  <c:v>Каменский МР</c:v>
                </c:pt>
                <c:pt idx="16">
                  <c:v>Острогожский МР</c:v>
                </c:pt>
                <c:pt idx="17">
                  <c:v>Эртильский МР</c:v>
                </c:pt>
                <c:pt idx="18">
                  <c:v>Воробьевский МР</c:v>
                </c:pt>
                <c:pt idx="19">
                  <c:v>Панинский МР</c:v>
                </c:pt>
                <c:pt idx="20">
                  <c:v>Ольховатский МР</c:v>
                </c:pt>
                <c:pt idx="21">
                  <c:v>Терновский МР</c:v>
                </c:pt>
                <c:pt idx="22">
                  <c:v>Борисоглебский ГО</c:v>
                </c:pt>
                <c:pt idx="23">
                  <c:v>Каширский МР</c:v>
                </c:pt>
                <c:pt idx="24">
                  <c:v>Богучарский МР</c:v>
                </c:pt>
                <c:pt idx="25">
                  <c:v>Репьевский МР</c:v>
                </c:pt>
                <c:pt idx="26">
                  <c:v>Петропавловский МР</c:v>
                </c:pt>
                <c:pt idx="27">
                  <c:v>Грибановский МР</c:v>
                </c:pt>
              </c:strCache>
            </c:strRef>
          </c:cat>
          <c:val>
            <c:numRef>
              <c:f>инвестиции!$C$5:$C$32</c:f>
              <c:numCache>
                <c:formatCode>0.0</c:formatCode>
                <c:ptCount val="28"/>
                <c:pt idx="0">
                  <c:v>80.212000000000003</c:v>
                </c:pt>
                <c:pt idx="1">
                  <c:v>70.628999999999991</c:v>
                </c:pt>
                <c:pt idx="2">
                  <c:v>57.583999999999996</c:v>
                </c:pt>
                <c:pt idx="3">
                  <c:v>50.25</c:v>
                </c:pt>
                <c:pt idx="4">
                  <c:v>48.809999999999995</c:v>
                </c:pt>
                <c:pt idx="5">
                  <c:v>41.591000000000001</c:v>
                </c:pt>
                <c:pt idx="6">
                  <c:v>38.829000000000001</c:v>
                </c:pt>
                <c:pt idx="7">
                  <c:v>38.059000000000005</c:v>
                </c:pt>
                <c:pt idx="8">
                  <c:v>34.906000000000006</c:v>
                </c:pt>
                <c:pt idx="9">
                  <c:v>34.538000000000004</c:v>
                </c:pt>
                <c:pt idx="10">
                  <c:v>29.036999999999999</c:v>
                </c:pt>
                <c:pt idx="11">
                  <c:v>26.934000000000001</c:v>
                </c:pt>
                <c:pt idx="12">
                  <c:v>26.324999999999999</c:v>
                </c:pt>
                <c:pt idx="13">
                  <c:v>26.130000000000003</c:v>
                </c:pt>
                <c:pt idx="14">
                  <c:v>25.774999999999999</c:v>
                </c:pt>
                <c:pt idx="15">
                  <c:v>25.478000000000002</c:v>
                </c:pt>
                <c:pt idx="16">
                  <c:v>22.384</c:v>
                </c:pt>
                <c:pt idx="17">
                  <c:v>21.327999999999999</c:v>
                </c:pt>
                <c:pt idx="18">
                  <c:v>18.959999999999997</c:v>
                </c:pt>
                <c:pt idx="19">
                  <c:v>17.143000000000001</c:v>
                </c:pt>
                <c:pt idx="20">
                  <c:v>16.62</c:v>
                </c:pt>
                <c:pt idx="21">
                  <c:v>14.84</c:v>
                </c:pt>
                <c:pt idx="22">
                  <c:v>14.138999999999999</c:v>
                </c:pt>
                <c:pt idx="23">
                  <c:v>13.761000000000001</c:v>
                </c:pt>
                <c:pt idx="24">
                  <c:v>9.7379999999999995</c:v>
                </c:pt>
                <c:pt idx="25">
                  <c:v>4.8249999999999993</c:v>
                </c:pt>
                <c:pt idx="26">
                  <c:v>4.1519999999999992</c:v>
                </c:pt>
                <c:pt idx="27">
                  <c:v>2.9919999999999995</c:v>
                </c:pt>
              </c:numCache>
            </c:numRef>
          </c:val>
          <c:extLst xmlns:c16r2="http://schemas.microsoft.com/office/drawing/2015/06/chart">
            <c:ext xmlns:c16="http://schemas.microsoft.com/office/drawing/2014/chart" uri="{C3380CC4-5D6E-409C-BE32-E72D297353CC}">
              <c16:uniqueId val="{00000000-872D-4D59-8DAF-2EA8D9D78C9F}"/>
            </c:ext>
          </c:extLst>
        </c:ser>
        <c:dLbls/>
        <c:gapWidth val="105"/>
        <c:axId val="142000896"/>
        <c:axId val="142002432"/>
      </c:barChart>
      <c:lineChart>
        <c:grouping val="standard"/>
        <c:ser>
          <c:idx val="0"/>
          <c:order val="0"/>
          <c:tx>
            <c:strRef>
              <c:f>инвестиции!$B$3:$B$4</c:f>
              <c:strCache>
                <c:ptCount val="2"/>
                <c:pt idx="1">
                  <c:v>2020</c:v>
                </c:pt>
              </c:strCache>
            </c:strRef>
          </c:tx>
          <c:spPr>
            <a:ln w="28575" cap="rnd">
              <a:solidFill>
                <a:srgbClr val="800080"/>
              </a:solidFill>
              <a:round/>
            </a:ln>
            <a:effectLst/>
          </c:spPr>
          <c:marker>
            <c:symbol val="circle"/>
            <c:size val="6"/>
            <c:spPr>
              <a:solidFill>
                <a:srgbClr val="FF0000"/>
              </a:solidFill>
              <a:ln w="9525">
                <a:solidFill>
                  <a:srgbClr val="800080"/>
                </a:solidFill>
              </a:ln>
              <a:effectLst/>
            </c:spPr>
          </c:marker>
          <c:cat>
            <c:strRef>
              <c:f>инвестиции!$A$5:$A$32</c:f>
              <c:strCache>
                <c:ptCount val="28"/>
                <c:pt idx="0">
                  <c:v>Поворинский МР</c:v>
                </c:pt>
                <c:pt idx="1">
                  <c:v>ГО г. Воронеж</c:v>
                </c:pt>
                <c:pt idx="2">
                  <c:v>Калачеевский МР</c:v>
                </c:pt>
                <c:pt idx="3">
                  <c:v>Кантемировский МР</c:v>
                </c:pt>
                <c:pt idx="4">
                  <c:v>Хохольский МР</c:v>
                </c:pt>
                <c:pt idx="5">
                  <c:v>Бутурлиновский МР</c:v>
                </c:pt>
                <c:pt idx="6">
                  <c:v>Нижнедевицкий МР</c:v>
                </c:pt>
                <c:pt idx="7">
                  <c:v>Новохоперский МР</c:v>
                </c:pt>
                <c:pt idx="8">
                  <c:v>Лискинский МР</c:v>
                </c:pt>
                <c:pt idx="9">
                  <c:v>Верхнехавский МР</c:v>
                </c:pt>
                <c:pt idx="10">
                  <c:v>Таловский МР</c:v>
                </c:pt>
                <c:pt idx="11">
                  <c:v>Аннинский МР</c:v>
                </c:pt>
                <c:pt idx="12">
                  <c:v>Семилукский МР</c:v>
                </c:pt>
                <c:pt idx="13">
                  <c:v>Россошанский МР</c:v>
                </c:pt>
                <c:pt idx="14">
                  <c:v>Подгоренский МР</c:v>
                </c:pt>
                <c:pt idx="15">
                  <c:v>Каменский МР</c:v>
                </c:pt>
                <c:pt idx="16">
                  <c:v>Острогожский МР</c:v>
                </c:pt>
                <c:pt idx="17">
                  <c:v>Эртильский МР</c:v>
                </c:pt>
                <c:pt idx="18">
                  <c:v>Воробьевский МР</c:v>
                </c:pt>
                <c:pt idx="19">
                  <c:v>Панинский МР</c:v>
                </c:pt>
                <c:pt idx="20">
                  <c:v>Ольховатский МР</c:v>
                </c:pt>
                <c:pt idx="21">
                  <c:v>Терновский МР</c:v>
                </c:pt>
                <c:pt idx="22">
                  <c:v>Борисоглебский ГО</c:v>
                </c:pt>
                <c:pt idx="23">
                  <c:v>Каширский МР</c:v>
                </c:pt>
                <c:pt idx="24">
                  <c:v>Богучарский МР</c:v>
                </c:pt>
                <c:pt idx="25">
                  <c:v>Репьевский МР</c:v>
                </c:pt>
                <c:pt idx="26">
                  <c:v>Петропавловский МР</c:v>
                </c:pt>
                <c:pt idx="27">
                  <c:v>Грибановский МР</c:v>
                </c:pt>
              </c:strCache>
            </c:strRef>
          </c:cat>
          <c:val>
            <c:numRef>
              <c:f>инвестиции!$B$5:$B$32</c:f>
              <c:numCache>
                <c:formatCode>0.0</c:formatCode>
                <c:ptCount val="28"/>
                <c:pt idx="0">
                  <c:v>28.306000000000001</c:v>
                </c:pt>
                <c:pt idx="1">
                  <c:v>50.25</c:v>
                </c:pt>
                <c:pt idx="2">
                  <c:v>36.002000000000002</c:v>
                </c:pt>
                <c:pt idx="3">
                  <c:v>53.737000000000002</c:v>
                </c:pt>
                <c:pt idx="4">
                  <c:v>19.507999999999999</c:v>
                </c:pt>
                <c:pt idx="5">
                  <c:v>69.412999999999997</c:v>
                </c:pt>
                <c:pt idx="6">
                  <c:v>72.167999999999992</c:v>
                </c:pt>
                <c:pt idx="7">
                  <c:v>142.29599999999999</c:v>
                </c:pt>
                <c:pt idx="8">
                  <c:v>40.702000000000005</c:v>
                </c:pt>
                <c:pt idx="9">
                  <c:v>18.591000000000001</c:v>
                </c:pt>
                <c:pt idx="10">
                  <c:v>27.076000000000001</c:v>
                </c:pt>
                <c:pt idx="11">
                  <c:v>95.042000000000002</c:v>
                </c:pt>
                <c:pt idx="12">
                  <c:v>19.803000000000001</c:v>
                </c:pt>
                <c:pt idx="13">
                  <c:v>34.188000000000002</c:v>
                </c:pt>
                <c:pt idx="14">
                  <c:v>12.704000000000001</c:v>
                </c:pt>
                <c:pt idx="15">
                  <c:v>23.099</c:v>
                </c:pt>
                <c:pt idx="16">
                  <c:v>53.425000000000004</c:v>
                </c:pt>
                <c:pt idx="17">
                  <c:v>15.036</c:v>
                </c:pt>
                <c:pt idx="18">
                  <c:v>49.171000000000006</c:v>
                </c:pt>
                <c:pt idx="19">
                  <c:v>11.109</c:v>
                </c:pt>
                <c:pt idx="20">
                  <c:v>17.817000000000004</c:v>
                </c:pt>
                <c:pt idx="21">
                  <c:v>10.489000000000003</c:v>
                </c:pt>
                <c:pt idx="22">
                  <c:v>14.11</c:v>
                </c:pt>
                <c:pt idx="23">
                  <c:v>15.625</c:v>
                </c:pt>
                <c:pt idx="24">
                  <c:v>15.125</c:v>
                </c:pt>
                <c:pt idx="25">
                  <c:v>2.25</c:v>
                </c:pt>
                <c:pt idx="26">
                  <c:v>3.1989999999999998</c:v>
                </c:pt>
                <c:pt idx="27">
                  <c:v>4.8609999999999989</c:v>
                </c:pt>
              </c:numCache>
            </c:numRef>
          </c:val>
          <c:extLst xmlns:c16r2="http://schemas.microsoft.com/office/drawing/2015/06/chart">
            <c:ext xmlns:c16="http://schemas.microsoft.com/office/drawing/2014/chart" uri="{C3380CC4-5D6E-409C-BE32-E72D297353CC}">
              <c16:uniqueId val="{00000001-872D-4D59-8DAF-2EA8D9D78C9F}"/>
            </c:ext>
          </c:extLst>
        </c:ser>
        <c:dLbls/>
        <c:marker val="1"/>
        <c:axId val="142000896"/>
        <c:axId val="142002432"/>
      </c:lineChart>
      <c:catAx>
        <c:axId val="142000896"/>
        <c:scaling>
          <c:orientation val="minMax"/>
        </c:scaling>
        <c:axPos val="b"/>
        <c:majorGridlines>
          <c:spPr>
            <a:ln w="9525" cap="flat" cmpd="sng" algn="ctr">
              <a:solidFill>
                <a:schemeClr val="accent4">
                  <a:lumMod val="60000"/>
                  <a:lumOff val="4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42002432"/>
        <c:crosses val="autoZero"/>
        <c:auto val="1"/>
        <c:lblAlgn val="ctr"/>
        <c:lblOffset val="100"/>
      </c:catAx>
      <c:valAx>
        <c:axId val="142002432"/>
        <c:scaling>
          <c:orientation val="minMax"/>
          <c:min val="0"/>
        </c:scaling>
        <c:axPos val="l"/>
        <c:majorGridlines>
          <c:spPr>
            <a:ln w="9525" cap="flat" cmpd="sng" algn="ctr">
              <a:solidFill>
                <a:schemeClr val="accent4">
                  <a:lumMod val="60000"/>
                  <a:lumOff val="4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42000896"/>
        <c:crosses val="autoZero"/>
        <c:crossBetween val="between"/>
      </c:valAx>
      <c:spPr>
        <a:solidFill>
          <a:schemeClr val="accent4">
            <a:lumMod val="20000"/>
            <a:lumOff val="80000"/>
          </a:schemeClr>
        </a:solidFill>
        <a:ln>
          <a:noFill/>
        </a:ln>
        <a:effectLst/>
      </c:spPr>
    </c:plotArea>
    <c:legend>
      <c:legendPos val="b"/>
      <c:layout>
        <c:manualLayout>
          <c:xMode val="edge"/>
          <c:yMode val="edge"/>
          <c:x val="0.89214978097671671"/>
          <c:y val="0.12525514065343057"/>
          <c:w val="7.9926932721761088E-2"/>
          <c:h val="0.13305165563677118"/>
        </c:manualLayout>
      </c:layout>
      <c:spPr>
        <a:solidFill>
          <a:schemeClr val="accent1">
            <a:lumMod val="20000"/>
            <a:lumOff val="80000"/>
          </a:schemeClr>
        </a:solidFill>
        <a:ln>
          <a:solidFill>
            <a:schemeClr val="accent4">
              <a:lumMod val="60000"/>
              <a:lumOff val="4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4878866607516339"/>
          <c:y val="6.6062035892918036E-2"/>
          <c:w val="0.83098128481519773"/>
          <c:h val="0.7946175282395106"/>
        </c:manualLayout>
      </c:layout>
      <c:lineChart>
        <c:grouping val="standard"/>
        <c:ser>
          <c:idx val="0"/>
          <c:order val="0"/>
          <c:spPr>
            <a:ln w="28575" cap="rnd">
              <a:solidFill>
                <a:srgbClr val="7030A0"/>
              </a:solidFill>
              <a:round/>
            </a:ln>
            <a:effectLst/>
          </c:spPr>
          <c:marker>
            <c:symbol val="circle"/>
            <c:size val="6"/>
            <c:spPr>
              <a:solidFill>
                <a:srgbClr val="C00000"/>
              </a:solidFill>
              <a:ln w="9525">
                <a:solidFill>
                  <a:srgbClr val="800080"/>
                </a:solidFill>
              </a:ln>
              <a:effectLst/>
            </c:spPr>
          </c:marker>
          <c:dLbls>
            <c:spPr>
              <a:solidFill>
                <a:schemeClr val="accent4">
                  <a:lumMod val="20000"/>
                  <a:lumOff val="80000"/>
                </a:schemeClr>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ru-RU"/>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 доля площади зем.уч.'!$A$40:$A$43</c:f>
              <c:strCache>
                <c:ptCount val="4"/>
                <c:pt idx="0">
                  <c:v>2018г.</c:v>
                </c:pt>
                <c:pt idx="1">
                  <c:v>2019г.</c:v>
                </c:pt>
                <c:pt idx="2">
                  <c:v>2020г.</c:v>
                </c:pt>
                <c:pt idx="3">
                  <c:v>2021г.</c:v>
                </c:pt>
              </c:strCache>
            </c:strRef>
          </c:cat>
          <c:val>
            <c:numRef>
              <c:f>'4 доля площади зем.уч.'!$B$40:$B$43</c:f>
              <c:numCache>
                <c:formatCode>0.0</c:formatCode>
                <c:ptCount val="4"/>
                <c:pt idx="0" formatCode="General">
                  <c:v>91.7</c:v>
                </c:pt>
                <c:pt idx="1">
                  <c:v>92</c:v>
                </c:pt>
                <c:pt idx="2">
                  <c:v>92.5</c:v>
                </c:pt>
                <c:pt idx="3">
                  <c:v>93</c:v>
                </c:pt>
              </c:numCache>
            </c:numRef>
          </c:val>
          <c:extLst xmlns:c16r2="http://schemas.microsoft.com/office/drawing/2015/06/chart">
            <c:ext xmlns:c16="http://schemas.microsoft.com/office/drawing/2014/chart" uri="{C3380CC4-5D6E-409C-BE32-E72D297353CC}">
              <c16:uniqueId val="{00000000-B5FA-4553-9491-6EC785EACA32}"/>
            </c:ext>
          </c:extLst>
        </c:ser>
        <c:dLbls/>
        <c:marker val="1"/>
        <c:axId val="142012800"/>
        <c:axId val="142015488"/>
      </c:lineChart>
      <c:catAx>
        <c:axId val="142012800"/>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2015488"/>
        <c:crosses val="autoZero"/>
        <c:auto val="1"/>
        <c:lblAlgn val="ctr"/>
        <c:lblOffset val="100"/>
      </c:catAx>
      <c:valAx>
        <c:axId val="142015488"/>
        <c:scaling>
          <c:orientation val="minMax"/>
        </c:scaling>
        <c:axPos val="l"/>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2012800"/>
        <c:crosses val="autoZero"/>
        <c:crossBetween val="between"/>
      </c:valAx>
      <c:spPr>
        <a:solidFill>
          <a:schemeClr val="accent4">
            <a:lumMod val="20000"/>
            <a:lumOff val="80000"/>
          </a:schemeClr>
        </a:solidFill>
        <a:ln>
          <a:noFill/>
        </a:ln>
        <a:effectLst/>
      </c:spPr>
    </c:plotArea>
    <c:plotVisOnly val="1"/>
    <c:dispBlanksAs val="gap"/>
  </c:chart>
  <c:spPr>
    <a:noFill/>
    <a:ln>
      <a:noFill/>
    </a:ln>
    <a:effectLst/>
  </c:spPr>
  <c:txPr>
    <a:bodyPr/>
    <a:lstStyle/>
    <a:p>
      <a:pPr>
        <a:defRPr/>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4.974321742907982E-2"/>
          <c:y val="4.5576799353768627E-2"/>
          <c:w val="0.93640103704849831"/>
          <c:h val="0.44428904138463088"/>
        </c:manualLayout>
      </c:layout>
      <c:barChart>
        <c:barDir val="col"/>
        <c:grouping val="clustered"/>
        <c:ser>
          <c:idx val="1"/>
          <c:order val="1"/>
          <c:tx>
            <c:strRef>
              <c:f>'4 доля площади зем.уч.'!$C$3</c:f>
              <c:strCache>
                <c:ptCount val="1"/>
                <c:pt idx="0">
                  <c:v>2021</c:v>
                </c:pt>
              </c:strCache>
            </c:strRef>
          </c:tx>
          <c:spPr>
            <a:solidFill>
              <a:schemeClr val="accent3">
                <a:lumMod val="75000"/>
              </a:schemeClr>
            </a:solidFill>
            <a:ln>
              <a:solidFill>
                <a:schemeClr val="accent3">
                  <a:lumMod val="50000"/>
                </a:schemeClr>
              </a:solidFill>
            </a:ln>
            <a:effectLst/>
          </c:spPr>
          <c:dLbls>
            <c:dLbl>
              <c:idx val="0"/>
              <c:layout>
                <c:manualLayout>
                  <c:x val="-1.1546321217930445E-17"/>
                  <c:y val="6.0944369552479533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6C1-44F6-A9ED-700395D230F2}"/>
                </c:ext>
              </c:extLst>
            </c:dLbl>
            <c:dLbl>
              <c:idx val="1"/>
              <c:layout>
                <c:manualLayout>
                  <c:x val="-5.0384529172444034E-3"/>
                  <c:y val="0.1528343092488604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6C1-44F6-A9ED-700395D230F2}"/>
                </c:ext>
              </c:extLst>
            </c:dLbl>
            <c:dLbl>
              <c:idx val="2"/>
              <c:layout>
                <c:manualLayout>
                  <c:x val="-3.7788396879333145E-3"/>
                  <c:y val="0.15697765464465757"/>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6C1-44F6-A9ED-700395D230F2}"/>
                </c:ext>
              </c:extLst>
            </c:dLbl>
            <c:dLbl>
              <c:idx val="3"/>
              <c:layout>
                <c:manualLayout>
                  <c:x val="-2.5192264586222017E-3"/>
                  <c:y val="0.15723441156012946"/>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6C1-44F6-A9ED-700395D230F2}"/>
                </c:ext>
              </c:extLst>
            </c:dLbl>
            <c:dLbl>
              <c:idx val="4"/>
              <c:layout>
                <c:manualLayout>
                  <c:x val="-2.5192264586222017E-3"/>
                  <c:y val="0.17897849244867148"/>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6C1-44F6-A9ED-700395D230F2}"/>
                </c:ext>
              </c:extLst>
            </c:dLbl>
            <c:dLbl>
              <c:idx val="5"/>
              <c:layout>
                <c:manualLayout>
                  <c:x val="-1.2596132293111243E-3"/>
                  <c:y val="0.20448094648363738"/>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6C1-44F6-A9ED-700395D230F2}"/>
                </c:ext>
              </c:extLst>
            </c:dLbl>
            <c:dLbl>
              <c:idx val="6"/>
              <c:layout>
                <c:manualLayout>
                  <c:x val="0"/>
                  <c:y val="0.22712383970016539"/>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6C1-44F6-A9ED-700395D230F2}"/>
                </c:ext>
              </c:extLst>
            </c:dLbl>
            <c:dLbl>
              <c:idx val="7"/>
              <c:layout>
                <c:manualLayout>
                  <c:x val="0"/>
                  <c:y val="0.22712383970016534"/>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6C1-44F6-A9ED-700395D230F2}"/>
                </c:ext>
              </c:extLst>
            </c:dLbl>
            <c:dLbl>
              <c:idx val="8"/>
              <c:layout>
                <c:manualLayout>
                  <c:x val="1.2596132293111008E-3"/>
                  <c:y val="0.2278944366942498"/>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86C1-44F6-A9ED-700395D230F2}"/>
                </c:ext>
              </c:extLst>
            </c:dLbl>
            <c:dLbl>
              <c:idx val="9"/>
              <c:layout>
                <c:manualLayout>
                  <c:x val="1.2596132293111008E-3"/>
                  <c:y val="0.24888129674313475"/>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6C1-44F6-A9ED-700395D230F2}"/>
                </c:ext>
              </c:extLst>
            </c:dLbl>
            <c:dLbl>
              <c:idx val="10"/>
              <c:layout>
                <c:manualLayout>
                  <c:x val="2.5192264586222017E-3"/>
                  <c:y val="0.2689559683096065"/>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86C1-44F6-A9ED-700395D230F2}"/>
                </c:ext>
              </c:extLst>
            </c:dLbl>
            <c:dLbl>
              <c:idx val="11"/>
              <c:layout>
                <c:manualLayout>
                  <c:x val="4.4086958936609202E-3"/>
                  <c:y val="0.28789170926373731"/>
                </c:manualLayout>
              </c:layout>
              <c:tx>
                <c:rich>
                  <a:bodyPr rot="0" spcFirstLastPara="1" vertOverflow="ellipsis" vert="horz" wrap="square" lIns="38100" tIns="19050" rIns="38100" bIns="19050" anchor="ctr" anchorCtr="1">
                    <a:noAutofit/>
                  </a:bodyPr>
                  <a:lstStyle/>
                  <a:p>
                    <a:pPr>
                      <a:defRPr sz="850" b="0" i="0" u="none" strike="noStrike" kern="1200" baseline="0">
                        <a:solidFill>
                          <a:schemeClr val="tx1">
                            <a:lumMod val="95000"/>
                            <a:lumOff val="5000"/>
                          </a:schemeClr>
                        </a:solidFill>
                        <a:latin typeface="+mn-lt"/>
                        <a:ea typeface="+mn-ea"/>
                        <a:cs typeface="+mn-cs"/>
                      </a:defRPr>
                    </a:pPr>
                    <a:r>
                      <a:rPr lang="en-US" sz="850" baseline="0" dirty="0" smtClean="0"/>
                      <a:t>97,9</a:t>
                    </a:r>
                    <a:endParaRPr lang="en-US" sz="850" baseline="0" dirty="0"/>
                  </a:p>
                </c:rich>
              </c:tx>
              <c:spPr>
                <a:solidFill>
                  <a:schemeClr val="accent3">
                    <a:lumMod val="40000"/>
                    <a:lumOff val="60000"/>
                  </a:schemeClr>
                </a:solidFill>
                <a:ln>
                  <a:solidFill>
                    <a:schemeClr val="accent3">
                      <a:lumMod val="75000"/>
                    </a:schemeClr>
                  </a:solidFill>
                </a:ln>
                <a:effectLst/>
              </c:spPr>
              <c:dLblPos val="outEnd"/>
              <c:showVal val="1"/>
              <c:extLst xmlns:c16r2="http://schemas.microsoft.com/office/drawing/2015/06/chart">
                <c:ext xmlns:c15="http://schemas.microsoft.com/office/drawing/2012/chart" uri="{CE6537A1-D6FC-4f65-9D91-7224C49458BB}">
                  <c15:layout>
                    <c:manualLayout>
                      <c:w val="2.8876583690884958E-2"/>
                      <c:h val="6.2088193879854731E-2"/>
                    </c:manualLayout>
                  </c15:layout>
                </c:ext>
                <c:ext xmlns:c16="http://schemas.microsoft.com/office/drawing/2014/chart" uri="{C3380CC4-5D6E-409C-BE32-E72D297353CC}">
                  <c16:uniqueId val="{0000000B-86C1-44F6-A9ED-700395D230F2}"/>
                </c:ext>
              </c:extLst>
            </c:dLbl>
            <c:dLbl>
              <c:idx val="12"/>
              <c:layout>
                <c:manualLayout>
                  <c:x val="5.0384529172444494E-3"/>
                  <c:y val="0.2858200365658388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86C1-44F6-A9ED-700395D230F2}"/>
                </c:ext>
              </c:extLst>
            </c:dLbl>
            <c:dLbl>
              <c:idx val="13"/>
              <c:layout>
                <c:manualLayout>
                  <c:x val="1.2596132293111008E-3"/>
                  <c:y val="0.30589470813231046"/>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6C1-44F6-A9ED-700395D230F2}"/>
                </c:ext>
              </c:extLst>
            </c:dLbl>
            <c:dLbl>
              <c:idx val="14"/>
              <c:layout>
                <c:manualLayout>
                  <c:x val="-3.7788396879333028E-3"/>
                  <c:y val="0.30589470813231046"/>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86C1-44F6-A9ED-700395D230F2}"/>
                </c:ext>
              </c:extLst>
            </c:dLbl>
            <c:dLbl>
              <c:idx val="15"/>
              <c:layout>
                <c:manualLayout>
                  <c:x val="-5.0384529172444034E-3"/>
                  <c:y val="0.30525265271979635"/>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6C1-44F6-A9ED-700395D230F2}"/>
                </c:ext>
              </c:extLst>
            </c:dLbl>
            <c:dLbl>
              <c:idx val="16"/>
              <c:layout>
                <c:manualLayout>
                  <c:x val="-3.7788396879333028E-3"/>
                  <c:y val="0.32211672097602867"/>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86C1-44F6-A9ED-700395D230F2}"/>
                </c:ext>
              </c:extLst>
            </c:dLbl>
            <c:spPr>
              <a:solidFill>
                <a:schemeClr val="accent3">
                  <a:lumMod val="40000"/>
                  <a:lumOff val="60000"/>
                </a:schemeClr>
              </a:solidFill>
              <a:ln>
                <a:solidFill>
                  <a:schemeClr val="accent3">
                    <a:lumMod val="75000"/>
                  </a:schemeClr>
                </a:solid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95000"/>
                        <a:lumOff val="5000"/>
                      </a:schemeClr>
                    </a:solidFill>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 доля площади зем.уч.'!$A$4:$A$37</c:f>
              <c:strCache>
                <c:ptCount val="34"/>
                <c:pt idx="0">
                  <c:v>Аннинский МР</c:v>
                </c:pt>
                <c:pt idx="1">
                  <c:v>Новоусманский МР</c:v>
                </c:pt>
                <c:pt idx="2">
                  <c:v>Нижнедевицкий МР</c:v>
                </c:pt>
                <c:pt idx="3">
                  <c:v>Верхнемамонский МР</c:v>
                </c:pt>
                <c:pt idx="4">
                  <c:v>Верхнехавский МР</c:v>
                </c:pt>
                <c:pt idx="5">
                  <c:v>Новохоперский МР</c:v>
                </c:pt>
                <c:pt idx="6">
                  <c:v>Бобровский МР</c:v>
                </c:pt>
                <c:pt idx="7">
                  <c:v>Ольховатский МР</c:v>
                </c:pt>
                <c:pt idx="8">
                  <c:v>Каширский МР</c:v>
                </c:pt>
                <c:pt idx="9">
                  <c:v>Каменский МР</c:v>
                </c:pt>
                <c:pt idx="10">
                  <c:v>Борисоглебский ГО</c:v>
                </c:pt>
                <c:pt idx="11">
                  <c:v>Грибановский МР</c:v>
                </c:pt>
                <c:pt idx="12">
                  <c:v>Репьевский МР</c:v>
                </c:pt>
                <c:pt idx="13">
                  <c:v>Хохольский МР</c:v>
                </c:pt>
                <c:pt idx="14">
                  <c:v>Поворинский МР</c:v>
                </c:pt>
                <c:pt idx="15">
                  <c:v>Богучарский МР</c:v>
                </c:pt>
                <c:pt idx="16">
                  <c:v>Эртильский МР</c:v>
                </c:pt>
                <c:pt idx="17">
                  <c:v>Кантемировский МР</c:v>
                </c:pt>
                <c:pt idx="18">
                  <c:v>Терновский МР</c:v>
                </c:pt>
                <c:pt idx="19">
                  <c:v>Таловский МР</c:v>
                </c:pt>
                <c:pt idx="20">
                  <c:v>Бутурлиновский МР</c:v>
                </c:pt>
                <c:pt idx="21">
                  <c:v>Подгоренский МР</c:v>
                </c:pt>
                <c:pt idx="22">
                  <c:v>Петропавловский МР</c:v>
                </c:pt>
                <c:pt idx="23">
                  <c:v>Воробьевский МР</c:v>
                </c:pt>
                <c:pt idx="24">
                  <c:v>Семилукский МР</c:v>
                </c:pt>
                <c:pt idx="25">
                  <c:v>Панинский МР</c:v>
                </c:pt>
                <c:pt idx="26">
                  <c:v>Острогожский МР</c:v>
                </c:pt>
                <c:pt idx="27">
                  <c:v>ГО г. Нововоронеж</c:v>
                </c:pt>
                <c:pt idx="28">
                  <c:v>Рамонский МР</c:v>
                </c:pt>
                <c:pt idx="29">
                  <c:v>Калачеевский МР</c:v>
                </c:pt>
                <c:pt idx="30">
                  <c:v>Павловский МР</c:v>
                </c:pt>
                <c:pt idx="31">
                  <c:v>Лискинский МР</c:v>
                </c:pt>
                <c:pt idx="32">
                  <c:v>ГО г. Воронеж</c:v>
                </c:pt>
                <c:pt idx="33">
                  <c:v>Россошанский МР</c:v>
                </c:pt>
              </c:strCache>
            </c:strRef>
          </c:cat>
          <c:val>
            <c:numRef>
              <c:f>'4 доля площади зем.уч.'!$C$4:$C$37</c:f>
              <c:numCache>
                <c:formatCode>#,##0.0</c:formatCode>
                <c:ptCount val="34"/>
                <c:pt idx="0">
                  <c:v>99.88</c:v>
                </c:pt>
                <c:pt idx="1">
                  <c:v>99.72</c:v>
                </c:pt>
                <c:pt idx="2">
                  <c:v>99.3</c:v>
                </c:pt>
                <c:pt idx="3">
                  <c:v>99.28</c:v>
                </c:pt>
                <c:pt idx="4">
                  <c:v>99.19</c:v>
                </c:pt>
                <c:pt idx="5">
                  <c:v>99.16</c:v>
                </c:pt>
                <c:pt idx="6">
                  <c:v>99.149999999999991</c:v>
                </c:pt>
                <c:pt idx="7">
                  <c:v>98.86</c:v>
                </c:pt>
                <c:pt idx="8">
                  <c:v>98.64</c:v>
                </c:pt>
                <c:pt idx="9">
                  <c:v>98.53</c:v>
                </c:pt>
                <c:pt idx="10">
                  <c:v>98.4</c:v>
                </c:pt>
                <c:pt idx="11">
                  <c:v>98.33</c:v>
                </c:pt>
                <c:pt idx="12">
                  <c:v>98.27</c:v>
                </c:pt>
                <c:pt idx="13">
                  <c:v>98.02</c:v>
                </c:pt>
                <c:pt idx="14" formatCode="General">
                  <c:v>98</c:v>
                </c:pt>
                <c:pt idx="15">
                  <c:v>97.960000000000008</c:v>
                </c:pt>
                <c:pt idx="16">
                  <c:v>97.1</c:v>
                </c:pt>
                <c:pt idx="17">
                  <c:v>97.02</c:v>
                </c:pt>
                <c:pt idx="18">
                  <c:v>96.6</c:v>
                </c:pt>
                <c:pt idx="19">
                  <c:v>95.7</c:v>
                </c:pt>
                <c:pt idx="20">
                  <c:v>94.2</c:v>
                </c:pt>
                <c:pt idx="21">
                  <c:v>92.32</c:v>
                </c:pt>
                <c:pt idx="22">
                  <c:v>91.63</c:v>
                </c:pt>
                <c:pt idx="23">
                  <c:v>90.8</c:v>
                </c:pt>
                <c:pt idx="24">
                  <c:v>90.11</c:v>
                </c:pt>
                <c:pt idx="25">
                  <c:v>89.56</c:v>
                </c:pt>
                <c:pt idx="26">
                  <c:v>87.5</c:v>
                </c:pt>
                <c:pt idx="27">
                  <c:v>86.5</c:v>
                </c:pt>
                <c:pt idx="28">
                  <c:v>85.36</c:v>
                </c:pt>
                <c:pt idx="29">
                  <c:v>84.19</c:v>
                </c:pt>
                <c:pt idx="30">
                  <c:v>81.58</c:v>
                </c:pt>
                <c:pt idx="31">
                  <c:v>80.89</c:v>
                </c:pt>
                <c:pt idx="32" formatCode="General">
                  <c:v>80</c:v>
                </c:pt>
                <c:pt idx="33">
                  <c:v>75.099999999999994</c:v>
                </c:pt>
              </c:numCache>
            </c:numRef>
          </c:val>
          <c:extLst xmlns:c16r2="http://schemas.microsoft.com/office/drawing/2015/06/chart">
            <c:ext xmlns:c16="http://schemas.microsoft.com/office/drawing/2014/chart" uri="{C3380CC4-5D6E-409C-BE32-E72D297353CC}">
              <c16:uniqueId val="{00000011-86C1-44F6-A9ED-700395D230F2}"/>
            </c:ext>
          </c:extLst>
        </c:ser>
        <c:dLbls/>
        <c:gapWidth val="101"/>
        <c:axId val="142298496"/>
        <c:axId val="142316672"/>
      </c:barChart>
      <c:lineChart>
        <c:grouping val="standard"/>
        <c:ser>
          <c:idx val="0"/>
          <c:order val="0"/>
          <c:tx>
            <c:strRef>
              <c:f>'4 доля площади зем.уч.'!$B$3</c:f>
              <c:strCache>
                <c:ptCount val="1"/>
                <c:pt idx="0">
                  <c:v>2020</c:v>
                </c:pt>
              </c:strCache>
            </c:strRef>
          </c:tx>
          <c:spPr>
            <a:ln w="28575" cap="rnd">
              <a:solidFill>
                <a:srgbClr val="C00000"/>
              </a:solidFill>
              <a:prstDash val="dashDot"/>
              <a:round/>
            </a:ln>
            <a:effectLst/>
          </c:spPr>
          <c:marker>
            <c:symbol val="circle"/>
            <c:size val="5"/>
            <c:spPr>
              <a:solidFill>
                <a:srgbClr val="FFFF00"/>
              </a:solidFill>
              <a:ln w="9525">
                <a:solidFill>
                  <a:srgbClr val="C00000"/>
                </a:solidFill>
              </a:ln>
              <a:effectLst/>
            </c:spPr>
          </c:marker>
          <c:cat>
            <c:strRef>
              <c:f>'4 доля площади зем.уч.'!$A$4:$A$37</c:f>
              <c:strCache>
                <c:ptCount val="34"/>
                <c:pt idx="0">
                  <c:v>Аннинский МР</c:v>
                </c:pt>
                <c:pt idx="1">
                  <c:v>Новоусманский МР</c:v>
                </c:pt>
                <c:pt idx="2">
                  <c:v>Нижнедевицкий МР</c:v>
                </c:pt>
                <c:pt idx="3">
                  <c:v>Верхнемамонский МР</c:v>
                </c:pt>
                <c:pt idx="4">
                  <c:v>Верхнехавский МР</c:v>
                </c:pt>
                <c:pt idx="5">
                  <c:v>Новохоперский МР</c:v>
                </c:pt>
                <c:pt idx="6">
                  <c:v>Бобровский МР</c:v>
                </c:pt>
                <c:pt idx="7">
                  <c:v>Ольховатский МР</c:v>
                </c:pt>
                <c:pt idx="8">
                  <c:v>Каширский МР</c:v>
                </c:pt>
                <c:pt idx="9">
                  <c:v>Каменский МР</c:v>
                </c:pt>
                <c:pt idx="10">
                  <c:v>Борисоглебский ГО</c:v>
                </c:pt>
                <c:pt idx="11">
                  <c:v>Грибановский МР</c:v>
                </c:pt>
                <c:pt idx="12">
                  <c:v>Репьевский МР</c:v>
                </c:pt>
                <c:pt idx="13">
                  <c:v>Хохольский МР</c:v>
                </c:pt>
                <c:pt idx="14">
                  <c:v>Поворинский МР</c:v>
                </c:pt>
                <c:pt idx="15">
                  <c:v>Богучарский МР</c:v>
                </c:pt>
                <c:pt idx="16">
                  <c:v>Эртильский МР</c:v>
                </c:pt>
                <c:pt idx="17">
                  <c:v>Кантемировский МР</c:v>
                </c:pt>
                <c:pt idx="18">
                  <c:v>Терновский МР</c:v>
                </c:pt>
                <c:pt idx="19">
                  <c:v>Таловский МР</c:v>
                </c:pt>
                <c:pt idx="20">
                  <c:v>Бутурлиновский МР</c:v>
                </c:pt>
                <c:pt idx="21">
                  <c:v>Подгоренский МР</c:v>
                </c:pt>
                <c:pt idx="22">
                  <c:v>Петропавловский МР</c:v>
                </c:pt>
                <c:pt idx="23">
                  <c:v>Воробьевский МР</c:v>
                </c:pt>
                <c:pt idx="24">
                  <c:v>Семилукский МР</c:v>
                </c:pt>
                <c:pt idx="25">
                  <c:v>Панинский МР</c:v>
                </c:pt>
                <c:pt idx="26">
                  <c:v>Острогожский МР</c:v>
                </c:pt>
                <c:pt idx="27">
                  <c:v>ГО г. Нововоронеж</c:v>
                </c:pt>
                <c:pt idx="28">
                  <c:v>Рамонский МР</c:v>
                </c:pt>
                <c:pt idx="29">
                  <c:v>Калачеевский МР</c:v>
                </c:pt>
                <c:pt idx="30">
                  <c:v>Павловский МР</c:v>
                </c:pt>
                <c:pt idx="31">
                  <c:v>Лискинский МР</c:v>
                </c:pt>
                <c:pt idx="32">
                  <c:v>ГО г. Воронеж</c:v>
                </c:pt>
                <c:pt idx="33">
                  <c:v>Россошанский МР</c:v>
                </c:pt>
              </c:strCache>
            </c:strRef>
          </c:cat>
          <c:val>
            <c:numRef>
              <c:f>'4 доля площади зем.уч.'!$B$4:$B$37</c:f>
              <c:numCache>
                <c:formatCode>#,##0.0</c:formatCode>
                <c:ptCount val="34"/>
                <c:pt idx="0">
                  <c:v>99.86999999999999</c:v>
                </c:pt>
                <c:pt idx="1">
                  <c:v>99.4</c:v>
                </c:pt>
                <c:pt idx="2" formatCode="General">
                  <c:v>99</c:v>
                </c:pt>
                <c:pt idx="3">
                  <c:v>99.3</c:v>
                </c:pt>
                <c:pt idx="4">
                  <c:v>99.1</c:v>
                </c:pt>
                <c:pt idx="5">
                  <c:v>99.1</c:v>
                </c:pt>
                <c:pt idx="6">
                  <c:v>99.13</c:v>
                </c:pt>
                <c:pt idx="7">
                  <c:v>98.85</c:v>
                </c:pt>
                <c:pt idx="8" formatCode="General">
                  <c:v>97</c:v>
                </c:pt>
                <c:pt idx="9">
                  <c:v>98.5</c:v>
                </c:pt>
                <c:pt idx="10">
                  <c:v>98.4</c:v>
                </c:pt>
                <c:pt idx="11">
                  <c:v>98.179999999999993</c:v>
                </c:pt>
                <c:pt idx="12">
                  <c:v>97.8</c:v>
                </c:pt>
                <c:pt idx="13">
                  <c:v>97.5</c:v>
                </c:pt>
                <c:pt idx="14" formatCode="General">
                  <c:v>98</c:v>
                </c:pt>
                <c:pt idx="15" formatCode="General">
                  <c:v>98</c:v>
                </c:pt>
                <c:pt idx="16">
                  <c:v>95.6</c:v>
                </c:pt>
                <c:pt idx="17">
                  <c:v>96.8</c:v>
                </c:pt>
                <c:pt idx="18">
                  <c:v>96.5</c:v>
                </c:pt>
                <c:pt idx="19">
                  <c:v>95.2</c:v>
                </c:pt>
                <c:pt idx="20" formatCode="General">
                  <c:v>93</c:v>
                </c:pt>
                <c:pt idx="21">
                  <c:v>92.3</c:v>
                </c:pt>
                <c:pt idx="22">
                  <c:v>90.9</c:v>
                </c:pt>
                <c:pt idx="23">
                  <c:v>90.7</c:v>
                </c:pt>
                <c:pt idx="24">
                  <c:v>87.14</c:v>
                </c:pt>
                <c:pt idx="25">
                  <c:v>89.6</c:v>
                </c:pt>
                <c:pt idx="26">
                  <c:v>87.5</c:v>
                </c:pt>
                <c:pt idx="27">
                  <c:v>86.2</c:v>
                </c:pt>
                <c:pt idx="28">
                  <c:v>85.1</c:v>
                </c:pt>
                <c:pt idx="29">
                  <c:v>82.2</c:v>
                </c:pt>
                <c:pt idx="30">
                  <c:v>81.03</c:v>
                </c:pt>
                <c:pt idx="31">
                  <c:v>80.599999999999994</c:v>
                </c:pt>
                <c:pt idx="32" formatCode="General">
                  <c:v>75</c:v>
                </c:pt>
                <c:pt idx="33">
                  <c:v>74.900000000000006</c:v>
                </c:pt>
              </c:numCache>
            </c:numRef>
          </c:val>
          <c:extLst xmlns:c16r2="http://schemas.microsoft.com/office/drawing/2015/06/chart">
            <c:ext xmlns:c16="http://schemas.microsoft.com/office/drawing/2014/chart" uri="{C3380CC4-5D6E-409C-BE32-E72D297353CC}">
              <c16:uniqueId val="{00000012-86C1-44F6-A9ED-700395D230F2}"/>
            </c:ext>
          </c:extLst>
        </c:ser>
        <c:dLbls/>
        <c:marker val="1"/>
        <c:axId val="142298496"/>
        <c:axId val="142316672"/>
      </c:lineChart>
      <c:catAx>
        <c:axId val="142298496"/>
        <c:scaling>
          <c:orientation val="minMax"/>
        </c:scaling>
        <c:axPos val="b"/>
        <c:majorGridlines>
          <c:spPr>
            <a:ln w="9525" cap="flat" cmpd="sng" algn="ctr">
              <a:solidFill>
                <a:schemeClr val="accent4">
                  <a:lumMod val="40000"/>
                  <a:lumOff val="60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ru-RU"/>
          </a:p>
        </c:txPr>
        <c:crossAx val="142316672"/>
        <c:crosses val="autoZero"/>
        <c:auto val="1"/>
        <c:lblAlgn val="ctr"/>
        <c:lblOffset val="100"/>
      </c:catAx>
      <c:valAx>
        <c:axId val="142316672"/>
        <c:scaling>
          <c:orientation val="minMax"/>
          <c:max val="100"/>
          <c:min val="0"/>
        </c:scaling>
        <c:axPos val="l"/>
        <c:majorGridlines>
          <c:spPr>
            <a:ln w="9525" cap="flat" cmpd="sng" algn="ctr">
              <a:solidFill>
                <a:schemeClr val="accent4">
                  <a:lumMod val="40000"/>
                  <a:lumOff val="60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crossAx val="142298496"/>
        <c:crosses val="autoZero"/>
        <c:crossBetween val="between"/>
        <c:majorUnit val="20"/>
      </c:valAx>
      <c:spPr>
        <a:solidFill>
          <a:schemeClr val="accent4">
            <a:lumMod val="20000"/>
            <a:lumOff val="80000"/>
          </a:schemeClr>
        </a:solidFill>
        <a:ln>
          <a:noFill/>
        </a:ln>
        <a:effectLst/>
      </c:spPr>
    </c:plotArea>
    <c:legend>
      <c:legendPos val="b"/>
      <c:layout>
        <c:manualLayout>
          <c:xMode val="edge"/>
          <c:yMode val="edge"/>
          <c:x val="0.89230574681178998"/>
          <c:y val="5.9479443187090628E-2"/>
          <c:w val="8.1630673466594472E-2"/>
          <c:h val="0.13976091265827906"/>
        </c:manualLayout>
      </c:layout>
      <c:spPr>
        <a:solidFill>
          <a:schemeClr val="accent1">
            <a:lumMod val="20000"/>
            <a:lumOff val="80000"/>
          </a:schemeClr>
        </a:solidFill>
        <a:ln>
          <a:solidFill>
            <a:schemeClr val="accent4">
              <a:lumMod val="40000"/>
              <a:lumOff val="60000"/>
            </a:schemeClr>
          </a:solidFill>
        </a:ln>
        <a:effectLst/>
      </c:spPr>
      <c:txPr>
        <a:bodyPr rot="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11.jpeg"/></Relationships>
</file>

<file path=ppt/drawings/drawing1.xml><?xml version="1.0" encoding="utf-8"?>
<c:userShapes xmlns:c="http://schemas.openxmlformats.org/drawingml/2006/chart">
  <cdr:relSizeAnchor xmlns:cdr="http://schemas.openxmlformats.org/drawingml/2006/chartDrawing">
    <cdr:from>
      <cdr:x>0.1773</cdr:x>
      <cdr:y>0</cdr:y>
    </cdr:from>
    <cdr:to>
      <cdr:x>0.8227</cdr:x>
      <cdr:y>0.10656</cdr:y>
    </cdr:to>
    <cdr:sp macro="" textlink="">
      <cdr:nvSpPr>
        <cdr:cNvPr id="2" name="TextBox 2"/>
        <cdr:cNvSpPr txBox="1"/>
      </cdr:nvSpPr>
      <cdr:spPr>
        <a:xfrm xmlns:a="http://schemas.openxmlformats.org/drawingml/2006/main">
          <a:off x="1800200" y="-4813597"/>
          <a:ext cx="6552728"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xmlns:a="http://schemas.openxmlformats.org/drawingml/2006/main">
          <a:pPr algn="ctr"/>
          <a:r>
            <a:rPr lang="ru-RU" sz="1050" b="1" i="1" dirty="0" smtClean="0">
              <a:latin typeface="Arial" pitchFamily="34" charset="0"/>
              <a:cs typeface="Arial" pitchFamily="34" charset="0"/>
            </a:rPr>
            <a:t>Доля прибыльных сельскохозяйственных организаций в общем их числе, % </a:t>
          </a:r>
          <a:endParaRPr lang="ru-RU" sz="1050" b="1" i="1"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0.17122</cdr:x>
      <cdr:y>0.71415</cdr:y>
    </cdr:from>
    <cdr:to>
      <cdr:x>0.19024</cdr:x>
      <cdr:y>0.73567</cdr:y>
    </cdr:to>
    <cdr:sp macro="" textlink="">
      <cdr:nvSpPr>
        <cdr:cNvPr id="2" name="Прямоугольник 1"/>
        <cdr:cNvSpPr/>
      </cdr:nvSpPr>
      <cdr:spPr>
        <a:xfrm xmlns:a="http://schemas.openxmlformats.org/drawingml/2006/main" flipV="1">
          <a:off x="648073" y="2389576"/>
          <a:ext cx="72007" cy="72008"/>
        </a:xfrm>
        <a:prstGeom xmlns:a="http://schemas.openxmlformats.org/drawingml/2006/main" prst="rect">
          <a:avLst/>
        </a:prstGeom>
        <a:blipFill xmlns:a="http://schemas.openxmlformats.org/drawingml/2006/main">
          <a:blip xmlns:r="http://schemas.openxmlformats.org/officeDocument/2006/relationships" r:embed="rId1"/>
          <a:tile tx="0" ty="0" sx="100000" sy="100000" flip="none" algn="tl"/>
        </a:blipFill>
        <a:ln xmlns:a="http://schemas.openxmlformats.org/drawingml/2006/main" w="3175">
          <a:solidFill>
            <a:schemeClr val="accent6">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drawings/drawing3.xml><?xml version="1.0" encoding="utf-8"?>
<c:userShapes xmlns:c="http://schemas.openxmlformats.org/drawingml/2006/chart">
  <cdr:relSizeAnchor xmlns:cdr="http://schemas.openxmlformats.org/drawingml/2006/chartDrawing">
    <cdr:from>
      <cdr:x>0.07876</cdr:x>
      <cdr:y>0.04427</cdr:y>
    </cdr:from>
    <cdr:to>
      <cdr:x>0.97593</cdr:x>
      <cdr:y>0.14145</cdr:y>
    </cdr:to>
    <cdr:sp macro="" textlink="">
      <cdr:nvSpPr>
        <cdr:cNvPr id="2" name="TextBox 3"/>
        <cdr:cNvSpPr txBox="1"/>
      </cdr:nvSpPr>
      <cdr:spPr>
        <a:xfrm xmlns:a="http://schemas.openxmlformats.org/drawingml/2006/main">
          <a:off x="793965" y="115679"/>
          <a:ext cx="9044464" cy="25391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xmlns:a="http://schemas.openxmlformats.org/drawingml/2006/main">
          <a:pPr algn="ctr"/>
          <a:r>
            <a:rPr lang="ru-RU" sz="1050" b="1" i="1" dirty="0">
              <a:latin typeface="Arial" pitchFamily="34" charset="0"/>
              <a:ea typeface="Times New Roman" pitchFamily="18" charset="0"/>
              <a:cs typeface="Arial" pitchFamily="34" charset="0"/>
            </a:rPr>
            <a:t>Площадь земельных участков, предоставленных для </a:t>
          </a:r>
          <a:r>
            <a:rPr lang="ru-RU" sz="1050" b="1" i="1" dirty="0" smtClean="0">
              <a:latin typeface="Arial" pitchFamily="34" charset="0"/>
              <a:ea typeface="Times New Roman" pitchFamily="18" charset="0"/>
              <a:cs typeface="Arial" pitchFamily="34" charset="0"/>
            </a:rPr>
            <a:t>строительства в 2021 году, </a:t>
          </a:r>
          <a:r>
            <a:rPr lang="ru-RU" sz="1050" b="1" i="1" dirty="0">
              <a:latin typeface="Arial" pitchFamily="34" charset="0"/>
              <a:ea typeface="Times New Roman" pitchFamily="18" charset="0"/>
              <a:cs typeface="Arial" pitchFamily="34" charset="0"/>
            </a:rPr>
            <a:t>в расчете на 10 тыс. человек </a:t>
          </a:r>
          <a:r>
            <a:rPr lang="ru-RU" sz="1050" b="1" i="1" dirty="0" smtClean="0">
              <a:latin typeface="Arial" pitchFamily="34" charset="0"/>
              <a:ea typeface="Times New Roman" pitchFamily="18" charset="0"/>
              <a:cs typeface="Arial" pitchFamily="34" charset="0"/>
            </a:rPr>
            <a:t>населения, га</a:t>
          </a:r>
          <a:r>
            <a:rPr lang="ru-RU" sz="1050" dirty="0" smtClean="0">
              <a:latin typeface="Arial" pitchFamily="34" charset="0"/>
              <a:ea typeface="Times New Roman" pitchFamily="18" charset="0"/>
              <a:cs typeface="Arial" pitchFamily="34" charset="0"/>
            </a:rPr>
            <a:t> </a:t>
          </a:r>
          <a:endParaRPr lang="ru-RU" sz="1050"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0.76688</cdr:y>
    </cdr:from>
    <cdr:to>
      <cdr:x>1</cdr:x>
      <cdr:y>1</cdr:y>
    </cdr:to>
    <cdr:sp macro="" textlink="">
      <cdr:nvSpPr>
        <cdr:cNvPr id="2" name="Прямоугольник 1"/>
        <cdr:cNvSpPr/>
      </cdr:nvSpPr>
      <cdr:spPr>
        <a:xfrm xmlns:a="http://schemas.openxmlformats.org/drawingml/2006/main">
          <a:off x="0" y="2126189"/>
          <a:ext cx="9793088" cy="646331"/>
        </a:xfrm>
        <a:prstGeom xmlns:a="http://schemas.openxmlformats.org/drawingml/2006/main" prst="rect">
          <a:avLst/>
        </a:prstGeom>
        <a:solidFill xmlns:a="http://schemas.openxmlformats.org/drawingml/2006/main">
          <a:schemeClr val="accent3">
            <a:lumMod val="40000"/>
            <a:lumOff val="60000"/>
          </a:schemeClr>
        </a:solidFill>
        <a:ln xmlns:a="http://schemas.openxmlformats.org/drawingml/2006/main">
          <a:solidFill>
            <a:schemeClr val="accent3">
              <a:lumMod val="75000"/>
            </a:schemeClr>
          </a:solidFill>
        </a:ln>
      </cdr:spPr>
      <cdr:txBody>
        <a:bodyPr xmlns:a="http://schemas.openxmlformats.org/drawingml/2006/main" wrap="square">
          <a:spAutoFit/>
        </a:bodyPr>
        <a:lstStyle xmlns:a="http://schemas.openxmlformats.org/drawingml/2006/main">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xmlns:a="http://schemas.openxmlformats.org/drawingml/2006/main">
          <a:pPr lvl="0"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В </a:t>
          </a:r>
          <a:r>
            <a:rPr lang="ru-RU" sz="1200" dirty="0">
              <a:latin typeface="Arial" panose="020B0604020202020204" pitchFamily="34" charset="0"/>
              <a:cs typeface="Arial" panose="020B0604020202020204" pitchFamily="34" charset="0"/>
            </a:rPr>
            <a:t>целях улучшения значений показателя органам местного самоуправления </a:t>
          </a:r>
          <a:r>
            <a:rPr lang="ru-RU" sz="1200" b="1" i="1" dirty="0">
              <a:latin typeface="Arial" panose="020B0604020202020204" pitchFamily="34" charset="0"/>
              <a:cs typeface="Arial" panose="020B0604020202020204" pitchFamily="34" charset="0"/>
            </a:rPr>
            <a:t>рекомендуется</a:t>
          </a:r>
          <a:r>
            <a:rPr lang="ru-RU" sz="1200" dirty="0">
              <a:latin typeface="Arial" panose="020B0604020202020204" pitchFamily="34" charset="0"/>
              <a:cs typeface="Arial" panose="020B0604020202020204" pitchFamily="34" charset="0"/>
            </a:rPr>
            <a:t> принимать меры по преобразованию муниципальных организаций коммунального комплекса в хозяйственные общества и созданию новых организаций в виде хозяйственных обществ (в том числе </a:t>
          </a:r>
          <a:r>
            <a:rPr lang="ru-RU" sz="1200" dirty="0" err="1">
              <a:latin typeface="Arial" panose="020B0604020202020204" pitchFamily="34" charset="0"/>
              <a:cs typeface="Arial" panose="020B0604020202020204" pitchFamily="34" charset="0"/>
            </a:rPr>
            <a:t>межмунципальных</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0.01188</cdr:x>
      <cdr:y>0.08075</cdr:y>
    </cdr:from>
    <cdr:to>
      <cdr:x>0.03756</cdr:x>
      <cdr:y>0.59393</cdr:y>
    </cdr:to>
    <cdr:sp macro="" textlink="">
      <cdr:nvSpPr>
        <cdr:cNvPr id="2" name="TextBox 1"/>
        <cdr:cNvSpPr txBox="1"/>
      </cdr:nvSpPr>
      <cdr:spPr>
        <a:xfrm xmlns:a="http://schemas.openxmlformats.org/drawingml/2006/main">
          <a:off x="122683" y="206379"/>
          <a:ext cx="265165" cy="1311569"/>
        </a:xfrm>
        <a:prstGeom xmlns:a="http://schemas.openxmlformats.org/drawingml/2006/main" prst="rect">
          <a:avLst/>
        </a:prstGeom>
        <a:solidFill xmlns:a="http://schemas.openxmlformats.org/drawingml/2006/main">
          <a:schemeClr val="accent1">
            <a:lumMod val="20000"/>
            <a:lumOff val="80000"/>
          </a:schemeClr>
        </a:solidFill>
        <a:ln xmlns:a="http://schemas.openxmlformats.org/drawingml/2006/main">
          <a:solidFill>
            <a:schemeClr val="accent4">
              <a:lumMod val="40000"/>
              <a:lumOff val="60000"/>
            </a:schemeClr>
          </a:solidFill>
        </a:ln>
      </cdr:spPr>
      <cdr:txBody>
        <a:bodyPr xmlns:a="http://schemas.openxmlformats.org/drawingml/2006/main" vert="vert270" wrap="non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000" b="1" dirty="0" smtClean="0"/>
            <a:t>Объем расходов, руб.</a:t>
          </a:r>
          <a:endParaRPr lang="ru-RU" sz="1000" b="1" dirty="0"/>
        </a:p>
      </cdr:txBody>
    </cdr:sp>
  </cdr:relSizeAnchor>
  <cdr:relSizeAnchor xmlns:cdr="http://schemas.openxmlformats.org/drawingml/2006/chartDrawing">
    <cdr:from>
      <cdr:x>0.0731</cdr:x>
      <cdr:y>0</cdr:y>
    </cdr:from>
    <cdr:to>
      <cdr:x>0.12239</cdr:x>
      <cdr:y>0.14179</cdr:y>
    </cdr:to>
    <cdr:sp macro="" textlink="">
      <cdr:nvSpPr>
        <cdr:cNvPr id="3" name="Выноска со стрелкой вверх 2"/>
        <cdr:cNvSpPr/>
      </cdr:nvSpPr>
      <cdr:spPr>
        <a:xfrm xmlns:a="http://schemas.openxmlformats.org/drawingml/2006/main">
          <a:off x="754726" y="-4854970"/>
          <a:ext cx="508976" cy="362390"/>
        </a:xfrm>
        <a:prstGeom xmlns:a="http://schemas.openxmlformats.org/drawingml/2006/main" prst="upArrowCallout">
          <a:avLst/>
        </a:prstGeom>
        <a:solidFill xmlns:a="http://schemas.openxmlformats.org/drawingml/2006/main">
          <a:srgbClr val="00CCFF"/>
        </a:solidFill>
        <a:ln xmlns:a="http://schemas.openxmlformats.org/drawingml/2006/main" w="12700">
          <a:solidFill>
            <a:srgbClr val="00B0F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lnSpc>
              <a:spcPts val="500"/>
            </a:lnSpc>
          </a:pPr>
          <a:r>
            <a:rPr lang="ru-RU" sz="700" dirty="0" smtClean="0">
              <a:solidFill>
                <a:schemeClr val="tx1"/>
              </a:solidFill>
            </a:rPr>
            <a:t>1049,7 </a:t>
          </a:r>
          <a:r>
            <a:rPr lang="ru-RU" sz="700" dirty="0" err="1" smtClean="0">
              <a:solidFill>
                <a:schemeClr val="tx1"/>
              </a:solidFill>
            </a:rPr>
            <a:t>тыс.чел</a:t>
          </a:r>
          <a:r>
            <a:rPr lang="ru-RU" sz="700" dirty="0" smtClean="0">
              <a:solidFill>
                <a:schemeClr val="tx1"/>
              </a:solidFill>
            </a:rPr>
            <a:t>.</a:t>
          </a:r>
          <a:endParaRPr lang="ru-RU" sz="700" dirty="0">
            <a:solidFill>
              <a:schemeClr val="tx1"/>
            </a:solidFill>
          </a:endParaRPr>
        </a:p>
      </cdr:txBody>
    </cdr:sp>
  </cdr:relSizeAnchor>
  <cdr:relSizeAnchor xmlns:cdr="http://schemas.openxmlformats.org/drawingml/2006/chartDrawing">
    <cdr:from>
      <cdr:x>0.07856</cdr:x>
      <cdr:y>0.13815</cdr:y>
    </cdr:from>
    <cdr:to>
      <cdr:x>0.23557</cdr:x>
      <cdr:y>0.38204</cdr:y>
    </cdr:to>
    <cdr:sp macro="" textlink="">
      <cdr:nvSpPr>
        <cdr:cNvPr id="4" name="Выноска со стрелкой вниз 3"/>
        <cdr:cNvSpPr/>
      </cdr:nvSpPr>
      <cdr:spPr>
        <a:xfrm xmlns:a="http://schemas.openxmlformats.org/drawingml/2006/main">
          <a:off x="787099" y="303372"/>
          <a:ext cx="1573108" cy="535556"/>
        </a:xfrm>
        <a:prstGeom xmlns:a="http://schemas.openxmlformats.org/drawingml/2006/main" prst="downArrowCallout">
          <a:avLst>
            <a:gd name="adj1" fmla="val 25000"/>
            <a:gd name="adj2" fmla="val 25000"/>
            <a:gd name="adj3" fmla="val 25000"/>
            <a:gd name="adj4" fmla="val 56296"/>
          </a:avLst>
        </a:prstGeom>
        <a:solidFill xmlns:a="http://schemas.openxmlformats.org/drawingml/2006/main">
          <a:srgbClr val="FFFFFF"/>
        </a:solidFill>
        <a:ln xmlns:a="http://schemas.openxmlformats.org/drawingml/2006/main" w="25400">
          <a:solidFill>
            <a:schemeClr val="accent3">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tabLst>
              <a:tab pos="1347788" algn="l"/>
            </a:tabLst>
          </a:pPr>
          <a:r>
            <a:rPr lang="ru-RU" sz="900" i="1" dirty="0" smtClean="0">
              <a:solidFill>
                <a:schemeClr val="tx1">
                  <a:lumMod val="95000"/>
                  <a:lumOff val="5000"/>
                </a:schemeClr>
              </a:solidFill>
            </a:rPr>
            <a:t>Численность населения</a:t>
          </a:r>
        </a:p>
        <a:p xmlns:a="http://schemas.openxmlformats.org/drawingml/2006/main">
          <a:pPr algn="ctr">
            <a:tabLst>
              <a:tab pos="1347788" algn="l"/>
            </a:tabLst>
          </a:pPr>
          <a:r>
            <a:rPr lang="ru-RU" sz="900" i="1" dirty="0" smtClean="0">
              <a:solidFill>
                <a:schemeClr val="tx1">
                  <a:lumMod val="95000"/>
                  <a:lumOff val="5000"/>
                </a:schemeClr>
              </a:solidFill>
            </a:rPr>
            <a:t> свыше 60 тыс. человек</a:t>
          </a:r>
          <a:endParaRPr lang="ru-RU" sz="900" i="1" dirty="0">
            <a:solidFill>
              <a:schemeClr val="tx1">
                <a:lumMod val="95000"/>
                <a:lumOff val="5000"/>
              </a:schemeClr>
            </a:solidFill>
          </a:endParaRPr>
        </a:p>
      </cdr:txBody>
    </cdr:sp>
  </cdr:relSizeAnchor>
  <cdr:relSizeAnchor xmlns:cdr="http://schemas.openxmlformats.org/drawingml/2006/chartDrawing">
    <cdr:from>
      <cdr:x>0.2223</cdr:x>
      <cdr:y>0</cdr:y>
    </cdr:from>
    <cdr:to>
      <cdr:x>0.3793</cdr:x>
      <cdr:y>0.29783</cdr:y>
    </cdr:to>
    <cdr:sp macro="" textlink="">
      <cdr:nvSpPr>
        <cdr:cNvPr id="5" name="Выноска со стрелкой вниз 4"/>
        <cdr:cNvSpPr/>
      </cdr:nvSpPr>
      <cdr:spPr>
        <a:xfrm xmlns:a="http://schemas.openxmlformats.org/drawingml/2006/main">
          <a:off x="2227259" y="0"/>
          <a:ext cx="1573008" cy="654003"/>
        </a:xfrm>
        <a:prstGeom xmlns:a="http://schemas.openxmlformats.org/drawingml/2006/main" prst="downArrowCallout">
          <a:avLst>
            <a:gd name="adj1" fmla="val 25000"/>
            <a:gd name="adj2" fmla="val 25000"/>
            <a:gd name="adj3" fmla="val 25000"/>
            <a:gd name="adj4" fmla="val 56296"/>
          </a:avLst>
        </a:prstGeom>
        <a:solidFill xmlns:a="http://schemas.openxmlformats.org/drawingml/2006/main">
          <a:srgbClr val="FFFFFF"/>
        </a:solidFill>
        <a:ln xmlns:a="http://schemas.openxmlformats.org/drawingml/2006/main" w="25400">
          <a:solidFill>
            <a:schemeClr val="accent6">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tabLst>
              <a:tab pos="1347788" algn="l"/>
            </a:tabLst>
          </a:pPr>
          <a:r>
            <a:rPr lang="ru-RU" sz="900" i="1" dirty="0" smtClean="0">
              <a:solidFill>
                <a:schemeClr val="tx1">
                  <a:lumMod val="95000"/>
                  <a:lumOff val="5000"/>
                </a:schemeClr>
              </a:solidFill>
            </a:rPr>
            <a:t>Численность населения</a:t>
          </a:r>
        </a:p>
        <a:p xmlns:a="http://schemas.openxmlformats.org/drawingml/2006/main">
          <a:pPr algn="ctr">
            <a:tabLst>
              <a:tab pos="1347788" algn="l"/>
            </a:tabLst>
          </a:pPr>
          <a:r>
            <a:rPr lang="ru-RU" sz="900" i="1" dirty="0">
              <a:solidFill>
                <a:schemeClr val="tx1">
                  <a:lumMod val="95000"/>
                  <a:lumOff val="5000"/>
                </a:schemeClr>
              </a:solidFill>
            </a:rPr>
            <a:t>о</a:t>
          </a:r>
          <a:r>
            <a:rPr lang="ru-RU" sz="900" i="1" dirty="0" smtClean="0">
              <a:solidFill>
                <a:schemeClr val="tx1">
                  <a:lumMod val="95000"/>
                  <a:lumOff val="5000"/>
                </a:schemeClr>
              </a:solidFill>
            </a:rPr>
            <a:t>т 40 до 60 тыс. человек</a:t>
          </a:r>
          <a:endParaRPr lang="ru-RU" sz="900" i="1" dirty="0">
            <a:solidFill>
              <a:schemeClr val="tx1">
                <a:lumMod val="95000"/>
                <a:lumOff val="5000"/>
              </a:schemeClr>
            </a:solidFill>
          </a:endParaRPr>
        </a:p>
      </cdr:txBody>
    </cdr:sp>
  </cdr:relSizeAnchor>
  <cdr:relSizeAnchor xmlns:cdr="http://schemas.openxmlformats.org/drawingml/2006/chartDrawing">
    <cdr:from>
      <cdr:x>0.38986</cdr:x>
      <cdr:y>0</cdr:y>
    </cdr:from>
    <cdr:to>
      <cdr:x>0.54707</cdr:x>
      <cdr:y>0.27968</cdr:y>
    </cdr:to>
    <cdr:sp macro="" textlink="">
      <cdr:nvSpPr>
        <cdr:cNvPr id="6" name="Выноска со стрелкой вниз 5"/>
        <cdr:cNvSpPr/>
      </cdr:nvSpPr>
      <cdr:spPr>
        <a:xfrm xmlns:a="http://schemas.openxmlformats.org/drawingml/2006/main">
          <a:off x="3906063" y="0"/>
          <a:ext cx="1575075" cy="614147"/>
        </a:xfrm>
        <a:prstGeom xmlns:a="http://schemas.openxmlformats.org/drawingml/2006/main" prst="downArrowCallout">
          <a:avLst>
            <a:gd name="adj1" fmla="val 25000"/>
            <a:gd name="adj2" fmla="val 25000"/>
            <a:gd name="adj3" fmla="val 25000"/>
            <a:gd name="adj4" fmla="val 56296"/>
          </a:avLst>
        </a:prstGeom>
        <a:solidFill xmlns:a="http://schemas.openxmlformats.org/drawingml/2006/main">
          <a:srgbClr val="FFFFFF"/>
        </a:solidFill>
        <a:ln xmlns:a="http://schemas.openxmlformats.org/drawingml/2006/main" w="25400">
          <a:solidFill>
            <a:schemeClr val="tx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tabLst>
              <a:tab pos="1347788" algn="l"/>
            </a:tabLst>
          </a:pPr>
          <a:r>
            <a:rPr lang="ru-RU" sz="900" i="1" dirty="0" smtClean="0">
              <a:solidFill>
                <a:schemeClr val="tx1">
                  <a:lumMod val="95000"/>
                  <a:lumOff val="5000"/>
                </a:schemeClr>
              </a:solidFill>
            </a:rPr>
            <a:t>Численность населения</a:t>
          </a:r>
        </a:p>
        <a:p xmlns:a="http://schemas.openxmlformats.org/drawingml/2006/main">
          <a:pPr algn="ctr">
            <a:tabLst>
              <a:tab pos="1347788" algn="l"/>
            </a:tabLst>
          </a:pPr>
          <a:r>
            <a:rPr lang="ru-RU" sz="900" i="1" dirty="0" smtClean="0">
              <a:solidFill>
                <a:schemeClr val="tx1">
                  <a:lumMod val="95000"/>
                  <a:lumOff val="5000"/>
                </a:schemeClr>
              </a:solidFill>
            </a:rPr>
            <a:t> от 30 до 40 тыс. человек</a:t>
          </a:r>
          <a:endParaRPr lang="ru-RU" sz="900" i="1" dirty="0">
            <a:solidFill>
              <a:schemeClr val="tx1">
                <a:lumMod val="95000"/>
                <a:lumOff val="5000"/>
              </a:schemeClr>
            </a:solidFill>
          </a:endParaRPr>
        </a:p>
      </cdr:txBody>
    </cdr:sp>
  </cdr:relSizeAnchor>
  <cdr:relSizeAnchor xmlns:cdr="http://schemas.openxmlformats.org/drawingml/2006/chartDrawing">
    <cdr:from>
      <cdr:x>0.64322</cdr:x>
      <cdr:y>0.00903</cdr:y>
    </cdr:from>
    <cdr:to>
      <cdr:x>0.80024</cdr:x>
      <cdr:y>0.2589</cdr:y>
    </cdr:to>
    <cdr:sp macro="" textlink="">
      <cdr:nvSpPr>
        <cdr:cNvPr id="7" name="Выноска со стрелкой вниз 6"/>
        <cdr:cNvSpPr/>
      </cdr:nvSpPr>
      <cdr:spPr>
        <a:xfrm xmlns:a="http://schemas.openxmlformats.org/drawingml/2006/main">
          <a:off x="6444474" y="19821"/>
          <a:ext cx="1573207" cy="548688"/>
        </a:xfrm>
        <a:prstGeom xmlns:a="http://schemas.openxmlformats.org/drawingml/2006/main" prst="downArrowCallout">
          <a:avLst>
            <a:gd name="adj1" fmla="val 25000"/>
            <a:gd name="adj2" fmla="val 25000"/>
            <a:gd name="adj3" fmla="val 25000"/>
            <a:gd name="adj4" fmla="val 56296"/>
          </a:avLst>
        </a:prstGeom>
        <a:solidFill xmlns:a="http://schemas.openxmlformats.org/drawingml/2006/main">
          <a:srgbClr val="FFFFFF"/>
        </a:solidFill>
        <a:ln xmlns:a="http://schemas.openxmlformats.org/drawingml/2006/main" w="25400">
          <a:solidFill>
            <a:srgbClr val="FF66CC"/>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tabLst>
              <a:tab pos="1347788" algn="l"/>
            </a:tabLst>
          </a:pPr>
          <a:r>
            <a:rPr lang="ru-RU" sz="900" i="1" dirty="0" smtClean="0">
              <a:solidFill>
                <a:schemeClr val="tx1">
                  <a:lumMod val="95000"/>
                  <a:lumOff val="5000"/>
                </a:schemeClr>
              </a:solidFill>
            </a:rPr>
            <a:t>Численность населения</a:t>
          </a:r>
        </a:p>
        <a:p xmlns:a="http://schemas.openxmlformats.org/drawingml/2006/main">
          <a:pPr algn="ctr">
            <a:tabLst>
              <a:tab pos="1347788" algn="l"/>
            </a:tabLst>
          </a:pPr>
          <a:r>
            <a:rPr lang="ru-RU" sz="900" i="1" dirty="0" smtClean="0">
              <a:solidFill>
                <a:schemeClr val="tx1">
                  <a:lumMod val="95000"/>
                  <a:lumOff val="5000"/>
                </a:schemeClr>
              </a:solidFill>
            </a:rPr>
            <a:t> менее 30 тыс. человек</a:t>
          </a:r>
          <a:endParaRPr lang="ru-RU" sz="900" i="1" dirty="0">
            <a:solidFill>
              <a:schemeClr val="tx1">
                <a:lumMod val="95000"/>
                <a:lumOff val="5000"/>
              </a:schemeClr>
            </a:solidFill>
          </a:endParaRPr>
        </a:p>
      </cdr:txBody>
    </cdr:sp>
  </cdr:relSizeAnchor>
  <cdr:relSizeAnchor xmlns:cdr="http://schemas.openxmlformats.org/drawingml/2006/chartDrawing">
    <cdr:from>
      <cdr:x>0.92801</cdr:x>
      <cdr:y>0.01038</cdr:y>
    </cdr:from>
    <cdr:to>
      <cdr:x>0.97112</cdr:x>
      <cdr:y>0.51941</cdr:y>
    </cdr:to>
    <cdr:sp macro="" textlink="">
      <cdr:nvSpPr>
        <cdr:cNvPr id="8" name="TextBox 1"/>
        <cdr:cNvSpPr txBox="1"/>
      </cdr:nvSpPr>
      <cdr:spPr>
        <a:xfrm xmlns:a="http://schemas.openxmlformats.org/drawingml/2006/main">
          <a:off x="9297876" y="24635"/>
          <a:ext cx="431926" cy="1208089"/>
        </a:xfrm>
        <a:prstGeom xmlns:a="http://schemas.openxmlformats.org/drawingml/2006/main" prst="rect">
          <a:avLst/>
        </a:prstGeom>
        <a:solidFill xmlns:a="http://schemas.openxmlformats.org/drawingml/2006/main">
          <a:schemeClr val="accent1">
            <a:lumMod val="20000"/>
            <a:lumOff val="80000"/>
          </a:schemeClr>
        </a:solidFill>
        <a:ln xmlns:a="http://schemas.openxmlformats.org/drawingml/2006/main">
          <a:solidFill>
            <a:schemeClr val="accent4">
              <a:lumMod val="40000"/>
              <a:lumOff val="60000"/>
            </a:schemeClr>
          </a:solidFill>
        </a:ln>
      </cdr:spPr>
      <cdr:txBody>
        <a:bodyPr xmlns:a="http://schemas.openxmlformats.org/drawingml/2006/main" vert="vert270" wrap="none" rtlCol="0" anchor="ctr" anchorCtr="0"/>
        <a:lstStyle xmlns:a="http://schemas.openxmlformats.org/drawingml/2006/main">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xmlns:a="http://schemas.openxmlformats.org/drawingml/2006/main">
          <a:r>
            <a:rPr lang="ru-RU" sz="1100" dirty="0" smtClean="0"/>
            <a:t>    </a:t>
          </a:r>
          <a:r>
            <a:rPr lang="ru-RU" sz="1000" b="1" dirty="0" smtClean="0"/>
            <a:t>Среднегодовая </a:t>
          </a:r>
          <a:endParaRPr lang="ru-RU" sz="1000" b="1" dirty="0"/>
        </a:p>
        <a:p xmlns:a="http://schemas.openxmlformats.org/drawingml/2006/main">
          <a:r>
            <a:rPr lang="ru-RU" sz="1000" b="1" dirty="0" smtClean="0"/>
            <a:t>численность, тыс.чел</a:t>
          </a:r>
          <a:r>
            <a:rPr lang="ru-RU" sz="1100" dirty="0" smtClean="0"/>
            <a:t>.</a:t>
          </a:r>
          <a:endParaRPr lang="ru-RU" sz="1100" dirty="0"/>
        </a:p>
      </cdr:txBody>
    </cdr:sp>
  </cdr:relSizeAnchor>
  <cdr:relSizeAnchor xmlns:cdr="http://schemas.openxmlformats.org/drawingml/2006/chartDrawing">
    <cdr:from>
      <cdr:x>0.9415</cdr:x>
      <cdr:y>0.53726</cdr:y>
    </cdr:from>
    <cdr:to>
      <cdr:x>0.95783</cdr:x>
      <cdr:y>0.63975</cdr:y>
    </cdr:to>
    <cdr:sp macro="" textlink="">
      <cdr:nvSpPr>
        <cdr:cNvPr id="9" name="Прямоугольник 8"/>
        <cdr:cNvSpPr/>
      </cdr:nvSpPr>
      <cdr:spPr>
        <a:xfrm xmlns:a="http://schemas.openxmlformats.org/drawingml/2006/main">
          <a:off x="9433048" y="1370008"/>
          <a:ext cx="163591" cy="261336"/>
        </a:xfrm>
        <a:prstGeom xmlns:a="http://schemas.openxmlformats.org/drawingml/2006/main" prst="rect">
          <a:avLst/>
        </a:prstGeom>
        <a:solidFill xmlns:a="http://schemas.openxmlformats.org/drawingml/2006/main">
          <a:srgbClr val="00CCFF"/>
        </a:solidFill>
        <a:ln xmlns:a="http://schemas.openxmlformats.org/drawingml/2006/main">
          <a:solidFill>
            <a:srgbClr val="00B0F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ru-RU"/>
          </a:defPPr>
          <a:lvl1pPr marL="0" algn="l" defTabSz="1043056" rtl="0" eaLnBrk="1" latinLnBrk="0" hangingPunct="1">
            <a:defRPr sz="2100" kern="1200">
              <a:solidFill>
                <a:schemeClr val="lt1"/>
              </a:solidFill>
              <a:latin typeface="+mn-lt"/>
              <a:ea typeface="+mn-ea"/>
              <a:cs typeface="+mn-cs"/>
            </a:defRPr>
          </a:lvl1pPr>
          <a:lvl2pPr marL="521528" algn="l" defTabSz="1043056" rtl="0" eaLnBrk="1" latinLnBrk="0" hangingPunct="1">
            <a:defRPr sz="2100" kern="1200">
              <a:solidFill>
                <a:schemeClr val="lt1"/>
              </a:solidFill>
              <a:latin typeface="+mn-lt"/>
              <a:ea typeface="+mn-ea"/>
              <a:cs typeface="+mn-cs"/>
            </a:defRPr>
          </a:lvl2pPr>
          <a:lvl3pPr marL="1043056" algn="l" defTabSz="1043056" rtl="0" eaLnBrk="1" latinLnBrk="0" hangingPunct="1">
            <a:defRPr sz="2100" kern="1200">
              <a:solidFill>
                <a:schemeClr val="lt1"/>
              </a:solidFill>
              <a:latin typeface="+mn-lt"/>
              <a:ea typeface="+mn-ea"/>
              <a:cs typeface="+mn-cs"/>
            </a:defRPr>
          </a:lvl3pPr>
          <a:lvl4pPr marL="1564584" algn="l" defTabSz="1043056" rtl="0" eaLnBrk="1" latinLnBrk="0" hangingPunct="1">
            <a:defRPr sz="2100" kern="1200">
              <a:solidFill>
                <a:schemeClr val="lt1"/>
              </a:solidFill>
              <a:latin typeface="+mn-lt"/>
              <a:ea typeface="+mn-ea"/>
              <a:cs typeface="+mn-cs"/>
            </a:defRPr>
          </a:lvl4pPr>
          <a:lvl5pPr marL="2086112" algn="l" defTabSz="1043056" rtl="0" eaLnBrk="1" latinLnBrk="0" hangingPunct="1">
            <a:defRPr sz="2100" kern="1200">
              <a:solidFill>
                <a:schemeClr val="lt1"/>
              </a:solidFill>
              <a:latin typeface="+mn-lt"/>
              <a:ea typeface="+mn-ea"/>
              <a:cs typeface="+mn-cs"/>
            </a:defRPr>
          </a:lvl5pPr>
          <a:lvl6pPr marL="2607640" algn="l" defTabSz="1043056" rtl="0" eaLnBrk="1" latinLnBrk="0" hangingPunct="1">
            <a:defRPr sz="2100" kern="1200">
              <a:solidFill>
                <a:schemeClr val="lt1"/>
              </a:solidFill>
              <a:latin typeface="+mn-lt"/>
              <a:ea typeface="+mn-ea"/>
              <a:cs typeface="+mn-cs"/>
            </a:defRPr>
          </a:lvl6pPr>
          <a:lvl7pPr marL="3129168" algn="l" defTabSz="1043056" rtl="0" eaLnBrk="1" latinLnBrk="0" hangingPunct="1">
            <a:defRPr sz="2100" kern="1200">
              <a:solidFill>
                <a:schemeClr val="lt1"/>
              </a:solidFill>
              <a:latin typeface="+mn-lt"/>
              <a:ea typeface="+mn-ea"/>
              <a:cs typeface="+mn-cs"/>
            </a:defRPr>
          </a:lvl7pPr>
          <a:lvl8pPr marL="3650696" algn="l" defTabSz="1043056" rtl="0" eaLnBrk="1" latinLnBrk="0" hangingPunct="1">
            <a:defRPr sz="2100" kern="1200">
              <a:solidFill>
                <a:schemeClr val="lt1"/>
              </a:solidFill>
              <a:latin typeface="+mn-lt"/>
              <a:ea typeface="+mn-ea"/>
              <a:cs typeface="+mn-cs"/>
            </a:defRPr>
          </a:lvl8pPr>
          <a:lvl9pPr marL="4172224" algn="l" defTabSz="1043056" rtl="0" eaLnBrk="1" latinLnBrk="0" hangingPunct="1">
            <a:defRPr sz="2100" kern="1200">
              <a:solidFill>
                <a:schemeClr val="lt1"/>
              </a:solidFill>
              <a:latin typeface="+mn-lt"/>
              <a:ea typeface="+mn-ea"/>
              <a:cs typeface="+mn-cs"/>
            </a:defRPr>
          </a:lvl9pPr>
        </a:lstStyle>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29837" cy="497125"/>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29762" y="1"/>
            <a:ext cx="2929837" cy="497125"/>
          </a:xfrm>
          <a:prstGeom prst="rect">
            <a:avLst/>
          </a:prstGeom>
        </p:spPr>
        <p:txBody>
          <a:bodyPr vert="horz" lIns="91440" tIns="45720" rIns="91440" bIns="45720" rtlCol="0"/>
          <a:lstStyle>
            <a:lvl1pPr algn="r">
              <a:defRPr sz="1200"/>
            </a:lvl1pPr>
          </a:lstStyle>
          <a:p>
            <a:fld id="{CB7A07F1-CC15-4A37-A415-35FF06B8DB0A}" type="datetimeFigureOut">
              <a:rPr lang="ru-RU" smtClean="0"/>
              <a:pPr/>
              <a:t>28.09.2022</a:t>
            </a:fld>
            <a:endParaRPr lang="ru-RU" dirty="0"/>
          </a:p>
        </p:txBody>
      </p:sp>
      <p:sp>
        <p:nvSpPr>
          <p:cNvPr id="4" name="Образ слайда 3"/>
          <p:cNvSpPr>
            <a:spLocks noGrp="1" noRot="1" noChangeAspect="1"/>
          </p:cNvSpPr>
          <p:nvPr>
            <p:ph type="sldImg" idx="2"/>
          </p:nvPr>
        </p:nvSpPr>
        <p:spPr>
          <a:xfrm>
            <a:off x="746125" y="746125"/>
            <a:ext cx="5268913" cy="372745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43663"/>
            <a:ext cx="2929837" cy="497125"/>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29762" y="9443663"/>
            <a:ext cx="2929837" cy="497125"/>
          </a:xfrm>
          <a:prstGeom prst="rect">
            <a:avLst/>
          </a:prstGeom>
        </p:spPr>
        <p:txBody>
          <a:bodyPr vert="horz" lIns="91440" tIns="45720" rIns="91440" bIns="45720" rtlCol="0" anchor="b"/>
          <a:lstStyle>
            <a:lvl1pPr algn="r">
              <a:defRPr sz="1200"/>
            </a:lvl1pPr>
          </a:lstStyle>
          <a:p>
            <a:fld id="{C4E78298-A50B-4C91-9CC6-C16273EC7622}" type="slidenum">
              <a:rPr lang="ru-RU" smtClean="0"/>
              <a:pPr/>
              <a:t>‹#›</a:t>
            </a:fld>
            <a:endParaRPr lang="ru-RU" dirty="0"/>
          </a:p>
        </p:txBody>
      </p:sp>
    </p:spTree>
    <p:extLst>
      <p:ext uri="{BB962C8B-B14F-4D97-AF65-F5344CB8AC3E}">
        <p14:creationId xmlns:p14="http://schemas.microsoft.com/office/powerpoint/2010/main" xmlns="" val="1384313848"/>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04888" y="685800"/>
            <a:ext cx="4848225" cy="342741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D626C7D-E994-40CE-8949-CD2423DC89C4}" type="slidenum">
              <a:rPr lang="ru-RU" smtClean="0"/>
              <a:pPr/>
              <a:t>1</a:t>
            </a:fld>
            <a:endParaRPr lang="ru-RU"/>
          </a:p>
        </p:txBody>
      </p:sp>
    </p:spTree>
    <p:extLst>
      <p:ext uri="{BB962C8B-B14F-4D97-AF65-F5344CB8AC3E}">
        <p14:creationId xmlns:p14="http://schemas.microsoft.com/office/powerpoint/2010/main" xmlns="" val="353936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xfrm>
            <a:off x="746125" y="746125"/>
            <a:ext cx="5268913" cy="3727450"/>
          </a:xfrm>
          <a:ln/>
        </p:spPr>
      </p:sp>
      <p:sp>
        <p:nvSpPr>
          <p:cNvPr id="21508" name="Rectangle 3"/>
          <p:cNvSpPr>
            <a:spLocks noGrp="1" noChangeArrowheads="1"/>
          </p:cNvSpPr>
          <p:nvPr>
            <p:ph type="body" idx="1"/>
          </p:nvPr>
        </p:nvSpPr>
        <p:spPr>
          <a:noFill/>
          <a:ln/>
        </p:spPr>
        <p:txBody>
          <a:bodyPr/>
          <a:lstStyle/>
          <a:p>
            <a:pPr eaLnBrk="1" hangingPunct="1"/>
            <a:endParaRPr lang="ru-RU" dirty="0" smtClean="0"/>
          </a:p>
        </p:txBody>
      </p:sp>
      <p:sp>
        <p:nvSpPr>
          <p:cNvPr id="6" name="Верхний колонтитул 5"/>
          <p:cNvSpPr>
            <a:spLocks noGrp="1"/>
          </p:cNvSpPr>
          <p:nvPr>
            <p:ph type="hdr" sz="quarter" idx="10"/>
          </p:nvPr>
        </p:nvSpPr>
        <p:spPr/>
        <p:txBody>
          <a:bodyPr/>
          <a:lstStyle/>
          <a:p>
            <a:pPr>
              <a:defRPr/>
            </a:pPr>
            <a:endParaRPr lang="ru-RU" dirty="0"/>
          </a:p>
        </p:txBody>
      </p:sp>
    </p:spTree>
    <p:extLst>
      <p:ext uri="{BB962C8B-B14F-4D97-AF65-F5344CB8AC3E}">
        <p14:creationId xmlns:p14="http://schemas.microsoft.com/office/powerpoint/2010/main" xmlns="" val="425990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E9D8F0F-2371-4F2D-B924-CABB79FAA9AB}" type="slidenum">
              <a:rPr lang="ru-RU" smtClean="0"/>
              <a:pPr/>
              <a:t>4</a:t>
            </a:fld>
            <a:endParaRPr lang="ru-RU" dirty="0"/>
          </a:p>
        </p:txBody>
      </p:sp>
    </p:spTree>
    <p:extLst>
      <p:ext uri="{BB962C8B-B14F-4D97-AF65-F5344CB8AC3E}">
        <p14:creationId xmlns:p14="http://schemas.microsoft.com/office/powerpoint/2010/main" xmlns="" val="2460792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15BBCDA-FFFA-4037-92D4-66D01FC04122}" type="slidenum">
              <a:rPr lang="ru-RU" smtClean="0"/>
              <a:pPr/>
              <a:t>5</a:t>
            </a:fld>
            <a:endParaRPr lang="ru-RU" dirty="0"/>
          </a:p>
        </p:txBody>
      </p:sp>
    </p:spTree>
    <p:extLst>
      <p:ext uri="{BB962C8B-B14F-4D97-AF65-F5344CB8AC3E}">
        <p14:creationId xmlns:p14="http://schemas.microsoft.com/office/powerpoint/2010/main" xmlns="" val="4012990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46125" y="746125"/>
            <a:ext cx="5268913" cy="3727450"/>
          </a:xfrm>
        </p:spPr>
      </p:sp>
      <p:sp>
        <p:nvSpPr>
          <p:cNvPr id="3" name="Заметки 2"/>
          <p:cNvSpPr>
            <a:spLocks noGrp="1"/>
          </p:cNvSpPr>
          <p:nvPr>
            <p:ph type="body" idx="1"/>
          </p:nvPr>
        </p:nvSpPr>
        <p:spPr/>
        <p:txBody>
          <a:bodyPr>
            <a:normAutofit/>
          </a:bodyPr>
          <a:lstStyle/>
          <a:p>
            <a:endParaRPr lang="ru-RU" dirty="0"/>
          </a:p>
        </p:txBody>
      </p:sp>
      <p:sp>
        <p:nvSpPr>
          <p:cNvPr id="6" name="Верхний колонтитул 5"/>
          <p:cNvSpPr>
            <a:spLocks noGrp="1"/>
          </p:cNvSpPr>
          <p:nvPr>
            <p:ph type="hdr" sz="quarter" idx="10"/>
          </p:nvPr>
        </p:nvSpPr>
        <p:spPr/>
        <p:txBody>
          <a:bodyPr/>
          <a:lstStyle/>
          <a:p>
            <a:pPr>
              <a:defRPr/>
            </a:pPr>
            <a:endParaRPr lang="ru-RU" dirty="0"/>
          </a:p>
        </p:txBody>
      </p:sp>
    </p:spTree>
    <p:extLst>
      <p:ext uri="{BB962C8B-B14F-4D97-AF65-F5344CB8AC3E}">
        <p14:creationId xmlns:p14="http://schemas.microsoft.com/office/powerpoint/2010/main" xmlns="" val="35757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005" y="2348893"/>
            <a:ext cx="9089390" cy="162077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A7F241F-2A5C-4847-AD9F-805F867E54E1}" type="datetime1">
              <a:rPr lang="ru-RU" smtClean="0"/>
              <a:pPr/>
              <a:t>28.09.2022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4A1F2D-BB3C-44CB-B75C-8E76C846380B}" type="datetime1">
              <a:rPr lang="ru-RU" smtClean="0"/>
              <a:pPr/>
              <a:t>28.09.2022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52715" y="302802"/>
            <a:ext cx="2406015" cy="645157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4670" y="302802"/>
            <a:ext cx="7039822" cy="645157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B80C94-4516-4789-915C-A59E6763C12E}" type="datetime1">
              <a:rPr lang="ru-RU" smtClean="0"/>
              <a:pPr/>
              <a:t>28.09.2022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2D5E58-2193-4208-B462-7CDC209B979B}" type="datetime1">
              <a:rPr lang="ru-RU" smtClean="0"/>
              <a:pPr/>
              <a:t>28.09.2022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05" y="4858812"/>
            <a:ext cx="9089390" cy="1501751"/>
          </a:xfrm>
        </p:spPr>
        <p:txBody>
          <a:bodyPr anchor="t"/>
          <a:lstStyle>
            <a:lvl1pPr algn="l">
              <a:defRPr sz="4600" b="1" cap="all"/>
            </a:lvl1pPr>
          </a:lstStyle>
          <a:p>
            <a:r>
              <a:rPr lang="ru-RU" smtClean="0"/>
              <a:t>Образец заголовка</a:t>
            </a:r>
            <a:endParaRPr lang="ru-RU"/>
          </a:p>
        </p:txBody>
      </p:sp>
      <p:sp>
        <p:nvSpPr>
          <p:cNvPr id="3" name="Текст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9556560-A0E4-49C2-B545-976A5971BED6}" type="datetime1">
              <a:rPr lang="ru-RU" smtClean="0"/>
              <a:pPr/>
              <a:t>28.09.2022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388AE5C-8E55-492F-8E65-92DD9A7F6CFB}" type="datetime1">
              <a:rPr lang="ru-RU" smtClean="0"/>
              <a:pPr/>
              <a:t>28.09.2022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ru-RU" smtClean="0"/>
              <a:t>Образец текста</a:t>
            </a:r>
          </a:p>
        </p:txBody>
      </p:sp>
      <p:sp>
        <p:nvSpPr>
          <p:cNvPr id="4" name="Содержимое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ru-RU" smtClean="0"/>
              <a:t>Образец текста</a:t>
            </a:r>
          </a:p>
        </p:txBody>
      </p:sp>
      <p:sp>
        <p:nvSpPr>
          <p:cNvPr id="6" name="Содержимое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E4E08A1-A8C2-4652-BEB6-6B1E99CF67C1}" type="datetime1">
              <a:rPr lang="ru-RU" smtClean="0"/>
              <a:pPr/>
              <a:t>28.09.2022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D0575F0-177B-4508-BC69-E94D3E43415B}" type="datetime1">
              <a:rPr lang="ru-RU" smtClean="0"/>
              <a:pPr/>
              <a:t>28.09.2022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3681C8F-4B4F-4069-AF5E-3D1E6A600D29}" type="datetime1">
              <a:rPr lang="ru-RU" smtClean="0"/>
              <a:pPr/>
              <a:t>28.09.2022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1" y="301050"/>
            <a:ext cx="3518055" cy="1281214"/>
          </a:xfrm>
        </p:spPr>
        <p:txBody>
          <a:bodyPr anchor="b"/>
          <a:lstStyle>
            <a:lvl1pPr algn="l">
              <a:defRPr sz="2300" b="1"/>
            </a:lvl1pPr>
          </a:lstStyle>
          <a:p>
            <a:r>
              <a:rPr lang="ru-RU" smtClean="0"/>
              <a:t>Образец заголовка</a:t>
            </a:r>
            <a:endParaRPr lang="ru-RU"/>
          </a:p>
        </p:txBody>
      </p:sp>
      <p:sp>
        <p:nvSpPr>
          <p:cNvPr id="3" name="Содержимое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E2F95C2-C840-4598-9296-0F12589EB0E6}" type="datetime1">
              <a:rPr lang="ru-RU" smtClean="0"/>
              <a:pPr/>
              <a:t>28.09.2022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ru-RU" dirty="0"/>
          </a:p>
        </p:txBody>
      </p:sp>
      <p:sp>
        <p:nvSpPr>
          <p:cNvPr id="4" name="Текст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178E9A6-66E2-490E-B610-BD897C7AFD9B}" type="datetime1">
              <a:rPr lang="ru-RU" smtClean="0"/>
              <a:pPr/>
              <a:t>28.09.2022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F1306BCD-50F6-48C1-B75D-1E477534A5C2}" type="datetime1">
              <a:rPr lang="ru-RU" smtClean="0"/>
              <a:pPr/>
              <a:t>28.09.2022</a:t>
            </a:fld>
            <a:endParaRPr lang="ru-RU" dirty="0"/>
          </a:p>
        </p:txBody>
      </p:sp>
      <p:sp>
        <p:nvSpPr>
          <p:cNvPr id="5" name="Нижний колонтитул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53.xml"/><Relationship Id="rId18" Type="http://schemas.openxmlformats.org/officeDocument/2006/relationships/slide" Target="slide75.xml"/><Relationship Id="rId3" Type="http://schemas.openxmlformats.org/officeDocument/2006/relationships/slide" Target="slide7.xml"/><Relationship Id="rId7" Type="http://schemas.openxmlformats.org/officeDocument/2006/relationships/slide" Target="slide23.xml"/><Relationship Id="rId12" Type="http://schemas.openxmlformats.org/officeDocument/2006/relationships/slide" Target="slide50.xml"/><Relationship Id="rId17" Type="http://schemas.openxmlformats.org/officeDocument/2006/relationships/slide" Target="slide72.xml"/><Relationship Id="rId2" Type="http://schemas.openxmlformats.org/officeDocument/2006/relationships/slide" Target="slide5.xml"/><Relationship Id="rId16" Type="http://schemas.openxmlformats.org/officeDocument/2006/relationships/slide" Target="slide67.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44.xml"/><Relationship Id="rId5" Type="http://schemas.openxmlformats.org/officeDocument/2006/relationships/slide" Target="slide17.xml"/><Relationship Id="rId15" Type="http://schemas.openxmlformats.org/officeDocument/2006/relationships/slide" Target="slide63.xml"/><Relationship Id="rId10" Type="http://schemas.openxmlformats.org/officeDocument/2006/relationships/slide" Target="slide41.xml"/><Relationship Id="rId19" Type="http://schemas.openxmlformats.org/officeDocument/2006/relationships/slide" Target="slide78.xml"/><Relationship Id="rId4" Type="http://schemas.openxmlformats.org/officeDocument/2006/relationships/slide" Target="slide12.xml"/><Relationship Id="rId9" Type="http://schemas.openxmlformats.org/officeDocument/2006/relationships/slide" Target="slide34.xml"/><Relationship Id="rId14" Type="http://schemas.openxmlformats.org/officeDocument/2006/relationships/slide" Target="slide58.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Рисунок 27"/>
          <p:cNvPicPr>
            <a:picLocks noChangeAspect="1"/>
          </p:cNvPicPr>
          <p:nvPr/>
        </p:nvPicPr>
        <p:blipFill>
          <a:blip r:embed="rId3" cstate="print"/>
          <a:stretch>
            <a:fillRect/>
          </a:stretch>
        </p:blipFill>
        <p:spPr>
          <a:xfrm>
            <a:off x="539729" y="5048784"/>
            <a:ext cx="9753119" cy="118884"/>
          </a:xfrm>
          <a:prstGeom prst="rect">
            <a:avLst/>
          </a:prstGeom>
        </p:spPr>
      </p:pic>
      <p:pic>
        <p:nvPicPr>
          <p:cNvPr id="29" name="Рисунок 28"/>
          <p:cNvPicPr>
            <a:picLocks noChangeAspect="1"/>
          </p:cNvPicPr>
          <p:nvPr/>
        </p:nvPicPr>
        <p:blipFill>
          <a:blip r:embed="rId4" cstate="print"/>
          <a:stretch>
            <a:fillRect/>
          </a:stretch>
        </p:blipFill>
        <p:spPr>
          <a:xfrm>
            <a:off x="595795" y="2502332"/>
            <a:ext cx="9620674" cy="110754"/>
          </a:xfrm>
          <a:prstGeom prst="rect">
            <a:avLst/>
          </a:prstGeom>
          <a:effectLst>
            <a:softEdge rad="0"/>
          </a:effectLst>
        </p:spPr>
      </p:pic>
      <p:sp>
        <p:nvSpPr>
          <p:cNvPr id="11" name="Прямоугольник 10"/>
          <p:cNvSpPr/>
          <p:nvPr/>
        </p:nvSpPr>
        <p:spPr>
          <a:xfrm>
            <a:off x="1242244" y="2667079"/>
            <a:ext cx="9183625" cy="2317792"/>
          </a:xfrm>
          <a:prstGeom prst="rect">
            <a:avLst/>
          </a:prstGeom>
          <a:noFill/>
        </p:spPr>
        <p:txBody>
          <a:bodyPr wrap="none" lIns="100817" tIns="50408" rIns="100817" bIns="5040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dirty="0">
                <a:ln>
                  <a:solidFill>
                    <a:schemeClr val="tx2">
                      <a:lumMod val="75000"/>
                    </a:schemeClr>
                  </a:solidFill>
                </a:ln>
                <a:solidFill>
                  <a:schemeClr val="accent1">
                    <a:lumMod val="75000"/>
                  </a:schemeClr>
                </a:solidFill>
                <a:latin typeface="Arial" pitchFamily="34" charset="0"/>
                <a:cs typeface="Arial" pitchFamily="34" charset="0"/>
              </a:rPr>
              <a:t>СВОДНЫЙ ДОКЛАД</a:t>
            </a:r>
          </a:p>
          <a:p>
            <a:pPr algn="ctr"/>
            <a:r>
              <a:rPr lang="ru-RU" sz="2800" b="1" dirty="0">
                <a:ln>
                  <a:solidFill>
                    <a:schemeClr val="tx2">
                      <a:lumMod val="75000"/>
                    </a:schemeClr>
                  </a:solidFill>
                </a:ln>
                <a:solidFill>
                  <a:schemeClr val="accent1">
                    <a:lumMod val="75000"/>
                  </a:schemeClr>
                </a:solidFill>
                <a:latin typeface="Arial" pitchFamily="34" charset="0"/>
                <a:cs typeface="Arial" pitchFamily="34" charset="0"/>
              </a:rPr>
              <a:t>о результатах мониторинга эффективности </a:t>
            </a:r>
          </a:p>
          <a:p>
            <a:pPr algn="ctr"/>
            <a:r>
              <a:rPr lang="ru-RU" sz="2800" b="1" dirty="0">
                <a:ln>
                  <a:solidFill>
                    <a:schemeClr val="tx2">
                      <a:lumMod val="75000"/>
                    </a:schemeClr>
                  </a:solidFill>
                </a:ln>
                <a:solidFill>
                  <a:schemeClr val="accent1">
                    <a:lumMod val="75000"/>
                  </a:schemeClr>
                </a:solidFill>
                <a:latin typeface="Arial" pitchFamily="34" charset="0"/>
                <a:cs typeface="Arial" pitchFamily="34" charset="0"/>
              </a:rPr>
              <a:t>деятельности органов местного самоуправления </a:t>
            </a:r>
          </a:p>
          <a:p>
            <a:pPr algn="ctr"/>
            <a:r>
              <a:rPr lang="ru-RU" sz="2800" b="1" dirty="0">
                <a:ln>
                  <a:solidFill>
                    <a:schemeClr val="tx2">
                      <a:lumMod val="75000"/>
                    </a:schemeClr>
                  </a:solidFill>
                </a:ln>
                <a:solidFill>
                  <a:schemeClr val="accent1">
                    <a:lumMod val="75000"/>
                  </a:schemeClr>
                </a:solidFill>
                <a:latin typeface="Arial" pitchFamily="34" charset="0"/>
                <a:cs typeface="Arial" pitchFamily="34" charset="0"/>
              </a:rPr>
              <a:t>городских округов и муниципальных районов </a:t>
            </a:r>
          </a:p>
          <a:p>
            <a:pPr algn="ctr"/>
            <a:r>
              <a:rPr lang="ru-RU" sz="2800" b="1" dirty="0">
                <a:ln>
                  <a:solidFill>
                    <a:schemeClr val="tx2">
                      <a:lumMod val="75000"/>
                    </a:schemeClr>
                  </a:solidFill>
                </a:ln>
                <a:solidFill>
                  <a:schemeClr val="accent1">
                    <a:lumMod val="75000"/>
                  </a:schemeClr>
                </a:solidFill>
                <a:latin typeface="Arial" pitchFamily="34" charset="0"/>
                <a:cs typeface="Arial" pitchFamily="34" charset="0"/>
              </a:rPr>
              <a:t>Воронежской области по итогам </a:t>
            </a:r>
            <a:r>
              <a:rPr lang="ru-RU" sz="2800" b="1" dirty="0" smtClean="0">
                <a:ln>
                  <a:solidFill>
                    <a:schemeClr val="tx2">
                      <a:lumMod val="75000"/>
                    </a:schemeClr>
                  </a:solidFill>
                </a:ln>
                <a:solidFill>
                  <a:schemeClr val="accent1">
                    <a:lumMod val="75000"/>
                  </a:schemeClr>
                </a:solidFill>
                <a:latin typeface="Arial" pitchFamily="34" charset="0"/>
                <a:cs typeface="Arial" pitchFamily="34" charset="0"/>
              </a:rPr>
              <a:t>2021 </a:t>
            </a:r>
            <a:r>
              <a:rPr lang="ru-RU" sz="2800" b="1" dirty="0">
                <a:ln>
                  <a:solidFill>
                    <a:schemeClr val="tx2">
                      <a:lumMod val="75000"/>
                    </a:schemeClr>
                  </a:solidFill>
                </a:ln>
                <a:solidFill>
                  <a:schemeClr val="accent1">
                    <a:lumMod val="75000"/>
                  </a:schemeClr>
                </a:solidFill>
                <a:latin typeface="Arial" pitchFamily="34" charset="0"/>
                <a:cs typeface="Arial" pitchFamily="34" charset="0"/>
              </a:rPr>
              <a:t>года</a:t>
            </a:r>
          </a:p>
        </p:txBody>
      </p:sp>
      <p:pic>
        <p:nvPicPr>
          <p:cNvPr id="3" name="Рисунок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78550" y="377428"/>
            <a:ext cx="3275479" cy="2056636"/>
          </a:xfrm>
          <a:prstGeom prst="rect">
            <a:avLst/>
          </a:prstGeom>
        </p:spPr>
      </p:pic>
      <p:sp>
        <p:nvSpPr>
          <p:cNvPr id="4" name="AutoShape 2" descr="C:\Users\otruhacheva.GOVVRN\Desktop\%D1%84%D0%BE%D1%82%D0%BE\%D0%9E%D0%9E%D0%9E %D0%9A%D0%A3%D0%9D %D0%92%D0%BE%D1%81%D1%82%D0%BE%D0%BA %D0%A0%D0%B0%D0%BC%D0%BE%D0%BD%D1%81%D0%BA%D0%B8%D0%B9 %D1%80%D0%B0%D0%B9%D0%BE%D0%BD.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05054" y="370662"/>
            <a:ext cx="3374157" cy="2037194"/>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181685" y="346575"/>
            <a:ext cx="3244184" cy="2061281"/>
          </a:xfrm>
          <a:prstGeom prst="rect">
            <a:avLst/>
          </a:prstGeom>
        </p:spPr>
      </p:pic>
      <p:pic>
        <p:nvPicPr>
          <p:cNvPr id="13" name="Рисунок 1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44721" y="5244094"/>
            <a:ext cx="3294821" cy="1936049"/>
          </a:xfrm>
          <a:prstGeom prst="rect">
            <a:avLst/>
          </a:prstGeom>
        </p:spPr>
      </p:pic>
      <p:sp>
        <p:nvSpPr>
          <p:cNvPr id="14" name="AutoShape 8" descr="C:\Users\otruhacheva.GOVVRN\Desktop\%D1%84%D0%BE%D1%82%D0%BE\%D0%A0%D0%B0%D0%BC%D0%BE%D0%BD%D1%81%D0%BA%D0%B8%D0%B9 %D1%86%D0%B5%D0%BD%D1%82%D1%80 %D1%84%D0%B8%D0%B7%D0%B8%D1%87%D0%B5%D1%81%D0%BA%D0%BE%D0%B9 %D0%BA%D1%83%D0%BB%D1%8C%D1%82%D1%83%D1%80%D1%8B %D0%B8 %D1%81%D0%BF%D0%BE%D1%80%D1%82%D0%B0.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AutoShape 10" descr="C:\Users\otruhacheva.GOVVRN\Desktop\%D1%84%D0%BE%D1%82%D0%BE\%D0%A0%D0%B0%D0%BC%D0%BE%D0%BD%D1%81%D0%BA%D0%B8%D0%B9 %D1%86%D0%B5%D0%BD%D1%82%D1%80 %D1%84%D0%B8%D0%B7%D0%B8%D1%87%D0%B5%D1%81%D0%BA%D0%BE%D0%B9 %D0%BA%D1%83%D0%BB%D1%8C%D1%82%D1%83%D1%80%D1%8B %D0%B8 %D1%81%D0%BF%D0%BE%D1%80%D1%82%D0%B0.web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6" name="AutoShape 12" descr="C:\Users\otruhacheva.GOVVRN\Desktop\%D1%84%D0%BE%D1%82%D0%BE\%D0%A0%D0%B0%D0%BC%D0%BE%D0%BD%D1%81%D0%BA%D0%B8%D0%B9 %D1%86%D0%B5%D0%BD%D1%82%D1%80 %D1%84%D0%B8%D0%B7%D0%B8%D1%87%D0%B5%D1%81%D0%BA%D0%BE%D0%B9 %D0%BA%D1%83%D0%BB%D1%8C%D1%82%D1%83%D1%80%D1%8B %D0%B8 %D1%81%D0%BF%D0%BE%D1%80%D1%82%D0%B0.web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AutoShape 14" descr="C:\Users\otruhacheva.GOVVRN\Desktop\%D1%84%D0%BE%D1%82%D0%BE\%D0%A0%D0%B0%D0%BC%D0%BE%D0%BD%D1%81%D0%BA%D0%B8%D0%B9 %D1%86%D0%B5%D0%BD%D1%82%D1%80 %D1%84%D0%B8%D0%B7%D0%B8%D1%87%D0%B5%D1%81%D0%BA%D0%BE%D0%B9 %D0%BA%D1%83%D0%BB%D1%8C%D1%82%D1%83%D1%80%D1%8B %D0%B8 %D1%81%D0%BF%D0%BE%D1%80%D1%82%D0%B02.webp"/>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8" name="AutoShape 16" descr="C:\Users\otruhacheva.GOVVRN\Desktop\%D1%84%D0%BE%D1%82%D0%BE\%D0%A0%D0%B0%D0%BC%D0%BE%D0%BD%D1%81%D0%BA%D0%B8%D0%B9 %D1%86%D0%B5%D0%BD%D1%82%D1%80 %D1%84%D0%B8%D0%B7%D0%B8%D1%87%D0%B5%D1%81%D0%BA%D0%BE%D0%B9 %D0%BA%D1%83%D0%BB%D1%8C%D1%82%D1%83%D1%80%D1%8B %D0%B8 %D1%81%D0%BF%D0%BE%D1%80%D1%82%D0%B02.webp"/>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9" name="AutoShape 18" descr="C:\Users\otruhacheva.GOVVRN\Desktop\%D1%84%D0%BE%D1%82%D0%BE\%D0%A0%D0%B0%D0%BC%D0%BE%D0%BD%D1%81%D0%BA%D0%B8%D0%B9 %D1%86%D0%B5%D0%BD%D1%82%D1%80 %D1%84%D0%B8%D0%B7%D0%B8%D1%87%D0%B5%D1%81%D0%BA%D0%BE%D0%B9 %D0%BA%D1%83%D0%BB%D1%8C%D1%82%D1%83%D1%80%D1%8B %D0%B8 %D1%81%D0%BF%D0%BE%D1%80%D1%82%D0%B02.webp"/>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AutoShape 20" descr="C:\Users\otruhacheva.GOVVRN\Desktop\%D1%84%D0%BE%D1%82%D0%BE\%D0%A0%D0%B0%D0%BC%D0%BE%D0%BD%D1%81%D0%BA%D0%B8%D0%B9 %D1%86%D0%B5%D0%BD%D1%82%D1%80 %D1%84%D0%B8%D0%B7%D0%B8%D1%87%D0%B5%D1%81%D0%BA%D0%BE%D0%B9 %D0%BA%D1%83%D0%BB%D1%8C%D1%82%D1%83%D1%80%D1%8B %D0%B8 %D1%81%D0%BF%D0%BE%D1%80%D1%82%D0%B02.webp"/>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2" name="Рисунок 2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157385" y="5244093"/>
            <a:ext cx="3268484" cy="1936050"/>
          </a:xfrm>
          <a:prstGeom prst="rect">
            <a:avLst/>
          </a:prstGeom>
        </p:spPr>
      </p:pic>
      <p:sp>
        <p:nvSpPr>
          <p:cNvPr id="24" name="AutoShape 22" descr="Основное изображение для учреждения Культурно-досуговый центр р. п. Таловая"/>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6" name="Рисунок 25"/>
          <p:cNvPicPr>
            <a:picLocks noChangeAspect="1"/>
          </p:cNvPicPr>
          <p:nvPr/>
        </p:nvPicPr>
        <p:blipFill>
          <a:blip r:embed="rId10" cstate="print"/>
          <a:stretch>
            <a:fillRect/>
          </a:stretch>
        </p:blipFill>
        <p:spPr>
          <a:xfrm>
            <a:off x="3752026" y="5244093"/>
            <a:ext cx="3317726" cy="1936049"/>
          </a:xfrm>
          <a:prstGeom prst="rect">
            <a:avLst/>
          </a:prstGeom>
        </p:spPr>
      </p:pic>
      <p:sp>
        <p:nvSpPr>
          <p:cNvPr id="2" name="TextBox 1"/>
          <p:cNvSpPr txBox="1"/>
          <p:nvPr/>
        </p:nvSpPr>
        <p:spPr>
          <a:xfrm>
            <a:off x="1992131" y="7215148"/>
            <a:ext cx="7488832" cy="307777"/>
          </a:xfrm>
          <a:prstGeom prst="rect">
            <a:avLst/>
          </a:prstGeom>
          <a:noFill/>
        </p:spPr>
        <p:txBody>
          <a:bodyPr wrap="square" rtlCol="0">
            <a:spAutoFit/>
          </a:bodyPr>
          <a:lstStyle/>
          <a:p>
            <a:r>
              <a:rPr lang="ru-RU" sz="1400" dirty="0" smtClean="0"/>
              <a:t>     Департамент по развитию муниципальных образований Воронежской области</a:t>
            </a:r>
            <a:endParaRPr lang="ru-RU" sz="1400" dirty="0"/>
          </a:p>
        </p:txBody>
      </p:sp>
    </p:spTree>
    <p:extLst>
      <p:ext uri="{BB962C8B-B14F-4D97-AF65-F5344CB8AC3E}">
        <p14:creationId xmlns:p14="http://schemas.microsoft.com/office/powerpoint/2010/main" xmlns="" val="3585429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10</a:t>
            </a:fld>
            <a:endParaRPr lang="ru-RU" dirty="0"/>
          </a:p>
        </p:txBody>
      </p:sp>
      <p:graphicFrame>
        <p:nvGraphicFramePr>
          <p:cNvPr id="4" name="Диаграмма 3"/>
          <p:cNvGraphicFramePr>
            <a:graphicFrameLocks/>
          </p:cNvGraphicFramePr>
          <p:nvPr>
            <p:extLst>
              <p:ext uri="{D42A27DB-BD31-4B8C-83A1-F6EECF244321}">
                <p14:modId xmlns:p14="http://schemas.microsoft.com/office/powerpoint/2010/main" xmlns="" val="3983703319"/>
              </p:ext>
            </p:extLst>
          </p:nvPr>
        </p:nvGraphicFramePr>
        <p:xfrm>
          <a:off x="431214" y="1771958"/>
          <a:ext cx="10081120" cy="2733800"/>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449746" y="4761388"/>
            <a:ext cx="10047731" cy="461665"/>
          </a:xfrm>
          <a:prstGeom prst="rect">
            <a:avLst/>
          </a:prstGeom>
        </p:spPr>
        <p:txBody>
          <a:bodyPr wrap="square">
            <a:spAutoFit/>
          </a:bodyPr>
          <a:lstStyle/>
          <a:p>
            <a:pPr indent="450000" algn="just"/>
            <a:endParaRPr lang="ru-RU" sz="1200" dirty="0" smtClean="0">
              <a:latin typeface="Arial" panose="020B0604020202020204" pitchFamily="34" charset="0"/>
              <a:cs typeface="Arial" panose="020B0604020202020204" pitchFamily="34" charset="0"/>
            </a:endParaRPr>
          </a:p>
          <a:p>
            <a:pPr indent="450000" algn="just"/>
            <a:endParaRPr lang="ru-RU" sz="1200" dirty="0">
              <a:latin typeface="Arial" panose="020B0604020202020204" pitchFamily="34" charset="0"/>
              <a:cs typeface="Arial" panose="020B0604020202020204" pitchFamily="34" charset="0"/>
            </a:endParaRPr>
          </a:p>
        </p:txBody>
      </p:sp>
      <p:sp>
        <p:nvSpPr>
          <p:cNvPr id="8" name="Прямоугольник 7"/>
          <p:cNvSpPr/>
          <p:nvPr/>
        </p:nvSpPr>
        <p:spPr>
          <a:xfrm>
            <a:off x="454385" y="756295"/>
            <a:ext cx="9928646" cy="276999"/>
          </a:xfrm>
          <a:prstGeom prst="rect">
            <a:avLst/>
          </a:prstGeom>
        </p:spPr>
        <p:txBody>
          <a:bodyPr wrap="square">
            <a:spAutoFit/>
          </a:bodyPr>
          <a:lstStyle/>
          <a:p>
            <a:pPr indent="450000" algn="just">
              <a:spcAft>
                <a:spcPts val="0"/>
              </a:spcAft>
            </a:pPr>
            <a:r>
              <a:rPr lang="ru-RU" sz="1200" dirty="0" smtClean="0">
                <a:latin typeface="Arial" panose="020B0604020202020204" pitchFamily="34" charset="0"/>
                <a:ea typeface="Times New Roman" panose="02020603050405020304" pitchFamily="18" charset="0"/>
                <a:cs typeface="Arial" panose="020B0604020202020204" pitchFamily="34" charset="0"/>
              </a:rPr>
              <a:t> </a:t>
            </a:r>
            <a:endParaRPr lang="ru-RU" sz="1200" dirty="0">
              <a:latin typeface="Arial" panose="020B0604020202020204" pitchFamily="34" charset="0"/>
              <a:ea typeface="Calibri" panose="020F0502020204030204" pitchFamily="34" charset="0"/>
              <a:cs typeface="Arial" panose="020B0604020202020204" pitchFamily="34" charset="0"/>
            </a:endParaRPr>
          </a:p>
        </p:txBody>
      </p:sp>
      <p:sp>
        <p:nvSpPr>
          <p:cNvPr id="9" name="Прямоугольник 8"/>
          <p:cNvSpPr/>
          <p:nvPr/>
        </p:nvSpPr>
        <p:spPr>
          <a:xfrm>
            <a:off x="615611" y="388704"/>
            <a:ext cx="9775816" cy="1015663"/>
          </a:xfrm>
          <a:prstGeom prst="rect">
            <a:avLst/>
          </a:prstGeom>
        </p:spPr>
        <p:txBody>
          <a:bodyPr wrap="square">
            <a:spAutoFit/>
          </a:bodyPr>
          <a:lstStyle/>
          <a:p>
            <a:pPr indent="450000" algn="just"/>
            <a:r>
              <a:rPr lang="ru-RU" sz="1200" dirty="0" smtClean="0">
                <a:latin typeface="Arial" panose="020B0604020202020204" pitchFamily="34" charset="0"/>
                <a:cs typeface="Arial" panose="020B0604020202020204" pitchFamily="34" charset="0"/>
              </a:rPr>
              <a:t>Отрицательная </a:t>
            </a:r>
            <a:r>
              <a:rPr lang="ru-RU" sz="1200" dirty="0">
                <a:latin typeface="Arial" panose="020B0604020202020204" pitchFamily="34" charset="0"/>
                <a:cs typeface="Arial" panose="020B0604020202020204" pitchFamily="34" charset="0"/>
              </a:rPr>
              <a:t>динамика к предыдущему году отмечается в 16 районах и 2 городских округах. Снижение значения показателя, связанное с переходом предприятий из категории «средние» в категорию «крупные», произошло в Подгоренском (-14,3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a:t>
            </a:r>
            <a:r>
              <a:rPr lang="ru-RU" sz="1200" dirty="0" err="1" smtClean="0">
                <a:latin typeface="Arial" panose="020B0604020202020204" pitchFamily="34" charset="0"/>
                <a:cs typeface="Arial" panose="020B0604020202020204" pitchFamily="34" charset="0"/>
              </a:rPr>
              <a:t>Верхнемамонском</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3,9 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районах. Снижение показателя в Нижнедевицком (-4,3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(-3,5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районах обусловлено закрытием малых </a:t>
            </a:r>
            <a:r>
              <a:rPr lang="ru-RU" sz="1200" dirty="0" smtClean="0">
                <a:latin typeface="Arial" panose="020B0604020202020204" pitchFamily="34" charset="0"/>
                <a:cs typeface="Arial" panose="020B0604020202020204" pitchFamily="34" charset="0"/>
              </a:rPr>
              <a:t>предприятий и </a:t>
            </a:r>
            <a:r>
              <a:rPr lang="ru-RU" sz="1200" dirty="0" err="1" smtClean="0">
                <a:latin typeface="Arial" panose="020B0604020202020204" pitchFamily="34" charset="0"/>
                <a:cs typeface="Arial" panose="020B0604020202020204" pitchFamily="34" charset="0"/>
              </a:rPr>
              <a:t>микропредприятий</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и переходом предпринимателей в категорию </a:t>
            </a:r>
            <a:r>
              <a:rPr lang="ru-RU" sz="1200" dirty="0" err="1">
                <a:latin typeface="Arial" panose="020B0604020202020204" pitchFamily="34" charset="0"/>
                <a:cs typeface="Arial" panose="020B0604020202020204" pitchFamily="34" charset="0"/>
              </a:rPr>
              <a:t>самозанятых</a:t>
            </a:r>
            <a:r>
              <a:rPr lang="ru-RU" sz="1200" dirty="0">
                <a:latin typeface="Arial" panose="020B0604020202020204" pitchFamily="34" charset="0"/>
                <a:cs typeface="Arial" panose="020B0604020202020204" pitchFamily="34" charset="0"/>
              </a:rPr>
              <a:t> граждан. </a:t>
            </a:r>
          </a:p>
          <a:p>
            <a:pPr indent="450000" algn="just"/>
            <a:endParaRPr lang="ru-RU" sz="1200" dirty="0">
              <a:latin typeface="Arial" panose="020B0604020202020204" pitchFamily="34" charset="0"/>
              <a:cs typeface="Arial" panose="020B0604020202020204" pitchFamily="34" charset="0"/>
            </a:endParaRPr>
          </a:p>
        </p:txBody>
      </p:sp>
      <p:sp>
        <p:nvSpPr>
          <p:cNvPr id="10" name="Прямоугольник 9"/>
          <p:cNvSpPr/>
          <p:nvPr/>
        </p:nvSpPr>
        <p:spPr>
          <a:xfrm>
            <a:off x="364934" y="4138485"/>
            <a:ext cx="10107547" cy="3231654"/>
          </a:xfrm>
          <a:prstGeom prst="rect">
            <a:avLst/>
          </a:prstGeom>
          <a:noFill/>
          <a:ln>
            <a:noFill/>
          </a:ln>
        </p:spPr>
        <p:txBody>
          <a:bodyPr wrap="square">
            <a:spAutoFit/>
          </a:bodyPr>
          <a:lstStyle/>
          <a:p>
            <a:pPr indent="450000" algn="just"/>
            <a:r>
              <a:rPr lang="ru-RU" sz="1200" dirty="0">
                <a:latin typeface="Arial" panose="020B0604020202020204" pitchFamily="34" charset="0"/>
                <a:cs typeface="Arial" panose="020B0604020202020204" pitchFamily="34" charset="0"/>
              </a:rPr>
              <a:t>В целях выявления проблем и препятствий, сдерживающих развитие малого и среднего предпринимательства, в Воронежской области ежегодно проводится Мониторинг развития предпринимательства. В 2021 году проведен комплекс экспертно-аналитических работ с целью выявления основных факторов, влияющих на текущее состояние малого и среднего предпринимательства, в том числе в условиях ухудшения ситуации в связи с распространением новой </a:t>
            </a:r>
            <a:r>
              <a:rPr lang="ru-RU" sz="1200" dirty="0" err="1">
                <a:latin typeface="Arial" panose="020B0604020202020204" pitchFamily="34" charset="0"/>
                <a:cs typeface="Arial" panose="020B0604020202020204" pitchFamily="34" charset="0"/>
              </a:rPr>
              <a:t>коронавирусной</a:t>
            </a:r>
            <a:r>
              <a:rPr lang="ru-RU" sz="1200" dirty="0">
                <a:latin typeface="Arial" panose="020B0604020202020204" pitchFamily="34" charset="0"/>
                <a:cs typeface="Arial" panose="020B0604020202020204" pitchFamily="34" charset="0"/>
              </a:rPr>
              <a:t> инфекции.</a:t>
            </a:r>
          </a:p>
          <a:p>
            <a:pPr indent="450000" algn="just"/>
            <a:r>
              <a:rPr lang="ru-RU" sz="1200" dirty="0">
                <a:latin typeface="Arial" panose="020B0604020202020204" pitchFamily="34" charset="0"/>
                <a:cs typeface="Arial" panose="020B0604020202020204" pitchFamily="34" charset="0"/>
              </a:rPr>
              <a:t>В 2021 году предприниматели муниципальных районов и городских округов Воронежской области оценили бизнес-климат в регионе на 4,68 баллов (по 5-ти балльной шкале). По сравнению с 2020 годом произошел рост оценки на 0,26 </a:t>
            </a:r>
            <a:r>
              <a:rPr lang="ru-RU" sz="1200" dirty="0" smtClean="0">
                <a:latin typeface="Arial" panose="020B0604020202020204" pitchFamily="34" charset="0"/>
                <a:cs typeface="Arial" panose="020B0604020202020204" pitchFamily="34" charset="0"/>
              </a:rPr>
              <a:t>балла.</a:t>
            </a:r>
            <a:endParaRPr lang="ru-RU" sz="1200" dirty="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В среднем по области 67% респондентов в 2021 году продолжили осуществлять деятельность в обычном режиме (в 2020 году - 37%). Изменения, связанные с относительной стабилизацией финансового положения респондентов, видны также при анализе изменения выручки в 2021 году по сравнению с 2020 годом. В 2020 году только у 46% респондентов выручка не изменилась либо увеличилась, соответственно у 54% респондентов выручка упала. В 2021 году выручка не изменилась или увеличилась у 82% респондентов и </a:t>
            </a:r>
            <a:r>
              <a:rPr lang="ru-RU" sz="1200" dirty="0" smtClean="0">
                <a:latin typeface="Arial" panose="020B0604020202020204" pitchFamily="34" charset="0"/>
                <a:cs typeface="Arial" panose="020B0604020202020204" pitchFamily="34" charset="0"/>
              </a:rPr>
              <a:t>упала </a:t>
            </a:r>
            <a:r>
              <a:rPr lang="ru-RU" sz="1200" dirty="0">
                <a:latin typeface="Arial" panose="020B0604020202020204" pitchFamily="34" charset="0"/>
                <a:cs typeface="Arial" panose="020B0604020202020204" pitchFamily="34" charset="0"/>
              </a:rPr>
              <a:t>у 18% респондентов. </a:t>
            </a:r>
          </a:p>
          <a:p>
            <a:pPr indent="450000" algn="just"/>
            <a:r>
              <a:rPr lang="ru-RU" sz="1200" dirty="0">
                <a:latin typeface="Arial" panose="020B0604020202020204" pitchFamily="34" charset="0"/>
                <a:cs typeface="Arial" panose="020B0604020202020204" pitchFamily="34" charset="0"/>
              </a:rPr>
              <a:t>Наибольшее падение выручки произошло в отдельных отраслях: общественное питание (падение выручки отметили 36% респондентов), туризм и деятельность гостиниц (21% респондентов), бытовые услуги (20% респондентов), оптовая и розничная торговля (19% респондентов), образование и физкультурно-оздоровительная деятельность (16% респондентов</a:t>
            </a:r>
            <a:r>
              <a:rPr lang="ru-RU" sz="1200" dirty="0" smtClean="0">
                <a:latin typeface="Arial" panose="020B0604020202020204" pitchFamily="34" charset="0"/>
                <a:cs typeface="Arial" panose="020B0604020202020204" pitchFamily="34" charset="0"/>
              </a:rPr>
              <a:t>).</a:t>
            </a:r>
          </a:p>
          <a:p>
            <a:pPr indent="450000" algn="just"/>
            <a:r>
              <a:rPr lang="ru-RU" sz="1200" dirty="0">
                <a:latin typeface="Arial" panose="020B0604020202020204" pitchFamily="34" charset="0"/>
                <a:cs typeface="Arial" panose="020B0604020202020204" pitchFamily="34" charset="0"/>
              </a:rPr>
              <a:t>По данным мониторинга основными факторами, негативно влияющими на развитие бизнеса в Воронежской области, являются изменения и ограничения, связанные с распространением новой </a:t>
            </a:r>
            <a:r>
              <a:rPr lang="ru-RU" sz="1200" dirty="0" err="1">
                <a:latin typeface="Arial" panose="020B0604020202020204" pitchFamily="34" charset="0"/>
                <a:cs typeface="Arial" panose="020B0604020202020204" pitchFamily="34" charset="0"/>
              </a:rPr>
              <a:t>коронавирусной</a:t>
            </a:r>
            <a:r>
              <a:rPr lang="ru-RU" sz="1200" dirty="0">
                <a:latin typeface="Arial" panose="020B0604020202020204" pitchFamily="34" charset="0"/>
                <a:cs typeface="Arial" panose="020B0604020202020204" pitchFamily="34" charset="0"/>
              </a:rPr>
              <a:t> инфекции. Эти изменения привели к возможному падению выручки, росту расходов и ухудшению финансового состояния бизнеса пострадавших отраслей</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
        <p:nvSpPr>
          <p:cNvPr id="11" name="TextBox 8"/>
          <p:cNvSpPr txBox="1"/>
          <p:nvPr/>
        </p:nvSpPr>
        <p:spPr>
          <a:xfrm>
            <a:off x="1099125" y="911834"/>
            <a:ext cx="8748972" cy="90024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ru-RU" sz="1050" b="1" i="1" dirty="0" smtClean="0">
              <a:latin typeface="Arial" pitchFamily="34" charset="0"/>
              <a:cs typeface="Arial" pitchFamily="34" charset="0"/>
            </a:endParaRPr>
          </a:p>
          <a:p>
            <a:pPr algn="ctr"/>
            <a:endParaRPr lang="ru-RU" sz="1050" b="1" i="1" dirty="0" smtClean="0">
              <a:latin typeface="Arial" pitchFamily="34" charset="0"/>
              <a:cs typeface="Arial" pitchFamily="34" charset="0"/>
            </a:endParaRPr>
          </a:p>
          <a:p>
            <a:pPr algn="ctr"/>
            <a:r>
              <a:rPr lang="ru-RU" sz="1050" b="1" i="1" dirty="0" smtClean="0">
                <a:latin typeface="Arial" pitchFamily="34" charset="0"/>
                <a:cs typeface="Arial" pitchFamily="34" charset="0"/>
              </a:rPr>
              <a:t>Доля среднесписочной численности работников (без внешних совместителей) </a:t>
            </a:r>
          </a:p>
          <a:p>
            <a:pPr algn="ctr"/>
            <a:r>
              <a:rPr lang="ru-RU" sz="1050" b="1" i="1" dirty="0" smtClean="0">
                <a:latin typeface="Arial" pitchFamily="34" charset="0"/>
                <a:cs typeface="Arial" pitchFamily="34" charset="0"/>
              </a:rPr>
              <a:t>МСП в среднесписочной численности работников (без внешних совместителей)</a:t>
            </a:r>
          </a:p>
          <a:p>
            <a:pPr algn="ctr"/>
            <a:r>
              <a:rPr lang="ru-RU" sz="1050" b="1" i="1" dirty="0" smtClean="0">
                <a:latin typeface="Arial" pitchFamily="34" charset="0"/>
                <a:cs typeface="Arial" pitchFamily="34" charset="0"/>
              </a:rPr>
              <a:t> всех предприятий и организаций, %</a:t>
            </a:r>
            <a:endParaRPr lang="ru-RU" sz="1050" b="1" i="1" dirty="0">
              <a:latin typeface="Arial" pitchFamily="34" charset="0"/>
              <a:cs typeface="Arial" pitchFamily="34" charset="0"/>
            </a:endParaRPr>
          </a:p>
        </p:txBody>
      </p:sp>
    </p:spTree>
    <p:extLst>
      <p:ext uri="{BB962C8B-B14F-4D97-AF65-F5344CB8AC3E}">
        <p14:creationId xmlns:p14="http://schemas.microsoft.com/office/powerpoint/2010/main" xmlns="" val="3745544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11</a:t>
            </a:fld>
            <a:endParaRPr lang="ru-RU" dirty="0"/>
          </a:p>
        </p:txBody>
      </p:sp>
      <p:sp>
        <p:nvSpPr>
          <p:cNvPr id="4" name="Прямоугольник 3"/>
          <p:cNvSpPr/>
          <p:nvPr/>
        </p:nvSpPr>
        <p:spPr>
          <a:xfrm>
            <a:off x="600491" y="1187074"/>
            <a:ext cx="9835824" cy="2492990"/>
          </a:xfrm>
          <a:prstGeom prst="rect">
            <a:avLst/>
          </a:prstGeom>
          <a:solidFill>
            <a:schemeClr val="accent2">
              <a:lumMod val="20000"/>
              <a:lumOff val="80000"/>
            </a:schemeClr>
          </a:solidFill>
          <a:ln>
            <a:solidFill>
              <a:schemeClr val="accent2">
                <a:lumMod val="60000"/>
                <a:lumOff val="40000"/>
              </a:schemeClr>
            </a:solidFill>
          </a:ln>
        </p:spPr>
        <p:txBody>
          <a:bodyPr wrap="square">
            <a:spAutoFit/>
          </a:bodyPr>
          <a:lstStyle/>
          <a:p>
            <a:pPr indent="450000" algn="just"/>
            <a:r>
              <a:rPr lang="ru-RU" sz="1200" dirty="0">
                <a:latin typeface="Arial" panose="020B0604020202020204" pitchFamily="34" charset="0"/>
                <a:cs typeface="Arial" panose="020B0604020202020204" pitchFamily="34" charset="0"/>
              </a:rPr>
              <a:t>В ходе проведения мониторинга выявлены </a:t>
            </a:r>
            <a:r>
              <a:rPr lang="ru-RU" sz="1200" b="1" i="1" dirty="0">
                <a:latin typeface="Arial" panose="020B0604020202020204" pitchFamily="34" charset="0"/>
                <a:cs typeface="Arial" panose="020B0604020202020204" pitchFamily="34" charset="0"/>
              </a:rPr>
              <a:t>проблемы в сфере развития малого и среднего предпринимательства </a:t>
            </a:r>
            <a:r>
              <a:rPr lang="ru-RU" sz="1200" dirty="0">
                <a:latin typeface="Arial" panose="020B0604020202020204" pitchFamily="34" charset="0"/>
                <a:cs typeface="Arial" panose="020B0604020202020204" pitchFamily="34" charset="0"/>
              </a:rPr>
              <a:t>в период действия ограничительных мер, связанных с распространением новой </a:t>
            </a:r>
            <a:r>
              <a:rPr lang="ru-RU" sz="1200" dirty="0" err="1">
                <a:latin typeface="Arial" panose="020B0604020202020204" pitchFamily="34" charset="0"/>
                <a:cs typeface="Arial" panose="020B0604020202020204" pitchFamily="34" charset="0"/>
              </a:rPr>
              <a:t>коронавирусной</a:t>
            </a:r>
            <a:r>
              <a:rPr lang="ru-RU" sz="1200" dirty="0">
                <a:latin typeface="Arial" panose="020B0604020202020204" pitchFamily="34" charset="0"/>
                <a:cs typeface="Arial" panose="020B0604020202020204" pitchFamily="34" charset="0"/>
              </a:rPr>
              <a:t> инфекции. </a:t>
            </a:r>
          </a:p>
          <a:p>
            <a:pPr indent="450000" algn="just"/>
            <a:r>
              <a:rPr lang="ru-RU" sz="1200" dirty="0">
                <a:latin typeface="Arial" panose="020B0604020202020204" pitchFamily="34" charset="0"/>
                <a:cs typeface="Arial" panose="020B0604020202020204" pitchFamily="34" charset="0"/>
              </a:rPr>
              <a:t>Наиболее значимыми, по мнению респондентов Воронежской области, являются:</a:t>
            </a:r>
          </a:p>
          <a:p>
            <a:pPr indent="450000" algn="just"/>
            <a:r>
              <a:rPr lang="ru-RU" sz="1200" dirty="0">
                <a:latin typeface="Arial" panose="020B0604020202020204" pitchFamily="34" charset="0"/>
                <a:cs typeface="Arial" panose="020B0604020202020204" pitchFamily="34" charset="0"/>
              </a:rPr>
              <a:t>- сокращение потребительского спроса и соответственно снижение объемов продаж;</a:t>
            </a:r>
          </a:p>
          <a:p>
            <a:pPr indent="450000" algn="just"/>
            <a:r>
              <a:rPr lang="ru-RU" sz="1200" dirty="0">
                <a:latin typeface="Arial" panose="020B0604020202020204" pitchFamily="34" charset="0"/>
                <a:cs typeface="Arial" panose="020B0604020202020204" pitchFamily="34" charset="0"/>
              </a:rPr>
              <a:t>- высокая налоговая нагрузка;</a:t>
            </a:r>
          </a:p>
          <a:p>
            <a:pPr indent="450000" algn="just"/>
            <a:r>
              <a:rPr lang="ru-RU" sz="1200" dirty="0">
                <a:latin typeface="Arial" panose="020B0604020202020204" pitchFamily="34" charset="0"/>
                <a:cs typeface="Arial" panose="020B0604020202020204" pitchFamily="34" charset="0"/>
              </a:rPr>
              <a:t>- высокая нагрузка обязательных платежей (сборы, оплата коммунальных и пр. платежей);</a:t>
            </a:r>
          </a:p>
          <a:p>
            <a:pPr indent="450000" algn="just"/>
            <a:r>
              <a:rPr lang="ru-RU" sz="1200" dirty="0">
                <a:latin typeface="Arial" panose="020B0604020202020204" pitchFamily="34" charset="0"/>
                <a:cs typeface="Arial" panose="020B0604020202020204" pitchFamily="34" charset="0"/>
              </a:rPr>
              <a:t>- недостаток квалифицированных кадров. </a:t>
            </a:r>
          </a:p>
          <a:p>
            <a:pPr indent="450000" algn="just"/>
            <a:r>
              <a:rPr lang="ru-RU" sz="1200" dirty="0">
                <a:latin typeface="Arial" panose="020B0604020202020204" pitchFamily="34" charset="0"/>
                <a:cs typeface="Arial" panose="020B0604020202020204" pitchFamily="34" charset="0"/>
              </a:rPr>
              <a:t>По мнению респондентов, для развития их бизнеса необходимы следующие меры: существенное снижение налоговой нагрузки (31%), долгосрочные кредиты по низкой ставке (23%), продвижение товаров и услуг (17%), гранты и субсидии за счет бюджетных средств (16%).</a:t>
            </a:r>
          </a:p>
          <a:p>
            <a:pPr indent="450000" algn="just"/>
            <a:r>
              <a:rPr lang="ru-RU" sz="1200" dirty="0">
                <a:latin typeface="Arial" panose="020B0604020202020204" pitchFamily="34" charset="0"/>
                <a:cs typeface="Arial" panose="020B0604020202020204" pitchFamily="34" charset="0"/>
              </a:rPr>
              <a:t>В Центре «Мой бизнес» разработаны и реализуются комплексные услуги по продвижению товаров и услуг, проводятся обучающие мероприятия для начинающих и уже действующих предпринимателей, в том числе специализированные по отраслям, например, акселераторы для производственных и сельскохозяйственных предприятий</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
        <p:nvSpPr>
          <p:cNvPr id="6" name="Прямоугольник 5"/>
          <p:cNvSpPr/>
          <p:nvPr/>
        </p:nvSpPr>
        <p:spPr>
          <a:xfrm>
            <a:off x="594360" y="3755891"/>
            <a:ext cx="9818868" cy="3493264"/>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marL="171450" indent="279400" algn="just">
              <a:spcAft>
                <a:spcPts val="0"/>
              </a:spcAft>
              <a:buFont typeface="Wingdings" panose="05000000000000000000" pitchFamily="2" charset="2"/>
              <a:buChar char="ü"/>
            </a:pPr>
            <a:endParaRPr lang="ru-RU" sz="500" dirty="0">
              <a:latin typeface="Arial" panose="020B0604020202020204" pitchFamily="34" charset="0"/>
              <a:ea typeface="Calibri" panose="020F0502020204030204" pitchFamily="34" charset="0"/>
              <a:cs typeface="Arial" panose="020B0604020202020204" pitchFamily="34" charset="0"/>
            </a:endParaRPr>
          </a:p>
          <a:p>
            <a:pPr indent="450000" algn="just"/>
            <a:r>
              <a:rPr lang="ru-RU" sz="1200" b="1" i="1" dirty="0" smtClean="0">
                <a:latin typeface="Arial" panose="020B0604020202020204" pitchFamily="34" charset="0"/>
                <a:cs typeface="Arial" panose="020B0604020202020204" pitchFamily="34" charset="0"/>
              </a:rPr>
              <a:t>Перечень </a:t>
            </a:r>
            <a:r>
              <a:rPr lang="ru-RU" sz="1200" b="1" i="1" dirty="0">
                <a:latin typeface="Arial" panose="020B0604020202020204" pitchFamily="34" charset="0"/>
                <a:cs typeface="Arial" panose="020B0604020202020204" pitchFamily="34" charset="0"/>
              </a:rPr>
              <a:t>задач и рекомендаций для органов местного самоуправления муниципальных образований по повышению эффективности деятельности и решению выявленных в ходе анализа проблем:</a:t>
            </a:r>
            <a:endParaRPr lang="ru-RU" sz="1200" dirty="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 информирование населения, граждан, желающих вести бизнес, начинающих и действующих предпринимателей о действующих мерах поддержки субъектов МСП, в том числе оказываемых организациями инфраструктуры поддержки предпринимательства и федеральными институтами развития в офлайн- и онлайн-форматах; </a:t>
            </a:r>
          </a:p>
          <a:p>
            <a:pPr indent="450000" algn="just"/>
            <a:r>
              <a:rPr lang="ru-RU" sz="1200" dirty="0">
                <a:latin typeface="Arial" panose="020B0604020202020204" pitchFamily="34" charset="0"/>
                <a:cs typeface="Arial" panose="020B0604020202020204" pitchFamily="34" charset="0"/>
              </a:rPr>
              <a:t>- информирование предпринимателей о значимых изменениях в законодательстве, консультирование по вопросам и проблемам ведения бизнеса; </a:t>
            </a:r>
          </a:p>
          <a:p>
            <a:pPr indent="450000" algn="just"/>
            <a:r>
              <a:rPr lang="ru-RU" sz="1200" dirty="0">
                <a:latin typeface="Arial" panose="020B0604020202020204" pitchFamily="34" charset="0"/>
                <a:cs typeface="Arial" panose="020B0604020202020204" pitchFamily="34" charset="0"/>
              </a:rPr>
              <a:t>- вовлечение граждан, желающих открыть бизнес, и уже действующих предпринимателей к участию в образовательных программах, реализуемых Центром «Мой бизнес», в том числе при поддержке федеральных институтов развития предпринимательства;</a:t>
            </a:r>
          </a:p>
          <a:p>
            <a:pPr indent="450000" algn="just"/>
            <a:r>
              <a:rPr lang="ru-RU" sz="1200" dirty="0">
                <a:latin typeface="Arial" panose="020B0604020202020204" pitchFamily="34" charset="0"/>
                <a:cs typeface="Arial" panose="020B0604020202020204" pitchFamily="34" charset="0"/>
              </a:rPr>
              <a:t>- участие в мероприятиях, проводимых организациями инфраструктуры поддержки предпринимательства; </a:t>
            </a:r>
          </a:p>
          <a:p>
            <a:pPr indent="450000" algn="just"/>
            <a:r>
              <a:rPr lang="ru-RU" sz="1200" dirty="0">
                <a:latin typeface="Arial" panose="020B0604020202020204" pitchFamily="34" charset="0"/>
                <a:cs typeface="Arial" panose="020B0604020202020204" pitchFamily="34" charset="0"/>
              </a:rPr>
              <a:t>- расширение перечня мер поддержки, оказываемых субъектам МСП в рамках муниципальных программ (подпрограмм) развития предпринимательства (социальное предпринимательство, спорт, туризм);</a:t>
            </a:r>
          </a:p>
          <a:p>
            <a:pPr indent="450000" algn="just"/>
            <a:r>
              <a:rPr lang="ru-RU" sz="1200" dirty="0">
                <a:latin typeface="Arial" panose="020B0604020202020204" pitchFamily="34" charset="0"/>
                <a:cs typeface="Arial" panose="020B0604020202020204" pitchFamily="34" charset="0"/>
              </a:rPr>
              <a:t>- участие в реализации и внедрении механизмов имущественной поддержки в форме обеспечения кредитов объектами залогового и земельного фондов Воронежской области, а также льготной аренды земельных участков областной и муниципальной собственности для проектов в приоритетных отраслях (спорт, производство, дошкольное образование, туризм);</a:t>
            </a:r>
          </a:p>
          <a:p>
            <a:pPr indent="450000" algn="just"/>
            <a:r>
              <a:rPr lang="ru-RU" sz="1200" dirty="0">
                <a:latin typeface="Arial" panose="020B0604020202020204" pitchFamily="34" charset="0"/>
                <a:cs typeface="Arial" panose="020B0604020202020204" pitchFamily="34" charset="0"/>
              </a:rPr>
              <a:t>- изучение и внедрение успешных муниципальных практик, направленных на развитие и поддержку МСП; </a:t>
            </a:r>
          </a:p>
          <a:p>
            <a:pPr indent="450000" algn="just"/>
            <a:r>
              <a:rPr lang="ru-RU" sz="1200" dirty="0">
                <a:latin typeface="Arial" panose="020B0604020202020204" pitchFamily="34" charset="0"/>
                <a:cs typeface="Arial" panose="020B0604020202020204" pitchFamily="34" charset="0"/>
              </a:rPr>
              <a:t>- активизация деятельности координационных советов по развитию предпринимательства</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
        <p:nvSpPr>
          <p:cNvPr id="5" name="Прямоугольник 4"/>
          <p:cNvSpPr/>
          <p:nvPr/>
        </p:nvSpPr>
        <p:spPr>
          <a:xfrm>
            <a:off x="594360" y="526144"/>
            <a:ext cx="9848087" cy="646331"/>
          </a:xfrm>
          <a:prstGeom prst="rect">
            <a:avLst/>
          </a:prstGeom>
          <a:noFill/>
          <a:ln>
            <a:noFill/>
          </a:ln>
        </p:spPr>
        <p:txBody>
          <a:bodyPr wrap="square">
            <a:spAutoFit/>
          </a:bodyPr>
          <a:lstStyle/>
          <a:p>
            <a:pPr indent="450000" algn="just"/>
            <a:r>
              <a:rPr lang="ru-RU" sz="1200" dirty="0" smtClean="0">
                <a:latin typeface="Arial" panose="020B0604020202020204" pitchFamily="34" charset="0"/>
                <a:cs typeface="Arial" panose="020B0604020202020204" pitchFamily="34" charset="0"/>
              </a:rPr>
              <a:t>Анализ </a:t>
            </a:r>
            <a:r>
              <a:rPr lang="ru-RU" sz="1200" dirty="0">
                <a:latin typeface="Arial" panose="020B0604020202020204" pitchFamily="34" charset="0"/>
                <a:cs typeface="Arial" panose="020B0604020202020204" pitchFamily="34" charset="0"/>
              </a:rPr>
              <a:t>данных анкетирования предпринимателей показал высокую информированность предпринимателей о мерах поддержки, предоставляемых в регионе: 90% опрошенных считают, что информации о мерах поддержки достаточно, все понятно. Для сравнения: в 2020 году ответ о том, что информации о мерах поддержки достаточно, дали 82% респондентов.</a:t>
            </a:r>
          </a:p>
        </p:txBody>
      </p:sp>
    </p:spTree>
    <p:extLst>
      <p:ext uri="{BB962C8B-B14F-4D97-AF65-F5344CB8AC3E}">
        <p14:creationId xmlns:p14="http://schemas.microsoft.com/office/powerpoint/2010/main" xmlns="" val="1795740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12</a:t>
            </a:fld>
            <a:endParaRPr lang="ru-RU" dirty="0"/>
          </a:p>
        </p:txBody>
      </p:sp>
      <p:sp>
        <p:nvSpPr>
          <p:cNvPr id="3" name="TextBox 2"/>
          <p:cNvSpPr txBox="1"/>
          <p:nvPr/>
        </p:nvSpPr>
        <p:spPr>
          <a:xfrm>
            <a:off x="954212" y="536125"/>
            <a:ext cx="4690515" cy="276999"/>
          </a:xfrm>
          <a:prstGeom prst="rect">
            <a:avLst/>
          </a:prstGeom>
          <a:noFill/>
        </p:spPr>
        <p:txBody>
          <a:bodyPr wrap="none" rtlCol="0">
            <a:spAutoFit/>
          </a:bodyPr>
          <a:lstStyle/>
          <a:p>
            <a:r>
              <a:rPr lang="ru-RU" sz="1200" b="1" i="1" dirty="0" smtClean="0">
                <a:latin typeface="Arial" pitchFamily="34" charset="0"/>
                <a:cs typeface="Arial" pitchFamily="34" charset="0"/>
              </a:rPr>
              <a:t>УЛУЧШЕНИЕ ИНВЕСТИЦИОННОЙ ПРИВЛЕКАТЕЛЬНОСТИ </a:t>
            </a:r>
            <a:endParaRPr lang="ru-RU" sz="1200" b="1" i="1" dirty="0">
              <a:latin typeface="Arial" pitchFamily="34" charset="0"/>
              <a:cs typeface="Arial" pitchFamily="34" charset="0"/>
            </a:endParaRPr>
          </a:p>
        </p:txBody>
      </p:sp>
      <p:sp>
        <p:nvSpPr>
          <p:cNvPr id="5" name="Прямоугольник 4"/>
          <p:cNvSpPr/>
          <p:nvPr/>
        </p:nvSpPr>
        <p:spPr>
          <a:xfrm>
            <a:off x="522164" y="813124"/>
            <a:ext cx="9865096" cy="6756914"/>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Привлечение инвестиций является одним из ключевых показателей социально-экономического развития области.</a:t>
            </a:r>
          </a:p>
          <a:p>
            <a:pPr indent="450000" algn="just"/>
            <a:r>
              <a:rPr lang="ru-RU" sz="1200" dirty="0">
                <a:latin typeface="Arial" panose="020B0604020202020204" pitchFamily="34" charset="0"/>
                <a:cs typeface="Arial" panose="020B0604020202020204" pitchFamily="34" charset="0"/>
              </a:rPr>
              <a:t>Несмотря на сложную эпидемиологическую ситуацию и связанные с ней вынужденные ограничения Воронежской области в 2021 году удалось возобновить положительную динамику роста инвестиций. Объем инвестиций в основной капитал составил почти 285,9 млрд рублей и вырос в сопоставимой оценке на 4,4 % к 2020 году.</a:t>
            </a:r>
          </a:p>
          <a:p>
            <a:pPr indent="450000" algn="just"/>
            <a:r>
              <a:rPr lang="ru-RU" sz="1200" dirty="0">
                <a:latin typeface="Arial" panose="020B0604020202020204" pitchFamily="34" charset="0"/>
                <a:cs typeface="Arial" panose="020B0604020202020204" pitchFamily="34" charset="0"/>
              </a:rPr>
              <a:t>По объему инвестиций в основной капитал Воронежская область по-прежнему занимает 3 место в ЦФО после города Москвы и Московской области.</a:t>
            </a:r>
          </a:p>
          <a:p>
            <a:pPr indent="450000" algn="just"/>
            <a:r>
              <a:rPr lang="ru-RU" sz="1200" dirty="0">
                <a:latin typeface="Arial" panose="020B0604020202020204" pitchFamily="34" charset="0"/>
                <a:cs typeface="Arial" panose="020B0604020202020204" pitchFamily="34" charset="0"/>
              </a:rPr>
              <a:t>Основными инструментами привлечения инвестиций являются организационные и финансовые меры государственной поддержки инвесторов:</a:t>
            </a:r>
          </a:p>
          <a:p>
            <a:pPr lvl="0" indent="450000" algn="just"/>
            <a:r>
              <a:rPr lang="ru-RU" sz="1200" dirty="0" smtClean="0">
                <a:latin typeface="Arial" panose="020B0604020202020204" pitchFamily="34" charset="0"/>
                <a:cs typeface="Arial" panose="020B0604020202020204" pitchFamily="34" charset="0"/>
              </a:rPr>
              <a:t>1. Организационное </a:t>
            </a:r>
            <a:r>
              <a:rPr lang="ru-RU" sz="1200" dirty="0">
                <a:latin typeface="Arial" panose="020B0604020202020204" pitchFamily="34" charset="0"/>
                <a:cs typeface="Arial" panose="020B0604020202020204" pitchFamily="34" charset="0"/>
              </a:rPr>
              <a:t>сопровождение всех стадий реализации инвестиционного </a:t>
            </a:r>
            <a:r>
              <a:rPr lang="ru-RU" sz="1200" dirty="0" smtClean="0">
                <a:latin typeface="Arial" panose="020B0604020202020204" pitchFamily="34" charset="0"/>
                <a:cs typeface="Arial" panose="020B0604020202020204" pitchFamily="34" charset="0"/>
              </a:rPr>
              <a:t>проекта;</a:t>
            </a:r>
            <a:endParaRPr lang="ru-RU" sz="1200" dirty="0">
              <a:latin typeface="Arial" panose="020B0604020202020204" pitchFamily="34" charset="0"/>
              <a:cs typeface="Arial" panose="020B0604020202020204" pitchFamily="34" charset="0"/>
            </a:endParaRPr>
          </a:p>
          <a:p>
            <a:pPr lvl="0" indent="450000" algn="just"/>
            <a:r>
              <a:rPr lang="ru-RU" sz="1200" dirty="0" smtClean="0">
                <a:latin typeface="Arial" panose="020B0604020202020204" pitchFamily="34" charset="0"/>
                <a:cs typeface="Arial" panose="020B0604020202020204" pitchFamily="34" charset="0"/>
              </a:rPr>
              <a:t>2. Оптимизация </a:t>
            </a:r>
            <a:r>
              <a:rPr lang="ru-RU" sz="1200" dirty="0">
                <a:latin typeface="Arial" panose="020B0604020202020204" pitchFamily="34" charset="0"/>
                <a:cs typeface="Arial" panose="020B0604020202020204" pitchFamily="34" charset="0"/>
              </a:rPr>
              <a:t>процедур получения разрешительной </a:t>
            </a:r>
            <a:r>
              <a:rPr lang="ru-RU" sz="1200" dirty="0" smtClean="0">
                <a:latin typeface="Arial" panose="020B0604020202020204" pitchFamily="34" charset="0"/>
                <a:cs typeface="Arial" panose="020B0604020202020204" pitchFamily="34" charset="0"/>
              </a:rPr>
              <a:t>документации;</a:t>
            </a:r>
            <a:endParaRPr lang="ru-RU" sz="1200" dirty="0">
              <a:latin typeface="Arial" panose="020B0604020202020204" pitchFamily="34" charset="0"/>
              <a:cs typeface="Arial" panose="020B0604020202020204" pitchFamily="34" charset="0"/>
            </a:endParaRPr>
          </a:p>
          <a:p>
            <a:pPr lvl="0" indent="450000" algn="just"/>
            <a:r>
              <a:rPr lang="ru-RU" sz="1200" dirty="0" smtClean="0">
                <a:latin typeface="Arial" panose="020B0604020202020204" pitchFamily="34" charset="0"/>
                <a:cs typeface="Arial" panose="020B0604020202020204" pitchFamily="34" charset="0"/>
              </a:rPr>
              <a:t>3. Предоставление </a:t>
            </a:r>
            <a:r>
              <a:rPr lang="ru-RU" sz="1200" dirty="0">
                <a:latin typeface="Arial" panose="020B0604020202020204" pitchFamily="34" charset="0"/>
                <a:cs typeface="Arial" panose="020B0604020202020204" pitchFamily="34" charset="0"/>
              </a:rPr>
              <a:t>инвесторам субсидий из областного бюджета на оплату части процентов за пользование кредитами российских кредитных организаций, привлекаемых для реализации инвестиционных </a:t>
            </a:r>
            <a:r>
              <a:rPr lang="ru-RU" sz="1200" dirty="0" smtClean="0">
                <a:latin typeface="Arial" panose="020B0604020202020204" pitchFamily="34" charset="0"/>
                <a:cs typeface="Arial" panose="020B0604020202020204" pitchFamily="34" charset="0"/>
              </a:rPr>
              <a:t>проектов;</a:t>
            </a:r>
            <a:endParaRPr lang="ru-RU" sz="1200" dirty="0">
              <a:latin typeface="Arial" panose="020B0604020202020204" pitchFamily="34" charset="0"/>
              <a:cs typeface="Arial" panose="020B0604020202020204" pitchFamily="34" charset="0"/>
            </a:endParaRPr>
          </a:p>
          <a:p>
            <a:pPr lvl="0" indent="450000" algn="just"/>
            <a:r>
              <a:rPr lang="ru-RU" sz="1200" dirty="0" smtClean="0">
                <a:latin typeface="Arial" panose="020B0604020202020204" pitchFamily="34" charset="0"/>
                <a:cs typeface="Arial" panose="020B0604020202020204" pitchFamily="34" charset="0"/>
              </a:rPr>
              <a:t>4. </a:t>
            </a:r>
            <a:r>
              <a:rPr lang="ru-RU" sz="1200" dirty="0" err="1" smtClean="0">
                <a:latin typeface="Arial" panose="020B0604020202020204" pitchFamily="34" charset="0"/>
                <a:cs typeface="Arial" panose="020B0604020202020204" pitchFamily="34" charset="0"/>
              </a:rPr>
              <a:t>Софинансирование</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за счет средств областного бюджета строительства объектов инженерной инфраструктуры, предоставление субсидий на возмещение расходов по оплате услуг за технологическое присоединение к электрическим </a:t>
            </a:r>
            <a:r>
              <a:rPr lang="ru-RU" sz="1200" dirty="0" smtClean="0">
                <a:latin typeface="Arial" panose="020B0604020202020204" pitchFamily="34" charset="0"/>
                <a:cs typeface="Arial" panose="020B0604020202020204" pitchFamily="34" charset="0"/>
              </a:rPr>
              <a:t>сетям;</a:t>
            </a:r>
            <a:endParaRPr lang="ru-RU" sz="1200" dirty="0">
              <a:latin typeface="Arial" panose="020B0604020202020204" pitchFamily="34" charset="0"/>
              <a:cs typeface="Arial" panose="020B0604020202020204" pitchFamily="34" charset="0"/>
            </a:endParaRPr>
          </a:p>
          <a:p>
            <a:pPr lvl="0" indent="450000" algn="just"/>
            <a:r>
              <a:rPr lang="ru-RU" sz="1200" dirty="0" smtClean="0">
                <a:latin typeface="Arial" panose="020B0604020202020204" pitchFamily="34" charset="0"/>
                <a:cs typeface="Arial" panose="020B0604020202020204" pitchFamily="34" charset="0"/>
              </a:rPr>
              <a:t>5. Предоставление </a:t>
            </a:r>
            <a:r>
              <a:rPr lang="ru-RU" sz="1200" dirty="0">
                <a:latin typeface="Arial" panose="020B0604020202020204" pitchFamily="34" charset="0"/>
                <a:cs typeface="Arial" panose="020B0604020202020204" pitchFamily="34" charset="0"/>
              </a:rPr>
              <a:t>льгот по налогу на имущество организаций, налогу на прибыль в части, подлежащей зачислению в областной </a:t>
            </a:r>
            <a:r>
              <a:rPr lang="ru-RU" sz="1200" dirty="0" smtClean="0">
                <a:latin typeface="Arial" panose="020B0604020202020204" pitchFamily="34" charset="0"/>
                <a:cs typeface="Arial" panose="020B0604020202020204" pitchFamily="34" charset="0"/>
              </a:rPr>
              <a:t>бюджет;</a:t>
            </a:r>
            <a:endParaRPr lang="ru-RU" sz="1200" dirty="0">
              <a:latin typeface="Arial" panose="020B0604020202020204" pitchFamily="34" charset="0"/>
              <a:cs typeface="Arial" panose="020B0604020202020204" pitchFamily="34" charset="0"/>
            </a:endParaRPr>
          </a:p>
          <a:p>
            <a:pPr lvl="0" indent="450000" algn="just"/>
            <a:r>
              <a:rPr lang="ru-RU" sz="1200" dirty="0" smtClean="0">
                <a:latin typeface="Arial" panose="020B0604020202020204" pitchFamily="34" charset="0"/>
                <a:cs typeface="Arial" panose="020B0604020202020204" pitchFamily="34" charset="0"/>
              </a:rPr>
              <a:t>6. Предоставление </a:t>
            </a:r>
            <a:r>
              <a:rPr lang="ru-RU" sz="1200" dirty="0">
                <a:latin typeface="Arial" panose="020B0604020202020204" pitchFamily="34" charset="0"/>
                <a:cs typeface="Arial" panose="020B0604020202020204" pitchFamily="34" charset="0"/>
              </a:rPr>
              <a:t>инвесторам льготных условий пользования землей и другими природными ресурсами, не противоречащих федеральному законодательству, в том числе в индустриальных парках Воронежской области.</a:t>
            </a:r>
          </a:p>
          <a:p>
            <a:pPr indent="450000" algn="just"/>
            <a:r>
              <a:rPr lang="ru-RU" sz="1200" dirty="0">
                <a:latin typeface="Arial" panose="020B0604020202020204" pitchFamily="34" charset="0"/>
                <a:cs typeface="Arial" panose="020B0604020202020204" pitchFamily="34" charset="0"/>
              </a:rPr>
              <a:t>Всего при областной поддержке реализуются 68 особо значимых инвестиционных проектов на общую сумму 252 млрд рублей. По итогам 2021 года за счет реализации проектов было создано почти 1750 рабочих мест.</a:t>
            </a:r>
          </a:p>
          <a:p>
            <a:pPr indent="450000" algn="just"/>
            <a:r>
              <a:rPr lang="ru-RU" sz="1200" dirty="0">
                <a:latin typeface="Arial" panose="020B0604020202020204" pitchFamily="34" charset="0"/>
                <a:cs typeface="Arial" panose="020B0604020202020204" pitchFamily="34" charset="0"/>
              </a:rPr>
              <a:t>С целью развития инвестиционной деятельности в регионе правительством Воронежской области сформированы новые механизмы: создана особая экономическая зона, территория опережающего развития в моногороде Павловск, постоянно расширяется сеть индустриальных парков. В области функционируют индустриальные парки «Масловский», «Бобровский», «</a:t>
            </a:r>
            <a:r>
              <a:rPr lang="ru-RU" sz="1200" dirty="0" err="1">
                <a:latin typeface="Arial" panose="020B0604020202020204" pitchFamily="34" charset="0"/>
                <a:cs typeface="Arial" panose="020B0604020202020204" pitchFamily="34" charset="0"/>
              </a:rPr>
              <a:t>Лискинский</a:t>
            </a:r>
            <a:r>
              <a:rPr lang="ru-RU" sz="1200" dirty="0">
                <a:latin typeface="Arial" panose="020B0604020202020204" pitchFamily="34" charset="0"/>
                <a:cs typeface="Arial" panose="020B0604020202020204" pitchFamily="34" charset="0"/>
              </a:rPr>
              <a:t>», «Перспектива», «Воронеж».</a:t>
            </a:r>
          </a:p>
          <a:p>
            <a:pPr indent="450000" algn="just"/>
            <a:r>
              <a:rPr lang="ru-RU" sz="1200" dirty="0">
                <a:latin typeface="Arial" panose="020B0604020202020204" pitchFamily="34" charset="0"/>
                <a:cs typeface="Arial" panose="020B0604020202020204" pitchFamily="34" charset="0"/>
              </a:rPr>
              <a:t>Кроме того, в Воронежской области реализуется механизм предоставления инфраструктурных бюджетных кредитов, анонсированный Президентом Российской Федерации в послании Федеральному собранию. В рамках инфраструктурных бюджетных кредитов в области реализуется пять инфраструктурных проектов, в частности строительство инженерных и транспортных коммуникаций при комплексной жилой застройке территорий, реконструкция очистных сооружений в моногороде Павловск, создание инфраструктуры ТОСЭР Павловск, индустриального парка «Масловский» и особой экономической зоны промышленно-производственного типа «Центр».</a:t>
            </a:r>
          </a:p>
          <a:p>
            <a:pPr indent="450000" algn="just"/>
            <a:r>
              <a:rPr lang="ru-RU" sz="1200" dirty="0">
                <a:latin typeface="Arial" panose="020B0604020202020204" pitchFamily="34" charset="0"/>
                <a:cs typeface="Arial" panose="020B0604020202020204" pitchFamily="34" charset="0"/>
              </a:rPr>
              <a:t>В конце 2021 года в области принят закон для организаций – участников региональных инвестиционных проектов, устанавливающий льготные ставки по налогу на прибыль.</a:t>
            </a:r>
          </a:p>
          <a:p>
            <a:pPr indent="450000" algn="just"/>
            <a:r>
              <a:rPr lang="ru-RU" sz="1200" dirty="0">
                <a:latin typeface="Arial" panose="020B0604020202020204" pitchFamily="34" charset="0"/>
                <a:cs typeface="Arial" panose="020B0604020202020204" pitchFamily="34" charset="0"/>
              </a:rPr>
              <a:t>Кроме того, планируется применение нового механизма стимулирования инвестиционной активности, разработанного Минэкономразвития РФ, который предусматривает использование высвобождаемых за счет списания бюджетных кредитов средств на строительство инфраструктуры для новых инвестиционных проектов. </a:t>
            </a:r>
          </a:p>
          <a:p>
            <a:pPr indent="450000" algn="just">
              <a:lnSpc>
                <a:spcPct val="120000"/>
              </a:lnSpc>
            </a:pPr>
            <a:endParaRPr lang="ru-RU" sz="1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77362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13</a:t>
            </a:fld>
            <a:endParaRPr lang="ru-RU" dirty="0"/>
          </a:p>
        </p:txBody>
      </p:sp>
      <p:graphicFrame>
        <p:nvGraphicFramePr>
          <p:cNvPr id="5" name="Диаграмма 4"/>
          <p:cNvGraphicFramePr>
            <a:graphicFrameLocks/>
          </p:cNvGraphicFramePr>
          <p:nvPr>
            <p:extLst>
              <p:ext uri="{D42A27DB-BD31-4B8C-83A1-F6EECF244321}">
                <p14:modId xmlns:p14="http://schemas.microsoft.com/office/powerpoint/2010/main" xmlns="" val="1049924080"/>
              </p:ext>
            </p:extLst>
          </p:nvPr>
        </p:nvGraphicFramePr>
        <p:xfrm>
          <a:off x="5994772" y="3195703"/>
          <a:ext cx="4443668" cy="3111693"/>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4328174" y="2571518"/>
            <a:ext cx="7344816" cy="577081"/>
          </a:xfrm>
          <a:prstGeom prst="rect">
            <a:avLst/>
          </a:prstGeom>
        </p:spPr>
        <p:txBody>
          <a:bodyPr wrap="square">
            <a:spAutoFit/>
          </a:bodyPr>
          <a:lstStyle/>
          <a:p>
            <a:pPr algn="ctr"/>
            <a:r>
              <a:rPr lang="ru-RU" sz="1050" b="1" i="1" dirty="0">
                <a:latin typeface="Arial" pitchFamily="34" charset="0"/>
                <a:cs typeface="Arial" pitchFamily="34" charset="0"/>
              </a:rPr>
              <a:t>Муниципальные образования – лидеры  </a:t>
            </a:r>
            <a:r>
              <a:rPr lang="ru-RU" sz="1050" b="1" i="1" dirty="0" smtClean="0">
                <a:latin typeface="Arial" pitchFamily="34" charset="0"/>
                <a:cs typeface="Arial" pitchFamily="34" charset="0"/>
              </a:rPr>
              <a:t>2021 </a:t>
            </a:r>
            <a:r>
              <a:rPr lang="ru-RU" sz="1050" b="1" i="1" dirty="0">
                <a:latin typeface="Arial" pitchFamily="34" charset="0"/>
                <a:cs typeface="Arial" pitchFamily="34" charset="0"/>
              </a:rPr>
              <a:t>года </a:t>
            </a:r>
            <a:endParaRPr lang="ru-RU" sz="1050" b="1" i="1" dirty="0" smtClean="0">
              <a:latin typeface="Arial" pitchFamily="34" charset="0"/>
              <a:cs typeface="Arial" pitchFamily="34" charset="0"/>
            </a:endParaRPr>
          </a:p>
          <a:p>
            <a:pPr algn="ctr"/>
            <a:r>
              <a:rPr lang="ru-RU" sz="1050" b="1" i="1" dirty="0" smtClean="0">
                <a:latin typeface="Arial" pitchFamily="34" charset="0"/>
                <a:cs typeface="Arial" pitchFamily="34" charset="0"/>
              </a:rPr>
              <a:t>по </a:t>
            </a:r>
            <a:r>
              <a:rPr lang="ru-RU" sz="1050" b="1" i="1" dirty="0">
                <a:latin typeface="Arial" pitchFamily="34" charset="0"/>
                <a:cs typeface="Arial" pitchFamily="34" charset="0"/>
              </a:rPr>
              <a:t>объему инвестиций </a:t>
            </a:r>
            <a:r>
              <a:rPr lang="ru-RU" sz="1050" b="1" i="1" dirty="0" smtClean="0">
                <a:latin typeface="Arial" pitchFamily="34" charset="0"/>
                <a:cs typeface="Arial" pitchFamily="34" charset="0"/>
              </a:rPr>
              <a:t>в </a:t>
            </a:r>
            <a:r>
              <a:rPr lang="ru-RU" sz="1050" b="1" i="1" dirty="0">
                <a:latin typeface="Arial" pitchFamily="34" charset="0"/>
                <a:cs typeface="Arial" pitchFamily="34" charset="0"/>
              </a:rPr>
              <a:t>основной капитал  (за исключением </a:t>
            </a:r>
            <a:endParaRPr lang="ru-RU" sz="1050" b="1" i="1" dirty="0" smtClean="0">
              <a:latin typeface="Arial" pitchFamily="34" charset="0"/>
              <a:cs typeface="Arial" pitchFamily="34" charset="0"/>
            </a:endParaRPr>
          </a:p>
          <a:p>
            <a:pPr algn="ctr"/>
            <a:r>
              <a:rPr lang="ru-RU" sz="1050" b="1" i="1" dirty="0" smtClean="0">
                <a:latin typeface="Arial" pitchFamily="34" charset="0"/>
                <a:cs typeface="Arial" pitchFamily="34" charset="0"/>
              </a:rPr>
              <a:t>бюджетных </a:t>
            </a:r>
            <a:r>
              <a:rPr lang="ru-RU" sz="1050" b="1" i="1" dirty="0">
                <a:latin typeface="Arial" pitchFamily="34" charset="0"/>
                <a:cs typeface="Arial" pitchFamily="34" charset="0"/>
              </a:rPr>
              <a:t>средств) </a:t>
            </a:r>
            <a:r>
              <a:rPr lang="ru-RU" sz="1050" b="1" i="1" dirty="0" smtClean="0">
                <a:latin typeface="Arial" pitchFamily="34" charset="0"/>
                <a:cs typeface="Arial" pitchFamily="34" charset="0"/>
              </a:rPr>
              <a:t>в </a:t>
            </a:r>
            <a:r>
              <a:rPr lang="ru-RU" sz="1050" b="1" i="1" dirty="0">
                <a:latin typeface="Arial" pitchFamily="34" charset="0"/>
                <a:cs typeface="Arial" pitchFamily="34" charset="0"/>
              </a:rPr>
              <a:t>расчете на 1 жителя, тыс.рублей</a:t>
            </a:r>
          </a:p>
        </p:txBody>
      </p:sp>
      <p:sp>
        <p:nvSpPr>
          <p:cNvPr id="8" name="Прямоугольник 7"/>
          <p:cNvSpPr/>
          <p:nvPr/>
        </p:nvSpPr>
        <p:spPr>
          <a:xfrm>
            <a:off x="490179" y="2798502"/>
            <a:ext cx="5337934" cy="3223959"/>
          </a:xfrm>
          <a:prstGeom prst="rect">
            <a:avLst/>
          </a:prstGeom>
        </p:spPr>
        <p:txBody>
          <a:bodyPr wrap="square">
            <a:spAutoFit/>
          </a:bodyPr>
          <a:lstStyle/>
          <a:p>
            <a:pPr indent="442913" algn="ctr"/>
            <a:r>
              <a:rPr lang="ru-RU" sz="1200" b="1" i="1" u="sng" dirty="0" smtClean="0">
                <a:latin typeface="Arial" panose="020B0604020202020204" pitchFamily="34" charset="0"/>
                <a:cs typeface="Arial" panose="020B0604020202020204" pitchFamily="34" charset="0"/>
              </a:rPr>
              <a:t>Наиболее </a:t>
            </a:r>
            <a:r>
              <a:rPr lang="ru-RU" sz="1200" b="1" i="1" u="sng" dirty="0">
                <a:latin typeface="Arial" panose="020B0604020202020204" pitchFamily="34" charset="0"/>
                <a:cs typeface="Arial" panose="020B0604020202020204" pitchFamily="34" charset="0"/>
              </a:rPr>
              <a:t>крупные инвестиционные проекты</a:t>
            </a:r>
            <a:r>
              <a:rPr lang="ru-RU" sz="1200" b="1" i="1" u="sng" dirty="0" smtClean="0">
                <a:latin typeface="Arial" panose="020B0604020202020204" pitchFamily="34" charset="0"/>
                <a:cs typeface="Arial" panose="020B0604020202020204" pitchFamily="34" charset="0"/>
              </a:rPr>
              <a:t>:</a:t>
            </a:r>
          </a:p>
          <a:p>
            <a:pPr indent="442913"/>
            <a:endParaRPr lang="ru-RU" sz="1150" b="1" i="1" u="sng" dirty="0" smtClean="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 увеличение мощности кондитерской фабрики ООО «КДВ Воронеж», строительство птицефабрики с Цехом убоя и глубокой переработки мяса ООО «Агрохолдинг </a:t>
            </a:r>
            <a:r>
              <a:rPr lang="ru-RU" sz="1200" dirty="0" err="1">
                <a:latin typeface="Arial" panose="020B0604020202020204" pitchFamily="34" charset="0"/>
                <a:cs typeface="Arial" panose="020B0604020202020204" pitchFamily="34" charset="0"/>
              </a:rPr>
              <a:t>Рамонская</a:t>
            </a:r>
            <a:r>
              <a:rPr lang="ru-RU" sz="1200" dirty="0">
                <a:latin typeface="Arial" panose="020B0604020202020204" pitchFamily="34" charset="0"/>
                <a:cs typeface="Arial" panose="020B0604020202020204" pitchFamily="34" charset="0"/>
              </a:rPr>
              <a:t> индейка», строительство завода по сборке и производству сельскохозяйственной техники ООО «КУН Восток» в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районе;</a:t>
            </a:r>
          </a:p>
          <a:p>
            <a:pPr indent="450000" algn="just"/>
            <a:r>
              <a:rPr lang="ru-RU" sz="1200" dirty="0">
                <a:latin typeface="Arial" panose="020B0604020202020204" pitchFamily="34" charset="0"/>
                <a:cs typeface="Arial" panose="020B0604020202020204" pitchFamily="34" charset="0"/>
              </a:rPr>
              <a:t>- строительство предприятия по убою, переработке и хранению животноводческой продукции ООО «АГРОЭКО-ЮГ», завода по производству семян подсолнечника, кукурузы, рапса, сои ООО «Танаис </a:t>
            </a:r>
            <a:r>
              <a:rPr lang="ru-RU" sz="1200" dirty="0" err="1">
                <a:latin typeface="Arial" panose="020B0604020202020204" pitchFamily="34" charset="0"/>
                <a:cs typeface="Arial" panose="020B0604020202020204" pitchFamily="34" charset="0"/>
              </a:rPr>
              <a:t>Семанс</a:t>
            </a:r>
            <a:r>
              <a:rPr lang="ru-RU" sz="1200" dirty="0">
                <a:latin typeface="Arial" panose="020B0604020202020204" pitchFamily="34" charset="0"/>
                <a:cs typeface="Arial" panose="020B0604020202020204" pitchFamily="34" charset="0"/>
              </a:rPr>
              <a:t>», модернизация производства АО «Павловск Неруд», АО «</a:t>
            </a:r>
            <a:r>
              <a:rPr lang="ru-RU" sz="1200" dirty="0" err="1">
                <a:latin typeface="Arial" panose="020B0604020202020204" pitchFamily="34" charset="0"/>
                <a:cs typeface="Arial" panose="020B0604020202020204" pitchFamily="34" charset="0"/>
              </a:rPr>
              <a:t>Павловскагропродукт</a:t>
            </a:r>
            <a:r>
              <a:rPr lang="ru-RU" sz="1200" dirty="0">
                <a:latin typeface="Arial" panose="020B0604020202020204" pitchFamily="34" charset="0"/>
                <a:cs typeface="Arial" panose="020B0604020202020204" pitchFamily="34" charset="0"/>
              </a:rPr>
              <a:t>», ООО «Агрофирма «Тихий дон» в Павловском районе;</a:t>
            </a:r>
          </a:p>
          <a:p>
            <a:pPr indent="450000" algn="just"/>
            <a:r>
              <a:rPr lang="ru-RU" sz="1200" dirty="0" smtClean="0">
                <a:latin typeface="Arial" panose="020B0604020202020204" pitchFamily="34" charset="0"/>
                <a:cs typeface="Arial" panose="020B0604020202020204" pitchFamily="34" charset="0"/>
              </a:rPr>
              <a:t>- строительство </a:t>
            </a:r>
            <a:r>
              <a:rPr lang="ru-RU" sz="1200" dirty="0">
                <a:latin typeface="Arial" panose="020B0604020202020204" pitchFamily="34" charset="0"/>
                <a:cs typeface="Arial" panose="020B0604020202020204" pitchFamily="34" charset="0"/>
              </a:rPr>
              <a:t>тепличного комплекса ООО «ТК Воронежский», сыродельного завода ООО «</a:t>
            </a:r>
            <a:r>
              <a:rPr lang="en-US" sz="1200" dirty="0">
                <a:latin typeface="Arial" panose="020B0604020202020204" pitchFamily="34" charset="0"/>
                <a:cs typeface="Arial" panose="020B0604020202020204" pitchFamily="34" charset="0"/>
              </a:rPr>
              <a:t>DMK GmbH</a:t>
            </a:r>
            <a:r>
              <a:rPr lang="ru-RU" sz="1200" dirty="0">
                <a:latin typeface="Arial" panose="020B0604020202020204" pitchFamily="34" charset="0"/>
                <a:cs typeface="Arial" panose="020B0604020202020204" pitchFamily="34" charset="0"/>
              </a:rPr>
              <a:t>», завода по производству сельскохозяйственной техники ООО «</a:t>
            </a:r>
            <a:r>
              <a:rPr lang="ru-RU" sz="1200" dirty="0" err="1">
                <a:latin typeface="Arial" panose="020B0604020202020204" pitchFamily="34" charset="0"/>
                <a:cs typeface="Arial" panose="020B0604020202020204" pitchFamily="34" charset="0"/>
              </a:rPr>
              <a:t>АгростройРус</a:t>
            </a:r>
            <a:r>
              <a:rPr lang="ru-RU" sz="1200" dirty="0">
                <a:latin typeface="Arial" panose="020B0604020202020204" pitchFamily="34" charset="0"/>
                <a:cs typeface="Arial" panose="020B0604020202020204" pitchFamily="34" charset="0"/>
              </a:rPr>
              <a:t>», элеватора ООО «</a:t>
            </a:r>
            <a:r>
              <a:rPr lang="ru-RU" sz="1200" dirty="0" err="1">
                <a:latin typeface="Arial" panose="020B0604020202020204" pitchFamily="34" charset="0"/>
                <a:cs typeface="Arial" panose="020B0604020202020204" pitchFamily="34" charset="0"/>
              </a:rPr>
              <a:t>СититоргАгро</a:t>
            </a:r>
            <a:r>
              <a:rPr lang="ru-RU" sz="1200" dirty="0">
                <a:latin typeface="Arial" panose="020B0604020202020204" pitchFamily="34" charset="0"/>
                <a:cs typeface="Arial" panose="020B0604020202020204" pitchFamily="34" charset="0"/>
              </a:rPr>
              <a:t>» в Бобровском районе</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
        <p:nvSpPr>
          <p:cNvPr id="4" name="TextBox 3"/>
          <p:cNvSpPr txBox="1"/>
          <p:nvPr/>
        </p:nvSpPr>
        <p:spPr>
          <a:xfrm>
            <a:off x="490179" y="5938646"/>
            <a:ext cx="9721080" cy="1384995"/>
          </a:xfrm>
          <a:prstGeom prst="rect">
            <a:avLst/>
          </a:prstGeom>
          <a:noFill/>
          <a:ln>
            <a:noFill/>
          </a:ln>
        </p:spPr>
        <p:txBody>
          <a:bodyPr wrap="square" rtlCol="0">
            <a:spAutoFit/>
          </a:bodyPr>
          <a:lstStyle/>
          <a:p>
            <a:pPr indent="450000" algn="just"/>
            <a:r>
              <a:rPr lang="ru-RU" sz="1200" dirty="0" smtClean="0">
                <a:latin typeface="Arial" panose="020B0604020202020204" pitchFamily="34" charset="0"/>
                <a:cs typeface="Arial" panose="020B0604020202020204" pitchFamily="34" charset="0"/>
              </a:rPr>
              <a:t>- строительство завода по производству электроники (ЖК – телевизоров) ООО «</a:t>
            </a:r>
            <a:r>
              <a:rPr lang="ru-RU" sz="1200" dirty="0" err="1" smtClean="0">
                <a:latin typeface="Arial" panose="020B0604020202020204" pitchFamily="34" charset="0"/>
                <a:cs typeface="Arial" panose="020B0604020202020204" pitchFamily="34" charset="0"/>
              </a:rPr>
              <a:t>Синоквант</a:t>
            </a:r>
            <a:r>
              <a:rPr lang="ru-RU" sz="1200" dirty="0" smtClean="0">
                <a:latin typeface="Arial" panose="020B0604020202020204" pitchFamily="34" charset="0"/>
                <a:cs typeface="Arial" panose="020B0604020202020204" pitchFamily="34" charset="0"/>
              </a:rPr>
              <a:t>», модернизация производства маслозавода ООО «ОЛСАМ», строительство мебельной фабрики и логистического центра ООО «Ангстрем» в </a:t>
            </a:r>
            <a:r>
              <a:rPr lang="ru-RU" sz="1200" dirty="0" err="1" smtClean="0">
                <a:latin typeface="Arial" panose="020B0604020202020204" pitchFamily="34" charset="0"/>
                <a:cs typeface="Arial" panose="020B0604020202020204" pitchFamily="34" charset="0"/>
              </a:rPr>
              <a:t>Новоусманском</a:t>
            </a:r>
            <a:r>
              <a:rPr lang="ru-RU" sz="1200" dirty="0" smtClean="0">
                <a:latin typeface="Arial" panose="020B0604020202020204" pitchFamily="34" charset="0"/>
                <a:cs typeface="Arial" panose="020B0604020202020204" pitchFamily="34" charset="0"/>
              </a:rPr>
              <a:t> районе;</a:t>
            </a:r>
          </a:p>
          <a:p>
            <a:pPr indent="450000" algn="just"/>
            <a:r>
              <a:rPr lang="ru-RU" sz="1200" dirty="0" smtClean="0">
                <a:latin typeface="Arial" panose="020B0604020202020204" pitchFamily="34" charset="0"/>
                <a:cs typeface="Arial" panose="020B0604020202020204" pitchFamily="34" charset="0"/>
              </a:rPr>
              <a:t>- строительство </a:t>
            </a:r>
            <a:r>
              <a:rPr lang="ru-RU" sz="1200" dirty="0" err="1" smtClean="0">
                <a:latin typeface="Arial" panose="020B0604020202020204" pitchFamily="34" charset="0"/>
                <a:cs typeface="Arial" panose="020B0604020202020204" pitchFamily="34" charset="0"/>
              </a:rPr>
              <a:t>свинокомплекса</a:t>
            </a:r>
            <a:r>
              <a:rPr lang="ru-RU" sz="1200" dirty="0" smtClean="0">
                <a:latin typeface="Arial" panose="020B0604020202020204" pitchFamily="34" charset="0"/>
                <a:cs typeface="Arial" panose="020B0604020202020204" pitchFamily="34" charset="0"/>
              </a:rPr>
              <a:t> в с. </a:t>
            </a:r>
            <a:r>
              <a:rPr lang="ru-RU" sz="1200" dirty="0" err="1" smtClean="0">
                <a:latin typeface="Arial" panose="020B0604020202020204" pitchFamily="34" charset="0"/>
                <a:cs typeface="Arial" panose="020B0604020202020204" pitchFamily="34" charset="0"/>
              </a:rPr>
              <a:t>Гороховка</a:t>
            </a:r>
            <a:r>
              <a:rPr lang="ru-RU" sz="1200" dirty="0" smtClean="0">
                <a:latin typeface="Arial" panose="020B0604020202020204" pitchFamily="34" charset="0"/>
                <a:cs typeface="Arial" panose="020B0604020202020204" pitchFamily="34" charset="0"/>
              </a:rPr>
              <a:t> ООО «</a:t>
            </a:r>
            <a:r>
              <a:rPr lang="ru-RU" sz="1200" dirty="0" err="1" smtClean="0">
                <a:latin typeface="Arial" panose="020B0604020202020204" pitchFamily="34" charset="0"/>
                <a:cs typeface="Arial" panose="020B0604020202020204" pitchFamily="34" charset="0"/>
              </a:rPr>
              <a:t>Агроэко</a:t>
            </a:r>
            <a:r>
              <a:rPr lang="ru-RU" sz="1200" dirty="0" smtClean="0">
                <a:latin typeface="Arial" panose="020B0604020202020204" pitchFamily="34" charset="0"/>
                <a:cs typeface="Arial" panose="020B0604020202020204" pitchFamily="34" charset="0"/>
              </a:rPr>
              <a:t> – Восток» в </a:t>
            </a:r>
            <a:r>
              <a:rPr lang="ru-RU" sz="1200" dirty="0" err="1" smtClean="0">
                <a:latin typeface="Arial" panose="020B0604020202020204" pitchFamily="34" charset="0"/>
                <a:cs typeface="Arial" panose="020B0604020202020204" pitchFamily="34" charset="0"/>
              </a:rPr>
              <a:t>Верхнемамонском</a:t>
            </a:r>
            <a:r>
              <a:rPr lang="ru-RU" sz="1200" dirty="0" smtClean="0">
                <a:latin typeface="Arial" panose="020B0604020202020204" pitchFamily="34" charset="0"/>
                <a:cs typeface="Arial" panose="020B0604020202020204" pitchFamily="34" charset="0"/>
              </a:rPr>
              <a:t> районе;</a:t>
            </a:r>
          </a:p>
          <a:p>
            <a:pPr indent="450000" algn="just"/>
            <a:r>
              <a:rPr lang="ru-RU" sz="1200" dirty="0" smtClean="0">
                <a:latin typeface="Arial" panose="020B0604020202020204" pitchFamily="34" charset="0"/>
                <a:cs typeface="Arial" panose="020B0604020202020204" pitchFamily="34" charset="0"/>
              </a:rPr>
              <a:t>- обеспечение безопасной и устойчивой работы действующих энергоблоков, поддержание в безопасном состоянии остановленных энергоблоков </a:t>
            </a:r>
            <a:r>
              <a:rPr lang="ru-RU" sz="1200" dirty="0" err="1" smtClean="0">
                <a:latin typeface="Arial" panose="020B0604020202020204" pitchFamily="34" charset="0"/>
                <a:cs typeface="Arial" panose="020B0604020202020204" pitchFamily="34" charset="0"/>
              </a:rPr>
              <a:t>Нововоронежской</a:t>
            </a:r>
            <a:r>
              <a:rPr lang="ru-RU" sz="1200" dirty="0" smtClean="0">
                <a:latin typeface="Arial" panose="020B0604020202020204" pitchFamily="34" charset="0"/>
                <a:cs typeface="Arial" panose="020B0604020202020204" pitchFamily="34" charset="0"/>
              </a:rPr>
              <a:t> АЭС в городском округе г. </a:t>
            </a:r>
            <a:r>
              <a:rPr lang="ru-RU" sz="1200" dirty="0" err="1" smtClean="0">
                <a:latin typeface="Arial" panose="020B0604020202020204" pitchFamily="34" charset="0"/>
                <a:cs typeface="Arial" panose="020B0604020202020204" pitchFamily="34" charset="0"/>
              </a:rPr>
              <a:t>Нововоронеж</a:t>
            </a:r>
            <a:r>
              <a:rPr lang="ru-RU" sz="1200" dirty="0" smtClean="0">
                <a:latin typeface="Arial" panose="020B0604020202020204" pitchFamily="34" charset="0"/>
                <a:cs typeface="Arial" panose="020B0604020202020204" pitchFamily="34" charset="0"/>
              </a:rPr>
              <a:t>.</a:t>
            </a:r>
          </a:p>
          <a:p>
            <a:pPr algn="just"/>
            <a:endParaRPr lang="ru-RU" sz="1200" dirty="0">
              <a:latin typeface="Arial" panose="020B0604020202020204" pitchFamily="34" charset="0"/>
              <a:cs typeface="Arial" panose="020B0604020202020204" pitchFamily="34" charset="0"/>
            </a:endParaRPr>
          </a:p>
        </p:txBody>
      </p:sp>
      <p:sp>
        <p:nvSpPr>
          <p:cNvPr id="9" name="Прямоугольник 8"/>
          <p:cNvSpPr/>
          <p:nvPr/>
        </p:nvSpPr>
        <p:spPr>
          <a:xfrm>
            <a:off x="4154548" y="743513"/>
            <a:ext cx="6252768" cy="1569660"/>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 2021 году в целом по области </a:t>
            </a:r>
            <a:r>
              <a:rPr lang="ru-RU" sz="1200" b="1" i="1" dirty="0">
                <a:latin typeface="Arial" panose="020B0604020202020204" pitchFamily="34" charset="0"/>
                <a:cs typeface="Arial" panose="020B0604020202020204" pitchFamily="34" charset="0"/>
              </a:rPr>
              <a:t>объем инвестиций в основной капитал (за исключением бюджетных средств)</a:t>
            </a:r>
            <a:r>
              <a:rPr lang="ru-RU" sz="1200" dirty="0">
                <a:latin typeface="Arial" panose="020B0604020202020204" pitchFamily="34" charset="0"/>
                <a:cs typeface="Arial" panose="020B0604020202020204" pitchFamily="34" charset="0"/>
              </a:rPr>
              <a:t> составил 144,2 млрд руб., в расчете на 1 жителя – 62,8 тыс. руб., что выше уровня 2020 года на 19,6 %, 2018 года – на 6,6 %.</a:t>
            </a:r>
          </a:p>
          <a:p>
            <a:pPr indent="450000" algn="just"/>
            <a:r>
              <a:rPr lang="ru-RU" sz="1200" dirty="0">
                <a:latin typeface="Arial" panose="020B0604020202020204" pitchFamily="34" charset="0"/>
                <a:cs typeface="Arial" panose="020B0604020202020204" pitchFamily="34" charset="0"/>
              </a:rPr>
              <a:t>Наибольшие объемы инвестиций были привлечены в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(248,3 тыс. руб. на человека), Павловском (174,8 тыс. руб.), Бобровском (</a:t>
            </a:r>
            <a:r>
              <a:rPr lang="ru-RU" sz="1200" dirty="0" smtClean="0">
                <a:latin typeface="Arial" panose="020B0604020202020204" pitchFamily="34" charset="0"/>
                <a:cs typeface="Arial" panose="020B0604020202020204" pitchFamily="34" charset="0"/>
              </a:rPr>
              <a:t>166,8 </a:t>
            </a:r>
            <a:r>
              <a:rPr lang="ru-RU" sz="1200" dirty="0">
                <a:latin typeface="Arial" panose="020B0604020202020204" pitchFamily="34" charset="0"/>
                <a:cs typeface="Arial" panose="020B0604020202020204" pitchFamily="34" charset="0"/>
              </a:rPr>
              <a:t>тыс. руб.),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110,9 </a:t>
            </a:r>
            <a:r>
              <a:rPr lang="ru-RU" sz="1200" dirty="0">
                <a:latin typeface="Arial" panose="020B0604020202020204" pitchFamily="34" charset="0"/>
                <a:cs typeface="Arial" panose="020B0604020202020204" pitchFamily="34" charset="0"/>
              </a:rPr>
              <a:t>тыс. руб.),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(107,0 тыс. руб.) муниципальных районах и городском округе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117,4 </a:t>
            </a:r>
            <a:r>
              <a:rPr lang="ru-RU" sz="1200" dirty="0">
                <a:latin typeface="Arial" panose="020B0604020202020204" pitchFamily="34" charset="0"/>
                <a:cs typeface="Arial" panose="020B0604020202020204" pitchFamily="34" charset="0"/>
              </a:rPr>
              <a:t>тыс. руб.), что связано с реализацией ряда инвестиционных проектов.</a:t>
            </a:r>
          </a:p>
        </p:txBody>
      </p:sp>
      <p:sp>
        <p:nvSpPr>
          <p:cNvPr id="10" name="TextBox 9"/>
          <p:cNvSpPr txBox="1"/>
          <p:nvPr/>
        </p:nvSpPr>
        <p:spPr>
          <a:xfrm>
            <a:off x="-13916" y="643337"/>
            <a:ext cx="4896544" cy="577081"/>
          </a:xfrm>
          <a:prstGeom prst="rect">
            <a:avLst/>
          </a:prstGeom>
          <a:noFill/>
        </p:spPr>
        <p:txBody>
          <a:bodyPr wrap="square" rtlCol="0">
            <a:spAutoFit/>
          </a:bodyPr>
          <a:lstStyle/>
          <a:p>
            <a:pPr algn="ctr"/>
            <a:r>
              <a:rPr lang="ru-RU" sz="1050" b="1" i="1" dirty="0">
                <a:latin typeface="Arial" pitchFamily="34" charset="0"/>
                <a:cs typeface="Arial" pitchFamily="34" charset="0"/>
              </a:rPr>
              <a:t>Объем инвестиций в основной капитал</a:t>
            </a:r>
          </a:p>
          <a:p>
            <a:pPr algn="ctr"/>
            <a:r>
              <a:rPr lang="ru-RU" sz="1050" b="1" i="1" dirty="0">
                <a:latin typeface="Arial" pitchFamily="34" charset="0"/>
                <a:cs typeface="Arial" pitchFamily="34" charset="0"/>
              </a:rPr>
              <a:t>(за исключением бюджетных средств)</a:t>
            </a:r>
          </a:p>
          <a:p>
            <a:pPr algn="ctr"/>
            <a:r>
              <a:rPr lang="ru-RU" sz="1050" b="1" i="1" dirty="0">
                <a:latin typeface="Arial" pitchFamily="34" charset="0"/>
                <a:cs typeface="Arial" pitchFamily="34" charset="0"/>
              </a:rPr>
              <a:t> в расчете на 1 жителя, тыс.рублей</a:t>
            </a:r>
          </a:p>
        </p:txBody>
      </p:sp>
      <p:graphicFrame>
        <p:nvGraphicFramePr>
          <p:cNvPr id="11" name="Диаграмма 10"/>
          <p:cNvGraphicFramePr>
            <a:graphicFrameLocks/>
          </p:cNvGraphicFramePr>
          <p:nvPr>
            <p:extLst>
              <p:ext uri="{D42A27DB-BD31-4B8C-83A1-F6EECF244321}">
                <p14:modId xmlns:p14="http://schemas.microsoft.com/office/powerpoint/2010/main" xmlns="" val="1290202332"/>
              </p:ext>
            </p:extLst>
          </p:nvPr>
        </p:nvGraphicFramePr>
        <p:xfrm>
          <a:off x="587848" y="1196869"/>
          <a:ext cx="3469031" cy="1551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537817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14</a:t>
            </a:fld>
            <a:endParaRPr lang="ru-RU" dirty="0"/>
          </a:p>
        </p:txBody>
      </p:sp>
      <p:sp>
        <p:nvSpPr>
          <p:cNvPr id="7" name="TextBox 8"/>
          <p:cNvSpPr txBox="1"/>
          <p:nvPr/>
        </p:nvSpPr>
        <p:spPr>
          <a:xfrm>
            <a:off x="882204" y="747737"/>
            <a:ext cx="993710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50" b="1" i="1" dirty="0" smtClean="0">
                <a:latin typeface="Arial" panose="020B0604020202020204" pitchFamily="34" charset="0"/>
                <a:cs typeface="Arial" panose="020B0604020202020204" pitchFamily="34" charset="0"/>
              </a:rPr>
              <a:t>Объем инвестиций в основной капитал (за исключением бюджетных средств) в расчете на 1 жителя, тыс. рублей</a:t>
            </a:r>
            <a:endParaRPr lang="ru-RU" sz="1050" b="1" i="1" dirty="0">
              <a:latin typeface="Arial" panose="020B0604020202020204" pitchFamily="34" charset="0"/>
              <a:cs typeface="Arial" panose="020B0604020202020204" pitchFamily="34" charset="0"/>
            </a:endParaRPr>
          </a:p>
        </p:txBody>
      </p:sp>
      <p:sp>
        <p:nvSpPr>
          <p:cNvPr id="6" name="Прямоугольник 5"/>
          <p:cNvSpPr/>
          <p:nvPr/>
        </p:nvSpPr>
        <p:spPr>
          <a:xfrm>
            <a:off x="666180" y="3605711"/>
            <a:ext cx="9741246" cy="3065455"/>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 2021 году в 20 муниципальных образованиях области наблюдается рост значений показателя по сравнению с предыдущим годом. Лидерами по темпам роста показателя в 2021 году стали </a:t>
            </a:r>
            <a:r>
              <a:rPr lang="ru-RU" sz="1200" dirty="0" err="1">
                <a:latin typeface="Arial" panose="020B0604020202020204" pitchFamily="34" charset="0"/>
                <a:cs typeface="Arial" panose="020B0604020202020204" pitchFamily="34" charset="0"/>
              </a:rPr>
              <a:t>Поворинский</a:t>
            </a:r>
            <a:r>
              <a:rPr lang="ru-RU" sz="1200" dirty="0">
                <a:latin typeface="Arial" panose="020B0604020202020204" pitchFamily="34" charset="0"/>
                <a:cs typeface="Arial" panose="020B0604020202020204" pitchFamily="34" charset="0"/>
              </a:rPr>
              <a:t> (рост в 2,8 раза), Хохольский (рост в 2,5 раза), </a:t>
            </a:r>
            <a:r>
              <a:rPr lang="ru-RU" sz="1200" dirty="0" err="1">
                <a:latin typeface="Arial" panose="020B0604020202020204" pitchFamily="34" charset="0"/>
                <a:cs typeface="Arial" panose="020B0604020202020204" pitchFamily="34" charset="0"/>
              </a:rPr>
              <a:t>Репьевский</a:t>
            </a:r>
            <a:r>
              <a:rPr lang="ru-RU" sz="1200" dirty="0">
                <a:latin typeface="Arial" panose="020B0604020202020204" pitchFamily="34" charset="0"/>
                <a:cs typeface="Arial" panose="020B0604020202020204" pitchFamily="34" charset="0"/>
              </a:rPr>
              <a:t> (рост в 2,1 раза), Подгоренский (рост в 2,0 раза) муниципальные районы.</a:t>
            </a:r>
          </a:p>
          <a:p>
            <a:pPr indent="450000" algn="just"/>
            <a:r>
              <a:rPr lang="ru-RU" sz="1200" dirty="0">
                <a:latin typeface="Arial" panose="020B0604020202020204" pitchFamily="34" charset="0"/>
                <a:cs typeface="Arial" panose="020B0604020202020204" pitchFamily="34" charset="0"/>
              </a:rPr>
              <a:t>Значительный рост обусловлен модернизацией производства ООО «</a:t>
            </a:r>
            <a:r>
              <a:rPr lang="ru-RU" sz="1200" dirty="0" err="1">
                <a:latin typeface="Arial" panose="020B0604020202020204" pitchFamily="34" charset="0"/>
                <a:cs typeface="Arial" panose="020B0604020202020204" pitchFamily="34" charset="0"/>
              </a:rPr>
              <a:t>Бормаш</a:t>
            </a:r>
            <a:r>
              <a:rPr lang="ru-RU" sz="1200" dirty="0">
                <a:latin typeface="Arial" panose="020B0604020202020204" pitchFamily="34" charset="0"/>
                <a:cs typeface="Arial" panose="020B0604020202020204" pitchFamily="34" charset="0"/>
              </a:rPr>
              <a:t>», ООО «Мастер» в </a:t>
            </a:r>
            <a:r>
              <a:rPr lang="ru-RU" sz="1200" dirty="0" err="1">
                <a:latin typeface="Arial" panose="020B0604020202020204" pitchFamily="34" charset="0"/>
                <a:cs typeface="Arial" panose="020B0604020202020204" pitchFamily="34" charset="0"/>
              </a:rPr>
              <a:t>Поворинском</a:t>
            </a:r>
            <a:r>
              <a:rPr lang="ru-RU" sz="1200" dirty="0">
                <a:latin typeface="Arial" panose="020B0604020202020204" pitchFamily="34" charset="0"/>
                <a:cs typeface="Arial" panose="020B0604020202020204" pitchFamily="34" charset="0"/>
              </a:rPr>
              <a:t> районе; обновлением материально-технической базы ООО «ЭФКО </a:t>
            </a:r>
            <a:r>
              <a:rPr lang="ru-RU" sz="1200" dirty="0" err="1">
                <a:latin typeface="Arial" panose="020B0604020202020204" pitchFamily="34" charset="0"/>
                <a:cs typeface="Arial" panose="020B0604020202020204" pitchFamily="34" charset="0"/>
              </a:rPr>
              <a:t>Косметик</a:t>
            </a:r>
            <a:r>
              <a:rPr lang="ru-RU" sz="1200" dirty="0">
                <a:latin typeface="Arial" panose="020B0604020202020204" pitchFamily="34" charset="0"/>
                <a:cs typeface="Arial" panose="020B0604020202020204" pitchFamily="34" charset="0"/>
              </a:rPr>
              <a:t>», ООО «Дон», ООО «Хохольский сахарный комбинат» в Хохольском районе; строительством подъездной автомобильной дороги к фермам ООО «Коммуна» </a:t>
            </a:r>
            <a:r>
              <a:rPr lang="ru-RU" sz="1200" dirty="0" smtClean="0">
                <a:latin typeface="Arial" panose="020B0604020202020204" pitchFamily="34" charset="0"/>
                <a:cs typeface="Arial" panose="020B0604020202020204" pitchFamily="34" charset="0"/>
              </a:rPr>
              <a:t>по откорму мелкого рогатого скота в </a:t>
            </a:r>
            <a:r>
              <a:rPr lang="ru-RU" sz="1200" dirty="0" err="1">
                <a:latin typeface="Arial" panose="020B0604020202020204" pitchFamily="34" charset="0"/>
                <a:cs typeface="Arial" panose="020B0604020202020204" pitchFamily="34" charset="0"/>
              </a:rPr>
              <a:t>Репьевском</a:t>
            </a:r>
            <a:r>
              <a:rPr lang="ru-RU" sz="1200" dirty="0">
                <a:latin typeface="Arial" panose="020B0604020202020204" pitchFamily="34" charset="0"/>
                <a:cs typeface="Arial" panose="020B0604020202020204" pitchFamily="34" charset="0"/>
              </a:rPr>
              <a:t> районе; модернизацией производства ООО «МПК </a:t>
            </a:r>
            <a:r>
              <a:rPr lang="ru-RU" sz="1200" dirty="0" err="1">
                <a:latin typeface="Arial" panose="020B0604020202020204" pitchFamily="34" charset="0"/>
                <a:cs typeface="Arial" panose="020B0604020202020204" pitchFamily="34" charset="0"/>
              </a:rPr>
              <a:t>Сагуны</a:t>
            </a:r>
            <a:r>
              <a:rPr lang="ru-RU" sz="1200" dirty="0">
                <a:latin typeface="Arial" panose="020B0604020202020204" pitchFamily="34" charset="0"/>
                <a:cs typeface="Arial" panose="020B0604020202020204" pitchFamily="34" charset="0"/>
              </a:rPr>
              <a:t>» в Подгоренском районе.</a:t>
            </a:r>
          </a:p>
          <a:p>
            <a:pPr indent="450000" algn="just"/>
            <a:r>
              <a:rPr lang="ru-RU" sz="1200" dirty="0">
                <a:latin typeface="Arial" panose="020B0604020202020204" pitchFamily="34" charset="0"/>
                <a:cs typeface="Arial" panose="020B0604020202020204" pitchFamily="34" charset="0"/>
              </a:rPr>
              <a:t>Несмотря на рост инвестиций по-прежнему низкие значения показателя в </a:t>
            </a:r>
            <a:r>
              <a:rPr lang="ru-RU" sz="1200" dirty="0" err="1">
                <a:latin typeface="Arial" panose="020B0604020202020204" pitchFamily="34" charset="0"/>
                <a:cs typeface="Arial" panose="020B0604020202020204" pitchFamily="34" charset="0"/>
              </a:rPr>
              <a:t>Репьевском</a:t>
            </a:r>
            <a:r>
              <a:rPr lang="ru-RU" sz="1200" dirty="0">
                <a:latin typeface="Arial" panose="020B0604020202020204" pitchFamily="34" charset="0"/>
                <a:cs typeface="Arial" panose="020B0604020202020204" pitchFamily="34" charset="0"/>
              </a:rPr>
              <a:t> (4,8 тыс. руб. на человека) и Петропавловском (4,2 тыс. руб.) районах. Самое низкое значение при отрицательной динамике отмечается в Грибановском районе (3,0 тыс. руб.).</a:t>
            </a:r>
          </a:p>
          <a:p>
            <a:pPr indent="450000" algn="just"/>
            <a:r>
              <a:rPr lang="ru-RU" sz="1200" dirty="0">
                <a:latin typeface="Arial" panose="020B0604020202020204" pitchFamily="34" charset="0"/>
                <a:cs typeface="Arial" panose="020B0604020202020204" pitchFamily="34" charset="0"/>
              </a:rPr>
              <a:t>Всего отрицательная динамика по отношению к 2020 году отмечается в 14 муниципальных образованиях. Снижение показателя обусловлено следующими основными факторами:</a:t>
            </a:r>
          </a:p>
          <a:p>
            <a:pPr marL="171450" lvl="0" indent="-171450" algn="just">
              <a:buFont typeface="Wingdings" panose="05000000000000000000" pitchFamily="2" charset="2"/>
              <a:buChar char="§"/>
            </a:pPr>
            <a:r>
              <a:rPr lang="ru-RU" sz="1200" dirty="0">
                <a:latin typeface="Arial" panose="020B0604020202020204" pitchFamily="34" charset="0"/>
                <a:cs typeface="Arial" panose="020B0604020202020204" pitchFamily="34" charset="0"/>
              </a:rPr>
              <a:t>завершением начатых ранее инвестиционных проектов или переносом сроков реализации инвестиционных проектов;</a:t>
            </a:r>
          </a:p>
          <a:p>
            <a:pPr lvl="0" indent="-171450" algn="just">
              <a:buFont typeface="Wingdings" panose="05000000000000000000" pitchFamily="2" charset="2"/>
              <a:buChar char="§"/>
            </a:pPr>
            <a:r>
              <a:rPr lang="ru-RU" sz="1200" dirty="0">
                <a:latin typeface="Arial" panose="020B0604020202020204" pitchFamily="34" charset="0"/>
                <a:cs typeface="Arial" panose="020B0604020202020204" pitchFamily="34" charset="0"/>
              </a:rPr>
              <a:t>невыполнением намеченных задач по осуществлению инвестиций самими предприятиями в связи с отсутствием финансов, высоким уровнем неопределенности условий осуществления хозяйственной деятельности.</a:t>
            </a:r>
          </a:p>
          <a:p>
            <a:pPr indent="450000" algn="just">
              <a:lnSpc>
                <a:spcPct val="110000"/>
              </a:lnSpc>
            </a:pPr>
            <a:endParaRPr lang="ru-RU" sz="1200" dirty="0">
              <a:latin typeface="Arial" panose="020B0604020202020204" pitchFamily="34" charset="0"/>
              <a:cs typeface="Arial" panose="020B0604020202020204" pitchFamily="34" charset="0"/>
            </a:endParaRPr>
          </a:p>
        </p:txBody>
      </p:sp>
      <p:graphicFrame>
        <p:nvGraphicFramePr>
          <p:cNvPr id="8" name="Диаграмма 7"/>
          <p:cNvGraphicFramePr>
            <a:graphicFrameLocks/>
          </p:cNvGraphicFramePr>
          <p:nvPr>
            <p:extLst>
              <p:ext uri="{D42A27DB-BD31-4B8C-83A1-F6EECF244321}">
                <p14:modId xmlns:p14="http://schemas.microsoft.com/office/powerpoint/2010/main" xmlns="" val="3330286964"/>
              </p:ext>
            </p:extLst>
          </p:nvPr>
        </p:nvGraphicFramePr>
        <p:xfrm>
          <a:off x="601806" y="1001653"/>
          <a:ext cx="9702972" cy="2919012"/>
        </p:xfrm>
        <a:graphic>
          <a:graphicData uri="http://schemas.openxmlformats.org/drawingml/2006/chart">
            <c:chart xmlns:c="http://schemas.openxmlformats.org/drawingml/2006/chart" xmlns:r="http://schemas.openxmlformats.org/officeDocument/2006/relationships" r:id="rId2"/>
          </a:graphicData>
        </a:graphic>
      </p:graphicFrame>
      <p:sp>
        <p:nvSpPr>
          <p:cNvPr id="9" name="Прямоугольник 8"/>
          <p:cNvSpPr/>
          <p:nvPr/>
        </p:nvSpPr>
        <p:spPr>
          <a:xfrm>
            <a:off x="738188" y="6440333"/>
            <a:ext cx="9598402" cy="830997"/>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32000" algn="just"/>
            <a:r>
              <a:rPr lang="ru-RU" sz="1200" dirty="0">
                <a:latin typeface="Arial" panose="020B0604020202020204" pitchFamily="34" charset="0"/>
                <a:cs typeface="Arial" panose="020B0604020202020204" pitchFamily="34" charset="0"/>
              </a:rPr>
              <a:t>В целях улучшения значений показателя </a:t>
            </a:r>
            <a:r>
              <a:rPr lang="ru-RU" sz="1200" b="1" i="1" dirty="0">
                <a:latin typeface="Arial" panose="020B0604020202020204" pitchFamily="34" charset="0"/>
                <a:cs typeface="Arial" panose="020B0604020202020204" pitchFamily="34" charset="0"/>
              </a:rPr>
              <a:t>администрациями муниципальных образований области необходимо </a:t>
            </a:r>
            <a:r>
              <a:rPr lang="ru-RU" sz="1200" dirty="0">
                <a:latin typeface="Arial" panose="020B0604020202020204" pitchFamily="34" charset="0"/>
                <a:cs typeface="Arial" panose="020B0604020202020204" pitchFamily="34" charset="0"/>
              </a:rPr>
              <a:t>проводить работу по учету в статистической отчетности инвестиций малых и </a:t>
            </a:r>
            <a:r>
              <a:rPr lang="ru-RU" sz="1200" dirty="0" err="1">
                <a:latin typeface="Arial" panose="020B0604020202020204" pitchFamily="34" charset="0"/>
                <a:cs typeface="Arial" panose="020B0604020202020204" pitchFamily="34" charset="0"/>
              </a:rPr>
              <a:t>микропредприятий</a:t>
            </a:r>
            <a:r>
              <a:rPr lang="ru-RU" sz="1200" dirty="0">
                <a:latin typeface="Arial" panose="020B0604020202020204" pitchFamily="34" charset="0"/>
                <a:cs typeface="Arial" panose="020B0604020202020204" pitchFamily="34" charset="0"/>
              </a:rPr>
              <a:t>, расположенных на территории муниципального образования, и мониторингу полного и своевременного отражения инвестиций крупных и средних предприятий в формах статистической отчетности.</a:t>
            </a:r>
          </a:p>
        </p:txBody>
      </p:sp>
    </p:spTree>
    <p:extLst>
      <p:ext uri="{BB962C8B-B14F-4D97-AF65-F5344CB8AC3E}">
        <p14:creationId xmlns:p14="http://schemas.microsoft.com/office/powerpoint/2010/main" xmlns="" val="1197889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15</a:t>
            </a:fld>
            <a:endParaRPr lang="ru-RU" dirty="0"/>
          </a:p>
        </p:txBody>
      </p:sp>
      <p:sp>
        <p:nvSpPr>
          <p:cNvPr id="5" name="Прямоугольник 4"/>
          <p:cNvSpPr/>
          <p:nvPr/>
        </p:nvSpPr>
        <p:spPr>
          <a:xfrm>
            <a:off x="378148" y="3692199"/>
            <a:ext cx="10009112" cy="276999"/>
          </a:xfrm>
          <a:prstGeom prst="rect">
            <a:avLst/>
          </a:prstGeom>
        </p:spPr>
        <p:txBody>
          <a:bodyPr wrap="square">
            <a:spAutoFit/>
          </a:bodyPr>
          <a:lstStyle/>
          <a:p>
            <a:pPr indent="450215" algn="just"/>
            <a:r>
              <a:rPr lang="ru-RU" sz="1200" dirty="0" smtClean="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p:txBody>
      </p:sp>
      <p:sp>
        <p:nvSpPr>
          <p:cNvPr id="8" name="Прямоугольник 7"/>
          <p:cNvSpPr/>
          <p:nvPr/>
        </p:nvSpPr>
        <p:spPr>
          <a:xfrm>
            <a:off x="511492" y="843315"/>
            <a:ext cx="9909713" cy="3600986"/>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 2021 году в результате деятельности органов местного самоуправления Воронежской области обеспечено стабильное функционирование муниципального имущественного комплекса, настроенного на решение конкретных социальных и экономических задач как муниципалитетов, так и региона в целом. </a:t>
            </a:r>
          </a:p>
          <a:p>
            <a:pPr indent="450000" algn="just"/>
            <a:r>
              <a:rPr lang="ru-RU" sz="1200" dirty="0">
                <a:latin typeface="Arial" panose="020B0604020202020204" pitchFamily="34" charset="0"/>
                <a:cs typeface="Arial" panose="020B0604020202020204" pitchFamily="34" charset="0"/>
              </a:rPr>
              <a:t>Осуществлялось совершенствование нормативной правовой базы по всем направлениям деятельности в сфере </a:t>
            </a:r>
            <a:r>
              <a:rPr lang="ru-RU" sz="1200" dirty="0" err="1">
                <a:latin typeface="Arial" panose="020B0604020202020204" pitchFamily="34" charset="0"/>
                <a:cs typeface="Arial" panose="020B0604020202020204" pitchFamily="34" charset="0"/>
              </a:rPr>
              <a:t>имущественно</a:t>
            </a:r>
            <a:r>
              <a:rPr lang="ru-RU" sz="1200" dirty="0">
                <a:latin typeface="Arial" panose="020B0604020202020204" pitchFamily="34" charset="0"/>
                <a:cs typeface="Arial" panose="020B0604020202020204" pitchFamily="34" charset="0"/>
              </a:rPr>
              <a:t>-земельных отношений, осуществлена регламентация муниципальных услуг и функций, проводится работа по переводу массовых социально-значимых услуг в электронный вид, что позволяет повышать эффективность и прозрачность деятельности органов местного самоуправления. </a:t>
            </a:r>
          </a:p>
          <a:p>
            <a:pPr indent="450000" algn="just"/>
            <a:r>
              <a:rPr lang="ru-RU" sz="1200" dirty="0">
                <a:latin typeface="Arial" panose="020B0604020202020204" pitchFamily="34" charset="0"/>
                <a:cs typeface="Arial" panose="020B0604020202020204" pitchFamily="34" charset="0"/>
              </a:rPr>
              <a:t>Продолжена работа по оптимизации объектов управления (муниципальных предприятий и учреждений, недвижимого имущества, земельных ресурсов). Так, проводятся мероприятия по сокращению количества муниципальных предприятий (ликвидация недействующих, акционирование). Ведение данной работы становится еще более актуальным в связи с принятием Федерального закона от 27.12.2019 № 485-ФЗ «О внесении изменений в Федеральный закон «О государственных и муниципальных унитарных предприятиях» и Федеральный закон «О защите конкуренции», предусматривающего запрет на создание и осуществление деятельности унитарных предприятий в сферах, не определенных законом. </a:t>
            </a:r>
          </a:p>
          <a:p>
            <a:pPr indent="450000" algn="just"/>
            <a:r>
              <a:rPr lang="ru-RU" sz="1200" dirty="0">
                <a:latin typeface="Arial" panose="020B0604020202020204" pitchFamily="34" charset="0"/>
                <a:cs typeface="Arial" panose="020B0604020202020204" pitchFamily="34" charset="0"/>
              </a:rPr>
              <a:t>Проведена работа по оформлению права муниципальной собственности на объекты недвижимости и земельные участки, находящиеся в реестре муниципальных образований, что делает их более привлекательными для инвесторов и пользователей, а также дает возможность в полной мере распоряжаться ими. Осуществлялась инвентаризация и приватизация муниципального имущества.</a:t>
            </a:r>
          </a:p>
          <a:p>
            <a:pPr indent="450000" algn="just"/>
            <a:r>
              <a:rPr lang="ru-RU" sz="1200" dirty="0">
                <a:latin typeface="Arial" panose="020B0604020202020204" pitchFamily="34" charset="0"/>
                <a:cs typeface="Arial" panose="020B0604020202020204" pitchFamily="34" charset="0"/>
              </a:rPr>
              <a:t>Все эти мероприятия позволяют совершенствовать систему управления и распоряжения имуществом, оптимизировать состав муниципального имущества, обеспечивать поступление в местные бюджеты дополнительных доходов.</a:t>
            </a:r>
          </a:p>
          <a:p>
            <a:pPr indent="450000" algn="just"/>
            <a:endParaRPr lang="ru-RU" sz="1200" dirty="0">
              <a:latin typeface="Arial" panose="020B0604020202020204" pitchFamily="34" charset="0"/>
              <a:cs typeface="Arial" panose="020B0604020202020204" pitchFamily="34" charset="0"/>
            </a:endParaRPr>
          </a:p>
        </p:txBody>
      </p:sp>
      <p:sp>
        <p:nvSpPr>
          <p:cNvPr id="6" name="Прямоугольник 5"/>
          <p:cNvSpPr/>
          <p:nvPr/>
        </p:nvSpPr>
        <p:spPr>
          <a:xfrm>
            <a:off x="162124" y="4096020"/>
            <a:ext cx="5256584" cy="900246"/>
          </a:xfrm>
          <a:prstGeom prst="rect">
            <a:avLst/>
          </a:prstGeom>
        </p:spPr>
        <p:txBody>
          <a:bodyPr wrap="square">
            <a:spAutoFit/>
          </a:bodyPr>
          <a:lstStyle/>
          <a:p>
            <a:pPr algn="ctr" defTabSz="1043056" fontAlgn="auto">
              <a:spcBef>
                <a:spcPts val="0"/>
              </a:spcBef>
              <a:spcAft>
                <a:spcPts val="0"/>
              </a:spcAft>
              <a:defRPr sz="1800" b="1" i="0" u="none" strike="noStrike" kern="1200" baseline="0">
                <a:solidFill>
                  <a:sysClr val="windowText" lastClr="000000"/>
                </a:solidFill>
                <a:latin typeface="+mn-lt"/>
                <a:ea typeface="+mn-ea"/>
                <a:cs typeface="+mn-cs"/>
              </a:defRPr>
            </a:pPr>
            <a:endParaRPr lang="ru-RU" sz="1050" b="1" i="1" dirty="0" smtClean="0">
              <a:solidFill>
                <a:sysClr val="windowText" lastClr="000000"/>
              </a:solidFill>
              <a:latin typeface="Arial" pitchFamily="34" charset="0"/>
              <a:cs typeface="Arial" pitchFamily="34" charset="0"/>
            </a:endParaRPr>
          </a:p>
          <a:p>
            <a:pPr algn="ctr" defTabSz="1043056" fontAlgn="auto">
              <a:spcBef>
                <a:spcPts val="0"/>
              </a:spcBef>
              <a:spcAft>
                <a:spcPts val="0"/>
              </a:spcAft>
              <a:defRPr sz="1800" b="1" i="0" u="none" strike="noStrike" kern="1200" baseline="0">
                <a:solidFill>
                  <a:sysClr val="windowText" lastClr="000000"/>
                </a:solidFill>
                <a:latin typeface="+mn-lt"/>
                <a:ea typeface="+mn-ea"/>
                <a:cs typeface="+mn-cs"/>
              </a:defRPr>
            </a:pPr>
            <a:r>
              <a:rPr lang="ru-RU" sz="1050" b="1" i="1" dirty="0" smtClean="0">
                <a:solidFill>
                  <a:sysClr val="windowText" lastClr="000000"/>
                </a:solidFill>
                <a:latin typeface="Arial" pitchFamily="34" charset="0"/>
                <a:cs typeface="Arial" pitchFamily="34" charset="0"/>
              </a:rPr>
              <a:t>Доля </a:t>
            </a:r>
            <a:r>
              <a:rPr lang="ru-RU" sz="1050" b="1" i="1" dirty="0">
                <a:solidFill>
                  <a:sysClr val="windowText" lastClr="000000"/>
                </a:solidFill>
                <a:latin typeface="Arial" pitchFamily="34" charset="0"/>
                <a:cs typeface="Arial" pitchFamily="34" charset="0"/>
              </a:rPr>
              <a:t>площади земельных участков, </a:t>
            </a:r>
            <a:endParaRPr lang="ru-RU" sz="1050" b="1" i="1" dirty="0" smtClean="0">
              <a:solidFill>
                <a:sysClr val="windowText" lastClr="000000"/>
              </a:solidFill>
              <a:latin typeface="Arial" pitchFamily="34" charset="0"/>
              <a:cs typeface="Arial" pitchFamily="34" charset="0"/>
            </a:endParaRPr>
          </a:p>
          <a:p>
            <a:pPr algn="ctr" defTabSz="1043056" fontAlgn="auto">
              <a:spcBef>
                <a:spcPts val="0"/>
              </a:spcBef>
              <a:spcAft>
                <a:spcPts val="0"/>
              </a:spcAft>
              <a:defRPr sz="1800" b="1" i="0" u="none" strike="noStrike" kern="1200" baseline="0">
                <a:solidFill>
                  <a:sysClr val="windowText" lastClr="000000"/>
                </a:solidFill>
                <a:latin typeface="+mn-lt"/>
                <a:ea typeface="+mn-ea"/>
                <a:cs typeface="+mn-cs"/>
              </a:defRPr>
            </a:pPr>
            <a:r>
              <a:rPr lang="ru-RU" sz="1050" b="1" i="1" dirty="0" smtClean="0">
                <a:solidFill>
                  <a:sysClr val="windowText" lastClr="000000"/>
                </a:solidFill>
                <a:latin typeface="Arial" pitchFamily="34" charset="0"/>
                <a:cs typeface="Arial" pitchFamily="34" charset="0"/>
              </a:rPr>
              <a:t>являющихся объектами </a:t>
            </a:r>
            <a:r>
              <a:rPr lang="ru-RU" sz="1050" b="1" i="1" dirty="0">
                <a:solidFill>
                  <a:sysClr val="windowText" lastClr="000000"/>
                </a:solidFill>
                <a:latin typeface="Arial" pitchFamily="34" charset="0"/>
                <a:cs typeface="Arial" pitchFamily="34" charset="0"/>
              </a:rPr>
              <a:t>налогообложения </a:t>
            </a:r>
            <a:endParaRPr lang="ru-RU" sz="1050" b="1" i="1" dirty="0" smtClean="0">
              <a:solidFill>
                <a:sysClr val="windowText" lastClr="000000"/>
              </a:solidFill>
              <a:latin typeface="Arial" pitchFamily="34" charset="0"/>
              <a:cs typeface="Arial" pitchFamily="34" charset="0"/>
            </a:endParaRPr>
          </a:p>
          <a:p>
            <a:pPr algn="ctr" defTabSz="1043056" fontAlgn="auto">
              <a:spcBef>
                <a:spcPts val="0"/>
              </a:spcBef>
              <a:spcAft>
                <a:spcPts val="0"/>
              </a:spcAft>
              <a:defRPr sz="1800" b="1" i="0" u="none" strike="noStrike" kern="1200" baseline="0">
                <a:solidFill>
                  <a:sysClr val="windowText" lastClr="000000"/>
                </a:solidFill>
                <a:latin typeface="+mn-lt"/>
                <a:ea typeface="+mn-ea"/>
                <a:cs typeface="+mn-cs"/>
              </a:defRPr>
            </a:pPr>
            <a:r>
              <a:rPr lang="ru-RU" sz="1050" b="1" i="1" dirty="0" smtClean="0">
                <a:solidFill>
                  <a:sysClr val="windowText" lastClr="000000"/>
                </a:solidFill>
                <a:latin typeface="Arial" pitchFamily="34" charset="0"/>
                <a:cs typeface="Arial" pitchFamily="34" charset="0"/>
              </a:rPr>
              <a:t>земельным </a:t>
            </a:r>
            <a:r>
              <a:rPr lang="ru-RU" sz="1050" b="1" i="1" dirty="0">
                <a:solidFill>
                  <a:sysClr val="windowText" lastClr="000000"/>
                </a:solidFill>
                <a:latin typeface="Arial" pitchFamily="34" charset="0"/>
                <a:cs typeface="Arial" pitchFamily="34" charset="0"/>
              </a:rPr>
              <a:t>налогом</a:t>
            </a:r>
            <a:r>
              <a:rPr lang="ru-RU" sz="1050" b="1" i="1" dirty="0" smtClean="0">
                <a:solidFill>
                  <a:sysClr val="windowText" lastClr="000000"/>
                </a:solidFill>
                <a:latin typeface="Arial" pitchFamily="34" charset="0"/>
                <a:cs typeface="Arial" pitchFamily="34" charset="0"/>
              </a:rPr>
              <a:t>, </a:t>
            </a:r>
            <a:r>
              <a:rPr lang="ru-RU" sz="1050" b="1" i="1" dirty="0">
                <a:solidFill>
                  <a:sysClr val="windowText" lastClr="000000"/>
                </a:solidFill>
                <a:latin typeface="Arial" pitchFamily="34" charset="0"/>
                <a:cs typeface="Arial" pitchFamily="34" charset="0"/>
              </a:rPr>
              <a:t>в общей площади </a:t>
            </a:r>
            <a:endParaRPr lang="ru-RU" sz="1050" b="1" i="1" dirty="0" smtClean="0">
              <a:solidFill>
                <a:sysClr val="windowText" lastClr="000000"/>
              </a:solidFill>
              <a:latin typeface="Arial" pitchFamily="34" charset="0"/>
              <a:cs typeface="Arial" pitchFamily="34" charset="0"/>
            </a:endParaRPr>
          </a:p>
          <a:p>
            <a:pPr algn="ctr" defTabSz="1043056" fontAlgn="auto">
              <a:spcBef>
                <a:spcPts val="0"/>
              </a:spcBef>
              <a:spcAft>
                <a:spcPts val="0"/>
              </a:spcAft>
              <a:defRPr sz="1800" b="1" i="0" u="none" strike="noStrike" kern="1200" baseline="0">
                <a:solidFill>
                  <a:sysClr val="windowText" lastClr="000000"/>
                </a:solidFill>
                <a:latin typeface="+mn-lt"/>
                <a:ea typeface="+mn-ea"/>
                <a:cs typeface="+mn-cs"/>
              </a:defRPr>
            </a:pPr>
            <a:r>
              <a:rPr lang="ru-RU" sz="1050" b="1" i="1" dirty="0" smtClean="0">
                <a:solidFill>
                  <a:sysClr val="windowText" lastClr="000000"/>
                </a:solidFill>
                <a:latin typeface="Arial" pitchFamily="34" charset="0"/>
                <a:cs typeface="Arial" pitchFamily="34" charset="0"/>
              </a:rPr>
              <a:t>территорий муниципальных </a:t>
            </a:r>
            <a:r>
              <a:rPr lang="ru-RU" sz="1050" b="1" i="1" dirty="0">
                <a:solidFill>
                  <a:sysClr val="windowText" lastClr="000000"/>
                </a:solidFill>
                <a:latin typeface="Arial" pitchFamily="34" charset="0"/>
                <a:cs typeface="Arial" pitchFamily="34" charset="0"/>
              </a:rPr>
              <a:t>образований, %</a:t>
            </a:r>
          </a:p>
        </p:txBody>
      </p:sp>
      <p:graphicFrame>
        <p:nvGraphicFramePr>
          <p:cNvPr id="7" name="Диаграмма 6"/>
          <p:cNvGraphicFramePr>
            <a:graphicFrameLocks/>
          </p:cNvGraphicFramePr>
          <p:nvPr>
            <p:extLst>
              <p:ext uri="{D42A27DB-BD31-4B8C-83A1-F6EECF244321}">
                <p14:modId xmlns:p14="http://schemas.microsoft.com/office/powerpoint/2010/main" xmlns="" val="760667098"/>
              </p:ext>
            </p:extLst>
          </p:nvPr>
        </p:nvGraphicFramePr>
        <p:xfrm>
          <a:off x="720284" y="5042767"/>
          <a:ext cx="3978344" cy="162721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4914652" y="4621825"/>
            <a:ext cx="5472608" cy="2123658"/>
          </a:xfrm>
          <a:prstGeom prst="rect">
            <a:avLst/>
          </a:prstGeom>
          <a:noFill/>
        </p:spPr>
        <p:txBody>
          <a:bodyPr wrap="square" rtlCol="0">
            <a:spAutoFit/>
          </a:bodyPr>
          <a:lstStyle/>
          <a:p>
            <a:pPr indent="450000" algn="just"/>
            <a:r>
              <a:rPr lang="ru-RU" sz="1200" dirty="0">
                <a:latin typeface="Arial" panose="020B0604020202020204" pitchFamily="34" charset="0"/>
                <a:cs typeface="Arial" panose="020B0604020202020204" pitchFamily="34" charset="0"/>
              </a:rPr>
              <a:t>В 2021 году</a:t>
            </a:r>
            <a:r>
              <a:rPr lang="ru-RU" sz="1200" b="1" dirty="0">
                <a:latin typeface="Arial" panose="020B0604020202020204" pitchFamily="34" charset="0"/>
                <a:cs typeface="Arial" panose="020B0604020202020204" pitchFamily="34" charset="0"/>
              </a:rPr>
              <a:t> </a:t>
            </a:r>
            <a:r>
              <a:rPr lang="ru-RU" sz="1200" b="1" i="1" dirty="0">
                <a:latin typeface="Arial" panose="020B0604020202020204" pitchFamily="34" charset="0"/>
                <a:cs typeface="Arial" panose="020B0604020202020204" pitchFamily="34" charset="0"/>
              </a:rPr>
              <a:t>доля площади земельных участков, являющихся объектами налогообложения земельным налогом, в общей площади территорий муниципальных образований </a:t>
            </a:r>
            <a:r>
              <a:rPr lang="ru-RU" sz="1200" dirty="0">
                <a:latin typeface="Arial" panose="020B0604020202020204" pitchFamily="34" charset="0"/>
                <a:cs typeface="Arial" panose="020B0604020202020204" pitchFamily="34" charset="0"/>
              </a:rPr>
              <a:t>составила 93 %, что выше уровня 2020 года на 0,5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уровня </a:t>
            </a:r>
            <a:r>
              <a:rPr lang="ru-RU" sz="1200" dirty="0" smtClean="0">
                <a:latin typeface="Arial" panose="020B0604020202020204" pitchFamily="34" charset="0"/>
                <a:cs typeface="Arial" panose="020B0604020202020204" pitchFamily="34" charset="0"/>
              </a:rPr>
              <a:t>2018 </a:t>
            </a:r>
            <a:r>
              <a:rPr lang="ru-RU" sz="1200" dirty="0">
                <a:latin typeface="Arial" panose="020B0604020202020204" pitchFamily="34" charset="0"/>
                <a:cs typeface="Arial" panose="020B0604020202020204" pitchFamily="34" charset="0"/>
              </a:rPr>
              <a:t>года – на 1,3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p>
          <a:p>
            <a:pPr indent="450000" algn="just"/>
            <a:r>
              <a:rPr lang="ru-RU" sz="1200" dirty="0">
                <a:latin typeface="Arial" panose="020B0604020202020204" pitchFamily="34" charset="0"/>
                <a:cs typeface="Arial" panose="020B0604020202020204" pitchFamily="34" charset="0"/>
              </a:rPr>
              <a:t>Свыше 95% земель являются объектами налогообложения в 20 муниципальных образованиях: Аннинском,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Нижнедевицком,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Верхнехавском</a:t>
            </a:r>
            <a:r>
              <a:rPr lang="ru-RU" sz="1200" dirty="0">
                <a:latin typeface="Arial" panose="020B0604020202020204" pitchFamily="34" charset="0"/>
                <a:cs typeface="Arial" panose="020B0604020202020204" pitchFamily="34" charset="0"/>
              </a:rPr>
              <a:t>, Новохоперском, </a:t>
            </a:r>
            <a:r>
              <a:rPr lang="ru-RU" sz="1200" dirty="0" smtClean="0">
                <a:latin typeface="Arial" panose="020B0604020202020204" pitchFamily="34" charset="0"/>
                <a:cs typeface="Arial" panose="020B0604020202020204" pitchFamily="34" charset="0"/>
              </a:rPr>
              <a:t>Бобровском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Ольховатском</a:t>
            </a:r>
            <a:r>
              <a:rPr lang="ru-RU" sz="1200" dirty="0">
                <a:latin typeface="Arial" panose="020B0604020202020204" pitchFamily="34" charset="0"/>
                <a:cs typeface="Arial" panose="020B0604020202020204" pitchFamily="34" charset="0"/>
              </a:rPr>
              <a:t>, Каширском</a:t>
            </a:r>
            <a:r>
              <a:rPr lang="ru-RU" sz="1200" dirty="0" smtClean="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 Каменском, Грибановском, </a:t>
            </a:r>
            <a:r>
              <a:rPr lang="ru-RU" sz="1200" dirty="0" err="1">
                <a:latin typeface="Arial" panose="020B0604020202020204" pitchFamily="34" charset="0"/>
                <a:cs typeface="Arial" panose="020B0604020202020204" pitchFamily="34" charset="0"/>
              </a:rPr>
              <a:t>Репьевском</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Хохольском</a:t>
            </a:r>
            <a:r>
              <a:rPr lang="ru-RU" sz="1200" dirty="0" smtClean="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Поворинском</a:t>
            </a:r>
            <a:r>
              <a:rPr lang="ru-RU" sz="1200" dirty="0" smtClean="0">
                <a:latin typeface="Arial" panose="020B0604020202020204" pitchFamily="34" charset="0"/>
                <a:cs typeface="Arial" panose="020B0604020202020204" pitchFamily="34" charset="0"/>
              </a:rPr>
              <a:t>, </a:t>
            </a:r>
            <a:r>
              <a:rPr lang="ru-RU" sz="1200" dirty="0" err="1" smtClean="0">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a:t>
            </a:r>
            <a:r>
              <a:rPr lang="ru-RU" sz="1200" dirty="0" err="1" smtClean="0">
                <a:latin typeface="Arial" panose="020B0604020202020204" pitchFamily="34" charset="0"/>
                <a:cs typeface="Arial" panose="020B0604020202020204" pitchFamily="34" charset="0"/>
              </a:rPr>
              <a:t>Эртильском</a:t>
            </a:r>
            <a:r>
              <a:rPr lang="ru-RU" sz="1200" dirty="0" smtClean="0">
                <a:latin typeface="Arial" panose="020B0604020202020204" pitchFamily="34" charset="0"/>
                <a:cs typeface="Arial" panose="020B0604020202020204" pitchFamily="34" charset="0"/>
              </a:rPr>
              <a:t>, Кантемировском</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Терновском</a:t>
            </a:r>
            <a:r>
              <a:rPr lang="ru-RU" sz="1200" dirty="0">
                <a:latin typeface="Arial" panose="020B0604020202020204" pitchFamily="34" charset="0"/>
                <a:cs typeface="Arial" panose="020B0604020202020204" pitchFamily="34" charset="0"/>
              </a:rPr>
              <a:t>, </a:t>
            </a:r>
            <a:r>
              <a:rPr lang="ru-RU" sz="1200" dirty="0" err="1" smtClean="0">
                <a:latin typeface="Arial" panose="020B0604020202020204" pitchFamily="34" charset="0"/>
                <a:cs typeface="Arial" panose="020B0604020202020204" pitchFamily="34" charset="0"/>
              </a:rPr>
              <a:t>Таловском</a:t>
            </a:r>
            <a:r>
              <a:rPr lang="ru-RU" sz="1200" dirty="0" smtClean="0">
                <a:latin typeface="Arial" panose="020B0604020202020204" pitchFamily="34" charset="0"/>
                <a:cs typeface="Arial" panose="020B0604020202020204" pitchFamily="34" charset="0"/>
              </a:rPr>
              <a:t> муниципальных </a:t>
            </a:r>
            <a:r>
              <a:rPr lang="ru-RU" sz="1200" dirty="0">
                <a:latin typeface="Arial" panose="020B0604020202020204" pitchFamily="34" charset="0"/>
                <a:cs typeface="Arial" panose="020B0604020202020204" pitchFamily="34" charset="0"/>
              </a:rPr>
              <a:t>районах и Борисоглебском городском округе. </a:t>
            </a:r>
          </a:p>
        </p:txBody>
      </p:sp>
    </p:spTree>
    <p:extLst>
      <p:ext uri="{BB962C8B-B14F-4D97-AF65-F5344CB8AC3E}">
        <p14:creationId xmlns:p14="http://schemas.microsoft.com/office/powerpoint/2010/main" xmlns="" val="1538275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16</a:t>
            </a:fld>
            <a:endParaRPr lang="ru-RU" dirty="0"/>
          </a:p>
        </p:txBody>
      </p:sp>
      <p:graphicFrame>
        <p:nvGraphicFramePr>
          <p:cNvPr id="3" name="Диаграмма 2"/>
          <p:cNvGraphicFramePr>
            <a:graphicFrameLocks/>
          </p:cNvGraphicFramePr>
          <p:nvPr>
            <p:extLst>
              <p:ext uri="{D42A27DB-BD31-4B8C-83A1-F6EECF244321}">
                <p14:modId xmlns:p14="http://schemas.microsoft.com/office/powerpoint/2010/main" xmlns="" val="186381155"/>
              </p:ext>
            </p:extLst>
          </p:nvPr>
        </p:nvGraphicFramePr>
        <p:xfrm>
          <a:off x="510696" y="1396178"/>
          <a:ext cx="9888031" cy="2496794"/>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414152" y="3892972"/>
            <a:ext cx="9865096" cy="1384995"/>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Положительная динамика по отношению к предыдущему году прослеживается в 24-х муниципальных образованиях, лидерами среди которых является городской округ г. Воронеж (+5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Семилукский муниципальный район (+3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Несмотря на положительную динамику, наименьшие значения показателя по-прежнему отмечаются в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районе (75,1%) и городском округе г. Воронеж (80%). </a:t>
            </a:r>
          </a:p>
          <a:p>
            <a:pPr indent="450000" algn="just"/>
            <a:r>
              <a:rPr lang="ru-RU" sz="1200" dirty="0">
                <a:latin typeface="Arial" panose="020B0604020202020204" pitchFamily="34" charset="0"/>
                <a:cs typeface="Arial" panose="020B0604020202020204" pitchFamily="34" charset="0"/>
              </a:rPr>
              <a:t>Наблюдается общая тенденция к увеличению площади земельных участков, по которым уплачивается земельный налог, что положительно отражается на формировании местных бюджетов. </a:t>
            </a:r>
          </a:p>
          <a:p>
            <a:pPr indent="450000" algn="just"/>
            <a:endParaRPr lang="ru-RU" sz="1200" dirty="0">
              <a:latin typeface="Arial" panose="020B0604020202020204" pitchFamily="34" charset="0"/>
              <a:cs typeface="Arial" panose="020B0604020202020204" pitchFamily="34" charset="0"/>
            </a:endParaRPr>
          </a:p>
        </p:txBody>
      </p:sp>
      <p:sp>
        <p:nvSpPr>
          <p:cNvPr id="4" name="TextBox 3"/>
          <p:cNvSpPr txBox="1"/>
          <p:nvPr/>
        </p:nvSpPr>
        <p:spPr>
          <a:xfrm>
            <a:off x="510695" y="5277967"/>
            <a:ext cx="9768553" cy="1384995"/>
          </a:xfrm>
          <a:prstGeom prst="rect">
            <a:avLst/>
          </a:prstGeom>
          <a:solidFill>
            <a:schemeClr val="accent3">
              <a:lumMod val="40000"/>
              <a:lumOff val="60000"/>
            </a:schemeClr>
          </a:solidFill>
          <a:ln>
            <a:solidFill>
              <a:schemeClr val="accent3"/>
            </a:solidFill>
          </a:ln>
        </p:spPr>
        <p:txBody>
          <a:bodyPr wrap="square" rtlCol="0">
            <a:spAutoFit/>
          </a:bodyPr>
          <a:lstStyle/>
          <a:p>
            <a:pPr indent="450000"/>
            <a:r>
              <a:rPr lang="ru-RU" sz="1200" dirty="0">
                <a:latin typeface="Arial" panose="020B0604020202020204" pitchFamily="34" charset="0"/>
                <a:cs typeface="Arial" panose="020B0604020202020204" pitchFamily="34" charset="0"/>
              </a:rPr>
              <a:t>В целях улучшения значений показателей </a:t>
            </a:r>
            <a:r>
              <a:rPr lang="ru-RU" sz="1200" b="1" i="1" dirty="0">
                <a:latin typeface="Arial" panose="020B0604020202020204" pitchFamily="34" charset="0"/>
                <a:cs typeface="Arial" panose="020B0604020202020204" pitchFamily="34" charset="0"/>
              </a:rPr>
              <a:t>органам местного самоуправления рекомендуется</a:t>
            </a:r>
            <a:r>
              <a:rPr lang="ru-RU" sz="1200" b="1" i="1" dirty="0" smtClean="0">
                <a:latin typeface="Arial" panose="020B0604020202020204" pitchFamily="34" charset="0"/>
                <a:cs typeface="Arial" panose="020B0604020202020204" pitchFamily="34" charset="0"/>
              </a:rPr>
              <a:t>:</a:t>
            </a:r>
          </a:p>
          <a:p>
            <a:pPr indent="450000"/>
            <a:endParaRPr lang="ru-RU" sz="1200" dirty="0">
              <a:latin typeface="Arial" panose="020B0604020202020204" pitchFamily="34" charset="0"/>
              <a:cs typeface="Arial" panose="020B0604020202020204" pitchFamily="34" charset="0"/>
            </a:endParaRPr>
          </a:p>
          <a:p>
            <a:pPr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в рамках муниципального земельного контроля проводить проверки и выявлять неиспользуемые земельные участки или земельные участки, используемые не по целевому назначению; </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обеспечить вовлечение в оборот ранее неиспользуемых земель;</a:t>
            </a:r>
          </a:p>
          <a:p>
            <a:pPr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проводить разъяснительную работу с физическими и юридическими лицами о необходимости оформления правоустанавливающих документов на земельные участки в соответствии с действующим законодательством.</a:t>
            </a:r>
          </a:p>
        </p:txBody>
      </p:sp>
      <p:sp>
        <p:nvSpPr>
          <p:cNvPr id="6" name="Прямоугольник 5"/>
          <p:cNvSpPr/>
          <p:nvPr/>
        </p:nvSpPr>
        <p:spPr>
          <a:xfrm>
            <a:off x="1746300" y="962023"/>
            <a:ext cx="7416824" cy="415498"/>
          </a:xfrm>
          <a:prstGeom prst="rect">
            <a:avLst/>
          </a:prstGeom>
        </p:spPr>
        <p:txBody>
          <a:bodyPr wrap="square">
            <a:spAutoFit/>
          </a:bodyPr>
          <a:lstStyle/>
          <a:p>
            <a:pPr algn="ctr" defTabSz="1043056" fontAlgn="auto">
              <a:spcBef>
                <a:spcPts val="0"/>
              </a:spcBef>
              <a:spcAft>
                <a:spcPts val="0"/>
              </a:spcAft>
              <a:defRPr sz="1800" b="1" i="0" u="none" strike="noStrike" kern="1200" baseline="0">
                <a:solidFill>
                  <a:sysClr val="windowText" lastClr="000000"/>
                </a:solidFill>
                <a:latin typeface="+mn-lt"/>
                <a:ea typeface="+mn-ea"/>
                <a:cs typeface="+mn-cs"/>
              </a:defRPr>
            </a:pPr>
            <a:r>
              <a:rPr lang="ru-RU" sz="1050" b="1" i="1" dirty="0">
                <a:solidFill>
                  <a:sysClr val="windowText" lastClr="000000"/>
                </a:solidFill>
                <a:latin typeface="Arial" pitchFamily="34" charset="0"/>
                <a:cs typeface="Arial" pitchFamily="34" charset="0"/>
              </a:rPr>
              <a:t>Доля площади земельных участков, </a:t>
            </a:r>
            <a:r>
              <a:rPr lang="ru-RU" sz="1050" b="1" i="1" dirty="0" smtClean="0">
                <a:solidFill>
                  <a:sysClr val="windowText" lastClr="000000"/>
                </a:solidFill>
                <a:latin typeface="Arial" pitchFamily="34" charset="0"/>
                <a:cs typeface="Arial" pitchFamily="34" charset="0"/>
              </a:rPr>
              <a:t>являющихся объектами </a:t>
            </a:r>
            <a:r>
              <a:rPr lang="ru-RU" sz="1050" b="1" i="1" dirty="0">
                <a:solidFill>
                  <a:sysClr val="windowText" lastClr="000000"/>
                </a:solidFill>
                <a:latin typeface="Arial" pitchFamily="34" charset="0"/>
                <a:cs typeface="Arial" pitchFamily="34" charset="0"/>
              </a:rPr>
              <a:t>налогообложения </a:t>
            </a:r>
            <a:r>
              <a:rPr lang="ru-RU" sz="1050" b="1" i="1" dirty="0" smtClean="0">
                <a:solidFill>
                  <a:sysClr val="windowText" lastClr="000000"/>
                </a:solidFill>
                <a:latin typeface="Arial" pitchFamily="34" charset="0"/>
                <a:cs typeface="Arial" pitchFamily="34" charset="0"/>
              </a:rPr>
              <a:t>земельным </a:t>
            </a:r>
            <a:r>
              <a:rPr lang="ru-RU" sz="1050" b="1" i="1" dirty="0">
                <a:solidFill>
                  <a:sysClr val="windowText" lastClr="000000"/>
                </a:solidFill>
                <a:latin typeface="Arial" pitchFamily="34" charset="0"/>
                <a:cs typeface="Arial" pitchFamily="34" charset="0"/>
              </a:rPr>
              <a:t>налогом</a:t>
            </a:r>
            <a:r>
              <a:rPr lang="ru-RU" sz="1050" b="1" i="1" dirty="0" smtClean="0">
                <a:solidFill>
                  <a:sysClr val="windowText" lastClr="000000"/>
                </a:solidFill>
                <a:latin typeface="Arial" pitchFamily="34" charset="0"/>
                <a:cs typeface="Arial" pitchFamily="34" charset="0"/>
              </a:rPr>
              <a:t>, </a:t>
            </a:r>
            <a:r>
              <a:rPr lang="ru-RU" sz="1050" b="1" i="1" dirty="0">
                <a:solidFill>
                  <a:sysClr val="windowText" lastClr="000000"/>
                </a:solidFill>
                <a:latin typeface="Arial" pitchFamily="34" charset="0"/>
                <a:cs typeface="Arial" pitchFamily="34" charset="0"/>
              </a:rPr>
              <a:t>в общей площади </a:t>
            </a:r>
            <a:r>
              <a:rPr lang="ru-RU" sz="1050" b="1" i="1" dirty="0" smtClean="0">
                <a:solidFill>
                  <a:sysClr val="windowText" lastClr="000000"/>
                </a:solidFill>
                <a:latin typeface="Arial" pitchFamily="34" charset="0"/>
                <a:cs typeface="Arial" pitchFamily="34" charset="0"/>
              </a:rPr>
              <a:t>территорий муниципальных </a:t>
            </a:r>
            <a:r>
              <a:rPr lang="ru-RU" sz="1050" b="1" i="1" dirty="0">
                <a:solidFill>
                  <a:sysClr val="windowText" lastClr="000000"/>
                </a:solidFill>
                <a:latin typeface="Arial" pitchFamily="34" charset="0"/>
                <a:cs typeface="Arial" pitchFamily="34" charset="0"/>
              </a:rPr>
              <a:t>образований, %</a:t>
            </a:r>
          </a:p>
        </p:txBody>
      </p:sp>
    </p:spTree>
    <p:extLst>
      <p:ext uri="{BB962C8B-B14F-4D97-AF65-F5344CB8AC3E}">
        <p14:creationId xmlns:p14="http://schemas.microsoft.com/office/powerpoint/2010/main" xmlns="" val="246574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17</a:t>
            </a:fld>
            <a:endParaRPr lang="ru-RU" dirty="0"/>
          </a:p>
        </p:txBody>
      </p:sp>
      <p:sp>
        <p:nvSpPr>
          <p:cNvPr id="3" name="Прямоугольник 2"/>
          <p:cNvSpPr/>
          <p:nvPr/>
        </p:nvSpPr>
        <p:spPr>
          <a:xfrm>
            <a:off x="528618" y="714921"/>
            <a:ext cx="2660534" cy="369332"/>
          </a:xfrm>
          <a:prstGeom prst="rect">
            <a:avLst/>
          </a:prstGeom>
        </p:spPr>
        <p:txBody>
          <a:bodyPr wrap="square">
            <a:spAutoFit/>
          </a:bodyPr>
          <a:lstStyle/>
          <a:p>
            <a:pPr indent="450215">
              <a:lnSpc>
                <a:spcPct val="150000"/>
              </a:lnSpc>
              <a:spcAft>
                <a:spcPts val="0"/>
              </a:spcAft>
            </a:pPr>
            <a:r>
              <a:rPr lang="ru-RU" sz="1200" b="1" i="1" dirty="0">
                <a:latin typeface="Arial" panose="020B0604020202020204" pitchFamily="34" charset="0"/>
                <a:ea typeface="Calibri" panose="020F0502020204030204" pitchFamily="34" charset="0"/>
                <a:cs typeface="Times New Roman" panose="02020603050405020304" pitchFamily="18" charset="0"/>
              </a:rPr>
              <a:t>СЕЛЬСКОЕ </a:t>
            </a:r>
            <a:r>
              <a:rPr lang="ru-RU" sz="1200" b="1" i="1" dirty="0" smtClean="0">
                <a:latin typeface="Arial" panose="020B0604020202020204" pitchFamily="34" charset="0"/>
                <a:ea typeface="Calibri" panose="020F0502020204030204" pitchFamily="34" charset="0"/>
                <a:cs typeface="Times New Roman" panose="02020603050405020304" pitchFamily="18" charset="0"/>
              </a:rPr>
              <a:t>ХОЗЯЙСТВО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528618" y="1115478"/>
            <a:ext cx="9814015" cy="6093976"/>
          </a:xfrm>
          <a:prstGeom prst="rect">
            <a:avLst/>
          </a:prstGeom>
        </p:spPr>
        <p:txBody>
          <a:bodyPr wrap="square">
            <a:spAutoFit/>
          </a:bodyPr>
          <a:lstStyle/>
          <a:p>
            <a:pPr indent="450000" algn="just"/>
            <a:endParaRPr lang="ru-RU" sz="1000" dirty="0" smtClean="0">
              <a:latin typeface="Arial" panose="020B0604020202020204" pitchFamily="34" charset="0"/>
              <a:cs typeface="Arial" panose="020B0604020202020204" pitchFamily="34" charset="0"/>
            </a:endParaRPr>
          </a:p>
          <a:p>
            <a:pPr indent="450000" algn="just"/>
            <a:r>
              <a:rPr lang="ru-RU" sz="1200" dirty="0" smtClean="0">
                <a:latin typeface="Arial" panose="020B0604020202020204" pitchFamily="34" charset="0"/>
                <a:cs typeface="Arial" panose="020B0604020202020204" pitchFamily="34" charset="0"/>
              </a:rPr>
              <a:t>Воронежская </a:t>
            </a:r>
            <a:r>
              <a:rPr lang="ru-RU" sz="1200" dirty="0">
                <a:latin typeface="Arial" panose="020B0604020202020204" pitchFamily="34" charset="0"/>
                <a:cs typeface="Arial" panose="020B0604020202020204" pitchFamily="34" charset="0"/>
              </a:rPr>
              <a:t>область - один из крупнейших аграрных регионов Российской Федерации. По объему производимой продукции сельского хозяйства область занимает 4-е место. </a:t>
            </a:r>
          </a:p>
          <a:p>
            <a:pPr indent="450000" algn="just"/>
            <a:r>
              <a:rPr lang="ru-RU" sz="1200" dirty="0">
                <a:latin typeface="Arial" panose="020B0604020202020204" pitchFamily="34" charset="0"/>
                <a:cs typeface="Arial" panose="020B0604020202020204" pitchFamily="34" charset="0"/>
              </a:rPr>
              <a:t>В 2021 году Воронежской областью произведено 4,4 % общероссийского объема продукции сельского хозяйства общей стоимостью 334,5 млрд рублей. Регион уверенно входит в топ-пять субъектов, внесших наибольший вклад в производство сельхозпродукции страны (среди регионов ЦФО Воронежская область занимает 2 место).</a:t>
            </a:r>
          </a:p>
          <a:p>
            <a:pPr indent="450000" algn="just"/>
            <a:r>
              <a:rPr lang="ru-RU" sz="1200" dirty="0">
                <a:latin typeface="Arial" panose="020B0604020202020204" pitchFamily="34" charset="0"/>
                <a:cs typeface="Arial" panose="020B0604020202020204" pitchFamily="34" charset="0"/>
              </a:rPr>
              <a:t>В 2021 году объем инвестиций в сельское хозяйство составил 22,0 млрд руб., индекс физического объема инвестиций в основной капитал сельского хозяйства - 76,8 % к уровню предыдущего года. Несмотря на замедление темпов роста инвестиционной активности, регион входит в пятерку лидеров по объему инвестиций в АПК среди регионов России.  </a:t>
            </a:r>
          </a:p>
          <a:p>
            <a:pPr indent="450000" algn="just"/>
            <a:r>
              <a:rPr lang="ru-RU" sz="1200" dirty="0">
                <a:latin typeface="Arial" panose="020B0604020202020204" pitchFamily="34" charset="0"/>
                <a:cs typeface="Arial" panose="020B0604020202020204" pitchFamily="34" charset="0"/>
              </a:rPr>
              <a:t>Важным фактором, стимулирующим развитие аграрного сектора, является господдержка. В 2021 году мерами государственной поддержки, объем которой составил 7,8 млрд рублей, воспользовались 1082 получателя более чем по 40 направлениям.</a:t>
            </a:r>
          </a:p>
          <a:p>
            <a:pPr indent="450000" algn="just"/>
            <a:r>
              <a:rPr lang="ru-RU" sz="1200" dirty="0">
                <a:latin typeface="Arial" panose="020B0604020202020204" pitchFamily="34" charset="0"/>
                <a:cs typeface="Arial" panose="020B0604020202020204" pitchFamily="34" charset="0"/>
              </a:rPr>
              <a:t>Сохранение и приумножение достигнутых в отрасли позиций невозможно без повышения качества жизни сельского населения. Основным инструментом для решения данной задачи стали мероприятия Государственной программы Российской Федерации «Комплексное развитие сельских территорий».</a:t>
            </a:r>
          </a:p>
          <a:p>
            <a:pPr indent="450000" algn="just"/>
            <a:r>
              <a:rPr lang="ru-RU" sz="1200" dirty="0">
                <a:latin typeface="Arial" panose="020B0604020202020204" pitchFamily="34" charset="0"/>
                <a:cs typeface="Arial" panose="020B0604020202020204" pitchFamily="34" charset="0"/>
              </a:rPr>
              <a:t>В рамках реализации мероприятий Государственной программы в 2021 году:</a:t>
            </a:r>
          </a:p>
          <a:p>
            <a:pPr indent="450000" algn="just"/>
            <a:r>
              <a:rPr lang="ru-RU" sz="1200" dirty="0">
                <a:latin typeface="Arial" panose="020B0604020202020204" pitchFamily="34" charset="0"/>
                <a:cs typeface="Arial" panose="020B0604020202020204" pitchFamily="34" charset="0"/>
              </a:rPr>
              <a:t>- введены в эксплуатацию 2600 квадратных метров жилья, в результате чего улучшены жилищные условия 23 сельских семей;</a:t>
            </a:r>
          </a:p>
          <a:p>
            <a:pPr indent="450000" algn="just"/>
            <a:r>
              <a:rPr lang="ru-RU" sz="1200" dirty="0">
                <a:latin typeface="Arial" panose="020B0604020202020204" pitchFamily="34" charset="0"/>
                <a:cs typeface="Arial" panose="020B0604020202020204" pitchFamily="34" charset="0"/>
              </a:rPr>
              <a:t>-  введены в эксплуатацию 12 км водопроводных сетей;</a:t>
            </a:r>
          </a:p>
          <a:p>
            <a:pPr indent="450000" algn="just"/>
            <a:r>
              <a:rPr lang="ru-RU" sz="1200" dirty="0">
                <a:latin typeface="Arial" panose="020B0604020202020204" pitchFamily="34" charset="0"/>
                <a:cs typeface="Arial" panose="020B0604020202020204" pitchFamily="34" charset="0"/>
              </a:rPr>
              <a:t>- осуществлялась реализация 9 проектов в рамках ведомственной целевой программы «Современный облик сельских территорий</a:t>
            </a:r>
            <a:r>
              <a:rPr lang="ru-RU" sz="1200" i="1" dirty="0">
                <a:latin typeface="Arial" panose="020B0604020202020204" pitchFamily="34" charset="0"/>
                <a:cs typeface="Arial" panose="020B0604020202020204" pitchFamily="34" charset="0"/>
              </a:rPr>
              <a:t>» (спортивный комплекс с плавательным бассейном в с. Новая Усмань Новоусманского района, дом культуры в с. Щучье, спортивная площадка в с. Петропавловка </a:t>
            </a:r>
            <a:r>
              <a:rPr lang="ru-RU" sz="1200" i="1" dirty="0" err="1">
                <a:latin typeface="Arial" panose="020B0604020202020204" pitchFamily="34" charset="0"/>
                <a:cs typeface="Arial" panose="020B0604020202020204" pitchFamily="34" charset="0"/>
              </a:rPr>
              <a:t>Лискинского</a:t>
            </a:r>
            <a:r>
              <a:rPr lang="ru-RU" sz="1200" i="1" dirty="0">
                <a:latin typeface="Arial" panose="020B0604020202020204" pitchFamily="34" charset="0"/>
                <a:cs typeface="Arial" panose="020B0604020202020204" pitchFamily="34" charset="0"/>
              </a:rPr>
              <a:t> района, канализационные сети в п. Таловая (</a:t>
            </a:r>
            <a:r>
              <a:rPr lang="en-US" sz="1200" i="1" dirty="0">
                <a:latin typeface="Arial" panose="020B0604020202020204" pitchFamily="34" charset="0"/>
                <a:cs typeface="Arial" panose="020B0604020202020204" pitchFamily="34" charset="0"/>
              </a:rPr>
              <a:t>II</a:t>
            </a:r>
            <a:r>
              <a:rPr lang="ru-RU" sz="1200" i="1" dirty="0">
                <a:latin typeface="Arial" panose="020B0604020202020204" pitchFamily="34" charset="0"/>
                <a:cs typeface="Arial" panose="020B0604020202020204" pitchFamily="34" charset="0"/>
              </a:rPr>
              <a:t> этап) </a:t>
            </a:r>
            <a:r>
              <a:rPr lang="ru-RU" sz="1200" i="1" dirty="0" err="1">
                <a:latin typeface="Arial" panose="020B0604020202020204" pitchFamily="34" charset="0"/>
                <a:cs typeface="Arial" panose="020B0604020202020204" pitchFamily="34" charset="0"/>
              </a:rPr>
              <a:t>Таловского</a:t>
            </a:r>
            <a:r>
              <a:rPr lang="ru-RU" sz="1200" i="1" dirty="0">
                <a:latin typeface="Arial" panose="020B0604020202020204" pitchFamily="34" charset="0"/>
                <a:cs typeface="Arial" panose="020B0604020202020204" pitchFamily="34" charset="0"/>
              </a:rPr>
              <a:t> района, реконструкция системы водоснабжения и капитальный ремонт школы в с. </a:t>
            </a:r>
            <a:r>
              <a:rPr lang="ru-RU" sz="1200" i="1" dirty="0" err="1">
                <a:latin typeface="Arial" panose="020B0604020202020204" pitchFamily="34" charset="0"/>
                <a:cs typeface="Arial" panose="020B0604020202020204" pitchFamily="34" charset="0"/>
              </a:rPr>
              <a:t>Алферовка</a:t>
            </a:r>
            <a:r>
              <a:rPr lang="ru-RU" sz="1200" i="1" dirty="0">
                <a:latin typeface="Arial" panose="020B0604020202020204" pitchFamily="34" charset="0"/>
                <a:cs typeface="Arial" panose="020B0604020202020204" pitchFamily="34" charset="0"/>
              </a:rPr>
              <a:t> Новохоперского района, капитальный ремонт дома культуры в с. Каширское Каширского района, </a:t>
            </a:r>
            <a:r>
              <a:rPr lang="ru-RU" sz="1200" i="1" dirty="0" err="1">
                <a:latin typeface="Arial" panose="020B0604020202020204" pitchFamily="34" charset="0"/>
                <a:cs typeface="Arial" panose="020B0604020202020204" pitchFamily="34" charset="0"/>
              </a:rPr>
              <a:t>лыжероллерная</a:t>
            </a:r>
            <a:r>
              <a:rPr lang="ru-RU" sz="1200" i="1" dirty="0">
                <a:latin typeface="Arial" panose="020B0604020202020204" pitchFamily="34" charset="0"/>
                <a:cs typeface="Arial" panose="020B0604020202020204" pitchFamily="34" charset="0"/>
              </a:rPr>
              <a:t> трасса </a:t>
            </a:r>
            <a:r>
              <a:rPr lang="ru-RU" sz="1200" i="1" dirty="0" smtClean="0">
                <a:latin typeface="Arial" panose="020B0604020202020204" pitchFamily="34" charset="0"/>
                <a:cs typeface="Arial" panose="020B0604020202020204" pitchFamily="34" charset="0"/>
              </a:rPr>
              <a:t>в </a:t>
            </a:r>
            <a:r>
              <a:rPr lang="ru-RU" sz="1200" i="1" dirty="0" err="1" smtClean="0">
                <a:latin typeface="Arial" panose="020B0604020202020204" pitchFamily="34" charset="0"/>
                <a:cs typeface="Arial" panose="020B0604020202020204" pitchFamily="34" charset="0"/>
              </a:rPr>
              <a:t>р.п</a:t>
            </a:r>
            <a:r>
              <a:rPr lang="ru-RU" sz="1200" i="1" dirty="0">
                <a:latin typeface="Arial" panose="020B0604020202020204" pitchFamily="34" charset="0"/>
                <a:cs typeface="Arial" panose="020B0604020202020204" pitchFamily="34" charset="0"/>
              </a:rPr>
              <a:t>. Панино </a:t>
            </a:r>
            <a:r>
              <a:rPr lang="ru-RU" sz="1200" i="1" dirty="0" err="1">
                <a:latin typeface="Arial" panose="020B0604020202020204" pitchFamily="34" charset="0"/>
                <a:cs typeface="Arial" panose="020B0604020202020204" pitchFamily="34" charset="0"/>
              </a:rPr>
              <a:t>Панинского</a:t>
            </a:r>
            <a:r>
              <a:rPr lang="ru-RU" sz="1200" i="1" dirty="0">
                <a:latin typeface="Arial" panose="020B0604020202020204" pitchFamily="34" charset="0"/>
                <a:cs typeface="Arial" panose="020B0604020202020204" pitchFamily="34" charset="0"/>
              </a:rPr>
              <a:t> района, сети </a:t>
            </a:r>
            <a:r>
              <a:rPr lang="ru-RU" sz="1200" i="1" dirty="0" smtClean="0">
                <a:latin typeface="Arial" panose="020B0604020202020204" pitchFamily="34" charset="0"/>
                <a:cs typeface="Arial" panose="020B0604020202020204" pitchFamily="34" charset="0"/>
              </a:rPr>
              <a:t>водоснабжения в </a:t>
            </a:r>
            <a:r>
              <a:rPr lang="ru-RU" sz="1200" i="1" dirty="0">
                <a:latin typeface="Arial" panose="020B0604020202020204" pitchFamily="34" charset="0"/>
                <a:cs typeface="Arial" panose="020B0604020202020204" pitchFamily="34" charset="0"/>
              </a:rPr>
              <a:t>с. Бродовое Аннинского района, </a:t>
            </a:r>
            <a:r>
              <a:rPr lang="ru-RU" sz="1200" i="1" dirty="0" smtClean="0">
                <a:latin typeface="Arial" panose="020B0604020202020204" pitchFamily="34" charset="0"/>
                <a:cs typeface="Arial" panose="020B0604020202020204" pitchFamily="34" charset="0"/>
              </a:rPr>
              <a:t>реконструкция системы водоснабжения в п. </a:t>
            </a:r>
            <a:r>
              <a:rPr lang="ru-RU" sz="1200" i="1" dirty="0" err="1" smtClean="0">
                <a:latin typeface="Arial" panose="020B0604020202020204" pitchFamily="34" charset="0"/>
                <a:cs typeface="Arial" panose="020B0604020202020204" pitchFamily="34" charset="0"/>
              </a:rPr>
              <a:t>Копенкина</a:t>
            </a:r>
            <a:r>
              <a:rPr lang="ru-RU" sz="1200" i="1" dirty="0" smtClean="0">
                <a:latin typeface="Arial" panose="020B0604020202020204" pitchFamily="34" charset="0"/>
                <a:cs typeface="Arial" panose="020B0604020202020204" pitchFamily="34" charset="0"/>
              </a:rPr>
              <a:t> </a:t>
            </a:r>
            <a:r>
              <a:rPr lang="ru-RU" sz="1200" i="1" dirty="0" err="1">
                <a:latin typeface="Arial" panose="020B0604020202020204" pitchFamily="34" charset="0"/>
                <a:cs typeface="Arial" panose="020B0604020202020204" pitchFamily="34" charset="0"/>
              </a:rPr>
              <a:t>Россошанского</a:t>
            </a:r>
            <a:r>
              <a:rPr lang="ru-RU" sz="1200" i="1" dirty="0">
                <a:latin typeface="Arial" panose="020B0604020202020204" pitchFamily="34" charset="0"/>
                <a:cs typeface="Arial" panose="020B0604020202020204" pitchFamily="34" charset="0"/>
              </a:rPr>
              <a:t> района)</a:t>
            </a:r>
            <a:r>
              <a:rPr lang="ru-RU" sz="1200" dirty="0">
                <a:latin typeface="Arial" panose="020B0604020202020204" pitchFamily="34" charset="0"/>
                <a:cs typeface="Arial" panose="020B0604020202020204" pitchFamily="34" charset="0"/>
              </a:rPr>
              <a:t>;</a:t>
            </a:r>
          </a:p>
          <a:p>
            <a:pPr indent="450000" algn="just"/>
            <a:r>
              <a:rPr lang="ru-RU" sz="1200" dirty="0">
                <a:latin typeface="Arial" panose="020B0604020202020204" pitchFamily="34" charset="0"/>
                <a:cs typeface="Arial" panose="020B0604020202020204" pitchFamily="34" charset="0"/>
              </a:rPr>
              <a:t>- завершено строительство инфраструктурного проекта комплексной компактной застройки в п. </a:t>
            </a:r>
            <a:r>
              <a:rPr lang="ru-RU" sz="1200" dirty="0" err="1">
                <a:latin typeface="Arial" panose="020B0604020202020204" pitchFamily="34" charset="0"/>
                <a:cs typeface="Arial" panose="020B0604020202020204" pitchFamily="34" charset="0"/>
              </a:rPr>
              <a:t>Лушниковка</a:t>
            </a:r>
            <a:r>
              <a:rPr lang="ru-RU" sz="1200" dirty="0">
                <a:latin typeface="Arial" panose="020B0604020202020204" pitchFamily="34" charset="0"/>
                <a:cs typeface="Arial" panose="020B0604020202020204" pitchFamily="34" charset="0"/>
              </a:rPr>
              <a:t> Бобровского района;</a:t>
            </a:r>
          </a:p>
          <a:p>
            <a:pPr indent="450000" algn="just"/>
            <a:r>
              <a:rPr lang="ru-RU" sz="1200" dirty="0">
                <a:latin typeface="Arial" panose="020B0604020202020204" pitchFamily="34" charset="0"/>
                <a:cs typeface="Arial" panose="020B0604020202020204" pitchFamily="34" charset="0"/>
              </a:rPr>
              <a:t>- построено 26 км автомобильных дорог (5 дорог);</a:t>
            </a:r>
          </a:p>
          <a:p>
            <a:pPr indent="450000" algn="just"/>
            <a:r>
              <a:rPr lang="ru-RU" sz="1200" dirty="0">
                <a:latin typeface="Arial" panose="020B0604020202020204" pitchFamily="34" charset="0"/>
                <a:cs typeface="Arial" panose="020B0604020202020204" pitchFamily="34" charset="0"/>
              </a:rPr>
              <a:t>- возмещены затраты </a:t>
            </a:r>
            <a:r>
              <a:rPr lang="ru-RU" sz="1200" dirty="0" err="1">
                <a:latin typeface="Arial" panose="020B0604020202020204" pitchFamily="34" charset="0"/>
                <a:cs typeface="Arial" panose="020B0604020202020204" pitchFamily="34" charset="0"/>
              </a:rPr>
              <a:t>сельхозорганизациям</a:t>
            </a:r>
            <a:r>
              <a:rPr lang="ru-RU" sz="1200" dirty="0">
                <a:latin typeface="Arial" panose="020B0604020202020204" pitchFamily="34" charset="0"/>
                <a:cs typeface="Arial" panose="020B0604020202020204" pitchFamily="34" charset="0"/>
              </a:rPr>
              <a:t> по 12 договорам обучения и 1343 договорам производственной практики;</a:t>
            </a:r>
          </a:p>
          <a:p>
            <a:pPr indent="450000" algn="just"/>
            <a:r>
              <a:rPr lang="ru-RU" sz="1200" dirty="0">
                <a:latin typeface="Arial" panose="020B0604020202020204" pitchFamily="34" charset="0"/>
                <a:cs typeface="Arial" panose="020B0604020202020204" pitchFamily="34" charset="0"/>
              </a:rPr>
              <a:t>- реализованы 86 проектов по благоустройству сельских территорий в 23 муниципальных районах области.</a:t>
            </a:r>
          </a:p>
          <a:p>
            <a:pPr indent="450000" algn="just"/>
            <a:r>
              <a:rPr lang="ru-RU" sz="1200" dirty="0">
                <a:latin typeface="Arial" panose="020B0604020202020204" pitchFamily="34" charset="0"/>
                <a:cs typeface="Arial" panose="020B0604020202020204" pitchFamily="34" charset="0"/>
              </a:rPr>
              <a:t>В 2021 году объем средств на реализацию мероприятий программы составил 1 </a:t>
            </a:r>
            <a:r>
              <a:rPr lang="ru-RU" sz="1200" dirty="0" smtClean="0">
                <a:latin typeface="Arial" panose="020B0604020202020204" pitchFamily="34" charset="0"/>
                <a:cs typeface="Arial" panose="020B0604020202020204" pitchFamily="34" charset="0"/>
              </a:rPr>
              <a:t>628,1 </a:t>
            </a:r>
            <a:r>
              <a:rPr lang="ru-RU" sz="1200" dirty="0">
                <a:latin typeface="Arial" panose="020B0604020202020204" pitchFamily="34" charset="0"/>
                <a:cs typeface="Arial" panose="020B0604020202020204" pitchFamily="34" charset="0"/>
              </a:rPr>
              <a:t>млн рублей, из них 1 </a:t>
            </a:r>
            <a:r>
              <a:rPr lang="ru-RU" sz="1200" dirty="0" smtClean="0">
                <a:latin typeface="Arial" panose="020B0604020202020204" pitchFamily="34" charset="0"/>
                <a:cs typeface="Arial" panose="020B0604020202020204" pitchFamily="34" charset="0"/>
              </a:rPr>
              <a:t>572,9 </a:t>
            </a:r>
            <a:r>
              <a:rPr lang="ru-RU" sz="1200" dirty="0">
                <a:latin typeface="Arial" panose="020B0604020202020204" pitchFamily="34" charset="0"/>
                <a:cs typeface="Arial" panose="020B0604020202020204" pitchFamily="34" charset="0"/>
              </a:rPr>
              <a:t>млн рублей – средства федерального бюджета.</a:t>
            </a:r>
          </a:p>
          <a:p>
            <a:pPr indent="450000" algn="just"/>
            <a:endParaRPr lang="ru-RU" sz="1000" dirty="0">
              <a:latin typeface="Arial" panose="020B0604020202020204" pitchFamily="34" charset="0"/>
              <a:cs typeface="Arial" panose="020B0604020202020204" pitchFamily="34" charset="0"/>
            </a:endParaRPr>
          </a:p>
          <a:p>
            <a:pPr indent="450000" algn="just">
              <a:spcAft>
                <a:spcPts val="0"/>
              </a:spcAft>
            </a:pPr>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11782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18</a:t>
            </a:fld>
            <a:endParaRPr lang="ru-RU" dirty="0"/>
          </a:p>
        </p:txBody>
      </p:sp>
      <p:graphicFrame>
        <p:nvGraphicFramePr>
          <p:cNvPr id="3" name="Диаграмма 2"/>
          <p:cNvGraphicFramePr>
            <a:graphicFrameLocks/>
          </p:cNvGraphicFramePr>
          <p:nvPr>
            <p:extLst>
              <p:ext uri="{D42A27DB-BD31-4B8C-83A1-F6EECF244321}">
                <p14:modId xmlns:p14="http://schemas.microsoft.com/office/powerpoint/2010/main" xmlns="" val="3970467207"/>
              </p:ext>
            </p:extLst>
          </p:nvPr>
        </p:nvGraphicFramePr>
        <p:xfrm>
          <a:off x="738188" y="1116335"/>
          <a:ext cx="3888432" cy="187220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94172" y="700837"/>
            <a:ext cx="4320480" cy="415498"/>
          </a:xfrm>
          <a:prstGeom prst="rect">
            <a:avLst/>
          </a:prstGeom>
          <a:noFill/>
        </p:spPr>
        <p:txBody>
          <a:bodyPr wrap="square" rtlCol="0">
            <a:spAutoFit/>
          </a:bodyPr>
          <a:lstStyle/>
          <a:p>
            <a:pPr algn="ctr"/>
            <a:r>
              <a:rPr lang="ru-RU" sz="1000" b="1" i="1" dirty="0" smtClean="0">
                <a:latin typeface="Arial" pitchFamily="34" charset="0"/>
                <a:cs typeface="Arial" pitchFamily="34" charset="0"/>
              </a:rPr>
              <a:t>Доля прибыльных сельскохозяйственных </a:t>
            </a:r>
          </a:p>
          <a:p>
            <a:pPr algn="ctr"/>
            <a:r>
              <a:rPr lang="ru-RU" sz="1000" b="1" i="1" dirty="0" smtClean="0">
                <a:latin typeface="Arial" pitchFamily="34" charset="0"/>
                <a:cs typeface="Arial" pitchFamily="34" charset="0"/>
              </a:rPr>
              <a:t>организаций в общем их числе, % </a:t>
            </a:r>
            <a:endParaRPr lang="ru-RU" sz="1000" b="1" i="1" dirty="0">
              <a:latin typeface="Arial" pitchFamily="34" charset="0"/>
              <a:cs typeface="Arial" pitchFamily="34" charset="0"/>
            </a:endParaRPr>
          </a:p>
        </p:txBody>
      </p:sp>
      <p:sp>
        <p:nvSpPr>
          <p:cNvPr id="5" name="Прямоугольник 4"/>
          <p:cNvSpPr/>
          <p:nvPr/>
        </p:nvSpPr>
        <p:spPr>
          <a:xfrm>
            <a:off x="5105264" y="1144534"/>
            <a:ext cx="5354004" cy="1754326"/>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 2021 году производственно-финансовую деятельность осуществляли 421 сельскохозяйственная организация в 31 муниципальном районе и 2 городских округах. По итогам отчетного периода получена прибыль в 397 </a:t>
            </a:r>
            <a:r>
              <a:rPr lang="ru-RU" sz="1200" dirty="0" err="1">
                <a:latin typeface="Arial" panose="020B0604020202020204" pitchFamily="34" charset="0"/>
                <a:cs typeface="Arial" panose="020B0604020202020204" pitchFamily="34" charset="0"/>
              </a:rPr>
              <a:t>сельхозорганизациях</a:t>
            </a:r>
            <a:r>
              <a:rPr lang="ru-RU" sz="1200" dirty="0">
                <a:latin typeface="Arial" panose="020B0604020202020204" pitchFamily="34" charset="0"/>
                <a:cs typeface="Arial" panose="020B0604020202020204" pitchFamily="34" charset="0"/>
              </a:rPr>
              <a:t>, в 24 – результатом деятельности стал убыток. По результатам производственной деятельности за 2021 год в сельскохозяйственных организациях прибыль до налогообложения составила 46 млрд рублей (на 7 млрд рублей больше, чем в 2020 году),  </a:t>
            </a:r>
            <a:endParaRPr lang="ru-RU" sz="1200" dirty="0" smtClean="0">
              <a:latin typeface="Arial" panose="020B0604020202020204" pitchFamily="34" charset="0"/>
              <a:cs typeface="Arial" panose="020B0604020202020204" pitchFamily="34" charset="0"/>
            </a:endParaRPr>
          </a:p>
          <a:p>
            <a:pPr algn="just"/>
            <a:endParaRPr lang="ru-RU" sz="1200" dirty="0">
              <a:latin typeface="Arial" panose="020B0604020202020204" pitchFamily="34" charset="0"/>
              <a:cs typeface="Arial" panose="020B0604020202020204" pitchFamily="34" charset="0"/>
            </a:endParaRPr>
          </a:p>
        </p:txBody>
      </p:sp>
      <p:sp>
        <p:nvSpPr>
          <p:cNvPr id="6" name="Прямоугольник 5"/>
          <p:cNvSpPr/>
          <p:nvPr/>
        </p:nvSpPr>
        <p:spPr>
          <a:xfrm>
            <a:off x="594172" y="3200752"/>
            <a:ext cx="9865096" cy="175432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450000" algn="just"/>
            <a:r>
              <a:rPr lang="ru-RU" sz="1200" b="1" i="1" dirty="0">
                <a:latin typeface="Arial" panose="020B0604020202020204" pitchFamily="34" charset="0"/>
                <a:cs typeface="Arial" panose="020B0604020202020204" pitchFamily="34" charset="0"/>
              </a:rPr>
              <a:t>Доля прибыльных</a:t>
            </a:r>
            <a:r>
              <a:rPr lang="ru-RU" sz="1200" dirty="0">
                <a:latin typeface="Arial" panose="020B0604020202020204" pitchFamily="34" charset="0"/>
                <a:cs typeface="Arial" panose="020B0604020202020204" pitchFamily="34" charset="0"/>
              </a:rPr>
              <a:t> </a:t>
            </a:r>
            <a:r>
              <a:rPr lang="ru-RU" sz="1200" b="1" i="1" dirty="0">
                <a:latin typeface="Arial" panose="020B0604020202020204" pitchFamily="34" charset="0"/>
                <a:cs typeface="Arial" panose="020B0604020202020204" pitchFamily="34" charset="0"/>
              </a:rPr>
              <a:t>сельскохозяйственных организаций</a:t>
            </a:r>
            <a:r>
              <a:rPr lang="ru-RU" sz="1200" dirty="0">
                <a:latin typeface="Arial" panose="020B0604020202020204" pitchFamily="34" charset="0"/>
                <a:cs typeface="Arial" panose="020B0604020202020204" pitchFamily="34" charset="0"/>
              </a:rPr>
              <a:t> составила 94,3%, что ниже уровня 2020 года на 0,6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выше уровня 2018 года на 6,1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a:t>
            </a:r>
          </a:p>
          <a:p>
            <a:pPr indent="450000" algn="just"/>
            <a:r>
              <a:rPr lang="ru-RU" sz="1200" dirty="0">
                <a:latin typeface="Arial" panose="020B0604020202020204" pitchFamily="34" charset="0"/>
                <a:cs typeface="Arial" panose="020B0604020202020204" pitchFamily="34" charset="0"/>
              </a:rPr>
              <a:t>В 18 муниципальных образованиях (Борисоглебском городском округе,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Верхнехавском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Воробьевском</a:t>
            </a:r>
            <a:r>
              <a:rPr lang="ru-RU" sz="1200" dirty="0">
                <a:latin typeface="Arial" panose="020B0604020202020204" pitchFamily="34" charset="0"/>
                <a:cs typeface="Arial" panose="020B0604020202020204" pitchFamily="34" charset="0"/>
              </a:rPr>
              <a:t>, Грибановском, Каменском, Кантемировском,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Новохоперском, </a:t>
            </a:r>
            <a:r>
              <a:rPr lang="ru-RU" sz="1200" dirty="0" err="1">
                <a:latin typeface="Arial" panose="020B0604020202020204" pitchFamily="34" charset="0"/>
                <a:cs typeface="Arial" panose="020B0604020202020204" pitchFamily="34" charset="0"/>
              </a:rPr>
              <a:t>Ольховатском</a:t>
            </a:r>
            <a:r>
              <a:rPr lang="ru-RU" sz="1200" dirty="0">
                <a:latin typeface="Arial" panose="020B0604020202020204" pitchFamily="34" charset="0"/>
                <a:cs typeface="Arial" panose="020B0604020202020204" pitchFamily="34" charset="0"/>
              </a:rPr>
              <a:t>, Острогожском, Павловском, </a:t>
            </a:r>
            <a:r>
              <a:rPr lang="ru-RU" sz="1200" dirty="0" err="1">
                <a:latin typeface="Arial" panose="020B0604020202020204" pitchFamily="34" charset="0"/>
                <a:cs typeface="Arial" panose="020B0604020202020204" pitchFamily="34" charset="0"/>
              </a:rPr>
              <a:t>Панинском</a:t>
            </a:r>
            <a:r>
              <a:rPr lang="ru-RU" sz="1200" dirty="0">
                <a:latin typeface="Arial" panose="020B0604020202020204" pitchFamily="34" charset="0"/>
                <a:cs typeface="Arial" panose="020B0604020202020204" pitchFamily="34" charset="0"/>
              </a:rPr>
              <a:t>, Подгоренском, </a:t>
            </a:r>
            <a:r>
              <a:rPr lang="ru-RU" sz="1200" dirty="0" err="1">
                <a:latin typeface="Arial" panose="020B0604020202020204" pitchFamily="34" charset="0"/>
                <a:cs typeface="Arial" panose="020B0604020202020204" pitchFamily="34" charset="0"/>
              </a:rPr>
              <a:t>Репьевском</a:t>
            </a:r>
            <a:r>
              <a:rPr lang="ru-RU" sz="1200" dirty="0">
                <a:latin typeface="Arial" panose="020B0604020202020204" pitchFamily="34" charset="0"/>
                <a:cs typeface="Arial" panose="020B0604020202020204" pitchFamily="34" charset="0"/>
              </a:rPr>
              <a:t>, Семилукском, </a:t>
            </a:r>
            <a:r>
              <a:rPr lang="ru-RU" sz="1200" dirty="0" err="1">
                <a:latin typeface="Arial" panose="020B0604020202020204" pitchFamily="34" charset="0"/>
                <a:cs typeface="Arial" panose="020B0604020202020204" pitchFamily="34" charset="0"/>
              </a:rPr>
              <a:t>Таловском</a:t>
            </a:r>
            <a:r>
              <a:rPr lang="ru-RU" sz="1200" dirty="0">
                <a:latin typeface="Arial" panose="020B0604020202020204" pitchFamily="34" charset="0"/>
                <a:cs typeface="Arial" panose="020B0604020202020204" pitchFamily="34" charset="0"/>
              </a:rPr>
              <a:t>, Терновском муниципальных районах) все сельскохозяйственные организации завершили 2021 год с прибылью. </a:t>
            </a:r>
          </a:p>
          <a:p>
            <a:pPr indent="450000" algn="just"/>
            <a:r>
              <a:rPr lang="ru-RU" sz="1200" dirty="0" smtClean="0">
                <a:latin typeface="Arial" panose="020B0604020202020204" pitchFamily="34" charset="0"/>
                <a:cs typeface="Arial" panose="020B0604020202020204" pitchFamily="34" charset="0"/>
              </a:rPr>
              <a:t>Наименьшая </a:t>
            </a:r>
            <a:r>
              <a:rPr lang="ru-RU" sz="1200" dirty="0">
                <a:latin typeface="Arial" panose="020B0604020202020204" pitchFamily="34" charset="0"/>
                <a:cs typeface="Arial" panose="020B0604020202020204" pitchFamily="34" charset="0"/>
              </a:rPr>
              <a:t>доля прибыльных организаций – в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(55,6%), Нижнедевицком (77,8%), Бобровском (80%) муниципальных районах. </a:t>
            </a:r>
          </a:p>
          <a:p>
            <a:pPr indent="450000" algn="just"/>
            <a:endParaRPr lang="ru-RU" sz="1200" dirty="0">
              <a:latin typeface="Arial" panose="020B0604020202020204" pitchFamily="34" charset="0"/>
              <a:cs typeface="Arial" panose="020B0604020202020204" pitchFamily="34"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xmlns="" val="780415459"/>
              </p:ext>
            </p:extLst>
          </p:nvPr>
        </p:nvGraphicFramePr>
        <p:xfrm>
          <a:off x="339080" y="4813597"/>
          <a:ext cx="10153128" cy="23828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823687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19</a:t>
            </a:fld>
            <a:endParaRPr lang="ru-RU" dirty="0"/>
          </a:p>
        </p:txBody>
      </p:sp>
      <p:sp>
        <p:nvSpPr>
          <p:cNvPr id="7" name="Прямоугольник 6"/>
          <p:cNvSpPr/>
          <p:nvPr/>
        </p:nvSpPr>
        <p:spPr>
          <a:xfrm>
            <a:off x="522163" y="828303"/>
            <a:ext cx="9865097" cy="2123658"/>
          </a:xfrm>
          <a:prstGeom prst="rect">
            <a:avLst/>
          </a:prstGeom>
          <a:solidFill>
            <a:schemeClr val="accent2">
              <a:lumMod val="20000"/>
              <a:lumOff val="80000"/>
            </a:schemeClr>
          </a:solidFill>
          <a:ln>
            <a:solidFill>
              <a:schemeClr val="accent2">
                <a:lumMod val="60000"/>
                <a:lumOff val="40000"/>
              </a:schemeClr>
            </a:solidFill>
          </a:ln>
        </p:spPr>
        <p:txBody>
          <a:bodyPr wrap="square">
            <a:spAutoFit/>
          </a:bodyPr>
          <a:lstStyle/>
          <a:p>
            <a:pPr indent="450000" algn="just"/>
            <a:r>
              <a:rPr lang="ru-RU" sz="1200" dirty="0">
                <a:latin typeface="Arial" panose="020B0604020202020204" pitchFamily="34" charset="0"/>
                <a:cs typeface="Arial" panose="020B0604020202020204" pitchFamily="34" charset="0"/>
              </a:rPr>
              <a:t>Основными </a:t>
            </a:r>
            <a:r>
              <a:rPr lang="ru-RU" sz="1200" b="1" i="1" dirty="0">
                <a:latin typeface="Arial" panose="020B0604020202020204" pitchFamily="34" charset="0"/>
                <a:cs typeface="Arial" panose="020B0604020202020204" pitchFamily="34" charset="0"/>
              </a:rPr>
              <a:t>проблемами, </a:t>
            </a:r>
            <a:r>
              <a:rPr lang="ru-RU" sz="1200" dirty="0">
                <a:latin typeface="Arial" panose="020B0604020202020204" pitchFamily="34" charset="0"/>
                <a:cs typeface="Arial" panose="020B0604020202020204" pitchFamily="34" charset="0"/>
              </a:rPr>
              <a:t>сдерживающими развитие сельскохозяйственного производства, являются</a:t>
            </a:r>
            <a:r>
              <a:rPr lang="ru-RU" sz="1200" dirty="0" smtClean="0">
                <a:latin typeface="Arial" panose="020B0604020202020204" pitchFamily="34" charset="0"/>
                <a:cs typeface="Arial" panose="020B0604020202020204" pitchFamily="34" charset="0"/>
              </a:rPr>
              <a:t>:</a:t>
            </a:r>
          </a:p>
          <a:p>
            <a:pPr indent="450000" algn="just"/>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высокая волатильность цен на реализуемую </a:t>
            </a:r>
            <a:r>
              <a:rPr lang="ru-RU" sz="1200" dirty="0" err="1">
                <a:latin typeface="Arial" panose="020B0604020202020204" pitchFamily="34" charset="0"/>
                <a:cs typeface="Arial" panose="020B0604020202020204" pitchFamily="34" charset="0"/>
              </a:rPr>
              <a:t>сельхозтоваропроизводителями</a:t>
            </a:r>
            <a:r>
              <a:rPr lang="ru-RU" sz="1200" dirty="0">
                <a:latin typeface="Arial" panose="020B0604020202020204" pitchFamily="34" charset="0"/>
                <a:cs typeface="Arial" panose="020B0604020202020204" pitchFamily="34" charset="0"/>
              </a:rPr>
              <a:t> продукцию;</a:t>
            </a: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рост цен и тарифов на энергоносители и другие товарно-материальные ресурсы, используемые в сельскохозяйственном производстве;</a:t>
            </a: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дефицит высококвалифицированных кадров в АПК;</a:t>
            </a: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отток трудоспособного населения, особенно молодежи, сокращение сельской поселенческой сети;</a:t>
            </a: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низкий уровень развития кооперационных связей между </a:t>
            </a:r>
            <a:r>
              <a:rPr lang="ru-RU" sz="1200" dirty="0" err="1">
                <a:latin typeface="Arial" panose="020B0604020202020204" pitchFamily="34" charset="0"/>
                <a:cs typeface="Arial" panose="020B0604020202020204" pitchFamily="34" charset="0"/>
              </a:rPr>
              <a:t>сельхозорганизациями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кретьянско</a:t>
            </a:r>
            <a:r>
              <a:rPr lang="ru-RU" sz="1200" dirty="0">
                <a:latin typeface="Arial" panose="020B0604020202020204" pitchFamily="34" charset="0"/>
                <a:cs typeface="Arial" panose="020B0604020202020204" pitchFamily="34" charset="0"/>
              </a:rPr>
              <a:t>-фермерскими хозяйствами и личными подсобными хозяйствами;</a:t>
            </a: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рост монополизации торговых сетей в условиях несовершенства инфраструктуры агропродовольственного рынка, ограничивающий доступ к нему сельскохозяйственными товаропроизводителями</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
        <p:nvSpPr>
          <p:cNvPr id="9" name="Прямоугольник 8"/>
          <p:cNvSpPr/>
          <p:nvPr/>
        </p:nvSpPr>
        <p:spPr>
          <a:xfrm>
            <a:off x="522163" y="3132559"/>
            <a:ext cx="9865098" cy="1938992"/>
          </a:xfrm>
          <a:prstGeom prst="rect">
            <a:avLst/>
          </a:prstGeom>
          <a:solidFill>
            <a:schemeClr val="accent3">
              <a:lumMod val="40000"/>
              <a:lumOff val="60000"/>
            </a:schemeClr>
          </a:solidFill>
          <a:ln>
            <a:solidFill>
              <a:schemeClr val="accent3"/>
            </a:solidFill>
          </a:ln>
        </p:spPr>
        <p:txBody>
          <a:bodyPr wrap="square">
            <a:spAutoFit/>
          </a:bodyPr>
          <a:lstStyle/>
          <a:p>
            <a:pPr indent="450000" algn="just"/>
            <a:r>
              <a:rPr lang="ru-RU" sz="1200" dirty="0">
                <a:latin typeface="Arial" panose="020B0604020202020204" pitchFamily="34" charset="0"/>
                <a:cs typeface="Arial" panose="020B0604020202020204" pitchFamily="34" charset="0"/>
              </a:rPr>
              <a:t>В целях решения существующих проблем и повышения эффективности производственно-финансовой деятельности сельскохозяйственных товаропроизводителей </a:t>
            </a:r>
            <a:r>
              <a:rPr lang="ru-RU" sz="1200" b="1" i="1" dirty="0">
                <a:latin typeface="Arial" panose="020B0604020202020204" pitchFamily="34" charset="0"/>
                <a:cs typeface="Arial" panose="020B0604020202020204" pitchFamily="34" charset="0"/>
              </a:rPr>
              <a:t>администрациям муниципальных образований области необходимо</a:t>
            </a:r>
            <a:r>
              <a:rPr lang="ru-RU" sz="1200" b="1" i="1" dirty="0" smtClean="0">
                <a:latin typeface="Arial" panose="020B0604020202020204" pitchFamily="34" charset="0"/>
                <a:cs typeface="Arial" panose="020B0604020202020204" pitchFamily="34" charset="0"/>
              </a:rPr>
              <a:t>:</a:t>
            </a:r>
          </a:p>
          <a:p>
            <a:pPr indent="450000" algn="just"/>
            <a:endParaRPr lang="ru-RU" sz="12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проводить </a:t>
            </a:r>
            <a:r>
              <a:rPr lang="ru-RU" sz="1200" dirty="0">
                <a:latin typeface="Arial" panose="020B0604020202020204" pitchFamily="34" charset="0"/>
                <a:cs typeface="Arial" panose="020B0604020202020204" pitchFamily="34" charset="0"/>
              </a:rPr>
              <a:t>работу по повышению инвестиционной привлекательности муниципального образования;</a:t>
            </a:r>
          </a:p>
          <a:p>
            <a:pPr marL="171450" indent="-17145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повышать </a:t>
            </a:r>
            <a:r>
              <a:rPr lang="ru-RU" sz="1200" dirty="0">
                <a:latin typeface="Arial" panose="020B0604020202020204" pitchFamily="34" charset="0"/>
                <a:cs typeface="Arial" panose="020B0604020202020204" pitchFamily="34" charset="0"/>
              </a:rPr>
              <a:t>эффективность использования муниципальной собственности и земельных ресурсов;</a:t>
            </a:r>
          </a:p>
          <a:p>
            <a:pPr marL="171450" indent="-17145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создавать </a:t>
            </a:r>
            <a:r>
              <a:rPr lang="ru-RU" sz="1200" dirty="0">
                <a:latin typeface="Arial" panose="020B0604020202020204" pitchFamily="34" charset="0"/>
                <a:cs typeface="Arial" panose="020B0604020202020204" pitchFamily="34" charset="0"/>
              </a:rPr>
              <a:t>условия для развития сельскохозяйственной кооперации на территориях муниципальных образований;</a:t>
            </a:r>
          </a:p>
          <a:p>
            <a:pPr marL="171450" indent="-17145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принимать </a:t>
            </a:r>
            <a:r>
              <a:rPr lang="ru-RU" sz="1200" dirty="0">
                <a:latin typeface="Arial" panose="020B0604020202020204" pitchFamily="34" charset="0"/>
                <a:cs typeface="Arial" panose="020B0604020202020204" pitchFamily="34" charset="0"/>
              </a:rPr>
              <a:t>меры по обеспечению сельскохозяйственных потребительских кооперативов торговыми местами, усилить работу по формированию устойчивой системы сбыта сельхозпродукции;</a:t>
            </a:r>
          </a:p>
          <a:p>
            <a:pPr marL="171450" indent="-17145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создавать </a:t>
            </a:r>
            <a:r>
              <a:rPr lang="ru-RU" sz="1200" dirty="0">
                <a:latin typeface="Arial" panose="020B0604020202020204" pitchFamily="34" charset="0"/>
                <a:cs typeface="Arial" panose="020B0604020202020204" pitchFamily="34" charset="0"/>
              </a:rPr>
              <a:t>условия для привлечения квалифицированных кадров в сельскохозяйственные организации, повышать уровень комплексного обустройства сельских населенных пунктов объектами социальной и инженерной инфраструктуры</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02154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60354" y="565921"/>
            <a:ext cx="9624060" cy="514768"/>
          </a:xfrm>
        </p:spPr>
        <p:txBody>
          <a:bodyPr/>
          <a:lstStyle/>
          <a:p>
            <a:pPr eaLnBrk="1" hangingPunct="1"/>
            <a:r>
              <a:rPr lang="ru-RU" sz="18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СОДЕРЖАНИЕ</a:t>
            </a:r>
          </a:p>
        </p:txBody>
      </p:sp>
      <p:sp>
        <p:nvSpPr>
          <p:cNvPr id="6147" name="Rectangle 3"/>
          <p:cNvSpPr>
            <a:spLocks noGrp="1" noChangeArrowheads="1"/>
          </p:cNvSpPr>
          <p:nvPr>
            <p:ph idx="1"/>
          </p:nvPr>
        </p:nvSpPr>
        <p:spPr>
          <a:xfrm>
            <a:off x="703230" y="1208863"/>
            <a:ext cx="9505592" cy="5925315"/>
          </a:xfrm>
        </p:spPr>
        <p:txBody>
          <a:bodyPr>
            <a:noAutofit/>
          </a:bodyPr>
          <a:lstStyle/>
          <a:p>
            <a:pPr marL="0" indent="0" algn="just">
              <a:lnSpc>
                <a:spcPct val="80000"/>
              </a:lnSpc>
              <a:buNone/>
            </a:pPr>
            <a:r>
              <a:rPr lang="ru-RU" sz="1200" b="1" u="sng" dirty="0">
                <a:solidFill>
                  <a:srgbClr val="0000FF"/>
                </a:solidFill>
                <a:latin typeface="Arial" pitchFamily="34" charset="0"/>
                <a:cs typeface="Arial" pitchFamily="34" charset="0"/>
              </a:rPr>
              <a:t>Общая информация о муниципальных районах и городских округах Воронежской области……….……………………………..3</a:t>
            </a:r>
          </a:p>
          <a:p>
            <a:pPr marL="0" indent="0" algn="just">
              <a:lnSpc>
                <a:spcPct val="80000"/>
              </a:lnSpc>
              <a:buNone/>
            </a:pPr>
            <a:endParaRPr lang="ru-RU" sz="800" b="1" dirty="0" smtClean="0">
              <a:solidFill>
                <a:srgbClr val="0000FF"/>
              </a:solidFill>
              <a:latin typeface="Arial" pitchFamily="34" charset="0"/>
              <a:cs typeface="Arial" pitchFamily="34" charset="0"/>
              <a:hlinkClick r:id="rId2" action="ppaction://hlinksldjump"/>
            </a:endParaRPr>
          </a:p>
          <a:p>
            <a:pPr marL="0" indent="0" algn="just">
              <a:lnSpc>
                <a:spcPct val="80000"/>
              </a:lnSpc>
              <a:buNone/>
            </a:pPr>
            <a:r>
              <a:rPr lang="ru-RU" sz="1200" b="1" dirty="0" smtClean="0">
                <a:solidFill>
                  <a:srgbClr val="0000FF"/>
                </a:solidFill>
                <a:latin typeface="Arial" pitchFamily="34" charset="0"/>
                <a:cs typeface="Arial" pitchFamily="34" charset="0"/>
                <a:hlinkClick r:id="rId2" action="ppaction://hlinksldjump"/>
              </a:rPr>
              <a:t>Введение……………………………………………………………………………………………………………………………………………….….5   </a:t>
            </a:r>
            <a:endParaRPr lang="ru-RU" sz="1200" b="1" dirty="0" smtClean="0">
              <a:solidFill>
                <a:srgbClr val="0000FF"/>
              </a:solidFill>
              <a:latin typeface="Arial" pitchFamily="34" charset="0"/>
              <a:cs typeface="Arial" pitchFamily="34" charset="0"/>
            </a:endParaRPr>
          </a:p>
          <a:p>
            <a:pPr marL="325955" indent="-325955" algn="just">
              <a:lnSpc>
                <a:spcPct val="80000"/>
              </a:lnSpc>
              <a:buNone/>
            </a:pPr>
            <a:endParaRPr lang="ru-RU" sz="800" b="1" u="sng" dirty="0" smtClean="0">
              <a:solidFill>
                <a:srgbClr val="0000FF"/>
              </a:solidFill>
              <a:latin typeface="Arial" pitchFamily="34" charset="0"/>
              <a:cs typeface="Arial" pitchFamily="34" charset="0"/>
            </a:endParaRPr>
          </a:p>
          <a:p>
            <a:pPr marL="325955" indent="-325955" algn="just">
              <a:lnSpc>
                <a:spcPct val="80000"/>
              </a:lnSpc>
              <a:buNone/>
            </a:pPr>
            <a:r>
              <a:rPr lang="ru-RU" sz="1200" b="1" dirty="0" smtClean="0">
                <a:solidFill>
                  <a:srgbClr val="0000FF"/>
                </a:solidFill>
                <a:latin typeface="Arial" pitchFamily="34" charset="0"/>
                <a:cs typeface="Arial" pitchFamily="34" charset="0"/>
              </a:rPr>
              <a:t>1 . Экономическое развитие</a:t>
            </a:r>
          </a:p>
          <a:p>
            <a:pPr marL="0" indent="0" algn="just">
              <a:lnSpc>
                <a:spcPct val="80000"/>
              </a:lnSpc>
              <a:buNone/>
            </a:pPr>
            <a:r>
              <a:rPr lang="ru-RU" sz="1200" b="1" dirty="0" smtClean="0">
                <a:solidFill>
                  <a:srgbClr val="0000FF"/>
                </a:solidFill>
                <a:latin typeface="Arial" pitchFamily="34" charset="0"/>
                <a:cs typeface="Arial" pitchFamily="34" charset="0"/>
              </a:rPr>
              <a:t>               </a:t>
            </a:r>
            <a:r>
              <a:rPr lang="ru-RU" sz="1200" b="1" i="1" dirty="0" smtClean="0">
                <a:solidFill>
                  <a:srgbClr val="0000FF"/>
                </a:solidFill>
                <a:latin typeface="Arial" pitchFamily="34" charset="0"/>
                <a:cs typeface="Arial" pitchFamily="34" charset="0"/>
                <a:hlinkClick r:id="rId3" action="ppaction://hlinksldjump"/>
              </a:rPr>
              <a:t>Развитие малого и среднего предпринимательства…………………………………………..…..….………..………..…… 7  </a:t>
            </a:r>
            <a:endParaRPr lang="ru-RU" sz="1200" b="1" dirty="0" smtClean="0">
              <a:solidFill>
                <a:srgbClr val="0000FF"/>
              </a:solidFill>
              <a:latin typeface="Arial" pitchFamily="34" charset="0"/>
              <a:cs typeface="Arial" pitchFamily="34" charset="0"/>
            </a:endParaRPr>
          </a:p>
          <a:p>
            <a:pPr marL="0" indent="0" algn="just">
              <a:lnSpc>
                <a:spcPct val="80000"/>
              </a:lnSpc>
              <a:buNone/>
            </a:pPr>
            <a:r>
              <a:rPr lang="ru-RU" sz="1200" b="1" i="1" dirty="0" smtClean="0">
                <a:solidFill>
                  <a:srgbClr val="0000FF"/>
                </a:solidFill>
                <a:latin typeface="Arial" pitchFamily="34" charset="0"/>
                <a:cs typeface="Arial" pitchFamily="34" charset="0"/>
              </a:rPr>
              <a:t>               </a:t>
            </a:r>
            <a:r>
              <a:rPr lang="ru-RU" sz="1200" b="1" i="1" dirty="0" smtClean="0">
                <a:solidFill>
                  <a:srgbClr val="0000FF"/>
                </a:solidFill>
                <a:latin typeface="Arial" pitchFamily="34" charset="0"/>
                <a:cs typeface="Arial" pitchFamily="34" charset="0"/>
                <a:hlinkClick r:id="rId4" action="ppaction://hlinksldjump"/>
              </a:rPr>
              <a:t>Улучшение инвестиционной привлекательности…..……………………………………………….………………….….…..12  </a:t>
            </a:r>
            <a:endParaRPr lang="ru-RU" sz="1200" b="1" dirty="0" smtClean="0">
              <a:solidFill>
                <a:srgbClr val="0000FF"/>
              </a:solidFill>
              <a:latin typeface="Arial" pitchFamily="34" charset="0"/>
              <a:cs typeface="Arial" pitchFamily="34" charset="0"/>
            </a:endParaRPr>
          </a:p>
          <a:p>
            <a:pPr marL="0" indent="0" algn="just">
              <a:lnSpc>
                <a:spcPct val="80000"/>
              </a:lnSpc>
              <a:buNone/>
            </a:pPr>
            <a:r>
              <a:rPr lang="ru-RU" sz="1200" b="1" i="1" dirty="0" smtClean="0">
                <a:solidFill>
                  <a:srgbClr val="0000FF"/>
                </a:solidFill>
                <a:latin typeface="Arial" pitchFamily="34" charset="0"/>
                <a:cs typeface="Arial" pitchFamily="34" charset="0"/>
              </a:rPr>
              <a:t>               </a:t>
            </a:r>
            <a:r>
              <a:rPr lang="ru-RU" sz="1200" b="1" i="1" dirty="0" smtClean="0">
                <a:solidFill>
                  <a:srgbClr val="0000FF"/>
                </a:solidFill>
                <a:latin typeface="Arial" pitchFamily="34" charset="0"/>
                <a:cs typeface="Arial" pitchFamily="34" charset="0"/>
                <a:hlinkClick r:id="rId5" action="ppaction://hlinksldjump"/>
              </a:rPr>
              <a:t>Сельское хозяйство…………………………………………………………………………………………….………………….….…17  </a:t>
            </a:r>
            <a:endParaRPr lang="ru-RU" sz="1200" b="1" dirty="0" smtClean="0">
              <a:solidFill>
                <a:srgbClr val="0000FF"/>
              </a:solidFill>
              <a:latin typeface="Arial" pitchFamily="34" charset="0"/>
              <a:cs typeface="Arial" pitchFamily="34" charset="0"/>
            </a:endParaRPr>
          </a:p>
          <a:p>
            <a:pPr marL="0" indent="0" algn="just">
              <a:lnSpc>
                <a:spcPct val="80000"/>
              </a:lnSpc>
              <a:buNone/>
            </a:pPr>
            <a:r>
              <a:rPr lang="ru-RU" sz="1200" b="1" i="1" dirty="0" smtClean="0">
                <a:solidFill>
                  <a:srgbClr val="0000FF"/>
                </a:solidFill>
                <a:latin typeface="Arial" pitchFamily="34" charset="0"/>
                <a:cs typeface="Arial" pitchFamily="34" charset="0"/>
              </a:rPr>
              <a:t>               </a:t>
            </a:r>
            <a:r>
              <a:rPr lang="ru-RU" sz="1200" b="1" i="1" dirty="0" smtClean="0">
                <a:solidFill>
                  <a:srgbClr val="0000FF"/>
                </a:solidFill>
                <a:latin typeface="Arial" pitchFamily="34" charset="0"/>
                <a:cs typeface="Arial" pitchFamily="34" charset="0"/>
                <a:hlinkClick r:id="rId6" action="ppaction://hlinksldjump"/>
              </a:rPr>
              <a:t>Дорожное хозяйство и транспорт..……………………………………………………….………………………………….…….20</a:t>
            </a:r>
            <a:r>
              <a:rPr lang="ru-RU" sz="1200" b="1" dirty="0" smtClean="0">
                <a:solidFill>
                  <a:srgbClr val="0000FF"/>
                </a:solidFill>
                <a:latin typeface="Arial" pitchFamily="34" charset="0"/>
                <a:cs typeface="Arial" pitchFamily="34" charset="0"/>
                <a:hlinkClick r:id="rId6" action="ppaction://hlinksldjump"/>
              </a:rPr>
              <a:t> </a:t>
            </a:r>
            <a:endParaRPr lang="ru-RU" sz="1200" b="1" dirty="0" smtClean="0">
              <a:solidFill>
                <a:srgbClr val="0000FF"/>
              </a:solidFill>
              <a:latin typeface="Arial" pitchFamily="34" charset="0"/>
              <a:cs typeface="Arial" pitchFamily="34" charset="0"/>
            </a:endParaRPr>
          </a:p>
          <a:p>
            <a:pPr marL="0" indent="0" algn="just">
              <a:lnSpc>
                <a:spcPct val="80000"/>
              </a:lnSpc>
              <a:buNone/>
            </a:pPr>
            <a:r>
              <a:rPr lang="ru-RU" sz="1200" b="1" i="1" dirty="0" smtClean="0">
                <a:solidFill>
                  <a:srgbClr val="0000FF"/>
                </a:solidFill>
                <a:latin typeface="Arial" pitchFamily="34" charset="0"/>
                <a:cs typeface="Arial" pitchFamily="34" charset="0"/>
              </a:rPr>
              <a:t>               </a:t>
            </a:r>
            <a:r>
              <a:rPr lang="ru-RU" sz="1200" b="1" i="1" dirty="0" smtClean="0">
                <a:solidFill>
                  <a:srgbClr val="0000FF"/>
                </a:solidFill>
                <a:latin typeface="Arial" pitchFamily="34" charset="0"/>
                <a:cs typeface="Arial" pitchFamily="34" charset="0"/>
                <a:hlinkClick r:id="rId7" action="ppaction://hlinksldjump"/>
              </a:rPr>
              <a:t>Доходы населения…………………………………………………………………………………………………................................23 </a:t>
            </a:r>
            <a:endParaRPr lang="ru-RU" sz="1200" b="1" dirty="0" smtClean="0">
              <a:solidFill>
                <a:srgbClr val="0000FF"/>
              </a:solidFill>
              <a:latin typeface="Arial" pitchFamily="34" charset="0"/>
              <a:cs typeface="Arial" pitchFamily="34" charset="0"/>
            </a:endParaRPr>
          </a:p>
          <a:p>
            <a:pPr marL="0" indent="0" algn="just">
              <a:lnSpc>
                <a:spcPct val="80000"/>
              </a:lnSpc>
              <a:buNone/>
            </a:pPr>
            <a:r>
              <a:rPr lang="ru-RU" sz="1200" b="1" i="1" dirty="0" smtClean="0">
                <a:solidFill>
                  <a:srgbClr val="0000FF"/>
                </a:solidFill>
                <a:latin typeface="Arial" pitchFamily="34" charset="0"/>
                <a:cs typeface="Arial" pitchFamily="34" charset="0"/>
              </a:rPr>
              <a:t>               </a:t>
            </a:r>
          </a:p>
          <a:p>
            <a:pPr marL="0" indent="0" algn="just">
              <a:lnSpc>
                <a:spcPct val="80000"/>
              </a:lnSpc>
              <a:buNone/>
            </a:pPr>
            <a:r>
              <a:rPr lang="ru-RU" sz="1200" b="1" dirty="0" smtClean="0">
                <a:solidFill>
                  <a:srgbClr val="0000FF"/>
                </a:solidFill>
                <a:latin typeface="Arial" pitchFamily="34" charset="0"/>
                <a:cs typeface="Arial" pitchFamily="34" charset="0"/>
              </a:rPr>
              <a:t> 2. Образование</a:t>
            </a:r>
          </a:p>
          <a:p>
            <a:pPr marL="0" indent="0" algn="just">
              <a:lnSpc>
                <a:spcPct val="80000"/>
              </a:lnSpc>
              <a:buNone/>
            </a:pPr>
            <a:r>
              <a:rPr lang="ru-RU" sz="1200" b="1" dirty="0" smtClean="0">
                <a:solidFill>
                  <a:srgbClr val="0000FF"/>
                </a:solidFill>
                <a:latin typeface="Arial" pitchFamily="34" charset="0"/>
                <a:cs typeface="Arial" pitchFamily="34" charset="0"/>
              </a:rPr>
              <a:t>                </a:t>
            </a:r>
            <a:r>
              <a:rPr lang="ru-RU" sz="1200" b="1" i="1" dirty="0" smtClean="0">
                <a:solidFill>
                  <a:srgbClr val="0000FF"/>
                </a:solidFill>
                <a:latin typeface="Arial" pitchFamily="34" charset="0"/>
                <a:cs typeface="Arial" pitchFamily="34" charset="0"/>
                <a:hlinkClick r:id="rId8" action="ppaction://hlinksldjump"/>
              </a:rPr>
              <a:t>Дошкольное образование</a:t>
            </a:r>
            <a:r>
              <a:rPr lang="ru-RU" sz="1200" b="1" dirty="0" smtClean="0">
                <a:solidFill>
                  <a:srgbClr val="0000FF"/>
                </a:solidFill>
                <a:latin typeface="Arial" pitchFamily="34" charset="0"/>
                <a:cs typeface="Arial" pitchFamily="34" charset="0"/>
                <a:hlinkClick r:id="rId8" action="ppaction://hlinksldjump"/>
              </a:rPr>
              <a:t>……………………………………………………………………………………………………………… 30  </a:t>
            </a:r>
            <a:endParaRPr lang="ru-RU" sz="1200" b="1" dirty="0" smtClean="0">
              <a:solidFill>
                <a:srgbClr val="0000FF"/>
              </a:solidFill>
              <a:latin typeface="Arial" pitchFamily="34" charset="0"/>
              <a:cs typeface="Arial" pitchFamily="34" charset="0"/>
            </a:endParaRPr>
          </a:p>
          <a:p>
            <a:pPr marL="0" indent="0" algn="just">
              <a:lnSpc>
                <a:spcPct val="80000"/>
              </a:lnSpc>
              <a:buNone/>
            </a:pPr>
            <a:r>
              <a:rPr lang="ru-RU" sz="1200" b="1" dirty="0" smtClean="0">
                <a:solidFill>
                  <a:srgbClr val="0000FF"/>
                </a:solidFill>
                <a:latin typeface="Arial" pitchFamily="34" charset="0"/>
                <a:cs typeface="Arial" pitchFamily="34" charset="0"/>
              </a:rPr>
              <a:t>                </a:t>
            </a:r>
            <a:r>
              <a:rPr lang="ru-RU" sz="1200" b="1" i="1" dirty="0" smtClean="0">
                <a:solidFill>
                  <a:srgbClr val="0000FF"/>
                </a:solidFill>
                <a:latin typeface="Arial" pitchFamily="34" charset="0"/>
                <a:cs typeface="Arial" pitchFamily="34" charset="0"/>
                <a:hlinkClick r:id="rId9" action="ppaction://hlinksldjump"/>
              </a:rPr>
              <a:t>Общее образование</a:t>
            </a:r>
            <a:r>
              <a:rPr lang="ru-RU" sz="1200" b="1" dirty="0" smtClean="0">
                <a:solidFill>
                  <a:srgbClr val="0000FF"/>
                </a:solidFill>
                <a:latin typeface="Arial" pitchFamily="34" charset="0"/>
                <a:cs typeface="Arial" pitchFamily="34" charset="0"/>
                <a:hlinkClick r:id="rId9" action="ppaction://hlinksldjump"/>
              </a:rPr>
              <a:t>…..………………………………………………………………………………………………………………..... 3</a:t>
            </a:r>
            <a:r>
              <a:rPr lang="ru-RU" sz="1200" b="1" dirty="0" smtClean="0">
                <a:solidFill>
                  <a:srgbClr val="0000FF"/>
                </a:solidFill>
                <a:latin typeface="Arial" pitchFamily="34" charset="0"/>
                <a:cs typeface="Arial" pitchFamily="34" charset="0"/>
              </a:rPr>
              <a:t>4</a:t>
            </a:r>
          </a:p>
          <a:p>
            <a:pPr marL="0" indent="715963" algn="just">
              <a:lnSpc>
                <a:spcPct val="80000"/>
              </a:lnSpc>
              <a:buNone/>
            </a:pPr>
            <a:r>
              <a:rPr lang="ru-RU" sz="1200" b="1" i="1" dirty="0" smtClean="0">
                <a:solidFill>
                  <a:srgbClr val="0000FF"/>
                </a:solidFill>
                <a:latin typeface="Arial" pitchFamily="34" charset="0"/>
                <a:cs typeface="Arial" pitchFamily="34" charset="0"/>
                <a:hlinkClick r:id="rId9" action="ppaction://hlinksldjump"/>
              </a:rPr>
              <a:t>Допол</a:t>
            </a:r>
            <a:r>
              <a:rPr lang="ru-RU" sz="1200" b="1" i="1" dirty="0" smtClean="0">
                <a:solidFill>
                  <a:srgbClr val="0000FF"/>
                </a:solidFill>
                <a:latin typeface="Arial" pitchFamily="34" charset="0"/>
                <a:cs typeface="Arial" pitchFamily="34" charset="0"/>
                <a:hlinkClick r:id="rId10" action="ppaction://hlinksldjump"/>
              </a:rPr>
              <a:t>нительное образование</a:t>
            </a:r>
            <a:r>
              <a:rPr lang="ru-RU" sz="1200" b="1" u="sng" dirty="0" smtClean="0">
                <a:solidFill>
                  <a:srgbClr val="0000FF"/>
                </a:solidFill>
                <a:latin typeface="Arial" pitchFamily="34" charset="0"/>
                <a:cs typeface="Arial" pitchFamily="34" charset="0"/>
                <a:hlinkClick r:id="rId10" action="ppaction://hlinksldjump"/>
              </a:rPr>
              <a:t>…..……….………………………………………………………………………………………..... 4</a:t>
            </a:r>
            <a:r>
              <a:rPr lang="ru-RU" sz="1200" b="1" u="sng" dirty="0" smtClean="0">
                <a:solidFill>
                  <a:srgbClr val="0000FF"/>
                </a:solidFill>
                <a:latin typeface="Arial" pitchFamily="34" charset="0"/>
                <a:cs typeface="Arial" pitchFamily="34" charset="0"/>
              </a:rPr>
              <a:t>1</a:t>
            </a:r>
          </a:p>
          <a:p>
            <a:pPr marL="0" indent="0" algn="just">
              <a:lnSpc>
                <a:spcPct val="80000"/>
              </a:lnSpc>
              <a:buNone/>
            </a:pPr>
            <a:endParaRPr lang="ru-RU" sz="800" b="1" dirty="0" smtClean="0">
              <a:solidFill>
                <a:srgbClr val="0000FF"/>
              </a:solidFill>
              <a:latin typeface="Arial" pitchFamily="34" charset="0"/>
              <a:cs typeface="Arial" pitchFamily="34" charset="0"/>
            </a:endParaRPr>
          </a:p>
          <a:p>
            <a:pPr marL="0" indent="0" algn="just">
              <a:lnSpc>
                <a:spcPct val="80000"/>
              </a:lnSpc>
              <a:buNone/>
            </a:pPr>
            <a:r>
              <a:rPr lang="ru-RU" sz="1200" b="1" dirty="0" smtClean="0">
                <a:solidFill>
                  <a:srgbClr val="0000FF"/>
                </a:solidFill>
                <a:latin typeface="Arial" pitchFamily="34" charset="0"/>
                <a:cs typeface="Arial" pitchFamily="34" charset="0"/>
              </a:rPr>
              <a:t> </a:t>
            </a:r>
            <a:r>
              <a:rPr lang="ru-RU" sz="1200" b="1" dirty="0" smtClean="0">
                <a:solidFill>
                  <a:srgbClr val="0000FF"/>
                </a:solidFill>
                <a:latin typeface="Arial" pitchFamily="34" charset="0"/>
                <a:cs typeface="Arial" pitchFamily="34" charset="0"/>
                <a:hlinkClick r:id="rId11" action="ppaction://hlinksldjump"/>
              </a:rPr>
              <a:t>3. Культура……………………………………….……..………………………..……………………………………………………………..…...…4</a:t>
            </a:r>
            <a:r>
              <a:rPr lang="ru-RU" sz="1200" b="1" dirty="0" smtClean="0">
                <a:solidFill>
                  <a:srgbClr val="0000FF"/>
                </a:solidFill>
                <a:latin typeface="Arial" pitchFamily="34" charset="0"/>
                <a:cs typeface="Arial" pitchFamily="34" charset="0"/>
              </a:rPr>
              <a:t>4</a:t>
            </a:r>
            <a:endParaRPr lang="ru-RU" sz="1200" b="1" u="sng" dirty="0" smtClean="0">
              <a:solidFill>
                <a:srgbClr val="0000FF"/>
              </a:solidFill>
              <a:latin typeface="Arial" pitchFamily="34" charset="0"/>
              <a:cs typeface="Arial" pitchFamily="34" charset="0"/>
            </a:endParaRPr>
          </a:p>
          <a:p>
            <a:pPr marL="0" indent="0" algn="just">
              <a:lnSpc>
                <a:spcPct val="80000"/>
              </a:lnSpc>
              <a:buNone/>
            </a:pPr>
            <a:r>
              <a:rPr lang="ru-RU" sz="1200" b="1" dirty="0" smtClean="0">
                <a:solidFill>
                  <a:srgbClr val="0000FF"/>
                </a:solidFill>
                <a:latin typeface="Arial" pitchFamily="34" charset="0"/>
                <a:cs typeface="Arial" pitchFamily="34" charset="0"/>
                <a:hlinkClick r:id="rId11" action="ppaction://hlinksldjump"/>
              </a:rPr>
              <a:t>   </a:t>
            </a:r>
            <a:endParaRPr lang="ru-RU" sz="1200" b="1" dirty="0" smtClean="0">
              <a:solidFill>
                <a:srgbClr val="0000FF"/>
              </a:solidFill>
              <a:latin typeface="Arial" pitchFamily="34" charset="0"/>
              <a:cs typeface="Arial" pitchFamily="34" charset="0"/>
            </a:endParaRPr>
          </a:p>
          <a:p>
            <a:pPr marL="0" indent="0" algn="just">
              <a:lnSpc>
                <a:spcPct val="80000"/>
              </a:lnSpc>
              <a:buNone/>
            </a:pPr>
            <a:r>
              <a:rPr lang="ru-RU" sz="1200" b="1" dirty="0" smtClean="0">
                <a:solidFill>
                  <a:srgbClr val="0000FF"/>
                </a:solidFill>
                <a:latin typeface="Arial" pitchFamily="34" charset="0"/>
                <a:cs typeface="Arial" pitchFamily="34" charset="0"/>
              </a:rPr>
              <a:t> </a:t>
            </a:r>
            <a:r>
              <a:rPr lang="ru-RU" sz="1200" b="1" dirty="0" smtClean="0">
                <a:solidFill>
                  <a:srgbClr val="0000FF"/>
                </a:solidFill>
                <a:latin typeface="Arial" pitchFamily="34" charset="0"/>
                <a:cs typeface="Arial" pitchFamily="34" charset="0"/>
                <a:hlinkClick r:id="rId12" action="ppaction://hlinksldjump"/>
              </a:rPr>
              <a:t>4. Физическая культура и спорт…………………………………………………………………….…………………………………..…………</a:t>
            </a:r>
            <a:r>
              <a:rPr lang="ru-RU" sz="1200" b="1" dirty="0" smtClean="0">
                <a:solidFill>
                  <a:srgbClr val="0000FF"/>
                </a:solidFill>
                <a:latin typeface="Arial" pitchFamily="34" charset="0"/>
                <a:cs typeface="Arial" pitchFamily="34" charset="0"/>
              </a:rPr>
              <a:t>50</a:t>
            </a:r>
            <a:endParaRPr lang="ru-RU" sz="1200" b="1" u="sng" dirty="0" smtClean="0">
              <a:solidFill>
                <a:srgbClr val="0000FF"/>
              </a:solidFill>
              <a:latin typeface="Arial" pitchFamily="34" charset="0"/>
              <a:cs typeface="Arial" pitchFamily="34" charset="0"/>
            </a:endParaRPr>
          </a:p>
          <a:p>
            <a:pPr marL="0" indent="0" algn="just">
              <a:lnSpc>
                <a:spcPct val="80000"/>
              </a:lnSpc>
              <a:buNone/>
            </a:pPr>
            <a:r>
              <a:rPr lang="ru-RU" sz="1200" b="1" dirty="0" smtClean="0">
                <a:solidFill>
                  <a:srgbClr val="0000FF"/>
                </a:solidFill>
                <a:latin typeface="Arial" pitchFamily="34" charset="0"/>
                <a:cs typeface="Arial" pitchFamily="34" charset="0"/>
                <a:hlinkClick r:id="rId12" action="ppaction://hlinksldjump"/>
              </a:rPr>
              <a:t>  </a:t>
            </a:r>
            <a:endParaRPr lang="ru-RU" sz="1200" b="1" dirty="0" smtClean="0">
              <a:solidFill>
                <a:srgbClr val="0000FF"/>
              </a:solidFill>
              <a:latin typeface="Arial" pitchFamily="34" charset="0"/>
              <a:cs typeface="Arial" pitchFamily="34" charset="0"/>
            </a:endParaRPr>
          </a:p>
          <a:p>
            <a:pPr marL="0" indent="0" algn="just">
              <a:lnSpc>
                <a:spcPct val="80000"/>
              </a:lnSpc>
              <a:buNone/>
            </a:pPr>
            <a:r>
              <a:rPr lang="ru-RU" sz="1200" b="1" dirty="0" smtClean="0">
                <a:solidFill>
                  <a:srgbClr val="0000FF"/>
                </a:solidFill>
                <a:latin typeface="Arial" pitchFamily="34" charset="0"/>
                <a:cs typeface="Arial" pitchFamily="34" charset="0"/>
              </a:rPr>
              <a:t> </a:t>
            </a:r>
            <a:r>
              <a:rPr lang="ru-RU" sz="1200" b="1" dirty="0" smtClean="0">
                <a:solidFill>
                  <a:srgbClr val="0000FF"/>
                </a:solidFill>
                <a:latin typeface="Arial" pitchFamily="34" charset="0"/>
                <a:cs typeface="Arial" pitchFamily="34" charset="0"/>
                <a:hlinkClick r:id="rId13" action="ppaction://hlinksldjump"/>
              </a:rPr>
              <a:t>5. Жилищное строительство и обеспечение граждан жильем…………………………….…………………….................................. 5</a:t>
            </a:r>
            <a:r>
              <a:rPr lang="ru-RU" sz="1200" b="1" dirty="0" smtClean="0">
                <a:solidFill>
                  <a:srgbClr val="0000FF"/>
                </a:solidFill>
                <a:latin typeface="Arial" pitchFamily="34" charset="0"/>
                <a:cs typeface="Arial" pitchFamily="34" charset="0"/>
              </a:rPr>
              <a:t>3</a:t>
            </a:r>
            <a:endParaRPr lang="ru-RU" sz="1200" b="1" u="sng" dirty="0" smtClean="0">
              <a:solidFill>
                <a:srgbClr val="0000FF"/>
              </a:solidFill>
              <a:latin typeface="Arial" pitchFamily="34" charset="0"/>
              <a:cs typeface="Arial" pitchFamily="34" charset="0"/>
            </a:endParaRPr>
          </a:p>
          <a:p>
            <a:pPr marL="0" indent="0" algn="just">
              <a:lnSpc>
                <a:spcPct val="80000"/>
              </a:lnSpc>
              <a:buNone/>
            </a:pPr>
            <a:endParaRPr lang="ru-RU" sz="800" b="1" dirty="0" smtClean="0">
              <a:solidFill>
                <a:srgbClr val="0000FF"/>
              </a:solidFill>
              <a:latin typeface="Arial" pitchFamily="34" charset="0"/>
              <a:cs typeface="Arial" pitchFamily="34" charset="0"/>
            </a:endParaRPr>
          </a:p>
          <a:p>
            <a:pPr marL="0" indent="0" algn="just">
              <a:lnSpc>
                <a:spcPct val="80000"/>
              </a:lnSpc>
              <a:buNone/>
            </a:pPr>
            <a:r>
              <a:rPr lang="ru-RU" sz="1200" b="1" dirty="0" smtClean="0">
                <a:solidFill>
                  <a:srgbClr val="0000FF"/>
                </a:solidFill>
                <a:latin typeface="Arial" pitchFamily="34" charset="0"/>
                <a:cs typeface="Arial" pitchFamily="34" charset="0"/>
              </a:rPr>
              <a:t> </a:t>
            </a:r>
            <a:r>
              <a:rPr lang="ru-RU" sz="1200" b="1" dirty="0" smtClean="0">
                <a:solidFill>
                  <a:srgbClr val="0000FF"/>
                </a:solidFill>
                <a:latin typeface="Arial" pitchFamily="34" charset="0"/>
                <a:cs typeface="Arial" pitchFamily="34" charset="0"/>
                <a:hlinkClick r:id="rId14" action="ppaction://hlinksldjump"/>
              </a:rPr>
              <a:t>6. Жилищно-коммунальное хозяйство…………………………………………………………………………………………………………. </a:t>
            </a:r>
            <a:r>
              <a:rPr lang="ru-RU" sz="1200" b="1" u="sng" dirty="0" smtClean="0">
                <a:solidFill>
                  <a:srgbClr val="0000FF"/>
                </a:solidFill>
                <a:latin typeface="Arial" pitchFamily="34" charset="0"/>
                <a:cs typeface="Arial" pitchFamily="34" charset="0"/>
                <a:hlinkClick r:id="rId14" action="ppaction://hlinksldjump"/>
              </a:rPr>
              <a:t>5</a:t>
            </a:r>
            <a:r>
              <a:rPr lang="ru-RU" sz="1200" b="1" u="sng" dirty="0" smtClean="0">
                <a:solidFill>
                  <a:srgbClr val="0000FF"/>
                </a:solidFill>
                <a:latin typeface="Arial" pitchFamily="34" charset="0"/>
                <a:cs typeface="Arial" pitchFamily="34" charset="0"/>
              </a:rPr>
              <a:t>8</a:t>
            </a:r>
          </a:p>
          <a:p>
            <a:pPr marL="0" indent="0" algn="just">
              <a:lnSpc>
                <a:spcPct val="80000"/>
              </a:lnSpc>
              <a:buNone/>
            </a:pPr>
            <a:r>
              <a:rPr lang="ru-RU" sz="1200" b="1" dirty="0" smtClean="0">
                <a:solidFill>
                  <a:srgbClr val="0000FF"/>
                </a:solidFill>
                <a:latin typeface="Arial" pitchFamily="34" charset="0"/>
                <a:cs typeface="Arial" pitchFamily="34" charset="0"/>
                <a:hlinkClick r:id="rId14" action="ppaction://hlinksldjump"/>
              </a:rPr>
              <a:t>  </a:t>
            </a:r>
            <a:endParaRPr lang="ru-RU" sz="1200" b="1" dirty="0" smtClean="0">
              <a:solidFill>
                <a:srgbClr val="0000FF"/>
              </a:solidFill>
              <a:latin typeface="Arial" pitchFamily="34" charset="0"/>
              <a:cs typeface="Arial" pitchFamily="34" charset="0"/>
            </a:endParaRPr>
          </a:p>
          <a:p>
            <a:pPr marL="0" indent="0" algn="just">
              <a:lnSpc>
                <a:spcPct val="80000"/>
              </a:lnSpc>
              <a:buNone/>
            </a:pPr>
            <a:r>
              <a:rPr lang="ru-RU" sz="1200" b="1" dirty="0" smtClean="0">
                <a:solidFill>
                  <a:srgbClr val="0000FF"/>
                </a:solidFill>
                <a:latin typeface="Arial" pitchFamily="34" charset="0"/>
                <a:cs typeface="Arial" pitchFamily="34" charset="0"/>
              </a:rPr>
              <a:t> </a:t>
            </a:r>
            <a:r>
              <a:rPr lang="ru-RU" sz="1200" b="1" dirty="0" smtClean="0">
                <a:solidFill>
                  <a:srgbClr val="0000FF"/>
                </a:solidFill>
                <a:latin typeface="Arial" pitchFamily="34" charset="0"/>
                <a:cs typeface="Arial" pitchFamily="34" charset="0"/>
                <a:hlinkClick r:id="rId15" action="ppaction://hlinksldjump"/>
              </a:rPr>
              <a:t>7. Энергосбережение и повышение энергетической эффективности..…………………….…………………………………….…..... </a:t>
            </a:r>
            <a:r>
              <a:rPr lang="ru-RU" sz="1200" b="1" u="sng" dirty="0" smtClean="0">
                <a:solidFill>
                  <a:srgbClr val="0000FF"/>
                </a:solidFill>
                <a:latin typeface="Arial" pitchFamily="34" charset="0"/>
                <a:cs typeface="Arial" pitchFamily="34" charset="0"/>
                <a:hlinkClick r:id="rId15" action="ppaction://hlinksldjump"/>
              </a:rPr>
              <a:t>6</a:t>
            </a:r>
            <a:r>
              <a:rPr lang="ru-RU" sz="1200" b="1" u="sng" dirty="0" smtClean="0">
                <a:solidFill>
                  <a:srgbClr val="0000FF"/>
                </a:solidFill>
                <a:latin typeface="Arial" pitchFamily="34" charset="0"/>
                <a:cs typeface="Arial" pitchFamily="34" charset="0"/>
              </a:rPr>
              <a:t>3</a:t>
            </a:r>
          </a:p>
          <a:p>
            <a:pPr marL="0" indent="0" algn="just">
              <a:lnSpc>
                <a:spcPct val="80000"/>
              </a:lnSpc>
              <a:buNone/>
            </a:pPr>
            <a:r>
              <a:rPr lang="ru-RU" sz="1200" b="1" dirty="0" smtClean="0">
                <a:solidFill>
                  <a:srgbClr val="0000FF"/>
                </a:solidFill>
                <a:latin typeface="Arial" pitchFamily="34" charset="0"/>
                <a:cs typeface="Arial" pitchFamily="34" charset="0"/>
                <a:hlinkClick r:id="rId15" action="ppaction://hlinksldjump"/>
              </a:rPr>
              <a:t> </a:t>
            </a:r>
            <a:endParaRPr lang="ru-RU" sz="1200" b="1" dirty="0" smtClean="0">
              <a:solidFill>
                <a:srgbClr val="0000FF"/>
              </a:solidFill>
              <a:latin typeface="Arial" pitchFamily="34" charset="0"/>
              <a:cs typeface="Arial" pitchFamily="34" charset="0"/>
            </a:endParaRPr>
          </a:p>
          <a:p>
            <a:pPr marL="0" indent="0" algn="just">
              <a:lnSpc>
                <a:spcPct val="80000"/>
              </a:lnSpc>
              <a:buNone/>
            </a:pPr>
            <a:r>
              <a:rPr lang="ru-RU" sz="1200" b="1" dirty="0" smtClean="0">
                <a:solidFill>
                  <a:srgbClr val="0000FF"/>
                </a:solidFill>
                <a:latin typeface="Arial" pitchFamily="34" charset="0"/>
                <a:cs typeface="Arial" pitchFamily="34" charset="0"/>
              </a:rPr>
              <a:t> </a:t>
            </a:r>
            <a:r>
              <a:rPr lang="ru-RU" sz="1200" b="1" dirty="0" smtClean="0">
                <a:solidFill>
                  <a:srgbClr val="0000FF"/>
                </a:solidFill>
                <a:latin typeface="Arial" pitchFamily="34" charset="0"/>
                <a:cs typeface="Arial" pitchFamily="34" charset="0"/>
                <a:hlinkClick r:id="rId16" action="ppaction://hlinksldjump"/>
              </a:rPr>
              <a:t>8. Организация муниципального управления…………………………….……….……………………………….………………...…..….. </a:t>
            </a:r>
            <a:r>
              <a:rPr lang="ru-RU" sz="1200" b="1" u="sng" dirty="0" smtClean="0">
                <a:solidFill>
                  <a:srgbClr val="0000FF"/>
                </a:solidFill>
                <a:latin typeface="Arial" pitchFamily="34" charset="0"/>
                <a:cs typeface="Arial" pitchFamily="34" charset="0"/>
                <a:hlinkClick r:id="rId16" action="ppaction://hlinksldjump"/>
              </a:rPr>
              <a:t>6</a:t>
            </a:r>
            <a:r>
              <a:rPr lang="ru-RU" sz="1200" b="1" u="sng" dirty="0" smtClean="0">
                <a:solidFill>
                  <a:srgbClr val="0000FF"/>
                </a:solidFill>
                <a:latin typeface="Arial" pitchFamily="34" charset="0"/>
                <a:cs typeface="Arial" pitchFamily="34" charset="0"/>
              </a:rPr>
              <a:t>7</a:t>
            </a:r>
            <a:r>
              <a:rPr lang="ru-RU" sz="1200" b="1" u="sng" dirty="0" smtClean="0">
                <a:solidFill>
                  <a:srgbClr val="0000FF"/>
                </a:solidFill>
                <a:latin typeface="Arial" pitchFamily="34" charset="0"/>
                <a:cs typeface="Arial" pitchFamily="34" charset="0"/>
                <a:hlinkClick r:id="rId16" action="ppaction://hlinksldjump"/>
              </a:rPr>
              <a:t> </a:t>
            </a:r>
            <a:r>
              <a:rPr lang="ru-RU" sz="1200" b="1" dirty="0" smtClean="0">
                <a:solidFill>
                  <a:srgbClr val="0000FF"/>
                </a:solidFill>
                <a:latin typeface="Arial" pitchFamily="34" charset="0"/>
                <a:cs typeface="Arial" pitchFamily="34" charset="0"/>
                <a:hlinkClick r:id="rId16" action="ppaction://hlinksldjump"/>
              </a:rPr>
              <a:t> </a:t>
            </a:r>
            <a:endParaRPr lang="ru-RU" sz="1200" b="1" dirty="0" smtClean="0">
              <a:solidFill>
                <a:srgbClr val="0000FF"/>
              </a:solidFill>
              <a:latin typeface="Arial" pitchFamily="34" charset="0"/>
              <a:cs typeface="Arial" pitchFamily="34" charset="0"/>
            </a:endParaRPr>
          </a:p>
          <a:p>
            <a:pPr marL="0" indent="0" algn="just">
              <a:lnSpc>
                <a:spcPct val="80000"/>
              </a:lnSpc>
              <a:buNone/>
            </a:pPr>
            <a:r>
              <a:rPr lang="ru-RU" sz="1200" b="1" dirty="0" smtClean="0">
                <a:solidFill>
                  <a:srgbClr val="0000FF"/>
                </a:solidFill>
                <a:latin typeface="Arial" pitchFamily="34" charset="0"/>
                <a:cs typeface="Arial" pitchFamily="34" charset="0"/>
              </a:rPr>
              <a:t>             </a:t>
            </a:r>
            <a:r>
              <a:rPr lang="ru-RU" sz="1200" b="1" i="1" dirty="0" smtClean="0">
                <a:solidFill>
                  <a:srgbClr val="0000FF"/>
                </a:solidFill>
                <a:latin typeface="Arial" pitchFamily="34" charset="0"/>
                <a:cs typeface="Arial" pitchFamily="34" charset="0"/>
                <a:hlinkClick r:id="rId17" action="ppaction://hlinksldjump"/>
              </a:rPr>
              <a:t>Удовлетворенность населения деятельностью органов местного самоуправления</a:t>
            </a:r>
            <a:r>
              <a:rPr lang="ru-RU" sz="1200" b="1" dirty="0" smtClean="0">
                <a:solidFill>
                  <a:srgbClr val="0000FF"/>
                </a:solidFill>
                <a:latin typeface="Arial" pitchFamily="34" charset="0"/>
                <a:cs typeface="Arial" pitchFamily="34" charset="0"/>
                <a:hlinkClick r:id="rId17" action="ppaction://hlinksldjump"/>
              </a:rPr>
              <a:t>………..…………………..…..</a:t>
            </a:r>
            <a:r>
              <a:rPr lang="ru-RU" sz="1200" b="1" u="sng" dirty="0" smtClean="0">
                <a:solidFill>
                  <a:srgbClr val="0000FF"/>
                </a:solidFill>
                <a:latin typeface="Arial" pitchFamily="34" charset="0"/>
                <a:cs typeface="Arial" pitchFamily="34" charset="0"/>
              </a:rPr>
              <a:t>72</a:t>
            </a:r>
          </a:p>
          <a:p>
            <a:pPr marL="0" indent="0" algn="just">
              <a:lnSpc>
                <a:spcPct val="80000"/>
              </a:lnSpc>
              <a:buNone/>
            </a:pPr>
            <a:endParaRPr lang="ru-RU" sz="800" b="1" u="sng" dirty="0" smtClean="0">
              <a:solidFill>
                <a:srgbClr val="0000FF"/>
              </a:solidFill>
              <a:latin typeface="Arial" pitchFamily="34" charset="0"/>
              <a:cs typeface="Arial" pitchFamily="34" charset="0"/>
            </a:endParaRPr>
          </a:p>
          <a:p>
            <a:pPr marL="0" indent="0" algn="just">
              <a:lnSpc>
                <a:spcPct val="80000"/>
              </a:lnSpc>
              <a:buNone/>
            </a:pPr>
            <a:r>
              <a:rPr lang="ru-RU" sz="1200" b="1" dirty="0">
                <a:solidFill>
                  <a:srgbClr val="0000FF"/>
                </a:solidFill>
                <a:latin typeface="Arial" panose="020B0604020202020204" pitchFamily="34" charset="0"/>
                <a:cs typeface="Arial" pitchFamily="34" charset="0"/>
              </a:rPr>
              <a:t> </a:t>
            </a:r>
            <a:r>
              <a:rPr lang="ru-RU" sz="1200" b="1" u="sng" dirty="0" smtClean="0">
                <a:solidFill>
                  <a:srgbClr val="0000FF"/>
                </a:solidFill>
                <a:latin typeface="Arial" pitchFamily="34" charset="0"/>
                <a:cs typeface="Arial" pitchFamily="34" charset="0"/>
                <a:hlinkClick r:id="rId18" action="ppaction://hlinksldjump"/>
              </a:rPr>
              <a:t>9. </a:t>
            </a:r>
            <a:r>
              <a:rPr lang="ru-RU" sz="1200" b="1" u="sng" dirty="0">
                <a:solidFill>
                  <a:srgbClr val="0000FF"/>
                </a:solidFill>
                <a:latin typeface="Arial" panose="020B0604020202020204" pitchFamily="34" charset="0"/>
                <a:cs typeface="Arial" panose="020B0604020202020204" pitchFamily="34" charset="0"/>
                <a:hlinkClick r:id="rId18" action="ppaction://hlinksldjump"/>
              </a:rPr>
              <a:t>Проведение независимой оценки качества условий оказания услуг </a:t>
            </a:r>
            <a:endParaRPr lang="ru-RU" sz="1200" b="1" u="sng" dirty="0" smtClean="0">
              <a:solidFill>
                <a:srgbClr val="0000FF"/>
              </a:solidFill>
              <a:latin typeface="Arial" panose="020B0604020202020204" pitchFamily="34" charset="0"/>
              <a:cs typeface="Arial" panose="020B0604020202020204" pitchFamily="34" charset="0"/>
              <a:hlinkClick r:id="rId18" action="ppaction://hlinksldjump"/>
            </a:endParaRPr>
          </a:p>
          <a:p>
            <a:pPr marL="0" indent="0" algn="just">
              <a:lnSpc>
                <a:spcPct val="80000"/>
              </a:lnSpc>
              <a:buNone/>
            </a:pPr>
            <a:r>
              <a:rPr lang="ru-RU" sz="1200" b="1" u="sng" dirty="0" smtClean="0">
                <a:solidFill>
                  <a:srgbClr val="0000FF"/>
                </a:solidFill>
                <a:latin typeface="Arial" panose="020B0604020202020204" pitchFamily="34" charset="0"/>
                <a:cs typeface="Arial" panose="020B0604020202020204" pitchFamily="34" charset="0"/>
                <a:hlinkClick r:id="rId18" action="ppaction://hlinksldjump"/>
              </a:rPr>
              <a:t>муниципальными организациями социальной сферы………………………………………………………………………………………7</a:t>
            </a:r>
            <a:r>
              <a:rPr lang="ru-RU" sz="1200" b="1" u="sng" dirty="0" smtClean="0">
                <a:solidFill>
                  <a:srgbClr val="0000FF"/>
                </a:solidFill>
                <a:latin typeface="Arial" panose="020B0604020202020204" pitchFamily="34" charset="0"/>
                <a:cs typeface="Arial" panose="020B0604020202020204" pitchFamily="34" charset="0"/>
              </a:rPr>
              <a:t>5</a:t>
            </a:r>
          </a:p>
          <a:p>
            <a:pPr marL="0" indent="0" algn="just">
              <a:lnSpc>
                <a:spcPct val="80000"/>
              </a:lnSpc>
              <a:buNone/>
            </a:pPr>
            <a:endParaRPr lang="ru-RU" sz="800" b="1" u="sng" dirty="0" smtClean="0">
              <a:solidFill>
                <a:srgbClr val="0000FF"/>
              </a:solidFill>
              <a:latin typeface="Arial" panose="020B0604020202020204" pitchFamily="34" charset="0"/>
              <a:cs typeface="Arial" panose="020B0604020202020204" pitchFamily="34" charset="0"/>
            </a:endParaRPr>
          </a:p>
          <a:p>
            <a:pPr marL="0" indent="0" algn="just">
              <a:lnSpc>
                <a:spcPct val="80000"/>
              </a:lnSpc>
              <a:buNone/>
            </a:pPr>
            <a:r>
              <a:rPr lang="ru-RU" sz="1200" b="1" dirty="0" smtClean="0">
                <a:solidFill>
                  <a:srgbClr val="0000FF"/>
                </a:solidFill>
                <a:latin typeface="Arial" pitchFamily="34" charset="0"/>
                <a:cs typeface="Arial" pitchFamily="34" charset="0"/>
                <a:hlinkClick r:id="rId19" action="ppaction://hlinksldjump"/>
              </a:rPr>
              <a:t>10. Результаты оценки эффективности деятельности органов</a:t>
            </a:r>
          </a:p>
          <a:p>
            <a:pPr marL="0" indent="0" algn="just">
              <a:lnSpc>
                <a:spcPct val="80000"/>
              </a:lnSpc>
              <a:buNone/>
            </a:pPr>
            <a:r>
              <a:rPr lang="ru-RU" sz="1200" b="1" dirty="0" smtClean="0">
                <a:solidFill>
                  <a:srgbClr val="0000FF"/>
                </a:solidFill>
                <a:latin typeface="Arial" pitchFamily="34" charset="0"/>
                <a:cs typeface="Arial" pitchFamily="34" charset="0"/>
                <a:hlinkClick r:id="rId19" action="ppaction://hlinksldjump"/>
              </a:rPr>
              <a:t>    местного самоуправления городских округов  и муниципальных районов……………………………………….………………..78  </a:t>
            </a:r>
            <a:endParaRPr lang="ru-RU" sz="1200" b="1" dirty="0" smtClean="0">
              <a:solidFill>
                <a:srgbClr val="0000FF"/>
              </a:solidFill>
              <a:latin typeface="Arial" pitchFamily="34" charset="0"/>
              <a:cs typeface="Arial" pitchFamily="34" charset="0"/>
            </a:endParaRPr>
          </a:p>
          <a:p>
            <a:pPr marL="0" indent="0" algn="just">
              <a:lnSpc>
                <a:spcPct val="80000"/>
              </a:lnSpc>
              <a:buNone/>
            </a:pPr>
            <a:endParaRPr lang="ru-RU" sz="1200" b="1" dirty="0" smtClean="0">
              <a:solidFill>
                <a:srgbClr val="0000FF"/>
              </a:solidFill>
              <a:latin typeface="Arial" pitchFamily="34" charset="0"/>
              <a:cs typeface="Arial" pitchFamily="34" charset="0"/>
            </a:endParaRPr>
          </a:p>
        </p:txBody>
      </p:sp>
      <p:sp>
        <p:nvSpPr>
          <p:cNvPr id="6" name="Номер слайда 5"/>
          <p:cNvSpPr>
            <a:spLocks noGrp="1"/>
          </p:cNvSpPr>
          <p:nvPr>
            <p:ph type="sldNum" sz="quarter" idx="12"/>
          </p:nvPr>
        </p:nvSpPr>
        <p:spPr>
          <a:xfrm>
            <a:off x="7769440" y="7036175"/>
            <a:ext cx="2495127" cy="525088"/>
          </a:xfrm>
        </p:spPr>
        <p:txBody>
          <a:bodyPr/>
          <a:lstStyle/>
          <a:p>
            <a:pPr>
              <a:defRPr/>
            </a:pPr>
            <a:fld id="{54AD3D45-A844-4AB9-8524-B0882179B315}" type="slidenum">
              <a:rPr lang="ru-RU" smtClean="0"/>
              <a:pPr>
                <a:defRPr/>
              </a:pPr>
              <a:t>2</a:t>
            </a:fld>
            <a:endParaRPr lang="ru-RU" dirty="0"/>
          </a:p>
        </p:txBody>
      </p:sp>
    </p:spTree>
    <p:extLst>
      <p:ext uri="{BB962C8B-B14F-4D97-AF65-F5344CB8AC3E}">
        <p14:creationId xmlns:p14="http://schemas.microsoft.com/office/powerpoint/2010/main" xmlns="" val="2645305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20</a:t>
            </a:fld>
            <a:endParaRPr lang="ru-RU" dirty="0"/>
          </a:p>
        </p:txBody>
      </p:sp>
      <p:sp>
        <p:nvSpPr>
          <p:cNvPr id="3" name="TextBox 2"/>
          <p:cNvSpPr txBox="1"/>
          <p:nvPr/>
        </p:nvSpPr>
        <p:spPr>
          <a:xfrm>
            <a:off x="882204" y="692670"/>
            <a:ext cx="3255956" cy="276999"/>
          </a:xfrm>
          <a:prstGeom prst="rect">
            <a:avLst/>
          </a:prstGeom>
          <a:noFill/>
        </p:spPr>
        <p:txBody>
          <a:bodyPr wrap="none" rtlCol="0">
            <a:spAutoFit/>
          </a:bodyPr>
          <a:lstStyle/>
          <a:p>
            <a:r>
              <a:rPr lang="ru-RU" sz="1200" b="1" i="1" dirty="0" smtClean="0">
                <a:latin typeface="Arial" pitchFamily="34" charset="0"/>
                <a:cs typeface="Arial" pitchFamily="34" charset="0"/>
              </a:rPr>
              <a:t>ДОРОЖНОЕ ХОЗЯЙСТВО И ТРАНСПОРТ</a:t>
            </a:r>
            <a:endParaRPr lang="ru-RU" sz="1200" b="1" i="1" dirty="0">
              <a:latin typeface="Arial" pitchFamily="34" charset="0"/>
              <a:cs typeface="Arial" pitchFamily="34"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xmlns="" val="3320342596"/>
              </p:ext>
            </p:extLst>
          </p:nvPr>
        </p:nvGraphicFramePr>
        <p:xfrm>
          <a:off x="648883" y="3203344"/>
          <a:ext cx="3312368" cy="15735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a:graphicFrameLocks/>
          </p:cNvGraphicFramePr>
          <p:nvPr>
            <p:extLst>
              <p:ext uri="{D42A27DB-BD31-4B8C-83A1-F6EECF244321}">
                <p14:modId xmlns:p14="http://schemas.microsoft.com/office/powerpoint/2010/main" xmlns="" val="2492499181"/>
              </p:ext>
            </p:extLst>
          </p:nvPr>
        </p:nvGraphicFramePr>
        <p:xfrm>
          <a:off x="285626" y="4572719"/>
          <a:ext cx="10317658" cy="2838019"/>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a:xfrm>
            <a:off x="450156" y="1116335"/>
            <a:ext cx="9937105" cy="1754326"/>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 настоящее время основной задачей в дорожном хозяйстве Воронежской области является сохранение и улучшение транспортно-эксплуатационных характеристик существующих автомобильных дорог общего пользования, увеличение протяженности автомобильных дорог с твердым покрытием, отвечающим нормативным требованиям.  </a:t>
            </a:r>
          </a:p>
          <a:p>
            <a:pPr indent="450000" algn="just"/>
            <a:r>
              <a:rPr lang="ru-RU" sz="1200" dirty="0">
                <a:latin typeface="Arial" panose="020B0604020202020204" pitchFamily="34" charset="0"/>
                <a:cs typeface="Arial" panose="020B0604020202020204" pitchFamily="34" charset="0"/>
              </a:rPr>
              <a:t>По состоянию на 31.12.2021 г. общая протяженность автомобильных дорог общего пользования местного значения составила </a:t>
            </a:r>
            <a:r>
              <a:rPr lang="ru-RU" sz="1200" dirty="0" smtClean="0">
                <a:latin typeface="Arial" panose="020B0604020202020204" pitchFamily="34" charset="0"/>
                <a:cs typeface="Arial" panose="020B0604020202020204" pitchFamily="34" charset="0"/>
              </a:rPr>
              <a:t>   20 766,1 </a:t>
            </a:r>
            <a:r>
              <a:rPr lang="ru-RU" sz="1200" dirty="0">
                <a:latin typeface="Arial" panose="020B0604020202020204" pitchFamily="34" charset="0"/>
                <a:cs typeface="Arial" panose="020B0604020202020204" pitchFamily="34" charset="0"/>
              </a:rPr>
              <a:t>км из них нормативным требованиям не соответствовало 14 391,1 км. </a:t>
            </a:r>
            <a:r>
              <a:rPr lang="ru-RU" sz="1200" b="1" i="1" dirty="0">
                <a:latin typeface="Arial" panose="020B0604020202020204" pitchFamily="34" charset="0"/>
                <a:cs typeface="Arial" panose="020B0604020202020204" pitchFamily="34" charset="0"/>
              </a:rPr>
              <a:t>Доля протяженности автомобильных дорог общего пользования местного значения, не отвечающих нормативным требованиям,</a:t>
            </a:r>
            <a:r>
              <a:rPr lang="ru-RU" sz="1200" dirty="0">
                <a:latin typeface="Arial" panose="020B0604020202020204" pitchFamily="34" charset="0"/>
                <a:cs typeface="Arial" panose="020B0604020202020204" pitchFamily="34" charset="0"/>
              </a:rPr>
              <a:t> в общей протяженности автомобильных дорог общего пользования местного значения по области составила 69,3%, что ниже уровня 2020 г. на 4,1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уровня 2018 г. на 12,7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a:t>
            </a:r>
          </a:p>
          <a:p>
            <a:pPr indent="450000" algn="just"/>
            <a:endParaRPr lang="ru-RU" sz="1200" dirty="0">
              <a:latin typeface="Arial" panose="020B0604020202020204" pitchFamily="34" charset="0"/>
              <a:cs typeface="Arial" panose="020B0604020202020204" pitchFamily="34" charset="0"/>
            </a:endParaRPr>
          </a:p>
        </p:txBody>
      </p:sp>
      <p:sp>
        <p:nvSpPr>
          <p:cNvPr id="7" name="Прямоугольник 6"/>
          <p:cNvSpPr/>
          <p:nvPr/>
        </p:nvSpPr>
        <p:spPr>
          <a:xfrm>
            <a:off x="4159978" y="2442597"/>
            <a:ext cx="6249101" cy="2677656"/>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Меньше всего дорог не соответствует нормативным требованиям </a:t>
            </a:r>
            <a:r>
              <a:rPr lang="ru-RU" sz="1200" dirty="0" smtClean="0">
                <a:latin typeface="Arial" panose="020B0604020202020204" pitchFamily="34" charset="0"/>
                <a:cs typeface="Arial" panose="020B0604020202020204" pitchFamily="34" charset="0"/>
              </a:rPr>
              <a:t>в </a:t>
            </a:r>
            <a:r>
              <a:rPr lang="ru-RU" sz="1200" dirty="0" err="1">
                <a:latin typeface="Arial" panose="020B0604020202020204" pitchFamily="34" charset="0"/>
                <a:cs typeface="Arial" panose="020B0604020202020204" pitchFamily="34" charset="0"/>
              </a:rPr>
              <a:t>Репьевском</a:t>
            </a:r>
            <a:r>
              <a:rPr lang="ru-RU" sz="1200" dirty="0">
                <a:latin typeface="Arial" panose="020B0604020202020204" pitchFamily="34" charset="0"/>
                <a:cs typeface="Arial" panose="020B0604020202020204" pitchFamily="34" charset="0"/>
              </a:rPr>
              <a:t> (доля </a:t>
            </a:r>
            <a:r>
              <a:rPr lang="ru-RU" sz="1200" dirty="0" smtClean="0">
                <a:latin typeface="Arial" panose="020B0604020202020204" pitchFamily="34" charset="0"/>
                <a:cs typeface="Arial" panose="020B0604020202020204" pitchFamily="34" charset="0"/>
              </a:rPr>
              <a:t>составляет - </a:t>
            </a:r>
            <a:r>
              <a:rPr lang="ru-RU" sz="1200" dirty="0">
                <a:latin typeface="Arial" panose="020B0604020202020204" pitchFamily="34" charset="0"/>
                <a:cs typeface="Arial" panose="020B0604020202020204" pitchFamily="34" charset="0"/>
              </a:rPr>
              <a:t>50,6%), </a:t>
            </a:r>
            <a:r>
              <a:rPr lang="ru-RU" sz="1200" dirty="0" err="1">
                <a:latin typeface="Arial" panose="020B0604020202020204" pitchFamily="34" charset="0"/>
                <a:cs typeface="Arial" panose="020B0604020202020204" pitchFamily="34" charset="0"/>
              </a:rPr>
              <a:t>Воробьевском</a:t>
            </a:r>
            <a:r>
              <a:rPr lang="ru-RU" sz="1200" dirty="0">
                <a:latin typeface="Arial" panose="020B0604020202020204" pitchFamily="34" charset="0"/>
                <a:cs typeface="Arial" panose="020B0604020202020204" pitchFamily="34" charset="0"/>
              </a:rPr>
              <a:t>, Новохоперском (по 51,3%), </a:t>
            </a:r>
            <a:r>
              <a:rPr lang="ru-RU" sz="1200" dirty="0" err="1">
                <a:latin typeface="Arial" panose="020B0604020202020204" pitchFamily="34" charset="0"/>
                <a:cs typeface="Arial" panose="020B0604020202020204" pitchFamily="34" charset="0"/>
              </a:rPr>
              <a:t>Панинском</a:t>
            </a:r>
            <a:r>
              <a:rPr lang="ru-RU" sz="1200" dirty="0">
                <a:latin typeface="Arial" panose="020B0604020202020204" pitchFamily="34" charset="0"/>
                <a:cs typeface="Arial" panose="020B0604020202020204" pitchFamily="34" charset="0"/>
              </a:rPr>
              <a:t> (53,7%),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(56,5%) муниципальных </a:t>
            </a:r>
            <a:r>
              <a:rPr lang="ru-RU" sz="1200" dirty="0" smtClean="0">
                <a:latin typeface="Arial" panose="020B0604020202020204" pitchFamily="34" charset="0"/>
                <a:cs typeface="Arial" panose="020B0604020202020204" pitchFamily="34" charset="0"/>
              </a:rPr>
              <a:t>районах и </a:t>
            </a:r>
            <a:r>
              <a:rPr lang="ru-RU" sz="1200" dirty="0">
                <a:latin typeface="Arial" panose="020B0604020202020204" pitchFamily="34" charset="0"/>
                <a:cs typeface="Arial" panose="020B0604020202020204" pitchFamily="34" charset="0"/>
              </a:rPr>
              <a:t>городском округе г. Воронеж </a:t>
            </a:r>
            <a:r>
              <a:rPr lang="ru-RU" sz="1200" dirty="0" smtClean="0">
                <a:latin typeface="Arial" panose="020B0604020202020204" pitchFamily="34" charset="0"/>
                <a:cs typeface="Arial" panose="020B0604020202020204" pitchFamily="34" charset="0"/>
              </a:rPr>
              <a:t>(64,3%).</a:t>
            </a:r>
            <a:endParaRPr lang="ru-RU" sz="1200" dirty="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Самый высокий удельный вес протяженности автомобильных дорог общего пользования местного значения, не отвечающих нормативным требованиям, - в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(81,2%),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(79,4%), Каширском (78,7%), Петропавловском, </a:t>
            </a:r>
            <a:r>
              <a:rPr lang="ru-RU" sz="1200" dirty="0" err="1">
                <a:latin typeface="Arial" panose="020B0604020202020204" pitchFamily="34" charset="0"/>
                <a:cs typeface="Arial" panose="020B0604020202020204" pitchFamily="34" charset="0"/>
              </a:rPr>
              <a:t>Таловском</a:t>
            </a:r>
            <a:r>
              <a:rPr lang="ru-RU" sz="1200" dirty="0">
                <a:latin typeface="Arial" panose="020B0604020202020204" pitchFamily="34" charset="0"/>
                <a:cs typeface="Arial" panose="020B0604020202020204" pitchFamily="34" charset="0"/>
              </a:rPr>
              <a:t> (по 76,2%), муниципальных районах.</a:t>
            </a:r>
          </a:p>
          <a:p>
            <a:pPr indent="450000" algn="just"/>
            <a:r>
              <a:rPr lang="ru-RU" sz="1200" dirty="0">
                <a:latin typeface="Arial" panose="020B0604020202020204" pitchFamily="34" charset="0"/>
                <a:cs typeface="Arial" panose="020B0604020202020204" pitchFamily="34" charset="0"/>
              </a:rPr>
              <a:t>Положительная динамика наблюдается во всех муниципальных образованиях. Наилучшая динамика - в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(-12,9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Воробьевском</a:t>
            </a:r>
            <a:r>
              <a:rPr lang="ru-RU" sz="1200" dirty="0">
                <a:latin typeface="Arial" panose="020B0604020202020204" pitchFamily="34" charset="0"/>
                <a:cs typeface="Arial" panose="020B0604020202020204" pitchFamily="34" charset="0"/>
              </a:rPr>
              <a:t> (-10,8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Петропавловском (-8,7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Репьевком</a:t>
            </a:r>
            <a:r>
              <a:rPr lang="ru-RU" sz="1200" dirty="0">
                <a:latin typeface="Arial" panose="020B0604020202020204" pitchFamily="34" charset="0"/>
                <a:cs typeface="Arial" panose="020B0604020202020204" pitchFamily="34" charset="0"/>
              </a:rPr>
              <a:t> (-8,5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a:t>
            </a:r>
            <a:r>
              <a:rPr lang="ru-RU" sz="1200" dirty="0" err="1">
                <a:latin typeface="Arial" panose="020B0604020202020204" pitchFamily="34" charset="0"/>
                <a:cs typeface="Arial" panose="020B0604020202020204" pitchFamily="34" charset="0"/>
              </a:rPr>
              <a:t>Панинском</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(-8,5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муниципальных районах.</a:t>
            </a:r>
          </a:p>
          <a:p>
            <a:pPr indent="450000" algn="just"/>
            <a:endParaRPr lang="ru-RU" sz="1200" dirty="0">
              <a:latin typeface="Arial" panose="020B0604020202020204" pitchFamily="34" charset="0"/>
              <a:cs typeface="Arial" panose="020B0604020202020204" pitchFamily="34" charset="0"/>
            </a:endParaRPr>
          </a:p>
          <a:p>
            <a:pPr lvl="0" indent="450000" algn="just" fontAlgn="base"/>
            <a:endParaRPr lang="ru-RU" sz="1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8" name="TextBox 7"/>
          <p:cNvSpPr txBox="1"/>
          <p:nvPr/>
        </p:nvSpPr>
        <p:spPr>
          <a:xfrm>
            <a:off x="255951" y="2642037"/>
            <a:ext cx="4392488" cy="577081"/>
          </a:xfrm>
          <a:prstGeom prst="rect">
            <a:avLst/>
          </a:prstGeom>
          <a:noFill/>
        </p:spPr>
        <p:txBody>
          <a:bodyPr wrap="square" rtlCol="0">
            <a:spAutoFit/>
          </a:bodyPr>
          <a:lstStyle/>
          <a:p>
            <a:pPr algn="ctr"/>
            <a:r>
              <a:rPr lang="ru-RU" sz="1050" b="1" i="1" dirty="0" smtClean="0">
                <a:latin typeface="Arial" pitchFamily="34" charset="0"/>
                <a:cs typeface="Arial" pitchFamily="34" charset="0"/>
              </a:rPr>
              <a:t>Доля протяженности автомобильных дорог </a:t>
            </a:r>
          </a:p>
          <a:p>
            <a:pPr algn="ctr"/>
            <a:r>
              <a:rPr lang="ru-RU" sz="1050" b="1" i="1" dirty="0" smtClean="0">
                <a:latin typeface="Arial" pitchFamily="34" charset="0"/>
                <a:cs typeface="Arial" pitchFamily="34" charset="0"/>
              </a:rPr>
              <a:t>общего пользования местного значения, </a:t>
            </a:r>
          </a:p>
          <a:p>
            <a:pPr algn="ctr"/>
            <a:r>
              <a:rPr lang="ru-RU" sz="1050" b="1" i="1" dirty="0" smtClean="0">
                <a:latin typeface="Arial" pitchFamily="34" charset="0"/>
                <a:cs typeface="Arial" pitchFamily="34" charset="0"/>
              </a:rPr>
              <a:t>не отвечающих нормативным требованиям, %</a:t>
            </a:r>
            <a:endParaRPr lang="ru-RU" sz="1050" b="1" i="1" dirty="0">
              <a:latin typeface="Arial" pitchFamily="34" charset="0"/>
              <a:cs typeface="Arial" pitchFamily="34" charset="0"/>
            </a:endParaRPr>
          </a:p>
        </p:txBody>
      </p:sp>
    </p:spTree>
    <p:extLst>
      <p:ext uri="{BB962C8B-B14F-4D97-AF65-F5344CB8AC3E}">
        <p14:creationId xmlns:p14="http://schemas.microsoft.com/office/powerpoint/2010/main" xmlns="" val="3662271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21</a:t>
            </a:fld>
            <a:endParaRPr lang="ru-RU" dirty="0"/>
          </a:p>
        </p:txBody>
      </p:sp>
      <p:sp>
        <p:nvSpPr>
          <p:cNvPr id="3" name="Прямоугольник 2"/>
          <p:cNvSpPr/>
          <p:nvPr/>
        </p:nvSpPr>
        <p:spPr>
          <a:xfrm>
            <a:off x="522164" y="900311"/>
            <a:ext cx="9865096" cy="2492990"/>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Большинство муниципальных образований обеспечили уменьшение протяженности автомобильных дорог общего пользования местного значения, не отвечающих нормативным требованиям, за счет проведения масштабного комплекса мероприятий по их </a:t>
            </a:r>
            <a:r>
              <a:rPr lang="ru-RU" sz="1200" dirty="0" smtClean="0">
                <a:latin typeface="Arial" panose="020B0604020202020204" pitchFamily="34" charset="0"/>
                <a:cs typeface="Arial" panose="020B0604020202020204" pitchFamily="34" charset="0"/>
              </a:rPr>
              <a:t>ремонту.</a:t>
            </a:r>
            <a:endParaRPr lang="ru-RU" sz="1200" dirty="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В 2021 году за счет субсидий из областного бюджета был осуществлен ремонт 434 км дорог с твердым покрытием и осуществлено </a:t>
            </a:r>
            <a:r>
              <a:rPr lang="ru-RU" sz="1200" dirty="0" err="1">
                <a:latin typeface="Arial" panose="020B0604020202020204" pitchFamily="34" charset="0"/>
                <a:cs typeface="Arial" panose="020B0604020202020204" pitchFamily="34" charset="0"/>
              </a:rPr>
              <a:t>щебенение</a:t>
            </a:r>
            <a:r>
              <a:rPr lang="ru-RU" sz="1200" dirty="0">
                <a:latin typeface="Arial" panose="020B0604020202020204" pitchFamily="34" charset="0"/>
                <a:cs typeface="Arial" panose="020B0604020202020204" pitchFamily="34" charset="0"/>
              </a:rPr>
              <a:t> 492 км грунтовых дорог местного значения. </a:t>
            </a:r>
            <a:r>
              <a:rPr lang="ru-RU" sz="1200" dirty="0" smtClean="0">
                <a:latin typeface="Arial" panose="020B0604020202020204" pitchFamily="34" charset="0"/>
                <a:cs typeface="Arial" panose="020B0604020202020204" pitchFamily="34" charset="0"/>
              </a:rPr>
              <a:t>Кроме </a:t>
            </a:r>
            <a:r>
              <a:rPr lang="ru-RU" sz="1200" dirty="0">
                <a:latin typeface="Arial" panose="020B0604020202020204" pitchFamily="34" charset="0"/>
                <a:cs typeface="Arial" panose="020B0604020202020204" pitchFamily="34" charset="0"/>
              </a:rPr>
              <a:t>того, за счет муниципальных дорожных фондов произведен ремонт 58 км дорог с твердым покрытием </a:t>
            </a:r>
            <a:r>
              <a:rPr lang="ru-RU" sz="1200" dirty="0" smtClean="0">
                <a:latin typeface="Arial" panose="020B0604020202020204" pitchFamily="34" charset="0"/>
                <a:cs typeface="Arial" panose="020B0604020202020204" pitchFamily="34" charset="0"/>
              </a:rPr>
              <a:t>и осуществлено </a:t>
            </a:r>
            <a:r>
              <a:rPr lang="ru-RU" sz="1200" dirty="0" err="1" smtClean="0">
                <a:latin typeface="Arial" panose="020B0604020202020204" pitchFamily="34" charset="0"/>
                <a:cs typeface="Arial" panose="020B0604020202020204" pitchFamily="34" charset="0"/>
              </a:rPr>
              <a:t>щебенение</a:t>
            </a:r>
            <a:r>
              <a:rPr lang="ru-RU" sz="1200" dirty="0" smtClean="0">
                <a:latin typeface="Arial" panose="020B0604020202020204" pitchFamily="34" charset="0"/>
                <a:cs typeface="Arial" panose="020B0604020202020204" pitchFamily="34" charset="0"/>
              </a:rPr>
              <a:t> 114 </a:t>
            </a:r>
            <a:r>
              <a:rPr lang="ru-RU" sz="1200" dirty="0">
                <a:latin typeface="Arial" panose="020B0604020202020204" pitchFamily="34" charset="0"/>
                <a:cs typeface="Arial" panose="020B0604020202020204" pitchFamily="34" charset="0"/>
              </a:rPr>
              <a:t>км грунтовых </a:t>
            </a:r>
            <a:r>
              <a:rPr lang="ru-RU" sz="1200" dirty="0" smtClean="0">
                <a:latin typeface="Arial" panose="020B0604020202020204" pitchFamily="34" charset="0"/>
                <a:cs typeface="Arial" panose="020B0604020202020204" pitchFamily="34" charset="0"/>
              </a:rPr>
              <a:t>дорог.</a:t>
            </a:r>
            <a:endParaRPr lang="ru-RU" sz="1200" dirty="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В рамках реализации программы по комплексному развитию сельских территорий осуществлено строительство 25,94 км автомобильных дорого местного значения, ведущих к объектам агропромышленного комплекса на сельских территориях в Бобровском, Кантемировском и </a:t>
            </a:r>
            <a:r>
              <a:rPr lang="ru-RU" sz="1200" dirty="0" err="1">
                <a:latin typeface="Arial" panose="020B0604020202020204" pitchFamily="34" charset="0"/>
                <a:cs typeface="Arial" panose="020B0604020202020204" pitchFamily="34" charset="0"/>
              </a:rPr>
              <a:t>Репьевском</a:t>
            </a:r>
            <a:r>
              <a:rPr lang="ru-RU" sz="1200" dirty="0">
                <a:latin typeface="Arial" panose="020B0604020202020204" pitchFamily="34" charset="0"/>
                <a:cs typeface="Arial" panose="020B0604020202020204" pitchFamily="34" charset="0"/>
              </a:rPr>
              <a:t> районах муниципальных районах. Строительство дорог позволило обеспечить населению бесперебойный проезд к объектам АПК, повысить перспективу хозяйственного развития и инвестиционную привлекательность сельских территорий.</a:t>
            </a:r>
          </a:p>
          <a:p>
            <a:pPr indent="450000" algn="just"/>
            <a:endParaRPr lang="ru-RU" sz="1200" dirty="0">
              <a:latin typeface="Arial" panose="020B0604020202020204" pitchFamily="34" charset="0"/>
              <a:cs typeface="Arial" panose="020B0604020202020204" pitchFamily="34" charset="0"/>
            </a:endParaRPr>
          </a:p>
          <a:p>
            <a:pPr indent="450000" algn="just" eaLnBrk="0" fontAlgn="base" hangingPunct="0"/>
            <a:endParaRPr lang="ru-RU" sz="1200" dirty="0">
              <a:latin typeface="Arial" panose="020B0604020202020204" pitchFamily="34" charset="0"/>
              <a:cs typeface="Arial" panose="020B0604020202020204" pitchFamily="34" charset="0"/>
            </a:endParaRPr>
          </a:p>
        </p:txBody>
      </p:sp>
      <p:sp>
        <p:nvSpPr>
          <p:cNvPr id="4" name="Прямоугольник 3"/>
          <p:cNvSpPr/>
          <p:nvPr/>
        </p:nvSpPr>
        <p:spPr>
          <a:xfrm>
            <a:off x="594172" y="3128491"/>
            <a:ext cx="9721080" cy="2123658"/>
          </a:xfrm>
          <a:prstGeom prst="rect">
            <a:avLst/>
          </a:prstGeom>
        </p:spPr>
        <p:txBody>
          <a:bodyPr wrap="square">
            <a:spAutoFit/>
          </a:bodyPr>
          <a:lstStyle/>
          <a:p>
            <a:pPr indent="450000" algn="just"/>
            <a:r>
              <a:rPr lang="ru-RU" sz="1200" b="1" i="1" dirty="0">
                <a:latin typeface="Arial" panose="020B0604020202020204" pitchFamily="34" charset="0"/>
                <a:cs typeface="Arial" panose="020B0604020202020204" pitchFamily="34" charset="0"/>
              </a:rPr>
              <a:t>Доля населения, проживающего в населенных пунктах, не имеющих регулярного автобусного и (или) железнодорожного сообщения с административным центром городского округа (муниципального района), в общей численности населения</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в </a:t>
            </a:r>
            <a:r>
              <a:rPr lang="ru-RU" sz="1200" dirty="0">
                <a:latin typeface="Arial" panose="020B0604020202020204" pitchFamily="34" charset="0"/>
                <a:cs typeface="Arial" panose="020B0604020202020204" pitchFamily="34" charset="0"/>
              </a:rPr>
              <a:t>целом по муниципальным образованиям снизилась на 0,013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по сравнению с 2018 и 2020 годами и составила 0,02%. </a:t>
            </a:r>
          </a:p>
          <a:p>
            <a:pPr indent="450000" algn="just"/>
            <a:r>
              <a:rPr lang="ru-RU" sz="1200" dirty="0">
                <a:latin typeface="Arial" panose="020B0604020202020204" pitchFamily="34" charset="0"/>
                <a:cs typeface="Arial" panose="020B0604020202020204" pitchFamily="34" charset="0"/>
              </a:rPr>
              <a:t>Во всех городских округах и в 26 муниципальных районах регулярным автобусным сообщением обеспечены все населённые пункты. В 2021 году полностью обеспечено автобусным сообщением население </a:t>
            </a:r>
            <a:r>
              <a:rPr lang="ru-RU" sz="1200" dirty="0" err="1">
                <a:latin typeface="Arial" panose="020B0604020202020204" pitchFamily="34" charset="0"/>
                <a:cs typeface="Arial" panose="020B0604020202020204" pitchFamily="34" charset="0"/>
              </a:rPr>
              <a:t>Бутурлиновского</a:t>
            </a:r>
            <a:r>
              <a:rPr lang="ru-RU" sz="1200" dirty="0">
                <a:latin typeface="Arial" panose="020B0604020202020204" pitchFamily="34" charset="0"/>
                <a:cs typeface="Arial" panose="020B0604020202020204" pitchFamily="34" charset="0"/>
              </a:rPr>
              <a:t> района.</a:t>
            </a:r>
          </a:p>
          <a:p>
            <a:pPr indent="450000" algn="just"/>
            <a:r>
              <a:rPr lang="ru-RU" sz="1200" dirty="0">
                <a:latin typeface="Arial" panose="020B0604020202020204" pitchFamily="34" charset="0"/>
                <a:cs typeface="Arial" panose="020B0604020202020204" pitchFamily="34" charset="0"/>
              </a:rPr>
              <a:t>В пределах 0,5% население не обеспечено транспортным обслуживанием в Подгоренском (0,32%),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(0,22%), Павловском (0,15%),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(0,12%), Нижнедевицком (0,04%) муниципальных районах.</a:t>
            </a:r>
          </a:p>
          <a:p>
            <a:pPr indent="450000" algn="just"/>
            <a:r>
              <a:rPr lang="ru-RU" sz="1200" dirty="0">
                <a:latin typeface="Arial" panose="020B0604020202020204" pitchFamily="34" charset="0"/>
                <a:cs typeface="Arial" panose="020B0604020202020204" pitchFamily="34" charset="0"/>
              </a:rPr>
              <a:t>В большинстве муниципальных образований отмечается улучшение значений показателя по отношению к 2020 году. В основном это стало возможным благодаря оптимизации муниципальной маршрутной сети и организации заездов в ранее необслуживаемые населенные пункты. </a:t>
            </a:r>
            <a:endParaRPr lang="ru-RU" sz="1200" dirty="0">
              <a:effectLst/>
              <a:latin typeface="Arial" panose="020B0604020202020204" pitchFamily="34" charset="0"/>
              <a:cs typeface="Arial" panose="020B0604020202020204" pitchFamily="34" charset="0"/>
            </a:endParaRPr>
          </a:p>
        </p:txBody>
      </p:sp>
      <p:sp>
        <p:nvSpPr>
          <p:cNvPr id="6" name="Прямоугольник 5"/>
          <p:cNvSpPr/>
          <p:nvPr/>
        </p:nvSpPr>
        <p:spPr>
          <a:xfrm>
            <a:off x="666180" y="5342879"/>
            <a:ext cx="9649072" cy="1754326"/>
          </a:xfrm>
          <a:prstGeom prst="rect">
            <a:avLst/>
          </a:prstGeom>
          <a:solidFill>
            <a:schemeClr val="accent2">
              <a:lumMod val="20000"/>
              <a:lumOff val="80000"/>
            </a:schemeClr>
          </a:solidFill>
          <a:ln>
            <a:solidFill>
              <a:schemeClr val="accent2">
                <a:lumMod val="75000"/>
              </a:schemeClr>
            </a:solidFill>
          </a:ln>
        </p:spPr>
        <p:txBody>
          <a:bodyPr wrap="square">
            <a:spAutoFit/>
          </a:bodyPr>
          <a:lstStyle/>
          <a:p>
            <a:pPr indent="450000" algn="just"/>
            <a:r>
              <a:rPr lang="ru-RU" sz="1200" b="1" i="1" dirty="0">
                <a:latin typeface="Arial" panose="020B0604020202020204" pitchFamily="34" charset="0"/>
                <a:cs typeface="Arial" panose="020B0604020202020204" pitchFamily="34" charset="0"/>
              </a:rPr>
              <a:t>Снижение значения показателя в отдельных муниципальных районах затруднено в связи с: </a:t>
            </a:r>
            <a:endParaRPr lang="ru-RU" sz="1200" b="1" i="1" dirty="0" smtClean="0">
              <a:latin typeface="Arial" panose="020B0604020202020204" pitchFamily="34" charset="0"/>
              <a:cs typeface="Arial" panose="020B0604020202020204" pitchFamily="34" charset="0"/>
            </a:endParaRPr>
          </a:p>
          <a:p>
            <a:pPr indent="450000" algn="just"/>
            <a:endParaRPr lang="ru-RU" sz="1200" dirty="0">
              <a:latin typeface="Arial" panose="020B0604020202020204" pitchFamily="34" charset="0"/>
              <a:cs typeface="Arial" panose="020B0604020202020204" pitchFamily="34" charset="0"/>
            </a:endParaRPr>
          </a:p>
          <a:p>
            <a:pPr algn="just"/>
            <a:r>
              <a:rPr lang="ru-RU" sz="1200" dirty="0">
                <a:latin typeface="Arial" panose="020B0604020202020204" pitchFamily="34" charset="0"/>
                <a:cs typeface="Arial" panose="020B0604020202020204" pitchFamily="34" charset="0"/>
              </a:rPr>
              <a:t>- отсутствием дорожного покрытия, обеспечивающего должную безопасность выполнения перевозок пассажиров транспортом общего пользования (отсутствие автомобильных дорог </a:t>
            </a:r>
            <a:r>
              <a:rPr lang="en-US" sz="1200" dirty="0">
                <a:latin typeface="Arial" panose="020B0604020202020204" pitchFamily="34" charset="0"/>
                <a:cs typeface="Arial" panose="020B0604020202020204" pitchFamily="34" charset="0"/>
              </a:rPr>
              <a:t>IV</a:t>
            </a:r>
            <a:r>
              <a:rPr lang="ru-RU" sz="1200" dirty="0">
                <a:latin typeface="Arial" panose="020B0604020202020204" pitchFamily="34" charset="0"/>
                <a:cs typeface="Arial" panose="020B0604020202020204" pitchFamily="34" charset="0"/>
              </a:rPr>
              <a:t> категории);</a:t>
            </a:r>
          </a:p>
          <a:p>
            <a:pPr algn="just"/>
            <a:r>
              <a:rPr lang="ru-RU" sz="1200" dirty="0">
                <a:latin typeface="Arial" panose="020B0604020202020204" pitchFamily="34" charset="0"/>
                <a:cs typeface="Arial" panose="020B0604020202020204" pitchFamily="34" charset="0"/>
              </a:rPr>
              <a:t>- низкой численностью населения, проживающего в населенных пунктах, не обеспеченных маршрутным сообщением; </a:t>
            </a:r>
          </a:p>
          <a:p>
            <a:pPr algn="just"/>
            <a:r>
              <a:rPr lang="ru-RU" sz="1200" dirty="0">
                <a:latin typeface="Arial" panose="020B0604020202020204" pitchFamily="34" charset="0"/>
                <a:cs typeface="Arial" panose="020B0604020202020204" pitchFamily="34" charset="0"/>
              </a:rPr>
              <a:t>- массовой автомобилизацией населения;</a:t>
            </a:r>
          </a:p>
          <a:p>
            <a:pPr algn="just"/>
            <a:r>
              <a:rPr lang="ru-RU" sz="1200" dirty="0">
                <a:latin typeface="Arial" panose="020B0604020202020204" pitchFamily="34" charset="0"/>
                <a:cs typeface="Arial" panose="020B0604020202020204" pitchFamily="34" charset="0"/>
              </a:rPr>
              <a:t>- отсутствием регулярной потребности населения в осуществлении таких перевозок, определенной в результате проведения исследований пассажиропотока и на сходах граждан, особенно в зимний период;</a:t>
            </a:r>
          </a:p>
          <a:p>
            <a:pPr algn="just"/>
            <a:r>
              <a:rPr lang="ru-RU" sz="1200" dirty="0">
                <a:latin typeface="Arial" panose="020B0604020202020204" pitchFamily="34" charset="0"/>
                <a:cs typeface="Arial" panose="020B0604020202020204" pitchFamily="34" charset="0"/>
              </a:rPr>
              <a:t>- недостаточным финансированием пассажирских перевозок со стороны областного и местного бюджетов</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90023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22</a:t>
            </a:fld>
            <a:endParaRPr lang="ru-RU" dirty="0"/>
          </a:p>
        </p:txBody>
      </p:sp>
      <p:sp>
        <p:nvSpPr>
          <p:cNvPr id="3" name="Прямоугольник 2"/>
          <p:cNvSpPr/>
          <p:nvPr/>
        </p:nvSpPr>
        <p:spPr>
          <a:xfrm>
            <a:off x="450156" y="756295"/>
            <a:ext cx="9865096" cy="5447645"/>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000" algn="just"/>
            <a:r>
              <a:rPr lang="ru-RU" sz="1200" b="1" i="1" dirty="0">
                <a:latin typeface="Arial" panose="020B0604020202020204" pitchFamily="34" charset="0"/>
                <a:cs typeface="Arial" panose="020B0604020202020204" pitchFamily="34" charset="0"/>
              </a:rPr>
              <a:t>С целью повышения эффективности деятельности и решения выявленных в ходе анализа проблем органам местного самоуправления муниципальных образований рекомендуется</a:t>
            </a:r>
            <a:r>
              <a:rPr lang="ru-RU" sz="1200" b="1" i="1" dirty="0" smtClean="0">
                <a:latin typeface="Arial" panose="020B0604020202020204" pitchFamily="34" charset="0"/>
                <a:cs typeface="Arial" panose="020B0604020202020204" pitchFamily="34" charset="0"/>
              </a:rPr>
              <a:t>:</a:t>
            </a:r>
          </a:p>
          <a:p>
            <a:pPr indent="450000" algn="just"/>
            <a:endParaRPr lang="ru-RU" sz="1200" dirty="0">
              <a:latin typeface="Arial" panose="020B0604020202020204" pitchFamily="34" charset="0"/>
              <a:cs typeface="Arial" panose="020B0604020202020204" pitchFamily="34" charset="0"/>
            </a:endParaRPr>
          </a:p>
          <a:p>
            <a:pPr indent="450000" algn="just"/>
            <a:r>
              <a:rPr lang="ru-RU" sz="1200" dirty="0" smtClean="0">
                <a:latin typeface="Arial" panose="020B0604020202020204" pitchFamily="34" charset="0"/>
                <a:cs typeface="Arial" panose="020B0604020202020204" pitchFamily="34" charset="0"/>
              </a:rPr>
              <a:t>1. Поддерживать </a:t>
            </a:r>
            <a:r>
              <a:rPr lang="ru-RU" sz="1200" dirty="0">
                <a:latin typeface="Arial" panose="020B0604020202020204" pitchFamily="34" charset="0"/>
                <a:cs typeface="Arial" panose="020B0604020202020204" pitchFamily="34" charset="0"/>
              </a:rPr>
              <a:t>в актуальном состоянии сведения об автомобильных дорогах общего пользования местного значения посредством внедрения на территории Воронежской области общедоступной информационной системы контроля за формированием и использованием средств дорожных фондов всех </a:t>
            </a:r>
            <a:r>
              <a:rPr lang="ru-RU" sz="1200" dirty="0" smtClean="0">
                <a:latin typeface="Arial" panose="020B0604020202020204" pitchFamily="34" charset="0"/>
                <a:cs typeface="Arial" panose="020B0604020202020204" pitchFamily="34" charset="0"/>
              </a:rPr>
              <a:t>уровней.</a:t>
            </a:r>
            <a:endParaRPr lang="ru-RU" sz="1200" dirty="0">
              <a:latin typeface="Arial" panose="020B0604020202020204" pitchFamily="34" charset="0"/>
              <a:cs typeface="Arial" panose="020B0604020202020204" pitchFamily="34" charset="0"/>
            </a:endParaRPr>
          </a:p>
          <a:p>
            <a:pPr indent="450000" algn="just"/>
            <a:r>
              <a:rPr lang="ru-RU" sz="1200" dirty="0" smtClean="0">
                <a:latin typeface="Arial" panose="020B0604020202020204" pitchFamily="34" charset="0"/>
                <a:cs typeface="Arial" panose="020B0604020202020204" pitchFamily="34" charset="0"/>
              </a:rPr>
              <a:t>2. Обеспечить </a:t>
            </a:r>
            <a:r>
              <a:rPr lang="ru-RU" sz="1200" dirty="0">
                <a:latin typeface="Arial" panose="020B0604020202020204" pitchFamily="34" charset="0"/>
                <a:cs typeface="Arial" panose="020B0604020202020204" pitchFamily="34" charset="0"/>
              </a:rPr>
              <a:t>достоверность предоставляемых муниципальными районами данных и их соответствие сведениям в реестрах дорог поселений и в статистических отчетах 3-дг (МО</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p>
            <a:pPr indent="450000" algn="just"/>
            <a:r>
              <a:rPr lang="ru-RU" sz="1200" dirty="0" smtClean="0">
                <a:latin typeface="Arial" panose="020B0604020202020204" pitchFamily="34" charset="0"/>
                <a:cs typeface="Arial" panose="020B0604020202020204" pitchFamily="34" charset="0"/>
              </a:rPr>
              <a:t>3. Продолжить </a:t>
            </a:r>
            <a:r>
              <a:rPr lang="ru-RU" sz="1200" dirty="0">
                <a:latin typeface="Arial" panose="020B0604020202020204" pitchFamily="34" charset="0"/>
                <a:cs typeface="Arial" panose="020B0604020202020204" pitchFamily="34" charset="0"/>
              </a:rPr>
              <a:t>актуализацию комплексных схем организации дорожного движения в соответствии с Федеральным законом от 29.12.2017 № 443-ФЗ «Об организации дорожного движения в Российской Федерации и о внесении изменений в отдельные законодательные акты Российской Федерации</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p>
            <a:pPr indent="450000" algn="just"/>
            <a:r>
              <a:rPr lang="ru-RU" sz="1200" dirty="0" smtClean="0">
                <a:latin typeface="Arial" panose="020B0604020202020204" pitchFamily="34" charset="0"/>
                <a:cs typeface="Arial" panose="020B0604020202020204" pitchFamily="34" charset="0"/>
              </a:rPr>
              <a:t>4. Обеспечить </a:t>
            </a:r>
            <a:r>
              <a:rPr lang="ru-RU" sz="1200" dirty="0">
                <a:latin typeface="Arial" panose="020B0604020202020204" pitchFamily="34" charset="0"/>
                <a:cs typeface="Arial" panose="020B0604020202020204" pitchFamily="34" charset="0"/>
              </a:rPr>
              <a:t>направление оператору информационно-аналитической системы регулирования на транспорте (АСУ ТК) на бумажном носителе или в электронном виде комплексных схем дорожного движения, проектов организации дорожного движения и результатов мониторинга дорожного движения в соответствии с пунктами 16 и 56 приказа Минтранса России от 30.07.2020 № 274 «Об утверждении Правил подготовки документации по организации дорожного движения» и пунктом 10 приказа Минтранса России от 18.04.2019 № 114 «Об утверждении Порядка мониторинга дорожного движения</a:t>
            </a:r>
            <a:r>
              <a:rPr lang="ru-RU" sz="1200" dirty="0" smtClean="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indent="450000" algn="just"/>
            <a:r>
              <a:rPr lang="ru-RU" sz="1200" dirty="0" smtClean="0">
                <a:latin typeface="Arial" panose="020B0604020202020204" pitchFamily="34" charset="0"/>
                <a:cs typeface="Arial" panose="020B0604020202020204" pitchFamily="34" charset="0"/>
              </a:rPr>
              <a:t>5. Повысить </a:t>
            </a:r>
            <a:r>
              <a:rPr lang="ru-RU" sz="1200" dirty="0">
                <a:latin typeface="Arial" panose="020B0604020202020204" pitchFamily="34" charset="0"/>
                <a:cs typeface="Arial" panose="020B0604020202020204" pitchFamily="34" charset="0"/>
              </a:rPr>
              <a:t>контроль за качеством выполняемых работ и используемыми материалами при проведении ремонта автомобильных дорог местного значения за счет субсидий из областного </a:t>
            </a:r>
            <a:r>
              <a:rPr lang="ru-RU" sz="1200" dirty="0" smtClean="0">
                <a:latin typeface="Arial" panose="020B0604020202020204" pitchFamily="34" charset="0"/>
                <a:cs typeface="Arial" panose="020B0604020202020204" pitchFamily="34" charset="0"/>
              </a:rPr>
              <a:t>бюджета.</a:t>
            </a:r>
            <a:endParaRPr lang="ru-RU" sz="1200" dirty="0">
              <a:latin typeface="Arial" panose="020B0604020202020204" pitchFamily="34" charset="0"/>
              <a:cs typeface="Arial" panose="020B0604020202020204" pitchFamily="34" charset="0"/>
            </a:endParaRPr>
          </a:p>
          <a:p>
            <a:pPr indent="450000" algn="just"/>
            <a:r>
              <a:rPr lang="ru-RU" sz="1200" dirty="0" smtClean="0">
                <a:latin typeface="Arial" panose="020B0604020202020204" pitchFamily="34" charset="0"/>
                <a:cs typeface="Arial" panose="020B0604020202020204" pitchFamily="34" charset="0"/>
              </a:rPr>
              <a:t>6. Проработать вопрос разработки </a:t>
            </a:r>
            <a:r>
              <a:rPr lang="ru-RU" sz="1200" dirty="0">
                <a:latin typeface="Arial" panose="020B0604020202020204" pitchFamily="34" charset="0"/>
                <a:cs typeface="Arial" panose="020B0604020202020204" pitchFamily="34" charset="0"/>
              </a:rPr>
              <a:t>проектной документации для участия в реализации мероприятий по развитию транспортной инфраструктуры на сельских территориях в рамках подпрограммы «Комплексное развитие сельских территорий» государственной программы Воронежской области «Развитие сельского хозяйства, производства пищевых продуктов и инфраструктуры агропродовольственного рынка</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p>
            <a:pPr indent="450000" algn="just"/>
            <a:r>
              <a:rPr lang="ru-RU" sz="1200" dirty="0" smtClean="0">
                <a:latin typeface="Arial" panose="020B0604020202020204" pitchFamily="34" charset="0"/>
                <a:cs typeface="Arial" panose="020B0604020202020204" pitchFamily="34" charset="0"/>
              </a:rPr>
              <a:t>7. Обеспечить </a:t>
            </a:r>
            <a:r>
              <a:rPr lang="ru-RU" sz="1200" dirty="0">
                <a:latin typeface="Arial" panose="020B0604020202020204" pitchFamily="34" charset="0"/>
                <a:cs typeface="Arial" panose="020B0604020202020204" pitchFamily="34" charset="0"/>
              </a:rPr>
              <a:t>заключение муниципальных контрактов на выполнение работ, связанных с осуществлением регулярных перевозок по муниципальным маршрутам по регулируемым тарифам пассажиров и багажа в соответствии с нормами и требованиями Федерального закона от 13.07.2015 № 220-ФЗ «Об организации регулярных перевозок пассажиров и багажа автомобильным транспортом и городским наземным электрическим транспортом в Российской Федерации и о внесении изменений в отдельные законодательные акты Российской Федерации</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p>
            <a:pPr indent="450000" algn="just"/>
            <a:r>
              <a:rPr lang="ru-RU" sz="1200" dirty="0" smtClean="0">
                <a:latin typeface="Arial" panose="020B0604020202020204" pitchFamily="34" charset="0"/>
                <a:cs typeface="Arial" panose="020B0604020202020204" pitchFamily="34" charset="0"/>
              </a:rPr>
              <a:t>8. Разработать </a:t>
            </a:r>
            <a:r>
              <a:rPr lang="ru-RU" sz="1200" dirty="0">
                <a:latin typeface="Arial" panose="020B0604020202020204" pitchFamily="34" charset="0"/>
                <a:cs typeface="Arial" panose="020B0604020202020204" pitchFamily="34" charset="0"/>
              </a:rPr>
              <a:t>и внедрить (на муниципальных ПАТП) гибкий график движения автобусов по маршрутам в весенне-летний период. </a:t>
            </a:r>
          </a:p>
        </p:txBody>
      </p:sp>
    </p:spTree>
    <p:extLst>
      <p:ext uri="{BB962C8B-B14F-4D97-AF65-F5344CB8AC3E}">
        <p14:creationId xmlns:p14="http://schemas.microsoft.com/office/powerpoint/2010/main" xmlns="" val="1351834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23</a:t>
            </a:fld>
            <a:endParaRPr lang="ru-RU" dirty="0"/>
          </a:p>
        </p:txBody>
      </p:sp>
      <p:sp>
        <p:nvSpPr>
          <p:cNvPr id="3" name="Rectangle 1"/>
          <p:cNvSpPr>
            <a:spLocks noChangeArrowheads="1"/>
          </p:cNvSpPr>
          <p:nvPr/>
        </p:nvSpPr>
        <p:spPr bwMode="auto">
          <a:xfrm>
            <a:off x="477106" y="759274"/>
            <a:ext cx="1002722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chemeClr val="tx1"/>
                </a:solidFill>
                <a:effectLst/>
                <a:latin typeface="Arial" pitchFamily="34" charset="0"/>
                <a:cs typeface="Arial" pitchFamily="34" charset="0"/>
              </a:rPr>
              <a:t>ДОХОДЫ НАСЕЛЕНИЯ</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475230" y="1234773"/>
            <a:ext cx="9937104" cy="1200329"/>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Основным показателем, характеризующим уровень жизни населения, является размер среднемесячной номинальной начисленной заработной платы. В целом по Воронежской области в 2021 году он составил </a:t>
            </a:r>
            <a:r>
              <a:rPr lang="ru-RU" sz="1200" dirty="0" smtClean="0">
                <a:latin typeface="Arial" panose="020B0604020202020204" pitchFamily="34" charset="0"/>
                <a:cs typeface="Arial" panose="020B0604020202020204" pitchFamily="34" charset="0"/>
              </a:rPr>
              <a:t>40 875,7 </a:t>
            </a:r>
            <a:r>
              <a:rPr lang="ru-RU" sz="1200" dirty="0">
                <a:latin typeface="Arial" panose="020B0604020202020204" pitchFamily="34" charset="0"/>
                <a:cs typeface="Arial" panose="020B0604020202020204" pitchFamily="34" charset="0"/>
              </a:rPr>
              <a:t>руб. и увеличился по сравнению с 2020 годом на 12,4% (по оценке департамента труда и занятости населения Воронежской области). По данному показателю область традиционно занимает 2 место в Центрально-Черноземном районе и 7 место в Центральном Федеральном округе.</a:t>
            </a:r>
          </a:p>
          <a:p>
            <a:pPr indent="450000" algn="just"/>
            <a:r>
              <a:rPr lang="ru-RU" sz="1200" dirty="0">
                <a:latin typeface="Arial" panose="020B0604020202020204" pitchFamily="34" charset="0"/>
                <a:cs typeface="Arial" panose="020B0604020202020204" pitchFamily="34" charset="0"/>
              </a:rPr>
              <a:t>Реальная заработная плата в 2021 году составила 103,8 %.</a:t>
            </a:r>
          </a:p>
          <a:p>
            <a:pPr indent="450000" algn="just">
              <a:spcAft>
                <a:spcPts val="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xmlns="" val="2703209444"/>
              </p:ext>
            </p:extLst>
          </p:nvPr>
        </p:nvGraphicFramePr>
        <p:xfrm>
          <a:off x="475230" y="2958288"/>
          <a:ext cx="9865096" cy="387329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386260" y="2435102"/>
            <a:ext cx="8208912" cy="415498"/>
          </a:xfrm>
          <a:prstGeom prst="rect">
            <a:avLst/>
          </a:prstGeom>
          <a:noFill/>
        </p:spPr>
        <p:txBody>
          <a:bodyPr wrap="square" rtlCol="0">
            <a:spAutoFit/>
          </a:bodyPr>
          <a:lstStyle/>
          <a:p>
            <a:pPr algn="ctr"/>
            <a:r>
              <a:rPr lang="ru-RU" sz="1050" b="1" i="1" dirty="0" smtClean="0">
                <a:latin typeface="Arial" panose="020B0604020202020204" pitchFamily="34" charset="0"/>
                <a:cs typeface="Arial" panose="020B0604020202020204" pitchFamily="34" charset="0"/>
              </a:rPr>
              <a:t>Среднемесячная номинальная начисленная заработная плата работников предприятий, </a:t>
            </a:r>
          </a:p>
          <a:p>
            <a:pPr algn="ctr"/>
            <a:r>
              <a:rPr lang="ru-RU" sz="1050" b="1" i="1" dirty="0" smtClean="0">
                <a:latin typeface="Arial" panose="020B0604020202020204" pitchFamily="34" charset="0"/>
                <a:cs typeface="Arial" panose="020B0604020202020204" pitchFamily="34" charset="0"/>
              </a:rPr>
              <a:t>организаций и муниципальных учреждений социальной сферы, </a:t>
            </a:r>
            <a:r>
              <a:rPr lang="ru-RU" sz="1050" b="1" i="1" dirty="0">
                <a:latin typeface="Arial" panose="020B0604020202020204" pitchFamily="34" charset="0"/>
                <a:cs typeface="Arial" panose="020B0604020202020204" pitchFamily="34" charset="0"/>
              </a:rPr>
              <a:t>т</a:t>
            </a:r>
            <a:r>
              <a:rPr lang="ru-RU" sz="1050" b="1" i="1" dirty="0" smtClean="0">
                <a:latin typeface="Arial" panose="020B0604020202020204" pitchFamily="34" charset="0"/>
                <a:cs typeface="Arial" panose="020B0604020202020204" pitchFamily="34" charset="0"/>
              </a:rPr>
              <a:t>ыс. рублей</a:t>
            </a:r>
            <a:endParaRPr lang="ru-RU" sz="105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62240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872208" y="125868"/>
            <a:ext cx="8227020" cy="198379"/>
          </a:xfrm>
        </p:spPr>
        <p:txBody>
          <a:bodyPr/>
          <a:lstStyle/>
          <a:p>
            <a:fld id="{725C68B6-61C2-468F-89AB-4B9F7531AA68}" type="slidenum">
              <a:rPr lang="ru-RU" smtClean="0"/>
              <a:pPr/>
              <a:t>24</a:t>
            </a:fld>
            <a:endParaRPr lang="ru-RU" dirty="0"/>
          </a:p>
        </p:txBody>
      </p:sp>
      <p:sp>
        <p:nvSpPr>
          <p:cNvPr id="3" name="Прямоугольник 2"/>
          <p:cNvSpPr/>
          <p:nvPr/>
        </p:nvSpPr>
        <p:spPr>
          <a:xfrm>
            <a:off x="341197" y="524641"/>
            <a:ext cx="10081120" cy="2816156"/>
          </a:xfrm>
          <a:prstGeom prst="rect">
            <a:avLst/>
          </a:prstGeom>
        </p:spPr>
        <p:txBody>
          <a:bodyPr wrap="square">
            <a:spAutoFit/>
          </a:bodyPr>
          <a:lstStyle/>
          <a:p>
            <a:pPr indent="450000" algn="just"/>
            <a:r>
              <a:rPr lang="ru-RU" sz="1200" b="1" i="1" dirty="0">
                <a:latin typeface="Arial" panose="020B0604020202020204" pitchFamily="34" charset="0"/>
                <a:cs typeface="Arial" panose="020B0604020202020204" pitchFamily="34" charset="0"/>
              </a:rPr>
              <a:t>Размер среднемесячной номинальной начисленной заработной платы работников крупных и средних предприятий и некоммерческих организаций </a:t>
            </a:r>
            <a:r>
              <a:rPr lang="ru-RU" sz="1200" dirty="0">
                <a:latin typeface="Arial" panose="020B0604020202020204" pitchFamily="34" charset="0"/>
                <a:cs typeface="Arial" panose="020B0604020202020204" pitchFamily="34" charset="0"/>
              </a:rPr>
              <a:t>в 2021 году в среднем по Воронежской области составил </a:t>
            </a:r>
            <a:r>
              <a:rPr lang="ru-RU" sz="1200" dirty="0" smtClean="0">
                <a:latin typeface="Arial" panose="020B0604020202020204" pitchFamily="34" charset="0"/>
                <a:cs typeface="Arial" panose="020B0604020202020204" pitchFamily="34" charset="0"/>
              </a:rPr>
              <a:t>44 987,3 </a:t>
            </a:r>
            <a:r>
              <a:rPr lang="ru-RU" sz="1200" dirty="0">
                <a:latin typeface="Arial" panose="020B0604020202020204" pitchFamily="34" charset="0"/>
                <a:cs typeface="Arial" panose="020B0604020202020204" pitchFamily="34" charset="0"/>
              </a:rPr>
              <a:t>руб. и увеличился по отношению к 2020 году на 10,5%.</a:t>
            </a:r>
          </a:p>
          <a:p>
            <a:pPr indent="450000" algn="just"/>
            <a:r>
              <a:rPr lang="ru-RU" sz="1200" dirty="0">
                <a:latin typeface="Arial" panose="020B0604020202020204" pitchFamily="34" charset="0"/>
                <a:cs typeface="Arial" panose="020B0604020202020204" pitchFamily="34" charset="0"/>
              </a:rPr>
              <a:t>Рейтинг лидеров по размеру заработной платы на протяжении ряда лет меняется незначительно. </a:t>
            </a:r>
          </a:p>
          <a:p>
            <a:pPr indent="450000" algn="just"/>
            <a:r>
              <a:rPr lang="ru-RU" sz="1200" dirty="0">
                <a:latin typeface="Arial" panose="020B0604020202020204" pitchFamily="34" charset="0"/>
                <a:cs typeface="Arial" panose="020B0604020202020204" pitchFamily="34" charset="0"/>
              </a:rPr>
              <a:t>В него по-прежнему входят среди городских округов: городские округа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и г. Воронеж с заработной платой в 62,8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и 49,8 тыс. руб. соответственно; среди муниципальных районов: Рамонский (48,0 тыс. руб.), </a:t>
            </a:r>
            <a:r>
              <a:rPr lang="ru-RU" sz="1200" dirty="0" err="1">
                <a:latin typeface="Arial" panose="020B0604020202020204" pitchFamily="34" charset="0"/>
                <a:cs typeface="Arial" panose="020B0604020202020204" pitchFamily="34" charset="0"/>
              </a:rPr>
              <a:t>Лискинский</a:t>
            </a:r>
            <a:r>
              <a:rPr lang="ru-RU" sz="1200" dirty="0">
                <a:latin typeface="Arial" panose="020B0604020202020204" pitchFamily="34" charset="0"/>
                <a:cs typeface="Arial" panose="020B0604020202020204" pitchFamily="34" charset="0"/>
              </a:rPr>
              <a:t> (41,5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Каширский (40,0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Новоусманский</a:t>
            </a:r>
            <a:r>
              <a:rPr lang="ru-RU" sz="1200" dirty="0">
                <a:latin typeface="Arial" panose="020B0604020202020204" pitchFamily="34" charset="0"/>
                <a:cs typeface="Arial" panose="020B0604020202020204" pitchFamily="34" charset="0"/>
              </a:rPr>
              <a:t> (39,9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районы</a:t>
            </a:r>
            <a:r>
              <a:rPr lang="ru-RU" sz="1200" dirty="0" smtClean="0">
                <a:latin typeface="Arial" panose="020B0604020202020204" pitchFamily="34" charset="0"/>
                <a:cs typeface="Arial" panose="020B0604020202020204" pitchFamily="34" charset="0"/>
              </a:rPr>
              <a:t>. В </a:t>
            </a:r>
            <a:r>
              <a:rPr lang="ru-RU" sz="1200" dirty="0">
                <a:latin typeface="Arial" panose="020B0604020202020204" pitchFamily="34" charset="0"/>
                <a:cs typeface="Arial" panose="020B0604020202020204" pitchFamily="34" charset="0"/>
              </a:rPr>
              <a:t>2021 году в состав лидеров вошли </a:t>
            </a:r>
            <a:r>
              <a:rPr lang="ru-RU" sz="1200" dirty="0" err="1">
                <a:latin typeface="Arial" panose="020B0604020202020204" pitchFamily="34" charset="0"/>
                <a:cs typeface="Arial" panose="020B0604020202020204" pitchFamily="34" charset="0"/>
              </a:rPr>
              <a:t>Нижнедевицкий</a:t>
            </a:r>
            <a:r>
              <a:rPr lang="ru-RU" sz="1200" dirty="0">
                <a:latin typeface="Arial" panose="020B0604020202020204" pitchFamily="34" charset="0"/>
                <a:cs typeface="Arial" panose="020B0604020202020204" pitchFamily="34" charset="0"/>
              </a:rPr>
              <a:t> (38,9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и Семилукский (38,8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районы, немного потеснив Бобровский район (38,7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a:t>
            </a:r>
          </a:p>
          <a:p>
            <a:pPr indent="450000" algn="just"/>
            <a:r>
              <a:rPr lang="ru-RU" sz="1200" dirty="0">
                <a:latin typeface="Arial" panose="020B0604020202020204" pitchFamily="34" charset="0"/>
                <a:cs typeface="Arial" panose="020B0604020202020204" pitchFamily="34" charset="0"/>
              </a:rPr>
              <a:t>Рост заработной платы произошел во всех муниципальных образованиях. Наиболее существенный рост (более 10%) отмечен в 5 муниципальных районах: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(115,3%), Павловском (112,9%), Семилукском (112,2%), Нижнедевицком (111,4%), </a:t>
            </a:r>
            <a:r>
              <a:rPr lang="ru-RU" sz="1200" dirty="0" err="1">
                <a:latin typeface="Arial" panose="020B0604020202020204" pitchFamily="34" charset="0"/>
                <a:cs typeface="Arial" panose="020B0604020202020204" pitchFamily="34" charset="0"/>
              </a:rPr>
              <a:t>Ольховатском</a:t>
            </a:r>
            <a:r>
              <a:rPr lang="ru-RU" sz="1200" dirty="0">
                <a:latin typeface="Arial" panose="020B0604020202020204" pitchFamily="34" charset="0"/>
                <a:cs typeface="Arial" panose="020B0604020202020204" pitchFamily="34" charset="0"/>
              </a:rPr>
              <a:t> (110,2%) и городском округе г. Воронеж (110,5%).</a:t>
            </a:r>
          </a:p>
          <a:p>
            <a:pPr indent="450000" algn="just"/>
            <a:r>
              <a:rPr lang="ru-RU" sz="1200" dirty="0">
                <a:latin typeface="Arial" panose="020B0604020202020204" pitchFamily="34" charset="0"/>
                <a:cs typeface="Arial" panose="020B0604020202020204" pitchFamily="34" charset="0"/>
              </a:rPr>
              <a:t>Наименьший рост заработной платы (менее 5%) сложился в Терновском (103,5%) и </a:t>
            </a:r>
            <a:r>
              <a:rPr lang="ru-RU" sz="1200" dirty="0" err="1">
                <a:latin typeface="Arial" panose="020B0604020202020204" pitchFamily="34" charset="0"/>
                <a:cs typeface="Arial" panose="020B0604020202020204" pitchFamily="34" charset="0"/>
              </a:rPr>
              <a:t>Репьевском</a:t>
            </a:r>
            <a:r>
              <a:rPr lang="ru-RU" sz="1200" dirty="0">
                <a:latin typeface="Arial" panose="020B0604020202020204" pitchFamily="34" charset="0"/>
                <a:cs typeface="Arial" panose="020B0604020202020204" pitchFamily="34" charset="0"/>
              </a:rPr>
              <a:t> (104,5%) муниципальных районах.</a:t>
            </a:r>
          </a:p>
          <a:p>
            <a:pPr indent="450000" algn="just"/>
            <a:r>
              <a:rPr lang="ru-RU" sz="1200" dirty="0">
                <a:latin typeface="Arial" panose="020B0604020202020204" pitchFamily="34" charset="0"/>
                <a:cs typeface="Arial" panose="020B0604020202020204" pitchFamily="34" charset="0"/>
              </a:rPr>
              <a:t>Самый низкий размер заработной платы – в Грибановском (31,3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Терновском (31,4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Петропавловском (31,6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(31,7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и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(31,9 тыс. руб.) муниципальных районах. </a:t>
            </a:r>
          </a:p>
          <a:p>
            <a:pPr indent="450000" algn="just" fontAlgn="base">
              <a:lnSpc>
                <a:spcPct val="90000"/>
              </a:lnSpc>
              <a:spcAft>
                <a:spcPts val="0"/>
              </a:spcAft>
            </a:pPr>
            <a:endParaRPr lang="ru-RU" sz="10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xmlns="" val="369626270"/>
              </p:ext>
            </p:extLst>
          </p:nvPr>
        </p:nvGraphicFramePr>
        <p:xfrm>
          <a:off x="351241" y="3112480"/>
          <a:ext cx="10081120" cy="2518453"/>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450155" y="5436815"/>
            <a:ext cx="9865097" cy="1938992"/>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000" algn="just"/>
            <a:r>
              <a:rPr lang="ru-RU" sz="1200" dirty="0">
                <a:latin typeface="Arial" panose="020B0604020202020204" pitchFamily="34" charset="0"/>
                <a:cs typeface="Arial" panose="020B0604020202020204" pitchFamily="34" charset="0"/>
              </a:rPr>
              <a:t>В целях дальнейшего повышения заработной платы работников крупных и средних предприятий и некоммерческих организаций </a:t>
            </a:r>
            <a:r>
              <a:rPr lang="ru-RU" sz="1200" b="1" i="1" dirty="0">
                <a:latin typeface="Arial" panose="020B0604020202020204" pitchFamily="34" charset="0"/>
                <a:cs typeface="Arial" panose="020B0604020202020204" pitchFamily="34" charset="0"/>
              </a:rPr>
              <a:t>органам местного самоуправления рекомендуется:</a:t>
            </a:r>
            <a:endParaRPr lang="ru-RU" sz="1200" dirty="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 выработать и реализовать комплекс мер, механизмов влияния на работодателей, осуществляющих деятельность на территориях муниципальных образований, направленных на содействие росту заработной платы во внебюджетном секторе, в том числе посредством заключения территориальных, отраслевых соглашений по регулированию социально-трудовых отношений, а также проведения мероприятий по снижению неформальной занятости;</a:t>
            </a:r>
          </a:p>
          <a:p>
            <a:pPr indent="450000" algn="just"/>
            <a:r>
              <a:rPr lang="ru-RU" sz="1200" dirty="0">
                <a:latin typeface="Arial" panose="020B0604020202020204" pitchFamily="34" charset="0"/>
                <a:cs typeface="Arial" panose="020B0604020202020204" pitchFamily="34" charset="0"/>
              </a:rPr>
              <a:t>- в полной мере использовать потенциал </a:t>
            </a:r>
            <a:r>
              <a:rPr lang="ru-RU" sz="1200" dirty="0" smtClean="0">
                <a:latin typeface="Arial" panose="020B0604020202020204" pitchFamily="34" charset="0"/>
                <a:cs typeface="Arial" panose="020B0604020202020204" pitchFamily="34" charset="0"/>
              </a:rPr>
              <a:t>комиссий, созданных в муниципальных образованиях, </a:t>
            </a:r>
            <a:r>
              <a:rPr lang="ru-RU" sz="1200" dirty="0">
                <a:latin typeface="Arial" panose="020B0604020202020204" pitchFamily="34" charset="0"/>
                <a:cs typeface="Arial" panose="020B0604020202020204" pitchFamily="34" charset="0"/>
              </a:rPr>
              <a:t>по вопросам обеспечения полной и своевременной выплаты заработной платы, повышения уровня оплаты труда работников, уплаты налогов в целях обеспечения дополнительных финансовых поступлений в местные бюджеты для их дальнейшего направления на повышение уровня оплаты труда работников муниципальных учреждений</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19829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25</a:t>
            </a:fld>
            <a:endParaRPr lang="ru-RU" dirty="0"/>
          </a:p>
        </p:txBody>
      </p:sp>
      <p:sp>
        <p:nvSpPr>
          <p:cNvPr id="4" name="Прямоугольник 3"/>
          <p:cNvSpPr/>
          <p:nvPr/>
        </p:nvSpPr>
        <p:spPr>
          <a:xfrm>
            <a:off x="383912" y="552087"/>
            <a:ext cx="10153128" cy="3970318"/>
          </a:xfrm>
          <a:prstGeom prst="rect">
            <a:avLst/>
          </a:prstGeom>
        </p:spPr>
        <p:txBody>
          <a:bodyPr wrap="square">
            <a:spAutoFit/>
          </a:bodyPr>
          <a:lstStyle/>
          <a:p>
            <a:pPr indent="450000" algn="just"/>
            <a:r>
              <a:rPr lang="ru-RU" sz="1200" dirty="0" smtClean="0">
                <a:latin typeface="Arial" panose="020B0604020202020204" pitchFamily="34" charset="0"/>
                <a:cs typeface="Arial" panose="020B0604020202020204" pitchFamily="34" charset="0"/>
              </a:rPr>
              <a:t>Во </a:t>
            </a:r>
            <a:r>
              <a:rPr lang="ru-RU" sz="1200" dirty="0">
                <a:latin typeface="Arial" panose="020B0604020202020204" pitchFamily="34" charset="0"/>
                <a:cs typeface="Arial" panose="020B0604020202020204" pitchFamily="34" charset="0"/>
              </a:rPr>
              <a:t>исполнение Указа Президента Российской Федерации от 07.05.2012 № 597 «О мероприятиях по реализации государственной социальной политики» осуществляется дальнейшее поэтапное повышение оплаты труда работников бюджетного сектора экономики, включая работников образовательных организаций, при условии повышения эффективности деятельности образовательных организаций, роста производительности и интенсивности труда.</a:t>
            </a:r>
          </a:p>
          <a:p>
            <a:pPr indent="450000" algn="just"/>
            <a:r>
              <a:rPr lang="ru-RU" sz="1200" dirty="0">
                <a:latin typeface="Arial" panose="020B0604020202020204" pitchFamily="34" charset="0"/>
                <a:cs typeface="Arial" panose="020B0604020202020204" pitchFamily="34" charset="0"/>
              </a:rPr>
              <a:t>В целях повышения заработной платы органами местного самоуправления в большинстве муниципальных образований проведена работа по оптимизации сети и штатной численности муниципальных образовательных организаций, передаче на аутсорсинг непрофильных функций и доведению уровня заработной платы отдельных категорий работников муниципальных организаций до установленных целевых значений. </a:t>
            </a:r>
            <a:endParaRPr lang="ru-RU" sz="1200" dirty="0" smtClean="0">
              <a:latin typeface="Arial" panose="020B0604020202020204" pitchFamily="34" charset="0"/>
              <a:cs typeface="Arial" panose="020B0604020202020204" pitchFamily="34" charset="0"/>
            </a:endParaRPr>
          </a:p>
          <a:p>
            <a:pPr indent="450000" algn="just"/>
            <a:r>
              <a:rPr lang="ru-RU" sz="1200" b="1" i="1" dirty="0" smtClean="0">
                <a:latin typeface="Arial" panose="020B0604020202020204" pitchFamily="34" charset="0"/>
                <a:cs typeface="Arial" panose="020B0604020202020204" pitchFamily="34" charset="0"/>
              </a:rPr>
              <a:t>Среднемесячная </a:t>
            </a:r>
            <a:r>
              <a:rPr lang="ru-RU" sz="1200" b="1" i="1" dirty="0">
                <a:latin typeface="Arial" panose="020B0604020202020204" pitchFamily="34" charset="0"/>
                <a:cs typeface="Arial" panose="020B0604020202020204" pitchFamily="34" charset="0"/>
              </a:rPr>
              <a:t>номинальная начисленная заработная плата работников муниципальных дошкольных образовательных учреждений </a:t>
            </a:r>
            <a:r>
              <a:rPr lang="ru-RU" sz="1200" dirty="0">
                <a:latin typeface="Arial" panose="020B0604020202020204" pitchFamily="34" charset="0"/>
                <a:cs typeface="Arial" panose="020B0604020202020204" pitchFamily="34" charset="0"/>
              </a:rPr>
              <a:t>в 2021 году составила 25 241,8 руб., что на 10,7% выше уровня 2020 года и на 25,8% выше уровня 2018 года. </a:t>
            </a:r>
          </a:p>
          <a:p>
            <a:pPr indent="450000" algn="just"/>
            <a:r>
              <a:rPr lang="ru-RU" sz="1200" dirty="0">
                <a:latin typeface="Arial" panose="020B0604020202020204" pitchFamily="34" charset="0"/>
                <a:cs typeface="Arial" panose="020B0604020202020204" pitchFamily="34" charset="0"/>
              </a:rPr>
              <a:t>Наибольший уровень заработной платы сложился в городском округе г. Воронеж – 27,1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(27,1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Хохольском (26,8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(25,3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Бобровском (25,0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муниципальных районах.</a:t>
            </a:r>
          </a:p>
          <a:p>
            <a:pPr indent="450000" algn="just"/>
            <a:r>
              <a:rPr lang="ru-RU" sz="1200" dirty="0">
                <a:latin typeface="Arial" panose="020B0604020202020204" pitchFamily="34" charset="0"/>
                <a:cs typeface="Arial" panose="020B0604020202020204" pitchFamily="34" charset="0"/>
              </a:rPr>
              <a:t> Наименьшая заработная плата у работников муниципальных дошкольных образовательных учреждений Грибановского (19,4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Таловского</a:t>
            </a:r>
            <a:r>
              <a:rPr lang="ru-RU" sz="1200" dirty="0">
                <a:latin typeface="Arial" panose="020B0604020202020204" pitchFamily="34" charset="0"/>
                <a:cs typeface="Arial" panose="020B0604020202020204" pitchFamily="34" charset="0"/>
              </a:rPr>
              <a:t> (19,9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Ольховатского</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20,1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муниципальных районов и городского округа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(20,0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a:t>
            </a:r>
          </a:p>
          <a:p>
            <a:pPr indent="450000" algn="just"/>
            <a:r>
              <a:rPr lang="ru-RU" sz="1200" dirty="0">
                <a:latin typeface="Arial" panose="020B0604020202020204" pitchFamily="34" charset="0"/>
                <a:cs typeface="Arial" panose="020B0604020202020204" pitchFamily="34" charset="0"/>
              </a:rPr>
              <a:t> По сравнению с предыдущим </a:t>
            </a:r>
            <a:r>
              <a:rPr lang="ru-RU" sz="1200" dirty="0" smtClean="0">
                <a:latin typeface="Arial" panose="020B0604020202020204" pitchFamily="34" charset="0"/>
                <a:cs typeface="Arial" panose="020B0604020202020204" pitchFamily="34" charset="0"/>
              </a:rPr>
              <a:t>годом </a:t>
            </a:r>
            <a:r>
              <a:rPr lang="ru-RU" sz="1200" dirty="0">
                <a:latin typeface="Arial" panose="020B0604020202020204" pitchFamily="34" charset="0"/>
                <a:cs typeface="Arial" panose="020B0604020202020204" pitchFamily="34" charset="0"/>
              </a:rPr>
              <a:t>увеличение показателя наблюдается во всех муниципальных районах и городских округах области. Наиболее существенное увеличение – в Бобровском (116,6%), Грибановском (113,6%), </a:t>
            </a:r>
            <a:r>
              <a:rPr lang="ru-RU" sz="1200" dirty="0" err="1">
                <a:latin typeface="Arial" panose="020B0604020202020204" pitchFamily="34" charset="0"/>
                <a:cs typeface="Arial" panose="020B0604020202020204" pitchFamily="34" charset="0"/>
              </a:rPr>
              <a:t>Калачеевском</a:t>
            </a:r>
            <a:r>
              <a:rPr lang="ru-RU" sz="1200" dirty="0">
                <a:latin typeface="Arial" panose="020B0604020202020204" pitchFamily="34" charset="0"/>
                <a:cs typeface="Arial" panose="020B0604020202020204" pitchFamily="34" charset="0"/>
              </a:rPr>
              <a:t> (112,5%) муниципальных районах.</a:t>
            </a:r>
          </a:p>
          <a:p>
            <a:pPr indent="450000" algn="just" eaLnBrk="0" fontAlgn="base" hangingPunct="0"/>
            <a:endParaRPr lang="ru-RU" sz="1200" dirty="0">
              <a:latin typeface="Arial" panose="020B0604020202020204" pitchFamily="34" charset="0"/>
              <a:cs typeface="Arial" panose="020B0604020202020204" pitchFamily="34" charset="0"/>
            </a:endParaRPr>
          </a:p>
          <a:p>
            <a:pPr indent="450215" algn="just" eaLnBrk="0" fontAlgn="base" hangingPunct="0">
              <a:spcAft>
                <a:spcPts val="0"/>
              </a:spcAft>
            </a:pPr>
            <a:endParaRPr lang="ru-RU" sz="12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p:cNvSpPr txBox="1"/>
          <p:nvPr/>
        </p:nvSpPr>
        <p:spPr>
          <a:xfrm>
            <a:off x="390782" y="4065423"/>
            <a:ext cx="9749531" cy="415498"/>
          </a:xfrm>
          <a:prstGeom prst="rect">
            <a:avLst/>
          </a:prstGeom>
          <a:noFill/>
        </p:spPr>
        <p:txBody>
          <a:bodyPr wrap="square" rtlCol="0">
            <a:spAutoFit/>
          </a:bodyPr>
          <a:lstStyle/>
          <a:p>
            <a:pPr algn="ctr"/>
            <a:r>
              <a:rPr lang="ru-RU" sz="1050" b="1" i="1" dirty="0" smtClean="0">
                <a:latin typeface="Arial" pitchFamily="34" charset="0"/>
                <a:cs typeface="Arial" pitchFamily="34" charset="0"/>
              </a:rPr>
              <a:t>Среднемесячная номинальная начисленная заработная плата работников </a:t>
            </a:r>
          </a:p>
          <a:p>
            <a:pPr algn="ctr"/>
            <a:r>
              <a:rPr lang="ru-RU" sz="1050" b="1" i="1" dirty="0" smtClean="0">
                <a:latin typeface="Arial" pitchFamily="34" charset="0"/>
                <a:cs typeface="Arial" pitchFamily="34" charset="0"/>
              </a:rPr>
              <a:t>муниципальных дошкольных образовательных учреждений, тыс. руб. </a:t>
            </a:r>
            <a:endParaRPr lang="ru-RU" sz="1050" b="1" i="1" dirty="0"/>
          </a:p>
        </p:txBody>
      </p:sp>
      <p:graphicFrame>
        <p:nvGraphicFramePr>
          <p:cNvPr id="6" name="Диаграмма 5"/>
          <p:cNvGraphicFramePr>
            <a:graphicFrameLocks/>
          </p:cNvGraphicFramePr>
          <p:nvPr>
            <p:extLst>
              <p:ext uri="{D42A27DB-BD31-4B8C-83A1-F6EECF244321}">
                <p14:modId xmlns:p14="http://schemas.microsoft.com/office/powerpoint/2010/main" xmlns="" val="3721461694"/>
              </p:ext>
            </p:extLst>
          </p:nvPr>
        </p:nvGraphicFramePr>
        <p:xfrm>
          <a:off x="418026" y="4480921"/>
          <a:ext cx="9879322" cy="28074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481202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26</a:t>
            </a:fld>
            <a:endParaRPr lang="ru-RU" dirty="0"/>
          </a:p>
        </p:txBody>
      </p:sp>
      <p:sp>
        <p:nvSpPr>
          <p:cNvPr id="3" name="Прямоугольник 2"/>
          <p:cNvSpPr/>
          <p:nvPr/>
        </p:nvSpPr>
        <p:spPr>
          <a:xfrm>
            <a:off x="378148" y="898049"/>
            <a:ext cx="10009112" cy="1938992"/>
          </a:xfrm>
          <a:prstGeom prst="rect">
            <a:avLst/>
          </a:prstGeom>
        </p:spPr>
        <p:txBody>
          <a:bodyPr wrap="square">
            <a:spAutoFit/>
          </a:bodyPr>
          <a:lstStyle/>
          <a:p>
            <a:pPr indent="450000" algn="just"/>
            <a:r>
              <a:rPr lang="ru-RU" sz="1200" b="1" i="1" dirty="0">
                <a:latin typeface="Arial" panose="020B0604020202020204" pitchFamily="34" charset="0"/>
                <a:cs typeface="Arial" panose="020B0604020202020204" pitchFamily="34" charset="0"/>
              </a:rPr>
              <a:t>Среднемесячная номинальная начисленная заработная плата работников муниципальных общеобразовательных учреждений </a:t>
            </a:r>
            <a:r>
              <a:rPr lang="ru-RU" sz="1200" dirty="0">
                <a:latin typeface="Arial" panose="020B0604020202020204" pitchFamily="34" charset="0"/>
                <a:cs typeface="Arial" panose="020B0604020202020204" pitchFamily="34" charset="0"/>
              </a:rPr>
              <a:t>по</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отношению к 2020 году увеличилась на 10,2%, к 2018 году – на 25,2% и составила 31 338,8 руб.</a:t>
            </a:r>
          </a:p>
          <a:p>
            <a:pPr indent="450000" algn="just"/>
            <a:r>
              <a:rPr lang="ru-RU" sz="1200" dirty="0">
                <a:latin typeface="Arial" panose="020B0604020202020204" pitchFamily="34" charset="0"/>
                <a:cs typeface="Arial" panose="020B0604020202020204" pitchFamily="34" charset="0"/>
              </a:rPr>
              <a:t>Наибольший уровень заработной платы отмечен в </a:t>
            </a:r>
            <a:r>
              <a:rPr lang="ru-RU" sz="1200" dirty="0" smtClean="0">
                <a:latin typeface="Arial" panose="020B0604020202020204" pitchFamily="34" charset="0"/>
                <a:cs typeface="Arial" panose="020B0604020202020204" pitchFamily="34" charset="0"/>
              </a:rPr>
              <a:t>городских округах </a:t>
            </a:r>
            <a:r>
              <a:rPr lang="ru-RU" sz="1200" dirty="0">
                <a:latin typeface="Arial" panose="020B0604020202020204" pitchFamily="34" charset="0"/>
                <a:cs typeface="Arial" panose="020B0604020202020204" pitchFamily="34" charset="0"/>
              </a:rPr>
              <a:t>г. Воронеж (36,2 </a:t>
            </a:r>
            <a:r>
              <a:rPr lang="ru-RU" sz="1200" dirty="0" err="1">
                <a:latin typeface="Arial" panose="020B0604020202020204" pitchFamily="34" charset="0"/>
                <a:cs typeface="Arial" panose="020B0604020202020204" pitchFamily="34" charset="0"/>
              </a:rPr>
              <a:t>тыс.руб</a:t>
            </a:r>
            <a:r>
              <a:rPr lang="ru-RU" sz="1200" dirty="0" smtClean="0">
                <a:latin typeface="Arial" panose="020B0604020202020204" pitchFamily="34" charset="0"/>
                <a:cs typeface="Arial" panose="020B0604020202020204" pitchFamily="34" charset="0"/>
              </a:rPr>
              <a:t>.) и г. </a:t>
            </a:r>
            <a:r>
              <a:rPr lang="ru-RU" sz="1200" dirty="0" err="1" smtClean="0">
                <a:latin typeface="Arial" panose="020B0604020202020204" pitchFamily="34" charset="0"/>
                <a:cs typeface="Arial" panose="020B0604020202020204" pitchFamily="34" charset="0"/>
              </a:rPr>
              <a:t>Нововоронеж</a:t>
            </a:r>
            <a:r>
              <a:rPr lang="ru-RU" sz="1200" dirty="0" smtClean="0">
                <a:latin typeface="Arial" panose="020B0604020202020204" pitchFamily="34" charset="0"/>
                <a:cs typeface="Arial" panose="020B0604020202020204" pitchFamily="34" charset="0"/>
              </a:rPr>
              <a:t> (30,3 тыс. руб.),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(34,6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(32,0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Хохольском (31,7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(30,0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(30,0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муниципальных районах.</a:t>
            </a:r>
          </a:p>
          <a:p>
            <a:pPr indent="450000" algn="just"/>
            <a:r>
              <a:rPr lang="ru-RU" sz="1200" dirty="0">
                <a:latin typeface="Arial" panose="020B0604020202020204" pitchFamily="34" charset="0"/>
                <a:cs typeface="Arial" panose="020B0604020202020204" pitchFamily="34" charset="0"/>
              </a:rPr>
              <a:t>Наименьшее значение зафиксировано в Новохоперском (</a:t>
            </a:r>
            <a:r>
              <a:rPr lang="ru-RU" sz="1200" dirty="0" smtClean="0">
                <a:latin typeface="Arial" panose="020B0604020202020204" pitchFamily="34" charset="0"/>
                <a:cs typeface="Arial" panose="020B0604020202020204" pitchFamily="34" charset="0"/>
              </a:rPr>
              <a:t>25,7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Таловском</a:t>
            </a:r>
            <a:r>
              <a:rPr lang="ru-RU" sz="1200" dirty="0">
                <a:latin typeface="Arial" panose="020B0604020202020204" pitchFamily="34" charset="0"/>
                <a:cs typeface="Arial" panose="020B0604020202020204" pitchFamily="34" charset="0"/>
              </a:rPr>
              <a:t> (25,9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(26,4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(26,5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муниципальных районах.</a:t>
            </a:r>
          </a:p>
          <a:p>
            <a:pPr indent="450000" algn="just"/>
            <a:r>
              <a:rPr lang="ru-RU" sz="1200" dirty="0">
                <a:latin typeface="Arial" panose="020B0604020202020204" pitchFamily="34" charset="0"/>
                <a:cs typeface="Arial" panose="020B0604020202020204" pitchFamily="34" charset="0"/>
              </a:rPr>
              <a:t> По сравнению с предыдущим годом рост показателя произошел во всех муниципальных образованиях. Наиболее существенный – в </a:t>
            </a:r>
            <a:r>
              <a:rPr lang="ru-RU" sz="1200" dirty="0" err="1">
                <a:latin typeface="Arial" panose="020B0604020202020204" pitchFamily="34" charset="0"/>
                <a:cs typeface="Arial" panose="020B0604020202020204" pitchFamily="34" charset="0"/>
              </a:rPr>
              <a:t>Воробьевском</a:t>
            </a:r>
            <a:r>
              <a:rPr lang="ru-RU" sz="1200" dirty="0">
                <a:latin typeface="Arial" panose="020B0604020202020204" pitchFamily="34" charset="0"/>
                <a:cs typeface="Arial" panose="020B0604020202020204" pitchFamily="34" charset="0"/>
              </a:rPr>
              <a:t> (115,1%), Хохольском (114,3%) муниципальных районах и городском округе г. Воронеж (114,0%). </a:t>
            </a:r>
          </a:p>
          <a:p>
            <a:pPr indent="448310" algn="just" fontAlgn="base">
              <a:spcAft>
                <a:spcPts val="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xmlns="" val="2136122001"/>
              </p:ext>
            </p:extLst>
          </p:nvPr>
        </p:nvGraphicFramePr>
        <p:xfrm>
          <a:off x="378148" y="3248968"/>
          <a:ext cx="10002736" cy="3768876"/>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2706166" y="2823673"/>
            <a:ext cx="5346700" cy="415498"/>
          </a:xfrm>
          <a:prstGeom prst="rect">
            <a:avLst/>
          </a:prstGeom>
        </p:spPr>
        <p:txBody>
          <a:bodyPr>
            <a:spAutoFit/>
          </a:bodyPr>
          <a:lstStyle/>
          <a:p>
            <a:pPr algn="ctr"/>
            <a:r>
              <a:rPr lang="ru-RU" sz="1050" b="1" i="1" dirty="0" smtClean="0">
                <a:latin typeface="Arial" pitchFamily="34" charset="0"/>
                <a:cs typeface="Arial" pitchFamily="34" charset="0"/>
              </a:rPr>
              <a:t>Среднемесячная номинальная начисленная заработная плата работников муниципальных общеобразовательных учреждений, тыс. руб.</a:t>
            </a:r>
            <a:endParaRPr lang="ru-RU" sz="1050" dirty="0"/>
          </a:p>
        </p:txBody>
      </p:sp>
    </p:spTree>
    <p:extLst>
      <p:ext uri="{BB962C8B-B14F-4D97-AF65-F5344CB8AC3E}">
        <p14:creationId xmlns:p14="http://schemas.microsoft.com/office/powerpoint/2010/main" xmlns="" val="2311963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27</a:t>
            </a:fld>
            <a:endParaRPr lang="ru-RU" dirty="0"/>
          </a:p>
        </p:txBody>
      </p:sp>
      <p:sp>
        <p:nvSpPr>
          <p:cNvPr id="4" name="Прямоугольник 3"/>
          <p:cNvSpPr/>
          <p:nvPr/>
        </p:nvSpPr>
        <p:spPr>
          <a:xfrm>
            <a:off x="522163" y="842201"/>
            <a:ext cx="9885193" cy="1754326"/>
          </a:xfrm>
          <a:prstGeom prst="rect">
            <a:avLst/>
          </a:prstGeom>
        </p:spPr>
        <p:txBody>
          <a:bodyPr wrap="square">
            <a:spAutoFit/>
          </a:bodyPr>
          <a:lstStyle/>
          <a:p>
            <a:pPr indent="450000" algn="just"/>
            <a:r>
              <a:rPr lang="ru-RU" sz="1200" b="1" i="1" dirty="0" smtClean="0">
                <a:latin typeface="Arial" panose="020B0604020202020204" pitchFamily="34" charset="0"/>
                <a:cs typeface="Arial" panose="020B0604020202020204" pitchFamily="34" charset="0"/>
              </a:rPr>
              <a:t>Среднемесячная </a:t>
            </a:r>
            <a:r>
              <a:rPr lang="ru-RU" sz="1200" b="1" i="1" dirty="0">
                <a:latin typeface="Arial" panose="020B0604020202020204" pitchFamily="34" charset="0"/>
                <a:cs typeface="Arial" panose="020B0604020202020204" pitchFamily="34" charset="0"/>
              </a:rPr>
              <a:t>номинальная начисленная заработная плата учителей </a:t>
            </a:r>
            <a:r>
              <a:rPr lang="ru-RU" sz="1200" dirty="0">
                <a:latin typeface="Arial" panose="020B0604020202020204" pitchFamily="34" charset="0"/>
                <a:cs typeface="Arial" panose="020B0604020202020204" pitchFamily="34" charset="0"/>
              </a:rPr>
              <a:t>выросла по отношению к 2020 году на 12,6%, к 2018 году на 29,2% и составила 35 988,3 рублей. </a:t>
            </a:r>
          </a:p>
          <a:p>
            <a:pPr indent="450000" algn="just"/>
            <a:r>
              <a:rPr lang="ru-RU" sz="1200" dirty="0" smtClean="0">
                <a:latin typeface="Arial" panose="020B0604020202020204" pitchFamily="34" charset="0"/>
                <a:cs typeface="Arial" panose="020B0604020202020204" pitchFamily="34" charset="0"/>
              </a:rPr>
              <a:t>Самая </a:t>
            </a:r>
            <a:r>
              <a:rPr lang="ru-RU" sz="1200" dirty="0">
                <a:latin typeface="Arial" panose="020B0604020202020204" pitchFamily="34" charset="0"/>
                <a:cs typeface="Arial" panose="020B0604020202020204" pitchFamily="34" charset="0"/>
              </a:rPr>
              <a:t>высокая заработная плата у учителей Новоусманского (39,1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Бобровского (37,3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Подгоренского (37,1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Рамонского</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36,9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муниципальных районов и городского округа г. Воронеж (37,1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a:t>
            </a:r>
          </a:p>
          <a:p>
            <a:pPr indent="450000" algn="just"/>
            <a:r>
              <a:rPr lang="ru-RU" sz="1200" dirty="0">
                <a:latin typeface="Arial" panose="020B0604020202020204" pitchFamily="34" charset="0"/>
                <a:cs typeface="Arial" panose="020B0604020202020204" pitchFamily="34" charset="0"/>
              </a:rPr>
              <a:t>Наименьшая заработная плата – в Грибановском (32,4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Петропавловском (33,2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(33,4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Кантемировском (33,5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муниципальных районах и городском округе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(33,0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a:t>
            </a:r>
          </a:p>
          <a:p>
            <a:pPr indent="450000" algn="just"/>
            <a:r>
              <a:rPr lang="ru-RU" sz="1200" dirty="0" smtClean="0">
                <a:latin typeface="Arial" panose="020B0604020202020204" pitchFamily="34" charset="0"/>
                <a:cs typeface="Arial" panose="020B0604020202020204" pitchFamily="34" charset="0"/>
              </a:rPr>
              <a:t>По </a:t>
            </a:r>
            <a:r>
              <a:rPr lang="ru-RU" sz="1200" dirty="0">
                <a:latin typeface="Arial" panose="020B0604020202020204" pitchFamily="34" charset="0"/>
                <a:cs typeface="Arial" panose="020B0604020202020204" pitchFamily="34" charset="0"/>
              </a:rPr>
              <a:t>сравнению с предыдущим годом положительная динамика отмечается во всех муниципальных образованиях. Наиболее существенная – в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(119,2%), Терновском (117%), Нижнедевицком (116,2%) муниципальных районах.</a:t>
            </a:r>
          </a:p>
          <a:p>
            <a:pPr indent="450000" algn="just" fontAlgn="base"/>
            <a:endParaRPr lang="ru-RU" sz="1200" dirty="0">
              <a:latin typeface="Arial" panose="020B0604020202020204" pitchFamily="34" charset="0"/>
              <a:cs typeface="Arial" panose="020B0604020202020204" pitchFamily="34" charset="0"/>
            </a:endParaRPr>
          </a:p>
        </p:txBody>
      </p:sp>
      <p:sp>
        <p:nvSpPr>
          <p:cNvPr id="5" name="Прямоугольник 4"/>
          <p:cNvSpPr/>
          <p:nvPr/>
        </p:nvSpPr>
        <p:spPr>
          <a:xfrm>
            <a:off x="2781362" y="2596527"/>
            <a:ext cx="5346700" cy="415498"/>
          </a:xfrm>
          <a:prstGeom prst="rect">
            <a:avLst/>
          </a:prstGeom>
        </p:spPr>
        <p:txBody>
          <a:bodyPr>
            <a:spAutoFit/>
          </a:bodyPr>
          <a:lstStyle/>
          <a:p>
            <a:pPr algn="ctr"/>
            <a:r>
              <a:rPr lang="ru-RU" sz="1050" b="1" i="1" dirty="0" smtClean="0">
                <a:latin typeface="Arial" pitchFamily="34" charset="0"/>
                <a:cs typeface="Arial" pitchFamily="34" charset="0"/>
              </a:rPr>
              <a:t>Среднемесячная  номинальная начисленная заработная плата учителей муниципальных общеобразовательных учреждений, </a:t>
            </a:r>
            <a:r>
              <a:rPr lang="ru-RU" sz="1050" b="1" dirty="0" smtClean="0">
                <a:latin typeface="Arial" pitchFamily="34" charset="0"/>
                <a:cs typeface="Arial" pitchFamily="34" charset="0"/>
              </a:rPr>
              <a:t> </a:t>
            </a:r>
            <a:r>
              <a:rPr lang="ru-RU" sz="1050" b="1" i="1" dirty="0" smtClean="0">
                <a:latin typeface="Arial" pitchFamily="34" charset="0"/>
                <a:cs typeface="Arial" pitchFamily="34" charset="0"/>
              </a:rPr>
              <a:t>тыс. рублей</a:t>
            </a:r>
            <a:endParaRPr lang="ru-RU" sz="1050" b="1" i="1" dirty="0"/>
          </a:p>
        </p:txBody>
      </p:sp>
      <p:graphicFrame>
        <p:nvGraphicFramePr>
          <p:cNvPr id="6" name="Диаграмма 5"/>
          <p:cNvGraphicFramePr>
            <a:graphicFrameLocks/>
          </p:cNvGraphicFramePr>
          <p:nvPr>
            <p:extLst>
              <p:ext uri="{D42A27DB-BD31-4B8C-83A1-F6EECF244321}">
                <p14:modId xmlns:p14="http://schemas.microsoft.com/office/powerpoint/2010/main" xmlns="" val="4126217061"/>
              </p:ext>
            </p:extLst>
          </p:nvPr>
        </p:nvGraphicFramePr>
        <p:xfrm>
          <a:off x="315041" y="3037988"/>
          <a:ext cx="10081119" cy="2592288"/>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522164" y="5735713"/>
            <a:ext cx="9865096" cy="830997"/>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000" algn="just" fontAlgn="base"/>
            <a:r>
              <a:rPr lang="ru-RU" sz="1200" dirty="0">
                <a:latin typeface="Arial" panose="020B0604020202020204" pitchFamily="34" charset="0"/>
                <a:cs typeface="Arial" panose="020B0604020202020204" pitchFamily="34" charset="0"/>
              </a:rPr>
              <a:t>С целью повышения эффективности деятельности </a:t>
            </a:r>
            <a:r>
              <a:rPr lang="ru-RU" sz="1200" b="1" i="1" dirty="0">
                <a:latin typeface="Arial" panose="020B0604020202020204" pitchFamily="34" charset="0"/>
                <a:cs typeface="Arial" panose="020B0604020202020204" pitchFamily="34" charset="0"/>
              </a:rPr>
              <a:t>органам местного самоуправления рекомендуется </a:t>
            </a:r>
            <a:r>
              <a:rPr lang="ru-RU" sz="1200" dirty="0">
                <a:latin typeface="Arial" panose="020B0604020202020204" pitchFamily="34" charset="0"/>
                <a:cs typeface="Arial" panose="020B0604020202020204" pitchFamily="34" charset="0"/>
              </a:rPr>
              <a:t>обратить особое внимание на корректность заполнения форм федерального статистического наблюдения (П-4, ЗП-образование) и информации, направляемой в территориальный орган государственной статистики Воронежской области.</a:t>
            </a:r>
          </a:p>
          <a:p>
            <a:pPr indent="450000" algn="just" fontAlgn="base"/>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46790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28</a:t>
            </a:fld>
            <a:endParaRPr lang="ru-RU" dirty="0"/>
          </a:p>
        </p:txBody>
      </p:sp>
      <p:sp>
        <p:nvSpPr>
          <p:cNvPr id="3" name="Прямоугольник 2"/>
          <p:cNvSpPr/>
          <p:nvPr/>
        </p:nvSpPr>
        <p:spPr>
          <a:xfrm>
            <a:off x="522164" y="763787"/>
            <a:ext cx="9829092" cy="2123658"/>
          </a:xfrm>
          <a:prstGeom prst="rect">
            <a:avLst/>
          </a:prstGeom>
        </p:spPr>
        <p:txBody>
          <a:bodyPr wrap="square">
            <a:spAutoFit/>
          </a:bodyPr>
          <a:lstStyle/>
          <a:p>
            <a:pPr indent="450000" algn="just"/>
            <a:r>
              <a:rPr lang="ru-RU" sz="1200" b="1" i="1" dirty="0">
                <a:latin typeface="Arial" panose="020B0604020202020204" pitchFamily="34" charset="0"/>
                <a:cs typeface="Arial" panose="020B0604020202020204" pitchFamily="34" charset="0"/>
              </a:rPr>
              <a:t>Среднемесячная номинальная начисленная заработная плата работников муниципальных учреждений культуры </a:t>
            </a:r>
            <a:r>
              <a:rPr lang="ru-RU" sz="1200" dirty="0">
                <a:latin typeface="Arial" panose="020B0604020202020204" pitchFamily="34" charset="0"/>
                <a:cs typeface="Arial" panose="020B0604020202020204" pitchFamily="34" charset="0"/>
              </a:rPr>
              <a:t>увеличилась по отношению к 2020 году на 4,1%, к 2018 году – на 16,9% и составила 29 334 руб.</a:t>
            </a:r>
          </a:p>
          <a:p>
            <a:pPr indent="450000" algn="just"/>
            <a:r>
              <a:rPr lang="ru-RU" sz="1200" dirty="0">
                <a:latin typeface="Arial" panose="020B0604020202020204" pitchFamily="34" charset="0"/>
                <a:cs typeface="Arial" panose="020B0604020202020204" pitchFamily="34" charset="0"/>
              </a:rPr>
              <a:t>На 2021 год было запланировано достижение значения средней заработной платы работников учреждений культуры на уровне 32 015 рублей или 100 % от планового среднемесячного дохода от трудовой деятельности, в том числе для муниципальных учреждений культуры 28 877 руб.</a:t>
            </a:r>
          </a:p>
          <a:p>
            <a:pPr indent="450000" algn="just"/>
            <a:r>
              <a:rPr lang="ru-RU" sz="1200" dirty="0">
                <a:latin typeface="Arial" panose="020B0604020202020204" pitchFamily="34" charset="0"/>
                <a:cs typeface="Arial" panose="020B0604020202020204" pitchFamily="34" charset="0"/>
              </a:rPr>
              <a:t>По итогам года целевой показатель повышения оплаты труда данной категории работников выполнен всеми муниципальными образованиями, за исключением Семилукского муниципального района, в котором заработная плата работников культуры на 9 руб. ниже целевого значения. </a:t>
            </a:r>
          </a:p>
          <a:p>
            <a:pPr indent="450000" algn="just"/>
            <a:r>
              <a:rPr lang="ru-RU" sz="1200" dirty="0">
                <a:latin typeface="Arial" panose="020B0604020202020204" pitchFamily="34" charset="0"/>
                <a:cs typeface="Arial" panose="020B0604020202020204" pitchFamily="34" charset="0"/>
              </a:rPr>
              <a:t>Наибольший размер заработной платы у работников культуры городского округа г. Воронеж (32,0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Поворинского</a:t>
            </a:r>
            <a:r>
              <a:rPr lang="ru-RU" sz="1200" dirty="0">
                <a:latin typeface="Arial" panose="020B0604020202020204" pitchFamily="34" charset="0"/>
                <a:cs typeface="Arial" panose="020B0604020202020204" pitchFamily="34" charset="0"/>
              </a:rPr>
              <a:t> (29,7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Каширского (29,6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Калачеевского</a:t>
            </a:r>
            <a:r>
              <a:rPr lang="ru-RU" sz="1200" dirty="0">
                <a:latin typeface="Arial" panose="020B0604020202020204" pitchFamily="34" charset="0"/>
                <a:cs typeface="Arial" panose="020B0604020202020204" pitchFamily="34" charset="0"/>
              </a:rPr>
              <a:t> (29,4 </a:t>
            </a:r>
            <a:r>
              <a:rPr lang="ru-RU" sz="1200" dirty="0" err="1">
                <a:latin typeface="Arial" panose="020B0604020202020204" pitchFamily="34" charset="0"/>
                <a:cs typeface="Arial" panose="020B0604020202020204" pitchFamily="34" charset="0"/>
              </a:rPr>
              <a:t>тыс.руб</a:t>
            </a:r>
            <a:r>
              <a:rPr lang="ru-RU" sz="1200" dirty="0">
                <a:latin typeface="Arial" panose="020B0604020202020204" pitchFamily="34" charset="0"/>
                <a:cs typeface="Arial" panose="020B0604020202020204" pitchFamily="34" charset="0"/>
              </a:rPr>
              <a:t>.) муниципальных районов. </a:t>
            </a:r>
          </a:p>
          <a:p>
            <a:pPr indent="450000" algn="just"/>
            <a:endParaRPr lang="ru-RU" sz="1200" dirty="0">
              <a:effectLst/>
              <a:latin typeface="Arial" panose="020B0604020202020204" pitchFamily="34" charset="0"/>
              <a:cs typeface="Arial" panose="020B0604020202020204" pitchFamily="34" charset="0"/>
            </a:endParaRPr>
          </a:p>
        </p:txBody>
      </p:sp>
      <p:sp>
        <p:nvSpPr>
          <p:cNvPr id="4" name="Прямоугольник 3"/>
          <p:cNvSpPr/>
          <p:nvPr/>
        </p:nvSpPr>
        <p:spPr>
          <a:xfrm>
            <a:off x="2322364" y="2911165"/>
            <a:ext cx="5451855" cy="415498"/>
          </a:xfrm>
          <a:prstGeom prst="rect">
            <a:avLst/>
          </a:prstGeom>
        </p:spPr>
        <p:txBody>
          <a:bodyPr wrap="square">
            <a:spAutoFit/>
          </a:bodyPr>
          <a:lstStyle/>
          <a:p>
            <a:pPr algn="ctr" defTabSz="983338"/>
            <a:r>
              <a:rPr lang="ru-RU" sz="1050" b="1" i="1" dirty="0">
                <a:solidFill>
                  <a:prstClr val="black"/>
                </a:solidFill>
                <a:latin typeface="Arial" pitchFamily="34" charset="0"/>
                <a:cs typeface="Arial" pitchFamily="34" charset="0"/>
              </a:rPr>
              <a:t>Среднемесячная номинальная начисленная заработная плата работников муниципальных учреждений культуры</a:t>
            </a:r>
            <a:r>
              <a:rPr lang="ru-RU" sz="1050" dirty="0">
                <a:solidFill>
                  <a:prstClr val="black"/>
                </a:solidFill>
                <a:latin typeface="Arial" pitchFamily="34" charset="0"/>
                <a:cs typeface="Arial" pitchFamily="34" charset="0"/>
              </a:rPr>
              <a:t>  </a:t>
            </a:r>
            <a:r>
              <a:rPr lang="ru-RU" sz="1050" b="1" i="1" dirty="0">
                <a:solidFill>
                  <a:prstClr val="black"/>
                </a:solidFill>
                <a:latin typeface="Arial" pitchFamily="34" charset="0"/>
                <a:cs typeface="Arial" pitchFamily="34" charset="0"/>
              </a:rPr>
              <a:t>и искусства</a:t>
            </a:r>
            <a:r>
              <a:rPr lang="ru-RU" sz="1050" dirty="0">
                <a:solidFill>
                  <a:prstClr val="black"/>
                </a:solidFill>
                <a:latin typeface="Arial" pitchFamily="34" charset="0"/>
                <a:cs typeface="Arial" pitchFamily="34" charset="0"/>
              </a:rPr>
              <a:t>, </a:t>
            </a:r>
            <a:r>
              <a:rPr lang="ru-RU" sz="1050" b="1" i="1" dirty="0">
                <a:solidFill>
                  <a:prstClr val="black"/>
                </a:solidFill>
                <a:latin typeface="Arial" pitchFamily="34" charset="0"/>
                <a:cs typeface="Arial" pitchFamily="34" charset="0"/>
              </a:rPr>
              <a:t>тыс.руб.</a:t>
            </a:r>
            <a:endParaRPr lang="ru-RU" sz="1050" b="1" i="1" dirty="0">
              <a:solidFill>
                <a:prstClr val="black"/>
              </a:solidFill>
            </a:endParaRPr>
          </a:p>
        </p:txBody>
      </p:sp>
      <p:graphicFrame>
        <p:nvGraphicFramePr>
          <p:cNvPr id="5" name="Диаграмма 4"/>
          <p:cNvGraphicFramePr>
            <a:graphicFrameLocks/>
          </p:cNvGraphicFramePr>
          <p:nvPr>
            <p:extLst>
              <p:ext uri="{D42A27DB-BD31-4B8C-83A1-F6EECF244321}">
                <p14:modId xmlns:p14="http://schemas.microsoft.com/office/powerpoint/2010/main" xmlns="" val="2989352568"/>
              </p:ext>
            </p:extLst>
          </p:nvPr>
        </p:nvGraphicFramePr>
        <p:xfrm>
          <a:off x="342144" y="3420591"/>
          <a:ext cx="10009112" cy="3785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334357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29</a:t>
            </a:fld>
            <a:endParaRPr lang="ru-RU" dirty="0"/>
          </a:p>
        </p:txBody>
      </p:sp>
      <p:sp>
        <p:nvSpPr>
          <p:cNvPr id="3" name="Прямоугольник 2"/>
          <p:cNvSpPr/>
          <p:nvPr/>
        </p:nvSpPr>
        <p:spPr>
          <a:xfrm>
            <a:off x="378148" y="718794"/>
            <a:ext cx="10081120" cy="1938992"/>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 2021 году размер</a:t>
            </a:r>
            <a:r>
              <a:rPr lang="ru-RU" sz="1200" b="1" i="1" dirty="0">
                <a:latin typeface="Arial" panose="020B0604020202020204" pitchFamily="34" charset="0"/>
                <a:cs typeface="Arial" panose="020B0604020202020204" pitchFamily="34" charset="0"/>
              </a:rPr>
              <a:t> среднемесячной начисленной заработной платы работников муниципальных учреждений физической культуры и спорта </a:t>
            </a:r>
            <a:r>
              <a:rPr lang="ru-RU" sz="1200" dirty="0">
                <a:latin typeface="Arial" panose="020B0604020202020204" pitchFamily="34" charset="0"/>
                <a:cs typeface="Arial" panose="020B0604020202020204" pitchFamily="34" charset="0"/>
              </a:rPr>
              <a:t>увеличился по отношению к 2020 г. на 12,5 % и составил 22 722 руб.</a:t>
            </a:r>
            <a:r>
              <a:rPr lang="ru-RU" sz="1200" b="1" i="1" dirty="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При расчете показателя по итогам 2019-2021 годов учитывались учреждения физической культуры и спорта муниципальной формы собственности, финансируемые по разделу 1100 «Физическая культура и спорт» бюджетной классификации Российской Федерации </a:t>
            </a:r>
            <a:r>
              <a:rPr lang="ru-RU" sz="1200" dirty="0" smtClean="0">
                <a:latin typeface="Arial" panose="020B0604020202020204" pitchFamily="34" charset="0"/>
                <a:cs typeface="Arial" panose="020B0604020202020204" pitchFamily="34" charset="0"/>
              </a:rPr>
              <a:t>(учреждения </a:t>
            </a:r>
            <a:r>
              <a:rPr lang="ru-RU" sz="1200" dirty="0">
                <a:latin typeface="Arial" panose="020B0604020202020204" pitchFamily="34" charset="0"/>
                <a:cs typeface="Arial" panose="020B0604020202020204" pitchFamily="34" charset="0"/>
              </a:rPr>
              <a:t>дополнительного </a:t>
            </a:r>
            <a:r>
              <a:rPr lang="ru-RU" sz="1200" dirty="0" smtClean="0">
                <a:latin typeface="Arial" panose="020B0604020202020204" pitchFamily="34" charset="0"/>
                <a:cs typeface="Arial" panose="020B0604020202020204" pitchFamily="34" charset="0"/>
              </a:rPr>
              <a:t>образования не учитывались). </a:t>
            </a:r>
            <a:r>
              <a:rPr lang="ru-RU" sz="1200" dirty="0">
                <a:latin typeface="Arial" panose="020B0604020202020204" pitchFamily="34" charset="0"/>
                <a:cs typeface="Arial" panose="020B0604020202020204" pitchFamily="34" charset="0"/>
              </a:rPr>
              <a:t>В 16 муниципальных образованиях региона такие учреждения отсутствуют.</a:t>
            </a:r>
          </a:p>
          <a:p>
            <a:pPr indent="450000" algn="just"/>
            <a:r>
              <a:rPr lang="ru-RU" sz="1200" dirty="0">
                <a:latin typeface="Arial" panose="020B0604020202020204" pitchFamily="34" charset="0"/>
                <a:cs typeface="Arial" panose="020B0604020202020204" pitchFamily="34" charset="0"/>
              </a:rPr>
              <a:t>Наибольший размер среднемесячной заработной платы работников физической культуры и спорта по-прежнему отмечается в городских округах г. Воронеж (30,9 тыс. руб.),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27,9 </a:t>
            </a:r>
            <a:r>
              <a:rPr lang="ru-RU" sz="1200" dirty="0">
                <a:latin typeface="Arial" panose="020B0604020202020204" pitchFamily="34" charset="0"/>
                <a:cs typeface="Arial" panose="020B0604020202020204" pitchFamily="34" charset="0"/>
              </a:rPr>
              <a:t>тыс. руб.), а также в </a:t>
            </a:r>
            <a:r>
              <a:rPr lang="ru-RU" sz="1200" dirty="0" err="1">
                <a:latin typeface="Arial" panose="020B0604020202020204" pitchFamily="34" charset="0"/>
                <a:cs typeface="Arial" panose="020B0604020202020204" pitchFamily="34" charset="0"/>
              </a:rPr>
              <a:t>Репьёвском</a:t>
            </a:r>
            <a:r>
              <a:rPr lang="ru-RU" sz="1200" dirty="0">
                <a:latin typeface="Arial" panose="020B0604020202020204" pitchFamily="34" charset="0"/>
                <a:cs typeface="Arial" panose="020B0604020202020204" pitchFamily="34" charset="0"/>
              </a:rPr>
              <a:t> (28,9 тыс. руб.) и Бобровском (</a:t>
            </a:r>
            <a:r>
              <a:rPr lang="ru-RU" sz="1200" dirty="0" smtClean="0">
                <a:latin typeface="Arial" panose="020B0604020202020204" pitchFamily="34" charset="0"/>
                <a:cs typeface="Arial" panose="020B0604020202020204" pitchFamily="34" charset="0"/>
              </a:rPr>
              <a:t>28,5 </a:t>
            </a:r>
            <a:r>
              <a:rPr lang="ru-RU" sz="1200" dirty="0">
                <a:latin typeface="Arial" panose="020B0604020202020204" pitchFamily="34" charset="0"/>
                <a:cs typeface="Arial" panose="020B0604020202020204" pitchFamily="34" charset="0"/>
              </a:rPr>
              <a:t>тыс. руб.) муниципальных районах.</a:t>
            </a:r>
          </a:p>
          <a:p>
            <a:pPr indent="450000" algn="just"/>
            <a:r>
              <a:rPr lang="ru-RU" sz="1200" dirty="0">
                <a:latin typeface="Arial" panose="020B0604020202020204" pitchFamily="34" charset="0"/>
                <a:cs typeface="Arial" panose="020B0604020202020204" pitchFamily="34" charset="0"/>
              </a:rPr>
              <a:t>Самая низкая заработная плата – в Подгоренском (15,3 тыс. руб.) и Острогожском (</a:t>
            </a:r>
            <a:r>
              <a:rPr lang="ru-RU" sz="1200" dirty="0" smtClean="0">
                <a:latin typeface="Arial" panose="020B0604020202020204" pitchFamily="34" charset="0"/>
                <a:cs typeface="Arial" panose="020B0604020202020204" pitchFamily="34" charset="0"/>
              </a:rPr>
              <a:t>15,7 </a:t>
            </a:r>
            <a:r>
              <a:rPr lang="ru-RU" sz="1200" dirty="0">
                <a:latin typeface="Arial" panose="020B0604020202020204" pitchFamily="34" charset="0"/>
                <a:cs typeface="Arial" panose="020B0604020202020204" pitchFamily="34" charset="0"/>
              </a:rPr>
              <a:t>тыс. руб.) муниципальных районах.</a:t>
            </a:r>
          </a:p>
          <a:p>
            <a:pPr indent="450000" algn="just" fontAlgn="base">
              <a:spcAft>
                <a:spcPts val="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Прямоугольник 3"/>
          <p:cNvSpPr/>
          <p:nvPr/>
        </p:nvSpPr>
        <p:spPr>
          <a:xfrm>
            <a:off x="2673350" y="2657786"/>
            <a:ext cx="5346700" cy="415498"/>
          </a:xfrm>
          <a:prstGeom prst="rect">
            <a:avLst/>
          </a:prstGeom>
        </p:spPr>
        <p:txBody>
          <a:bodyPr>
            <a:spAutoFit/>
          </a:bodyPr>
          <a:lstStyle/>
          <a:p>
            <a:pPr algn="ctr"/>
            <a:r>
              <a:rPr lang="ru-RU" sz="1050" b="1" i="1" dirty="0" smtClean="0">
                <a:latin typeface="Arial" pitchFamily="34" charset="0"/>
                <a:cs typeface="Times New Roman" pitchFamily="18" charset="0"/>
              </a:rPr>
              <a:t>Среднемесячная номинальная начисленная заработная плата работников муниципальных учреждений физической культуры и спорта</a:t>
            </a:r>
            <a:r>
              <a:rPr lang="ru-RU" sz="1050" dirty="0" smtClean="0">
                <a:latin typeface="Arial" pitchFamily="34" charset="0"/>
                <a:cs typeface="Times New Roman" pitchFamily="18" charset="0"/>
              </a:rPr>
              <a:t>, </a:t>
            </a:r>
            <a:r>
              <a:rPr lang="ru-RU" sz="1050" b="1" i="1" dirty="0" smtClean="0">
                <a:latin typeface="Arial" pitchFamily="34" charset="0"/>
                <a:cs typeface="Times New Roman" pitchFamily="18" charset="0"/>
              </a:rPr>
              <a:t>тыс.руб.</a:t>
            </a:r>
            <a:endParaRPr lang="ru-RU" sz="1050" b="1" i="1" dirty="0"/>
          </a:p>
        </p:txBody>
      </p:sp>
      <p:graphicFrame>
        <p:nvGraphicFramePr>
          <p:cNvPr id="5" name="Диаграмма 4"/>
          <p:cNvGraphicFramePr>
            <a:graphicFrameLocks/>
          </p:cNvGraphicFramePr>
          <p:nvPr>
            <p:extLst>
              <p:ext uri="{D42A27DB-BD31-4B8C-83A1-F6EECF244321}">
                <p14:modId xmlns:p14="http://schemas.microsoft.com/office/powerpoint/2010/main" xmlns="" val="2487717862"/>
              </p:ext>
            </p:extLst>
          </p:nvPr>
        </p:nvGraphicFramePr>
        <p:xfrm>
          <a:off x="306140" y="3091591"/>
          <a:ext cx="10081120" cy="3353336"/>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309360" y="6177174"/>
            <a:ext cx="10081120" cy="830997"/>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В целях исполнения Указа Президента Российской Федерации от 07.05.2012 № 597 «О мероприятиях по реализации государственной социальной политики» </a:t>
            </a:r>
            <a:r>
              <a:rPr lang="ru-RU" sz="1200" b="1" i="1" dirty="0">
                <a:latin typeface="Arial" panose="020B0604020202020204" pitchFamily="34" charset="0"/>
                <a:cs typeface="Arial" panose="020B0604020202020204" pitchFamily="34" charset="0"/>
              </a:rPr>
              <a:t>органам местного самоуправления рекомендуется</a:t>
            </a:r>
            <a:r>
              <a:rPr lang="ru-RU" sz="1200" dirty="0">
                <a:latin typeface="Arial" panose="020B0604020202020204" pitchFamily="34" charset="0"/>
                <a:cs typeface="Arial" panose="020B0604020202020204" pitchFamily="34" charset="0"/>
              </a:rPr>
              <a:t> совершенствовать действующие в муниципальных учреждениях системы оплаты труда, обеспечить контроль за сохранением достигнутого соотношения между уровнем оплаты труда отдельных категорий работников бюджетной сферы и уровнем средней заработной платы в регионе.   </a:t>
            </a:r>
          </a:p>
        </p:txBody>
      </p:sp>
    </p:spTree>
    <p:extLst>
      <p:ext uri="{BB962C8B-B14F-4D97-AF65-F5344CB8AC3E}">
        <p14:creationId xmlns:p14="http://schemas.microsoft.com/office/powerpoint/2010/main" xmlns="" val="3654239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547666" y="351606"/>
            <a:ext cx="9948946" cy="672295"/>
          </a:xfrm>
        </p:spPr>
        <p:txBody>
          <a:bodyPr>
            <a:normAutofit/>
          </a:bodyPr>
          <a:lstStyle/>
          <a:p>
            <a:r>
              <a:rPr lang="ru-RU" sz="1600" b="1" i="1" dirty="0" smtClean="0">
                <a:latin typeface="Arial" pitchFamily="34" charset="0"/>
                <a:cs typeface="Arial" pitchFamily="34" charset="0"/>
              </a:rPr>
              <a:t>Общая информация </a:t>
            </a:r>
            <a:br>
              <a:rPr lang="ru-RU" sz="1600" b="1" i="1" dirty="0" smtClean="0">
                <a:latin typeface="Arial" pitchFamily="34" charset="0"/>
                <a:cs typeface="Arial" pitchFamily="34" charset="0"/>
              </a:rPr>
            </a:br>
            <a:r>
              <a:rPr lang="ru-RU" sz="1600" b="1" i="1" dirty="0" smtClean="0">
                <a:latin typeface="Arial" pitchFamily="34" charset="0"/>
                <a:cs typeface="Arial" pitchFamily="34" charset="0"/>
              </a:rPr>
              <a:t>о </a:t>
            </a:r>
            <a:r>
              <a:rPr lang="ru-RU" sz="1600" b="1" i="1" dirty="0">
                <a:latin typeface="Arial" pitchFamily="34" charset="0"/>
                <a:cs typeface="Arial" pitchFamily="34" charset="0"/>
              </a:rPr>
              <a:t>городских округах </a:t>
            </a:r>
            <a:r>
              <a:rPr lang="ru-RU" sz="1600" b="1" i="1" dirty="0" smtClean="0">
                <a:latin typeface="Arial" pitchFamily="34" charset="0"/>
                <a:cs typeface="Arial" pitchFamily="34" charset="0"/>
              </a:rPr>
              <a:t>и муниципальных районах Воронежской области</a:t>
            </a:r>
          </a:p>
        </p:txBody>
      </p:sp>
      <p:sp>
        <p:nvSpPr>
          <p:cNvPr id="7" name="Номер слайда 6"/>
          <p:cNvSpPr>
            <a:spLocks noGrp="1"/>
          </p:cNvSpPr>
          <p:nvPr>
            <p:ph type="sldNum" sz="quarter" idx="12"/>
          </p:nvPr>
        </p:nvSpPr>
        <p:spPr>
          <a:xfrm>
            <a:off x="8020069" y="7088707"/>
            <a:ext cx="2570548" cy="472556"/>
          </a:xfrm>
        </p:spPr>
        <p:txBody>
          <a:bodyPr/>
          <a:lstStyle/>
          <a:p>
            <a:pPr>
              <a:defRPr/>
            </a:pPr>
            <a:fld id="{99C1678C-9102-495D-8EE9-2E495FEA114C}" type="slidenum">
              <a:rPr lang="ru-RU" smtClean="0"/>
              <a:pPr>
                <a:defRPr/>
              </a:pPr>
              <a:t>3</a:t>
            </a:fld>
            <a:endParaRPr lang="ru-RU" dirty="0"/>
          </a:p>
        </p:txBody>
      </p:sp>
      <p:graphicFrame>
        <p:nvGraphicFramePr>
          <p:cNvPr id="7428" name="Group 260"/>
          <p:cNvGraphicFramePr>
            <a:graphicFrameLocks noGrp="1"/>
          </p:cNvGraphicFramePr>
          <p:nvPr>
            <p:extLst>
              <p:ext uri="{D42A27DB-BD31-4B8C-83A1-F6EECF244321}">
                <p14:modId xmlns:p14="http://schemas.microsoft.com/office/powerpoint/2010/main" xmlns="" val="1455753538"/>
              </p:ext>
            </p:extLst>
          </p:nvPr>
        </p:nvGraphicFramePr>
        <p:xfrm>
          <a:off x="547666" y="1027873"/>
          <a:ext cx="9746443" cy="6214711"/>
        </p:xfrm>
        <a:graphic>
          <a:graphicData uri="http://schemas.openxmlformats.org/drawingml/2006/table">
            <a:tbl>
              <a:tblPr/>
              <a:tblGrid>
                <a:gridCol w="521062">
                  <a:extLst>
                    <a:ext uri="{9D8B030D-6E8A-4147-A177-3AD203B41FA5}">
                      <a16:colId xmlns:a16="http://schemas.microsoft.com/office/drawing/2014/main" xmlns="" val="20000"/>
                    </a:ext>
                  </a:extLst>
                </a:gridCol>
                <a:gridCol w="3138852">
                  <a:extLst>
                    <a:ext uri="{9D8B030D-6E8A-4147-A177-3AD203B41FA5}">
                      <a16:colId xmlns:a16="http://schemas.microsoft.com/office/drawing/2014/main" xmlns="" val="20001"/>
                    </a:ext>
                  </a:extLst>
                </a:gridCol>
                <a:gridCol w="1752882">
                  <a:extLst>
                    <a:ext uri="{9D8B030D-6E8A-4147-A177-3AD203B41FA5}">
                      <a16:colId xmlns:a16="http://schemas.microsoft.com/office/drawing/2014/main" xmlns="" val="20002"/>
                    </a:ext>
                  </a:extLst>
                </a:gridCol>
                <a:gridCol w="1743822">
                  <a:extLst>
                    <a:ext uri="{9D8B030D-6E8A-4147-A177-3AD203B41FA5}">
                      <a16:colId xmlns:a16="http://schemas.microsoft.com/office/drawing/2014/main" xmlns="" val="20003"/>
                    </a:ext>
                  </a:extLst>
                </a:gridCol>
                <a:gridCol w="2589825">
                  <a:extLst>
                    <a:ext uri="{9D8B030D-6E8A-4147-A177-3AD203B41FA5}">
                      <a16:colId xmlns:a16="http://schemas.microsoft.com/office/drawing/2014/main" xmlns="" val="20004"/>
                    </a:ext>
                  </a:extLst>
                </a:gridCol>
              </a:tblGrid>
              <a:tr h="8085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 п\п</a:t>
                      </a:r>
                    </a:p>
                  </a:txBody>
                  <a:tcPr marL="106934" marR="106934" marT="50408" marB="504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Наименование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муниципального образования</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Среднегодовая численность постоянного населения в отчетном году, тыс.чел.</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100" b="1" i="0" u="none" strike="noStrike" cap="none" normalizeH="0" baseline="0" dirty="0" smtClean="0">
                          <a:ln>
                            <a:noFill/>
                          </a:ln>
                          <a:solidFill>
                            <a:schemeClr val="tx1"/>
                          </a:solidFill>
                          <a:effectLst/>
                          <a:latin typeface="Arial" pitchFamily="34" charset="0"/>
                          <a:cs typeface="Arial" pitchFamily="34" charset="0"/>
                        </a:rPr>
                        <a:t>Административный центр муниципального образования</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Информация</a:t>
                      </a:r>
                      <a:br>
                        <a:rPr kumimoji="0" lang="ru-RU" sz="1100" b="1" i="0" u="none" strike="noStrike" cap="none" normalizeH="0" baseline="0" dirty="0" smtClean="0">
                          <a:ln>
                            <a:noFill/>
                          </a:ln>
                          <a:solidFill>
                            <a:schemeClr val="tx1"/>
                          </a:solidFill>
                          <a:effectLst/>
                          <a:latin typeface="Arial" pitchFamily="34" charset="0"/>
                          <a:cs typeface="Arial" pitchFamily="34" charset="0"/>
                        </a:rPr>
                      </a:br>
                      <a:r>
                        <a:rPr kumimoji="0" lang="ru-RU" sz="1100" b="1" i="0" u="none" strike="noStrike" cap="none" normalizeH="0" baseline="0" dirty="0" smtClean="0">
                          <a:ln>
                            <a:noFill/>
                          </a:ln>
                          <a:solidFill>
                            <a:schemeClr val="tx1"/>
                          </a:solidFill>
                          <a:effectLst/>
                          <a:latin typeface="Arial" pitchFamily="34" charset="0"/>
                          <a:cs typeface="Arial" pitchFamily="34" charset="0"/>
                        </a:rPr>
                        <a:t>о размещении доклада главы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в сети «Интернет» </a:t>
                      </a:r>
                      <a:br>
                        <a:rPr kumimoji="0" lang="ru-RU" sz="1100" b="1" i="0" u="none" strike="noStrike" cap="none" normalizeH="0" baseline="0" dirty="0" smtClean="0">
                          <a:ln>
                            <a:noFill/>
                          </a:ln>
                          <a:solidFill>
                            <a:schemeClr val="tx1"/>
                          </a:solidFill>
                          <a:effectLst/>
                          <a:latin typeface="Arial" pitchFamily="34" charset="0"/>
                          <a:cs typeface="Arial" pitchFamily="34" charset="0"/>
                        </a:rPr>
                      </a:br>
                      <a:r>
                        <a:rPr kumimoji="0" lang="ru-RU" sz="1100" b="1" i="0" u="none" strike="noStrike" cap="none" normalizeH="0" baseline="0" dirty="0" smtClean="0">
                          <a:ln>
                            <a:noFill/>
                          </a:ln>
                          <a:solidFill>
                            <a:schemeClr val="tx1"/>
                          </a:solidFill>
                          <a:effectLst/>
                          <a:latin typeface="Arial" pitchFamily="34" charset="0"/>
                          <a:cs typeface="Arial" pitchFamily="34" charset="0"/>
                        </a:rPr>
                        <a:t>(адрес официального сайта муниципального образования)</a:t>
                      </a: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8488C4"/>
                        </a:gs>
                        <a:gs pos="53000">
                          <a:srgbClr val="D4DEFF"/>
                        </a:gs>
                        <a:gs pos="83000">
                          <a:srgbClr val="D4DEFF"/>
                        </a:gs>
                        <a:gs pos="100000">
                          <a:srgbClr val="96AB94"/>
                        </a:gs>
                      </a:gsLst>
                      <a:lin ang="5400000" scaled="0"/>
                    </a:gradFill>
                  </a:tcPr>
                </a:tc>
                <a:extLst>
                  <a:ext uri="{0D108BD9-81ED-4DB2-BD59-A6C34878D82A}">
                    <a16:rowId xmlns:a16="http://schemas.microsoft.com/office/drawing/2014/main" xmlns="" val="10000"/>
                  </a:ext>
                </a:extLst>
              </a:tr>
              <a:tr h="268845">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dirty="0" smtClean="0">
                          <a:ln>
                            <a:noFill/>
                          </a:ln>
                          <a:solidFill>
                            <a:schemeClr val="tx1"/>
                          </a:solidFill>
                          <a:effectLst/>
                          <a:latin typeface="Arial" pitchFamily="34" charset="0"/>
                          <a:cs typeface="Arial" pitchFamily="34" charset="0"/>
                        </a:rPr>
                        <a:t>ГОРОДСКИЕ ОКРУГА</a:t>
                      </a:r>
                    </a:p>
                  </a:txBody>
                  <a:tcPr marL="80201" marR="80201"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tc>
                <a:tc hMerge="1">
                  <a:txBody>
                    <a:bodyPr/>
                    <a:lstStyle/>
                    <a:p>
                      <a:pPr algn="ctr" fontAlgn="t"/>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tc>
                <a:extLst>
                  <a:ext uri="{0D108BD9-81ED-4DB2-BD59-A6C34878D82A}">
                    <a16:rowId xmlns:a16="http://schemas.microsoft.com/office/drawing/2014/main" xmlns="" val="10001"/>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1.</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Борисоглебский городской округ</a:t>
                      </a:r>
                    </a:p>
                  </a:txBody>
                  <a:tcPr marL="80201" marR="80201" marT="0" marB="0" anchor="ctr" horzOverflow="overflow">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68,654</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Борисоглебск</a:t>
                      </a:r>
                    </a:p>
                  </a:txBody>
                  <a:tcPr marL="106934" marR="106934" marT="50408" marB="50408"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http://adminborisoglebsk.e-gov36</a:t>
                      </a:r>
                      <a:r>
                        <a:rPr kumimoji="0" lang="ru-RU" sz="1100" b="0" i="0" u="none" strike="noStrike" cap="none" normalizeH="0" baseline="0" dirty="0" smtClean="0">
                          <a:ln>
                            <a:noFill/>
                          </a:ln>
                          <a:solidFill>
                            <a:schemeClr val="tx1"/>
                          </a:solidFill>
                          <a:effectLst/>
                          <a:latin typeface="Arial" pitchFamily="34" charset="0"/>
                          <a:cs typeface="Arial" pitchFamily="34" charset="0"/>
                        </a:rPr>
                        <a:t>.</a:t>
                      </a:r>
                      <a:r>
                        <a:rPr kumimoji="0" lang="en-US" sz="1100" b="0" i="0" u="none" strike="noStrike" cap="none" normalizeH="0" baseline="0" dirty="0" err="1" smtClean="0">
                          <a:ln>
                            <a:noFill/>
                          </a:ln>
                          <a:solidFill>
                            <a:schemeClr val="tx1"/>
                          </a:solidFill>
                          <a:effectLst/>
                          <a:latin typeface="Arial" pitchFamily="34" charset="0"/>
                          <a:cs typeface="Arial" pitchFamily="34" charset="0"/>
                        </a:rPr>
                        <a:t>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R w="28575"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xmlns="" val="10002"/>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Городской округ город  Воронеж</a:t>
                      </a:r>
                    </a:p>
                  </a:txBody>
                  <a:tcPr marL="80201" marR="80201" marT="0" marB="0" anchor="ctr" horzOverflow="overflow">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fontAlgn="t"/>
                      <a:r>
                        <a:rPr lang="ru-RU" sz="1100" b="0" i="0" u="none" strike="noStrike" dirty="0">
                          <a:solidFill>
                            <a:srgbClr val="000000"/>
                          </a:solidFill>
                          <a:effectLst/>
                          <a:latin typeface="Arial" panose="020B0604020202020204" pitchFamily="34" charset="0"/>
                          <a:cs typeface="Arial" panose="020B0604020202020204" pitchFamily="34" charset="0"/>
                        </a:rPr>
                        <a:t>1 </a:t>
                      </a:r>
                      <a:r>
                        <a:rPr lang="ru-RU" sz="1100" b="0" i="0" u="none" strike="noStrike" dirty="0" smtClean="0">
                          <a:solidFill>
                            <a:srgbClr val="000000"/>
                          </a:solidFill>
                          <a:effectLst/>
                          <a:latin typeface="Arial" panose="020B0604020202020204" pitchFamily="34" charset="0"/>
                          <a:cs typeface="Arial" panose="020B0604020202020204" pitchFamily="34" charset="0"/>
                        </a:rPr>
                        <a:t>049,670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Воронеж</a:t>
                      </a:r>
                    </a:p>
                  </a:txBody>
                  <a:tcPr marL="106934" marR="106934" marT="50408" marB="50408"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http://voronezh-city.ru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3"/>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3.</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Городской округ город  Нововоронеж</a:t>
                      </a:r>
                    </a:p>
                  </a:txBody>
                  <a:tcPr marL="80201" marR="80201" marT="0" marB="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31,435</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a:t>
                      </a:r>
                      <a:r>
                        <a:rPr kumimoji="0" lang="ru-RU" sz="1100" b="0" i="0" u="none" strike="noStrike" cap="none" normalizeH="0" baseline="0" dirty="0" err="1" smtClean="0">
                          <a:ln>
                            <a:noFill/>
                          </a:ln>
                          <a:solidFill>
                            <a:schemeClr val="tx1"/>
                          </a:solidFill>
                          <a:effectLst/>
                          <a:latin typeface="Arial" pitchFamily="34" charset="0"/>
                          <a:cs typeface="Arial" pitchFamily="34" charset="0"/>
                        </a:rPr>
                        <a:t>Нововоронеж</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http://new-voronezh.ru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4"/>
                  </a:ext>
                </a:extLst>
              </a:tr>
              <a:tr h="268845">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1" u="none" strike="noStrike" cap="none" normalizeH="0" baseline="0" dirty="0" smtClean="0">
                          <a:ln>
                            <a:noFill/>
                          </a:ln>
                          <a:solidFill>
                            <a:schemeClr val="tx1"/>
                          </a:solidFill>
                          <a:effectLst/>
                          <a:latin typeface="Arial" pitchFamily="34" charset="0"/>
                          <a:cs typeface="Arial" pitchFamily="34" charset="0"/>
                        </a:rPr>
                        <a:t>МУНИЦИПАЛЬНЫЕ РАЙОНЫ</a:t>
                      </a:r>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5"/>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cs typeface="Arial" pitchFamily="34" charset="0"/>
                        </a:rPr>
                        <a:t>1.</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Аннинский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37,353</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Arial" pitchFamily="34" charset="0"/>
                          <a:cs typeface="Arial" pitchFamily="34" charset="0"/>
                        </a:rPr>
                        <a:t>пгт</a:t>
                      </a:r>
                      <a:r>
                        <a:rPr kumimoji="0" lang="ru-RU" sz="1100" b="0" i="0" u="none" strike="noStrike" cap="none" normalizeH="0" baseline="0" dirty="0" smtClean="0">
                          <a:ln>
                            <a:noFill/>
                          </a:ln>
                          <a:solidFill>
                            <a:schemeClr val="tx1"/>
                          </a:solidFill>
                          <a:effectLst/>
                          <a:latin typeface="Arial" pitchFamily="34" charset="0"/>
                          <a:cs typeface="Arial" pitchFamily="34" charset="0"/>
                        </a:rPr>
                        <a:t>. Анна</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http://annaraionadm.ru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6"/>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Бобровский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48,198</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Бобров</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http://adm-bobrov.ru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7"/>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3.</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Богучарский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36,722</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Богучар</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http://boguchar.ru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8"/>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4.</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Бутурлиновский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43,426</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Бутурлиновка</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http://butur-rn.ru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9"/>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5.</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Верхнемамонский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18,190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с. Верхний Мамон</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http://vermamon.ru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0"/>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6.</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Верхнехавский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22,583</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с. Верхняя Хава</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http://vhava.ru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1"/>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7.</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Воробьевский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15,374</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с. Воробьёвка</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http://vorob-rn.ru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2"/>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8.</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Грибановский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28,778</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пгт. Грибановский</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http://gribmsu.ru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3"/>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9.</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Калачеевский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48,221</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Калач</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http://adminkalach.ru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4"/>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10.</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Каменский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17,257</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пгт. Каменка</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http://kamenka-vrn.ru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5"/>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11.</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Кантемировский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32,068</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рп.  Кантемировка</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http://adminknt.ru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6"/>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12.</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Каширский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22,688</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с. Каширское</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http://kashir-rn.e-gov</a:t>
                      </a:r>
                      <a:r>
                        <a:rPr kumimoji="0" lang="ru-RU" sz="1100" b="0" i="0" u="none" strike="noStrike" cap="none" normalizeH="0" baseline="0" dirty="0" smtClean="0">
                          <a:ln>
                            <a:noFill/>
                          </a:ln>
                          <a:solidFill>
                            <a:schemeClr val="tx1"/>
                          </a:solidFill>
                          <a:effectLst/>
                          <a:latin typeface="Arial" pitchFamily="34" charset="0"/>
                          <a:cs typeface="Arial" pitchFamily="34" charset="0"/>
                        </a:rPr>
                        <a:t>36.</a:t>
                      </a:r>
                      <a:r>
                        <a:rPr kumimoji="0" lang="en-US" sz="1100" b="0" i="0" u="none" strike="noStrike" cap="none" normalizeH="0" baseline="0" dirty="0" err="1" smtClean="0">
                          <a:ln>
                            <a:noFill/>
                          </a:ln>
                          <a:solidFill>
                            <a:schemeClr val="tx1"/>
                          </a:solidFill>
                          <a:effectLst/>
                          <a:latin typeface="Arial" pitchFamily="34" charset="0"/>
                          <a:cs typeface="Arial" pitchFamily="34" charset="0"/>
                        </a:rPr>
                        <a:t>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7"/>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13.</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Лискинский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95,192</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Лиски</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http://liski-adm.ru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8"/>
                  </a:ext>
                </a:extLst>
              </a:tr>
              <a:tr h="268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14.</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Нижнедевицкий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17,710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с. Нижнедевицк</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http://nizhnedevick.ru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9"/>
                  </a:ext>
                </a:extLst>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30</a:t>
            </a:fld>
            <a:endParaRPr lang="ru-RU" dirty="0"/>
          </a:p>
        </p:txBody>
      </p:sp>
      <p:sp>
        <p:nvSpPr>
          <p:cNvPr id="3" name="TextBox 2"/>
          <p:cNvSpPr txBox="1"/>
          <p:nvPr/>
        </p:nvSpPr>
        <p:spPr>
          <a:xfrm>
            <a:off x="810196" y="757717"/>
            <a:ext cx="2593531" cy="707886"/>
          </a:xfrm>
          <a:prstGeom prst="rect">
            <a:avLst/>
          </a:prstGeom>
          <a:noFill/>
        </p:spPr>
        <p:txBody>
          <a:bodyPr wrap="none" rtlCol="0">
            <a:spAutoFit/>
          </a:bodyPr>
          <a:lstStyle/>
          <a:p>
            <a:r>
              <a:rPr lang="ru-RU" sz="1600" b="1" i="1" dirty="0" smtClean="0">
                <a:latin typeface="Arial" pitchFamily="34" charset="0"/>
                <a:cs typeface="Arial" pitchFamily="34" charset="0"/>
              </a:rPr>
              <a:t> ОБРАЗОВАНИЕ</a:t>
            </a:r>
          </a:p>
          <a:p>
            <a:endParaRPr lang="ru-RU" sz="1200" b="1" i="1" dirty="0" smtClean="0">
              <a:latin typeface="Arial" pitchFamily="34" charset="0"/>
              <a:cs typeface="Arial" pitchFamily="34" charset="0"/>
            </a:endParaRPr>
          </a:p>
          <a:p>
            <a:r>
              <a:rPr lang="ru-RU" sz="1200" b="1" i="1" dirty="0" smtClean="0">
                <a:latin typeface="Arial" pitchFamily="34" charset="0"/>
                <a:cs typeface="Arial" pitchFamily="34" charset="0"/>
              </a:rPr>
              <a:t> ДОШКОЛЬНОЕ ОБРАЗОВАНИЕ</a:t>
            </a:r>
            <a:endParaRPr lang="ru-RU" sz="1200" b="1" i="1" dirty="0">
              <a:latin typeface="Arial" pitchFamily="34" charset="0"/>
              <a:cs typeface="Arial" pitchFamily="34" charset="0"/>
            </a:endParaRPr>
          </a:p>
        </p:txBody>
      </p:sp>
      <p:sp>
        <p:nvSpPr>
          <p:cNvPr id="5" name="Прямоугольник 4"/>
          <p:cNvSpPr/>
          <p:nvPr/>
        </p:nvSpPr>
        <p:spPr>
          <a:xfrm>
            <a:off x="376044" y="1632422"/>
            <a:ext cx="10081120" cy="1588127"/>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 2021 году на территории Воронежской области функционировала 691 образовательная организация, реализующая программы дошкольного образования, в том числе 611 муниципальных. </a:t>
            </a:r>
          </a:p>
          <a:p>
            <a:pPr indent="450000" algn="just"/>
            <a:r>
              <a:rPr lang="ru-RU" sz="1200" dirty="0">
                <a:latin typeface="Arial" panose="020B0604020202020204" pitchFamily="34" charset="0"/>
                <a:cs typeface="Arial" panose="020B0604020202020204" pitchFamily="34" charset="0"/>
              </a:rPr>
              <a:t>С целью создания в дошкольных образовательных организациях дополнительных мест для детей в возрасте до трех лет в регионе принимаются необходимые меры. </a:t>
            </a:r>
            <a:r>
              <a:rPr lang="ru-RU" sz="1200" dirty="0" smtClean="0">
                <a:latin typeface="Arial" panose="020B0604020202020204" pitchFamily="34" charset="0"/>
                <a:cs typeface="Arial" panose="020B0604020202020204" pitchFamily="34" charset="0"/>
              </a:rPr>
              <a:t>В </a:t>
            </a:r>
            <a:r>
              <a:rPr lang="ru-RU" sz="1200" dirty="0">
                <a:latin typeface="Arial" panose="020B0604020202020204" pitchFamily="34" charset="0"/>
                <a:cs typeface="Arial" panose="020B0604020202020204" pitchFamily="34" charset="0"/>
              </a:rPr>
              <a:t>2021 году введение дополнительных мест осуществлялась в рамках реализации мероприятий региональных проектов «Содействие занятости» и «Жилье», а также областной адресной инвестиционной программы. В результате построено шесть детских садов, в которых создано 1 335 мест для детей дошкольного возраста. Кроме того, за счет средств областного и муниципального бюджетов путем проведения ремонтных работ создано 425 мест в 18 функционирующих детских садах.</a:t>
            </a:r>
          </a:p>
          <a:p>
            <a:pPr indent="450000" algn="just">
              <a:lnSpc>
                <a:spcPct val="110000"/>
              </a:lnSpc>
              <a:spcAft>
                <a:spcPts val="0"/>
              </a:spcAft>
            </a:pP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p:cNvSpPr txBox="1"/>
          <p:nvPr/>
        </p:nvSpPr>
        <p:spPr>
          <a:xfrm>
            <a:off x="376044" y="3162971"/>
            <a:ext cx="3925028" cy="900246"/>
          </a:xfrm>
          <a:prstGeom prst="rect">
            <a:avLst/>
          </a:prstGeom>
          <a:noFill/>
        </p:spPr>
        <p:txBody>
          <a:bodyPr wrap="square" rtlCol="0">
            <a:spAutoFit/>
          </a:bodyPr>
          <a:lstStyle/>
          <a:p>
            <a:pPr algn="ctr"/>
            <a:r>
              <a:rPr lang="ru-RU" sz="1050" b="1" i="1" dirty="0" smtClean="0">
                <a:latin typeface="Arial" panose="020B0604020202020204" pitchFamily="34" charset="0"/>
                <a:cs typeface="Arial" panose="020B0604020202020204" pitchFamily="34" charset="0"/>
              </a:rPr>
              <a:t>Доля детей в возрасте 1-6 лет, получающих дошкольную образовательную услугу и (или) услугу по их содержанию в муниципальных дошкольных образовательных учреждениях, </a:t>
            </a:r>
          </a:p>
          <a:p>
            <a:pPr algn="ctr"/>
            <a:r>
              <a:rPr lang="ru-RU" sz="1050" b="1" i="1" dirty="0" smtClean="0">
                <a:latin typeface="Arial" panose="020B0604020202020204" pitchFamily="34" charset="0"/>
                <a:cs typeface="Arial" panose="020B0604020202020204" pitchFamily="34" charset="0"/>
              </a:rPr>
              <a:t>в общей численности детей в возрасте 1-6 лет,% </a:t>
            </a:r>
            <a:endParaRPr lang="ru-RU" sz="1050" b="1" i="1" dirty="0">
              <a:latin typeface="Arial" panose="020B0604020202020204" pitchFamily="34" charset="0"/>
              <a:cs typeface="Arial" panose="020B0604020202020204" pitchFamily="34"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xmlns="" val="4142251277"/>
              </p:ext>
            </p:extLst>
          </p:nvPr>
        </p:nvGraphicFramePr>
        <p:xfrm>
          <a:off x="460357" y="4157279"/>
          <a:ext cx="3756402" cy="1879104"/>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4687204" y="3132559"/>
            <a:ext cx="5700056" cy="1218795"/>
          </a:xfrm>
          <a:prstGeom prst="rect">
            <a:avLst/>
          </a:prstGeom>
        </p:spPr>
        <p:txBody>
          <a:bodyPr wrap="square">
            <a:spAutoFit/>
          </a:bodyPr>
          <a:lstStyle/>
          <a:p>
            <a:pPr indent="450000" algn="just"/>
            <a:r>
              <a:rPr lang="ru-RU" sz="1200" b="1" i="1" dirty="0">
                <a:latin typeface="Arial" panose="020B0604020202020204" pitchFamily="34" charset="0"/>
                <a:cs typeface="Arial" panose="020B0604020202020204" pitchFamily="34" charset="0"/>
              </a:rPr>
              <a:t>Доля детей в возрасте 1-6 лет, получающих дошкольную образовательную услугу и (или) услугу по их содержанию в муниципальных дошкольных образовательных учреждениях, в общей численности детей в возрасте 1-6 лет </a:t>
            </a:r>
            <a:r>
              <a:rPr lang="ru-RU" sz="1200" dirty="0">
                <a:latin typeface="Arial" panose="020B0604020202020204" pitchFamily="34" charset="0"/>
                <a:cs typeface="Arial" panose="020B0604020202020204" pitchFamily="34" charset="0"/>
              </a:rPr>
              <a:t>увеличилась по отношению к 2020 г. на 1,5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по отношению к 2018 г. на 3,7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составила 71,2 %.</a:t>
            </a:r>
          </a:p>
          <a:p>
            <a:pPr indent="450000" algn="just">
              <a:lnSpc>
                <a:spcPct val="110000"/>
              </a:lnSpc>
            </a:pPr>
            <a:endParaRPr lang="ru-RU" sz="1200" dirty="0">
              <a:latin typeface="Arial" panose="020B0604020202020204" pitchFamily="34" charset="0"/>
              <a:cs typeface="Arial" panose="020B0604020202020204" pitchFamily="34" charset="0"/>
            </a:endParaRPr>
          </a:p>
        </p:txBody>
      </p:sp>
      <p:sp>
        <p:nvSpPr>
          <p:cNvPr id="9" name="Прямоугольник 8"/>
          <p:cNvSpPr/>
          <p:nvPr/>
        </p:nvSpPr>
        <p:spPr>
          <a:xfrm>
            <a:off x="4620911" y="4157775"/>
            <a:ext cx="5700056" cy="1938992"/>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Наибольшая доля детей, посещающих дошкольные учреждения, – в городских округах город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(93,0 %), город Воронеж (77,8 %) и Борисоглебском (72,5 %), а также в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(79,1 %),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(75,3 %), Павловском (73,2 %), Новохоперском (72,6 %) и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(72,5 %) муниципальных районах.</a:t>
            </a:r>
          </a:p>
          <a:p>
            <a:pPr indent="450000" algn="just"/>
            <a:r>
              <a:rPr lang="ru-RU" sz="1200" dirty="0">
                <a:latin typeface="Arial" panose="020B0604020202020204" pitchFamily="34" charset="0"/>
                <a:cs typeface="Arial" panose="020B0604020202020204" pitchFamily="34" charset="0"/>
              </a:rPr>
              <a:t>Низкий уровень показателя по-прежнему остается в </a:t>
            </a:r>
            <a:r>
              <a:rPr lang="ru-RU" sz="1200" dirty="0" err="1">
                <a:latin typeface="Arial" panose="020B0604020202020204" pitchFamily="34" charset="0"/>
                <a:cs typeface="Arial" panose="020B0604020202020204" pitchFamily="34" charset="0"/>
              </a:rPr>
              <a:t>Панинском</a:t>
            </a:r>
            <a:r>
              <a:rPr lang="ru-RU" sz="1200" dirty="0">
                <a:latin typeface="Arial" panose="020B0604020202020204" pitchFamily="34" charset="0"/>
                <a:cs typeface="Arial" panose="020B0604020202020204" pitchFamily="34" charset="0"/>
              </a:rPr>
              <a:t> (30,4 %) и Каширском (38,3 %) муниципальных районах.</a:t>
            </a:r>
          </a:p>
          <a:p>
            <a:pPr indent="450000" algn="just"/>
            <a:r>
              <a:rPr lang="ru-RU" sz="1200" dirty="0">
                <a:latin typeface="Arial" panose="020B0604020202020204" pitchFamily="34" charset="0"/>
                <a:cs typeface="Arial" panose="020B0604020202020204" pitchFamily="34" charset="0"/>
              </a:rPr>
              <a:t>В 19 муниципальных образованиях отмечается положительная динамика показателя по отношению к прошлому году, наиболее существенная (+13,3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 в </a:t>
            </a:r>
            <a:r>
              <a:rPr lang="ru-RU" sz="1200" dirty="0" err="1">
                <a:latin typeface="Arial" panose="020B0604020202020204" pitchFamily="34" charset="0"/>
                <a:cs typeface="Arial" panose="020B0604020202020204" pitchFamily="34" charset="0"/>
              </a:rPr>
              <a:t>Верхнехавском</a:t>
            </a:r>
            <a:r>
              <a:rPr lang="ru-RU" sz="1200" dirty="0">
                <a:latin typeface="Arial" panose="020B0604020202020204" pitchFamily="34" charset="0"/>
                <a:cs typeface="Arial" panose="020B0604020202020204" pitchFamily="34" charset="0"/>
              </a:rPr>
              <a:t> районе. </a:t>
            </a:r>
          </a:p>
        </p:txBody>
      </p:sp>
      <p:sp>
        <p:nvSpPr>
          <p:cNvPr id="10" name="Прямоугольник 9"/>
          <p:cNvSpPr/>
          <p:nvPr/>
        </p:nvSpPr>
        <p:spPr>
          <a:xfrm>
            <a:off x="453152" y="6130445"/>
            <a:ext cx="9926903" cy="830997"/>
          </a:xfrm>
          <a:prstGeom prst="rect">
            <a:avLst/>
          </a:prstGeom>
        </p:spPr>
        <p:txBody>
          <a:bodyPr wrap="square">
            <a:spAutoFit/>
          </a:bodyPr>
          <a:lstStyle/>
          <a:p>
            <a:pPr indent="450000" algn="just"/>
            <a:r>
              <a:rPr lang="ru-RU" sz="1200" dirty="0" smtClean="0">
                <a:latin typeface="Arial" panose="020B0604020202020204" pitchFamily="34" charset="0"/>
                <a:cs typeface="Arial" panose="020B0604020202020204" pitchFamily="34" charset="0"/>
              </a:rPr>
              <a:t>Вместе </a:t>
            </a:r>
            <a:r>
              <a:rPr lang="ru-RU" sz="1200" dirty="0">
                <a:latin typeface="Arial" panose="020B0604020202020204" pitchFamily="34" charset="0"/>
                <a:cs typeface="Arial" panose="020B0604020202020204" pitchFamily="34" charset="0"/>
              </a:rPr>
              <a:t>с тем, в 11 муниципальных образованиях наблюдается снижение значений показателя, что связано со снижением общей численности детей в возрасте от 1 до 6 лет, а также превышением количества зарегистрированных детей дошкольного возраста на территориях данных муниципалитетов над фактически проживающими. </a:t>
            </a:r>
          </a:p>
          <a:p>
            <a:pPr indent="450000" algn="just">
              <a:spcAft>
                <a:spcPts val="0"/>
              </a:spcAft>
            </a:pPr>
            <a:endParaRPr lang="ru-RU" sz="1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1288825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31</a:t>
            </a:fld>
            <a:endParaRPr lang="ru-RU" dirty="0"/>
          </a:p>
        </p:txBody>
      </p:sp>
      <p:graphicFrame>
        <p:nvGraphicFramePr>
          <p:cNvPr id="5" name="Диаграмма 4"/>
          <p:cNvGraphicFramePr>
            <a:graphicFrameLocks/>
          </p:cNvGraphicFramePr>
          <p:nvPr>
            <p:extLst>
              <p:ext uri="{D42A27DB-BD31-4B8C-83A1-F6EECF244321}">
                <p14:modId xmlns:p14="http://schemas.microsoft.com/office/powerpoint/2010/main" xmlns="" val="1340287759"/>
              </p:ext>
            </p:extLst>
          </p:nvPr>
        </p:nvGraphicFramePr>
        <p:xfrm>
          <a:off x="486160" y="1086129"/>
          <a:ext cx="9721080" cy="253973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55368" y="648951"/>
            <a:ext cx="9721080" cy="415498"/>
          </a:xfrm>
          <a:prstGeom prst="rect">
            <a:avLst/>
          </a:prstGeom>
          <a:noFill/>
        </p:spPr>
        <p:txBody>
          <a:bodyPr wrap="square" rtlCol="0">
            <a:spAutoFit/>
          </a:bodyPr>
          <a:lstStyle/>
          <a:p>
            <a:pPr algn="ctr"/>
            <a:r>
              <a:rPr lang="ru-RU" sz="1050" b="1" i="1" dirty="0" smtClean="0">
                <a:latin typeface="Arial" panose="020B0604020202020204" pitchFamily="34" charset="0"/>
                <a:cs typeface="Arial" panose="020B0604020202020204" pitchFamily="34" charset="0"/>
              </a:rPr>
              <a:t>Доля детей в возрасте 1-6 лет, получающих дошкольную образовательную услугу и (или) услугу по их содержанию в муниципальных дошкольных образовательных учреждениях, в общей численности детей в возрасте 1-6 лет,% </a:t>
            </a:r>
            <a:endParaRPr lang="ru-RU" sz="1050" b="1" i="1" dirty="0">
              <a:latin typeface="Arial" panose="020B0604020202020204" pitchFamily="34" charset="0"/>
              <a:cs typeface="Arial" panose="020B0604020202020204" pitchFamily="34" charset="0"/>
            </a:endParaRPr>
          </a:p>
        </p:txBody>
      </p:sp>
      <p:graphicFrame>
        <p:nvGraphicFramePr>
          <p:cNvPr id="8" name="Диаграмма 7"/>
          <p:cNvGraphicFramePr>
            <a:graphicFrameLocks/>
          </p:cNvGraphicFramePr>
          <p:nvPr>
            <p:extLst>
              <p:ext uri="{D42A27DB-BD31-4B8C-83A1-F6EECF244321}">
                <p14:modId xmlns:p14="http://schemas.microsoft.com/office/powerpoint/2010/main" xmlns="" val="4223592337"/>
              </p:ext>
            </p:extLst>
          </p:nvPr>
        </p:nvGraphicFramePr>
        <p:xfrm>
          <a:off x="787504" y="4351520"/>
          <a:ext cx="4032448" cy="1775203"/>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571480" y="3586993"/>
            <a:ext cx="4464496" cy="738664"/>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ru-RU" sz="1050" i="1" dirty="0" smtClean="0">
                <a:latin typeface="Arial" pitchFamily="34" charset="0"/>
                <a:cs typeface="Arial" pitchFamily="34" charset="0"/>
              </a:rPr>
              <a:t>Доля детей в возрасте 1-6 лет, состоящих на учете для определения в  муниципальные дошкольные образовательные учреждения,</a:t>
            </a:r>
          </a:p>
          <a:p>
            <a:pPr algn="ctr">
              <a:defRPr sz="1800" b="1" i="0" u="none" strike="noStrike" kern="1200" baseline="0">
                <a:solidFill>
                  <a:prstClr val="black"/>
                </a:solidFill>
                <a:latin typeface="+mn-lt"/>
                <a:ea typeface="+mn-ea"/>
                <a:cs typeface="+mn-cs"/>
              </a:defRPr>
            </a:pPr>
            <a:r>
              <a:rPr lang="ru-RU" sz="1050" i="1" dirty="0" smtClean="0">
                <a:latin typeface="Arial" pitchFamily="34" charset="0"/>
                <a:cs typeface="Arial" pitchFamily="34" charset="0"/>
              </a:rPr>
              <a:t> в общей численности детей в возрасте 1-6 лет, %</a:t>
            </a:r>
            <a:endParaRPr lang="ru-RU" sz="1050" i="1" dirty="0">
              <a:latin typeface="Arial" pitchFamily="34" charset="0"/>
              <a:cs typeface="Arial" pitchFamily="34" charset="0"/>
            </a:endParaRPr>
          </a:p>
        </p:txBody>
      </p:sp>
      <p:sp>
        <p:nvSpPr>
          <p:cNvPr id="10" name="Прямоугольник 9"/>
          <p:cNvSpPr/>
          <p:nvPr/>
        </p:nvSpPr>
        <p:spPr>
          <a:xfrm>
            <a:off x="4926754" y="3271431"/>
            <a:ext cx="5449694" cy="3060838"/>
          </a:xfrm>
          <a:prstGeom prst="rect">
            <a:avLst/>
          </a:prstGeom>
        </p:spPr>
        <p:txBody>
          <a:bodyPr wrap="square">
            <a:spAutoFit/>
          </a:bodyPr>
          <a:lstStyle/>
          <a:p>
            <a:pPr indent="450000" algn="just">
              <a:lnSpc>
                <a:spcPct val="120000"/>
              </a:lnSpc>
            </a:pPr>
            <a:endParaRPr lang="ru-RU" sz="1200" dirty="0" smtClean="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В целом по области</a:t>
            </a:r>
            <a:r>
              <a:rPr lang="ru-RU" sz="1200" b="1" i="1" dirty="0">
                <a:latin typeface="Arial" panose="020B0604020202020204" pitchFamily="34" charset="0"/>
                <a:cs typeface="Arial" panose="020B0604020202020204" pitchFamily="34" charset="0"/>
              </a:rPr>
              <a:t> доля детей в возрасте 1 – 6 лет, состоящих на учете для определения в муниципальные дошкольные образовательные учреждения, в общей численности детей в возрасте 1 – 6 лет </a:t>
            </a:r>
            <a:r>
              <a:rPr lang="ru-RU" sz="1200" dirty="0">
                <a:latin typeface="Arial" panose="020B0604020202020204" pitchFamily="34" charset="0"/>
                <a:cs typeface="Arial" panose="020B0604020202020204" pitchFamily="34" charset="0"/>
              </a:rPr>
              <a:t>уменьшилась по отношению к 2020 году на 2,5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к 2018 году на 6,3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составила 2,5 %.</a:t>
            </a:r>
          </a:p>
          <a:p>
            <a:pPr indent="450000" algn="just"/>
            <a:r>
              <a:rPr lang="ru-RU" sz="1200" dirty="0">
                <a:latin typeface="Arial" panose="020B0604020202020204" pitchFamily="34" charset="0"/>
                <a:cs typeface="Arial" panose="020B0604020202020204" pitchFamily="34" charset="0"/>
              </a:rPr>
              <a:t>В 19 муниципальных образованиях области (городском округе г. Воронеж, Аннинском, Бобровском,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Верхнехавском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Калачеевском</a:t>
            </a:r>
            <a:r>
              <a:rPr lang="ru-RU" sz="1200" dirty="0">
                <a:latin typeface="Arial" panose="020B0604020202020204" pitchFamily="34" charset="0"/>
                <a:cs typeface="Arial" panose="020B0604020202020204" pitchFamily="34" charset="0"/>
              </a:rPr>
              <a:t>, Каменском, Кантемировском,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Нижнедевицком, Новохоперском, </a:t>
            </a:r>
            <a:r>
              <a:rPr lang="ru-RU" sz="1200" dirty="0" err="1">
                <a:latin typeface="Arial" panose="020B0604020202020204" pitchFamily="34" charset="0"/>
                <a:cs typeface="Arial" panose="020B0604020202020204" pitchFamily="34" charset="0"/>
              </a:rPr>
              <a:t>Ольховатском</a:t>
            </a:r>
            <a:r>
              <a:rPr lang="ru-RU" sz="1200" dirty="0">
                <a:latin typeface="Arial" panose="020B0604020202020204" pitchFamily="34" charset="0"/>
                <a:cs typeface="Arial" panose="020B0604020202020204" pitchFamily="34" charset="0"/>
              </a:rPr>
              <a:t>, Острогожском, </a:t>
            </a:r>
            <a:r>
              <a:rPr lang="ru-RU" sz="1200" dirty="0" err="1">
                <a:latin typeface="Arial" panose="020B0604020202020204" pitchFamily="34" charset="0"/>
                <a:cs typeface="Arial" panose="020B0604020202020204" pitchFamily="34" charset="0"/>
              </a:rPr>
              <a:t>Панинском</a:t>
            </a:r>
            <a:r>
              <a:rPr lang="ru-RU" sz="1200" dirty="0">
                <a:latin typeface="Arial" panose="020B0604020202020204" pitchFamily="34" charset="0"/>
                <a:cs typeface="Arial" panose="020B0604020202020204" pitchFamily="34" charset="0"/>
              </a:rPr>
              <a:t>, Петропавловском, Подгоренском, </a:t>
            </a:r>
            <a:r>
              <a:rPr lang="ru-RU" sz="1200" dirty="0" err="1">
                <a:latin typeface="Arial" panose="020B0604020202020204" pitchFamily="34" charset="0"/>
                <a:cs typeface="Arial" panose="020B0604020202020204" pitchFamily="34" charset="0"/>
              </a:rPr>
              <a:t>Репьевском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Таловском</a:t>
            </a:r>
            <a:r>
              <a:rPr lang="ru-RU" sz="1200" dirty="0">
                <a:latin typeface="Arial" panose="020B0604020202020204" pitchFamily="34" charset="0"/>
                <a:cs typeface="Arial" panose="020B0604020202020204" pitchFamily="34" charset="0"/>
              </a:rPr>
              <a:t>, Терновском муниципальных районах) отсутствует очередность в дошкольные учреждения, причем в городском округе г. Воронеж, </a:t>
            </a:r>
            <a:r>
              <a:rPr lang="ru-RU" sz="1200" dirty="0" err="1">
                <a:latin typeface="Arial" panose="020B0604020202020204" pitchFamily="34" charset="0"/>
                <a:cs typeface="Arial" panose="020B0604020202020204" pitchFamily="34" charset="0"/>
              </a:rPr>
              <a:t>Верхнехавском</a:t>
            </a:r>
            <a:r>
              <a:rPr lang="ru-RU" sz="1200" dirty="0">
                <a:latin typeface="Arial" panose="020B0604020202020204" pitchFamily="34" charset="0"/>
                <a:cs typeface="Arial" panose="020B0604020202020204" pitchFamily="34" charset="0"/>
              </a:rPr>
              <a:t>, Острогожском, Петропавловском районах очередность ликвидирована полностью в 2021 году.</a:t>
            </a:r>
          </a:p>
          <a:p>
            <a:pPr indent="450000" algn="just"/>
            <a:endParaRPr lang="ru-RU" sz="105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Прямоугольник 10"/>
          <p:cNvSpPr/>
          <p:nvPr/>
        </p:nvSpPr>
        <p:spPr>
          <a:xfrm>
            <a:off x="518486" y="6126723"/>
            <a:ext cx="9857962" cy="1200329"/>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 12 муниципальных образованиях наблюдается положительная динамика – очередь сокращается. В 5 муниципальных образованиях (городском округе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Воробьевском</a:t>
            </a:r>
            <a:r>
              <a:rPr lang="ru-RU" sz="1200" dirty="0">
                <a:latin typeface="Arial" panose="020B0604020202020204" pitchFamily="34" charset="0"/>
                <a:cs typeface="Arial" panose="020B0604020202020204" pitchFamily="34" charset="0"/>
              </a:rPr>
              <a:t>, Грибановском,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Семилукском муниципальных районах) наблюдается незначительное увеличение значений показателя. Отрицательная динамика обусловлена нехваткой мест в дошкольных образовательных организациях для детей в возрасте до 3 лет по закрепленным территориям в густонаселенных микрорайонах. При этом в других дошкольных образовательных учреждениях муниципальных образований имеются свободные </a:t>
            </a:r>
            <a:r>
              <a:rPr lang="ru-RU" sz="1200" dirty="0" smtClean="0">
                <a:latin typeface="Arial" panose="020B0604020202020204" pitchFamily="34" charset="0"/>
                <a:cs typeface="Arial" panose="020B0604020202020204" pitchFamily="34" charset="0"/>
              </a:rPr>
              <a:t>места, </a:t>
            </a:r>
            <a:r>
              <a:rPr lang="ru-RU" sz="1200" dirty="0">
                <a:latin typeface="Arial" panose="020B0604020202020204" pitchFamily="34" charset="0"/>
                <a:cs typeface="Arial" panose="020B0604020202020204" pitchFamily="34" charset="0"/>
              </a:rPr>
              <a:t>и актуальный спрос отсутствует.  </a:t>
            </a:r>
          </a:p>
        </p:txBody>
      </p:sp>
    </p:spTree>
    <p:extLst>
      <p:ext uri="{BB962C8B-B14F-4D97-AF65-F5344CB8AC3E}">
        <p14:creationId xmlns:p14="http://schemas.microsoft.com/office/powerpoint/2010/main" xmlns="" val="3262156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32</a:t>
            </a:fld>
            <a:endParaRPr lang="ru-RU" dirty="0"/>
          </a:p>
        </p:txBody>
      </p:sp>
      <p:graphicFrame>
        <p:nvGraphicFramePr>
          <p:cNvPr id="3" name="Диаграмма 2"/>
          <p:cNvGraphicFramePr>
            <a:graphicFrameLocks/>
          </p:cNvGraphicFramePr>
          <p:nvPr>
            <p:extLst>
              <p:ext uri="{D42A27DB-BD31-4B8C-83A1-F6EECF244321}">
                <p14:modId xmlns:p14="http://schemas.microsoft.com/office/powerpoint/2010/main" xmlns="" val="3664126278"/>
              </p:ext>
            </p:extLst>
          </p:nvPr>
        </p:nvGraphicFramePr>
        <p:xfrm>
          <a:off x="424180" y="1116335"/>
          <a:ext cx="9829092" cy="2448272"/>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234132" y="700837"/>
            <a:ext cx="10459268" cy="415498"/>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ru-RU" sz="1050" i="1" dirty="0" smtClean="0">
                <a:latin typeface="Arial" pitchFamily="34" charset="0"/>
                <a:cs typeface="Arial" pitchFamily="34" charset="0"/>
              </a:rPr>
              <a:t>Доля детей в возрасте 1-6 лет, состоящих на учете для определения в  муниципальные дошкольные образовательные учреждения, </a:t>
            </a:r>
          </a:p>
          <a:p>
            <a:pPr algn="ctr">
              <a:defRPr sz="1800" b="1" i="0" u="none" strike="noStrike" kern="1200" baseline="0">
                <a:solidFill>
                  <a:prstClr val="black"/>
                </a:solidFill>
                <a:latin typeface="+mn-lt"/>
                <a:ea typeface="+mn-ea"/>
                <a:cs typeface="+mn-cs"/>
              </a:defRPr>
            </a:pPr>
            <a:r>
              <a:rPr lang="ru-RU" sz="1050" i="1" dirty="0" smtClean="0">
                <a:latin typeface="Arial" pitchFamily="34" charset="0"/>
                <a:cs typeface="Arial" pitchFamily="34" charset="0"/>
              </a:rPr>
              <a:t>в общей численности детей в возрасте 1-6 лет, %</a:t>
            </a:r>
            <a:endParaRPr lang="ru-RU" sz="1050" i="1" dirty="0">
              <a:latin typeface="Arial" pitchFamily="34" charset="0"/>
              <a:cs typeface="Arial" pitchFamily="34" charset="0"/>
            </a:endParaRPr>
          </a:p>
        </p:txBody>
      </p:sp>
      <p:sp>
        <p:nvSpPr>
          <p:cNvPr id="6" name="Прямоугольник 5"/>
          <p:cNvSpPr/>
          <p:nvPr/>
        </p:nvSpPr>
        <p:spPr>
          <a:xfrm>
            <a:off x="480835" y="3233233"/>
            <a:ext cx="9994845" cy="1200329"/>
          </a:xfrm>
          <a:prstGeom prst="rect">
            <a:avLst/>
          </a:prstGeom>
        </p:spPr>
        <p:txBody>
          <a:bodyPr wrap="square">
            <a:spAutoFit/>
          </a:bodyPr>
          <a:lstStyle/>
          <a:p>
            <a:pPr indent="450000" algn="just"/>
            <a:r>
              <a:rPr lang="ru-RU" sz="1200" dirty="0" smtClean="0">
                <a:latin typeface="Arial" panose="020B0604020202020204" pitchFamily="34" charset="0"/>
                <a:cs typeface="Arial" panose="020B0604020202020204" pitchFamily="34" charset="0"/>
              </a:rPr>
              <a:t>Самая </a:t>
            </a:r>
            <a:r>
              <a:rPr lang="ru-RU" sz="1200" dirty="0">
                <a:latin typeface="Arial" panose="020B0604020202020204" pitchFamily="34" charset="0"/>
                <a:cs typeface="Arial" panose="020B0604020202020204" pitchFamily="34" charset="0"/>
              </a:rPr>
              <a:t>большая очередность по устройству детей в возрасте от 1 до 6 лет в образовательные организации, реализующие программы дошкольного образования, в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(доля детей, состоящих на учете – 18,5%),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(16,4%) муниципальных районах, где ведется интенсивное многоэтажное строительство, а также в городских округах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(17,0%) и Борисоглебском (10,0%).</a:t>
            </a:r>
          </a:p>
          <a:p>
            <a:pPr lvl="0" indent="450000" algn="just"/>
            <a:r>
              <a:rPr lang="ru-RU" sz="1200" dirty="0">
                <a:latin typeface="Arial" panose="020B0604020202020204" pitchFamily="34" charset="0"/>
                <a:cs typeface="Arial" panose="020B0604020202020204" pitchFamily="34" charset="0"/>
              </a:rPr>
              <a:t>Несмотря на наличие очередности в дошкольных учреждениях в 2021 году во всех муниципальных образованиях сохраняется 100%-</a:t>
            </a:r>
            <a:r>
              <a:rPr lang="ru-RU" sz="1200" dirty="0" err="1">
                <a:latin typeface="Arial" panose="020B0604020202020204" pitchFamily="34" charset="0"/>
                <a:cs typeface="Arial" panose="020B0604020202020204" pitchFamily="34" charset="0"/>
              </a:rPr>
              <a:t>ая</a:t>
            </a:r>
            <a:r>
              <a:rPr lang="ru-RU" sz="1200" dirty="0">
                <a:latin typeface="Arial" panose="020B0604020202020204" pitchFamily="34" charset="0"/>
                <a:cs typeface="Arial" panose="020B0604020202020204" pitchFamily="34" charset="0"/>
              </a:rPr>
              <a:t> доступность дошкольного образования для детей в возрасте от 3 до 7 лет и в возрасте от 1,5 до 3 лет. </a:t>
            </a:r>
          </a:p>
        </p:txBody>
      </p:sp>
      <p:sp>
        <p:nvSpPr>
          <p:cNvPr id="7" name="TextBox 6"/>
          <p:cNvSpPr txBox="1"/>
          <p:nvPr/>
        </p:nvSpPr>
        <p:spPr>
          <a:xfrm>
            <a:off x="495963" y="4483471"/>
            <a:ext cx="3806622" cy="1061829"/>
          </a:xfrm>
          <a:prstGeom prst="rect">
            <a:avLst/>
          </a:prstGeom>
          <a:noFill/>
        </p:spPr>
        <p:txBody>
          <a:bodyPr wrap="square" rtlCol="0">
            <a:spAutoFit/>
          </a:bodyPr>
          <a:lstStyle/>
          <a:p>
            <a:pPr algn="ctr"/>
            <a:r>
              <a:rPr lang="ru-RU" sz="1050" b="1" i="1" dirty="0" smtClean="0">
                <a:latin typeface="Arial" pitchFamily="34" charset="0"/>
                <a:cs typeface="Arial" pitchFamily="34" charset="0"/>
              </a:rPr>
              <a:t>Доля муниципальных дошкольных образовательных учреждений, здания которых находятся в аварийном состоянии или требуют капитального ремонта,</a:t>
            </a:r>
          </a:p>
          <a:p>
            <a:pPr algn="ctr"/>
            <a:r>
              <a:rPr lang="ru-RU" sz="1050" b="1" i="1" dirty="0" smtClean="0">
                <a:latin typeface="Arial" pitchFamily="34" charset="0"/>
                <a:cs typeface="Arial" pitchFamily="34" charset="0"/>
              </a:rPr>
              <a:t> в общем числе муниципальных дошкольных образовательных учреждений, %</a:t>
            </a:r>
            <a:endParaRPr lang="ru-RU" sz="1050" b="1" i="1" dirty="0">
              <a:latin typeface="Arial" pitchFamily="34" charset="0"/>
              <a:cs typeface="Arial" pitchFamily="34" charset="0"/>
            </a:endParaRPr>
          </a:p>
        </p:txBody>
      </p:sp>
      <p:graphicFrame>
        <p:nvGraphicFramePr>
          <p:cNvPr id="8" name="Диаграмма 7"/>
          <p:cNvGraphicFramePr>
            <a:graphicFrameLocks/>
          </p:cNvGraphicFramePr>
          <p:nvPr>
            <p:extLst>
              <p:ext uri="{D42A27DB-BD31-4B8C-83A1-F6EECF244321}">
                <p14:modId xmlns:p14="http://schemas.microsoft.com/office/powerpoint/2010/main" xmlns="" val="1657830183"/>
              </p:ext>
            </p:extLst>
          </p:nvPr>
        </p:nvGraphicFramePr>
        <p:xfrm>
          <a:off x="603975" y="5458868"/>
          <a:ext cx="3590597" cy="1669746"/>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4194572" y="4401113"/>
            <a:ext cx="6193131" cy="3434786"/>
          </a:xfrm>
          <a:prstGeom prst="rect">
            <a:avLst/>
          </a:prstGeom>
        </p:spPr>
        <p:txBody>
          <a:bodyPr wrap="square">
            <a:spAutoFit/>
          </a:bodyPr>
          <a:lstStyle/>
          <a:p>
            <a:pPr indent="450000" algn="just"/>
            <a:r>
              <a:rPr lang="ru-RU" sz="1200" b="1" i="1" dirty="0">
                <a:latin typeface="Arial" panose="020B0604020202020204" pitchFamily="34" charset="0"/>
                <a:cs typeface="Arial" panose="020B0604020202020204" pitchFamily="34" charset="0"/>
              </a:rPr>
              <a:t>В 2021 году в целом по муниципальным образованиям доля детских дошкольных образовательных учреждений, здания которых находятся в аварийном состоянии или требуют капитального ремонта, </a:t>
            </a:r>
            <a:r>
              <a:rPr lang="ru-RU" sz="1200" dirty="0">
                <a:latin typeface="Arial" panose="020B0604020202020204" pitchFamily="34" charset="0"/>
                <a:cs typeface="Arial" panose="020B0604020202020204" pitchFamily="34" charset="0"/>
              </a:rPr>
              <a:t>по отношению к 2020 г. незначительно </a:t>
            </a:r>
            <a:r>
              <a:rPr lang="ru-RU" sz="1200" dirty="0" smtClean="0">
                <a:latin typeface="Arial" panose="020B0604020202020204" pitchFamily="34" charset="0"/>
                <a:cs typeface="Arial" panose="020B0604020202020204" pitchFamily="34" charset="0"/>
              </a:rPr>
              <a:t>увеличилась </a:t>
            </a:r>
            <a:r>
              <a:rPr lang="ru-RU" sz="1200" dirty="0">
                <a:latin typeface="Arial" panose="020B0604020202020204" pitchFamily="34" charset="0"/>
                <a:cs typeface="Arial" panose="020B0604020202020204" pitchFamily="34" charset="0"/>
              </a:rPr>
              <a:t>(на 0,1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к 2018 г</a:t>
            </a:r>
            <a:r>
              <a:rPr lang="ru-RU" sz="1200" dirty="0" smtClean="0">
                <a:latin typeface="Arial" panose="020B0604020202020204" pitchFamily="34" charset="0"/>
                <a:cs typeface="Arial" panose="020B0604020202020204" pitchFamily="34" charset="0"/>
              </a:rPr>
              <a:t>. снизилась </a:t>
            </a:r>
            <a:r>
              <a:rPr lang="ru-RU" sz="1200" dirty="0">
                <a:latin typeface="Arial" panose="020B0604020202020204" pitchFamily="34" charset="0"/>
                <a:cs typeface="Arial" panose="020B0604020202020204" pitchFamily="34" charset="0"/>
              </a:rPr>
              <a:t>на 5,1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составила 5,7%.</a:t>
            </a:r>
          </a:p>
          <a:p>
            <a:pPr indent="450000" algn="just"/>
            <a:r>
              <a:rPr lang="ru-RU" sz="1200" dirty="0">
                <a:latin typeface="Arial" panose="020B0604020202020204" pitchFamily="34" charset="0"/>
                <a:cs typeface="Arial" panose="020B0604020202020204" pitchFamily="34" charset="0"/>
              </a:rPr>
              <a:t>В целях поддержания в надлежащем техническом состоянии объектов муниципального дошкольного образования муниципальными образованиями проводятся мероприятия по капитальному и текущему ремонту. На указанные цели ежегодно из областного и местных бюджетов выделяются ассигнования</a:t>
            </a:r>
            <a:r>
              <a:rPr lang="ru-RU" sz="1200" dirty="0" smtClean="0">
                <a:latin typeface="Arial" panose="020B0604020202020204" pitchFamily="34" charset="0"/>
                <a:cs typeface="Arial" panose="020B0604020202020204" pitchFamily="34" charset="0"/>
              </a:rPr>
              <a:t>.</a:t>
            </a:r>
          </a:p>
          <a:p>
            <a:pPr indent="450000" algn="just"/>
            <a:r>
              <a:rPr lang="ru-RU" sz="1200" dirty="0">
                <a:latin typeface="Arial" panose="020B0604020202020204" pitchFamily="34" charset="0"/>
                <a:cs typeface="Arial" panose="020B0604020202020204" pitchFamily="34" charset="0"/>
              </a:rPr>
              <a:t>Муниципальным образованиям в 2021 году в рамках реализации областной адресной инвестиционной программы были предоставлены субсидии из областного бюджета на ремонт 26 учреждений дошкольного образования в общей сумме 128,8 млн руб. Также произведен частичный ремонт 18 детских садов в рамках реализации проекта по ремонту образовательных организаций с привлечением внебюджетного финансирования (50х50), общий объем бюджетных ассигнований составил 33,8 млн руб. </a:t>
            </a:r>
          </a:p>
          <a:p>
            <a:pPr indent="450000" algn="just"/>
            <a:endParaRPr lang="ru-RU" sz="1200" dirty="0">
              <a:latin typeface="Arial" panose="020B0604020202020204" pitchFamily="34" charset="0"/>
              <a:cs typeface="Arial" panose="020B0604020202020204" pitchFamily="34" charset="0"/>
            </a:endParaRPr>
          </a:p>
          <a:p>
            <a:pPr indent="450000" algn="just">
              <a:lnSpc>
                <a:spcPct val="110000"/>
              </a:lnSpc>
            </a:pP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43209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33</a:t>
            </a:fld>
            <a:endParaRPr lang="ru-RU" dirty="0"/>
          </a:p>
        </p:txBody>
      </p:sp>
      <p:graphicFrame>
        <p:nvGraphicFramePr>
          <p:cNvPr id="8" name="Диаграмма 7"/>
          <p:cNvGraphicFramePr>
            <a:graphicFrameLocks/>
          </p:cNvGraphicFramePr>
          <p:nvPr>
            <p:extLst>
              <p:ext uri="{D42A27DB-BD31-4B8C-83A1-F6EECF244321}">
                <p14:modId xmlns:p14="http://schemas.microsoft.com/office/powerpoint/2010/main" xmlns="" val="2790996008"/>
              </p:ext>
            </p:extLst>
          </p:nvPr>
        </p:nvGraphicFramePr>
        <p:xfrm>
          <a:off x="4266580" y="1949227"/>
          <a:ext cx="6123836" cy="2382045"/>
        </p:xfrm>
        <a:graphic>
          <a:graphicData uri="http://schemas.openxmlformats.org/drawingml/2006/chart">
            <c:chart xmlns:c="http://schemas.openxmlformats.org/drawingml/2006/chart" xmlns:r="http://schemas.openxmlformats.org/officeDocument/2006/relationships" r:id="rId2"/>
          </a:graphicData>
        </a:graphic>
      </p:graphicFrame>
      <p:sp>
        <p:nvSpPr>
          <p:cNvPr id="10" name="Прямоугольник 9"/>
          <p:cNvSpPr/>
          <p:nvPr/>
        </p:nvSpPr>
        <p:spPr>
          <a:xfrm>
            <a:off x="689027" y="1339722"/>
            <a:ext cx="3867881" cy="3231654"/>
          </a:xfrm>
          <a:prstGeom prst="rect">
            <a:avLst/>
          </a:prstGeom>
        </p:spPr>
        <p:txBody>
          <a:bodyPr wrap="square">
            <a:spAutoFit/>
          </a:bodyPr>
          <a:lstStyle/>
          <a:p>
            <a:pPr indent="450000" algn="just"/>
            <a:r>
              <a:rPr lang="ru-RU" sz="1200" dirty="0" smtClean="0">
                <a:latin typeface="Arial" panose="020B0604020202020204" pitchFamily="34" charset="0"/>
                <a:cs typeface="Arial" panose="020B0604020202020204" pitchFamily="34" charset="0"/>
              </a:rPr>
              <a:t>По </a:t>
            </a:r>
            <a:r>
              <a:rPr lang="ru-RU" sz="1200" dirty="0">
                <a:latin typeface="Arial" panose="020B0604020202020204" pitchFamily="34" charset="0"/>
                <a:cs typeface="Arial" panose="020B0604020202020204" pitchFamily="34" charset="0"/>
              </a:rPr>
              <a:t>итогам обследований, проведенных в 2021 году, требовали капитального ремонта 35 зданий дошкольных образовательных организаций в 15 муниципальных образованиях.</a:t>
            </a:r>
          </a:p>
          <a:p>
            <a:pPr indent="450000" algn="just"/>
            <a:r>
              <a:rPr lang="ru-RU" sz="1200" dirty="0">
                <a:latin typeface="Arial" panose="020B0604020202020204" pitchFamily="34" charset="0"/>
                <a:cs typeface="Arial" panose="020B0604020202020204" pitchFamily="34" charset="0"/>
              </a:rPr>
              <a:t>Больше всего таких учреждений в Нижнедевицком (50%), </a:t>
            </a:r>
            <a:r>
              <a:rPr lang="ru-RU" sz="1200" dirty="0" err="1">
                <a:latin typeface="Arial" panose="020B0604020202020204" pitchFamily="34" charset="0"/>
                <a:cs typeface="Arial" panose="020B0604020202020204" pitchFamily="34" charset="0"/>
              </a:rPr>
              <a:t>Ольховатском</a:t>
            </a:r>
            <a:r>
              <a:rPr lang="ru-RU" sz="1200" dirty="0">
                <a:latin typeface="Arial" panose="020B0604020202020204" pitchFamily="34" charset="0"/>
                <a:cs typeface="Arial" panose="020B0604020202020204" pitchFamily="34" charset="0"/>
              </a:rPr>
              <a:t> (25%), Каменском (16,7%), Кантемировском (11,1%) муниципальных районах и городском округе г. Воронеж (12,8%). В остальных муниципальных образованиях доля не превышает 10%: в городском округе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Петропавловском муниципальном районе (по 10%), Терновском (9,1%), </a:t>
            </a:r>
            <a:r>
              <a:rPr lang="ru-RU" sz="1200" dirty="0" err="1">
                <a:latin typeface="Arial" panose="020B0604020202020204" pitchFamily="34" charset="0"/>
                <a:cs typeface="Arial" panose="020B0604020202020204" pitchFamily="34" charset="0"/>
              </a:rPr>
              <a:t>Воробьевском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Поворинском</a:t>
            </a:r>
            <a:r>
              <a:rPr lang="ru-RU" sz="1200" dirty="0">
                <a:latin typeface="Arial" panose="020B0604020202020204" pitchFamily="34" charset="0"/>
                <a:cs typeface="Arial" panose="020B0604020202020204" pitchFamily="34" charset="0"/>
              </a:rPr>
              <a:t> (по 8,3%), </a:t>
            </a:r>
            <a:r>
              <a:rPr lang="ru-RU" sz="1200" dirty="0" err="1">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Павловском муниципальных районах (по 6,7%), </a:t>
            </a:r>
            <a:r>
              <a:rPr lang="ru-RU" sz="1200" dirty="0" err="1">
                <a:latin typeface="Arial" panose="020B0604020202020204" pitchFamily="34" charset="0"/>
                <a:cs typeface="Arial" panose="020B0604020202020204" pitchFamily="34" charset="0"/>
              </a:rPr>
              <a:t>Таловском</a:t>
            </a:r>
            <a:r>
              <a:rPr lang="ru-RU" sz="1200" dirty="0">
                <a:latin typeface="Arial" panose="020B0604020202020204" pitchFamily="34" charset="0"/>
                <a:cs typeface="Arial" panose="020B0604020202020204" pitchFamily="34" charset="0"/>
              </a:rPr>
              <a:t> (5,6%), </a:t>
            </a:r>
            <a:r>
              <a:rPr lang="ru-RU" sz="1200" dirty="0" err="1">
                <a:latin typeface="Arial" panose="020B0604020202020204" pitchFamily="34" charset="0"/>
                <a:cs typeface="Arial" panose="020B0604020202020204" pitchFamily="34" charset="0"/>
              </a:rPr>
              <a:t>Бутурлиновском</a:t>
            </a:r>
            <a:r>
              <a:rPr lang="ru-RU" sz="1200" dirty="0">
                <a:latin typeface="Arial" panose="020B0604020202020204" pitchFamily="34" charset="0"/>
                <a:cs typeface="Arial" panose="020B0604020202020204" pitchFamily="34" charset="0"/>
              </a:rPr>
              <a:t> (5,3%), Аннинском (5%).  </a:t>
            </a:r>
          </a:p>
          <a:p>
            <a:pPr indent="450000" algn="just"/>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TextBox 11"/>
          <p:cNvSpPr txBox="1"/>
          <p:nvPr/>
        </p:nvSpPr>
        <p:spPr>
          <a:xfrm>
            <a:off x="519774" y="4561179"/>
            <a:ext cx="9867486" cy="2492990"/>
          </a:xfrm>
          <a:prstGeom prst="rect">
            <a:avLst/>
          </a:prstGeom>
          <a:solidFill>
            <a:schemeClr val="accent3">
              <a:lumMod val="40000"/>
              <a:lumOff val="60000"/>
            </a:schemeClr>
          </a:solidFill>
          <a:ln>
            <a:solidFill>
              <a:schemeClr val="accent3"/>
            </a:solidFill>
          </a:ln>
        </p:spPr>
        <p:txBody>
          <a:bodyPr wrap="square" rtlCol="0">
            <a:spAutoFit/>
          </a:bodyPr>
          <a:lstStyle/>
          <a:p>
            <a:pPr indent="450000" algn="just"/>
            <a:r>
              <a:rPr lang="ru-RU" sz="1200" b="1" i="1" dirty="0">
                <a:latin typeface="Arial" panose="020B0604020202020204" pitchFamily="34" charset="0"/>
                <a:cs typeface="Arial" panose="020B0604020202020204" pitchFamily="34" charset="0"/>
              </a:rPr>
              <a:t>Основными задачами, стоящими перед правительством области и органами местного самоуправления в сфере дошкольного образования являются</a:t>
            </a:r>
            <a:r>
              <a:rPr lang="ru-RU" sz="1200" b="1" i="1" dirty="0" smtClean="0">
                <a:latin typeface="Arial" panose="020B0604020202020204" pitchFamily="34" charset="0"/>
                <a:cs typeface="Arial" panose="020B0604020202020204" pitchFamily="34" charset="0"/>
              </a:rPr>
              <a:t>:</a:t>
            </a:r>
          </a:p>
          <a:p>
            <a:pPr marL="171450" lvl="0" indent="-17145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сохранение </a:t>
            </a:r>
            <a:r>
              <a:rPr lang="ru-RU" sz="1200" dirty="0">
                <a:latin typeface="Arial" panose="020B0604020202020204" pitchFamily="34" charset="0"/>
                <a:cs typeface="Arial" panose="020B0604020202020204" pitchFamily="34" charset="0"/>
              </a:rPr>
              <a:t>100-процентной доступности услуг дошкольного образования для детей в возрасте от 1,5 до 3 лет и от 3 до 7 лет;</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своевременное проведение ремонтных работ в образовательных организациях, предоставляющих услуги дошкольного образования. </a:t>
            </a:r>
          </a:p>
          <a:p>
            <a:pPr algn="just"/>
            <a:endParaRPr lang="ru-RU" sz="1200" dirty="0" smtClean="0">
              <a:latin typeface="Arial" panose="020B0604020202020204" pitchFamily="34" charset="0"/>
              <a:cs typeface="Arial" panose="020B0604020202020204" pitchFamily="34" charset="0"/>
            </a:endParaRPr>
          </a:p>
          <a:p>
            <a:pPr indent="450000" algn="just"/>
            <a:r>
              <a:rPr lang="ru-RU" sz="1200" dirty="0" smtClean="0">
                <a:latin typeface="Arial" panose="020B0604020202020204" pitchFamily="34" charset="0"/>
                <a:cs typeface="Arial" panose="020B0604020202020204" pitchFamily="34" charset="0"/>
              </a:rPr>
              <a:t>С </a:t>
            </a:r>
            <a:r>
              <a:rPr lang="ru-RU" sz="1200" dirty="0">
                <a:latin typeface="Arial" panose="020B0604020202020204" pitchFamily="34" charset="0"/>
                <a:cs typeface="Arial" panose="020B0604020202020204" pitchFamily="34" charset="0"/>
              </a:rPr>
              <a:t>целью повышения эффективности деятельности органов местного самоуправления </a:t>
            </a:r>
            <a:r>
              <a:rPr lang="ru-RU" sz="1200" b="1" i="1" dirty="0" smtClean="0">
                <a:latin typeface="Arial" panose="020B0604020202020204" pitchFamily="34" charset="0"/>
                <a:cs typeface="Arial" panose="020B0604020202020204" pitchFamily="34" charset="0"/>
              </a:rPr>
              <a:t>органам </a:t>
            </a:r>
            <a:r>
              <a:rPr lang="ru-RU" sz="1200" b="1" i="1" dirty="0">
                <a:latin typeface="Arial" panose="020B0604020202020204" pitchFamily="34" charset="0"/>
                <a:cs typeface="Arial" panose="020B0604020202020204" pitchFamily="34" charset="0"/>
              </a:rPr>
              <a:t>местного самоуправления муниципальных образований</a:t>
            </a:r>
            <a:r>
              <a:rPr lang="ru-RU" sz="1200" dirty="0">
                <a:latin typeface="Arial" panose="020B0604020202020204" pitchFamily="34" charset="0"/>
                <a:cs typeface="Arial" panose="020B0604020202020204" pitchFamily="34" charset="0"/>
              </a:rPr>
              <a:t> </a:t>
            </a:r>
            <a:r>
              <a:rPr lang="ru-RU" sz="1200" b="1" i="1" dirty="0">
                <a:latin typeface="Arial" panose="020B0604020202020204" pitchFamily="34" charset="0"/>
                <a:cs typeface="Arial" panose="020B0604020202020204" pitchFamily="34" charset="0"/>
              </a:rPr>
              <a:t>рекомендуется</a:t>
            </a:r>
            <a:r>
              <a:rPr lang="ru-RU" sz="1200" dirty="0">
                <a:latin typeface="Arial" panose="020B0604020202020204" pitchFamily="34" charset="0"/>
                <a:cs typeface="Arial" panose="020B0604020202020204" pitchFamily="34" charset="0"/>
              </a:rPr>
              <a:t>:</a:t>
            </a:r>
          </a:p>
          <a:p>
            <a:pPr lvl="0" indent="-17145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продолжить </a:t>
            </a:r>
            <a:r>
              <a:rPr lang="ru-RU" sz="1200" dirty="0">
                <a:latin typeface="Arial" panose="020B0604020202020204" pitchFamily="34" charset="0"/>
                <a:cs typeface="Arial" panose="020B0604020202020204" pitchFamily="34" charset="0"/>
              </a:rPr>
              <a:t>работу по изысканию средств местных бюджетов и привлечению внебюджетных средств для финансирования проведения капитального ремонта дошкольных образовательных организаций;</a:t>
            </a:r>
          </a:p>
          <a:p>
            <a:pPr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привлекать негосударственные организации, индивидуальных предпринимателей к оказанию услуг дошкольного образования, развивать вариативные формы получения услуг по дошкольному образованию;</a:t>
            </a:r>
          </a:p>
          <a:p>
            <a:pPr marL="171450" lvl="0" indent="-17145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сохранять </a:t>
            </a:r>
            <a:r>
              <a:rPr lang="ru-RU" sz="1200" dirty="0">
                <a:latin typeface="Arial" panose="020B0604020202020204" pitchFamily="34" charset="0"/>
                <a:cs typeface="Arial" panose="020B0604020202020204" pitchFamily="34" charset="0"/>
              </a:rPr>
              <a:t>и развивать сеть дошкольных учреждений различных видов с учетом потребностей населения.   </a:t>
            </a:r>
          </a:p>
          <a:p>
            <a:pPr lvl="0" algn="just"/>
            <a:endParaRPr lang="ru-RU" sz="1200" dirty="0" smtClean="0">
              <a:latin typeface="Arial" panose="020B0604020202020204" pitchFamily="34" charset="0"/>
              <a:cs typeface="Arial" panose="020B0604020202020204" pitchFamily="34" charset="0"/>
            </a:endParaRPr>
          </a:p>
        </p:txBody>
      </p:sp>
      <p:sp>
        <p:nvSpPr>
          <p:cNvPr id="7" name="TextBox 6"/>
          <p:cNvSpPr txBox="1"/>
          <p:nvPr/>
        </p:nvSpPr>
        <p:spPr>
          <a:xfrm>
            <a:off x="5453517" y="1465041"/>
            <a:ext cx="4248472" cy="415498"/>
          </a:xfrm>
          <a:prstGeom prst="rect">
            <a:avLst/>
          </a:prstGeom>
          <a:noFill/>
        </p:spPr>
        <p:txBody>
          <a:bodyPr wrap="square" rtlCol="0">
            <a:spAutoFit/>
          </a:bodyPr>
          <a:lstStyle/>
          <a:p>
            <a:pPr algn="ctr"/>
            <a:r>
              <a:rPr lang="ru-RU" sz="1050" b="1" i="1" dirty="0" smtClean="0">
                <a:latin typeface="Arial" pitchFamily="34" charset="0"/>
                <a:cs typeface="Arial" pitchFamily="34" charset="0"/>
              </a:rPr>
              <a:t>Доля МДОУ, здания которых находятся в аварийном состоянии или требуют капитального ремонта, %</a:t>
            </a:r>
            <a:endParaRPr lang="ru-RU" sz="1050" b="1" i="1" dirty="0">
              <a:latin typeface="Arial" pitchFamily="34" charset="0"/>
              <a:cs typeface="Arial" pitchFamily="34" charset="0"/>
            </a:endParaRPr>
          </a:p>
        </p:txBody>
      </p:sp>
      <p:sp>
        <p:nvSpPr>
          <p:cNvPr id="11" name="Прямоугольник 10"/>
          <p:cNvSpPr/>
          <p:nvPr/>
        </p:nvSpPr>
        <p:spPr>
          <a:xfrm>
            <a:off x="738188" y="888254"/>
            <a:ext cx="9649071" cy="461665"/>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По состоянию на 1 января 2022 года в 19 муниципальных образованиях области отсутствовали дошкольные образовательные организации, здания которых находились в аварийном состоянии или требовали капитального ремонта</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354555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34</a:t>
            </a:fld>
            <a:endParaRPr lang="ru-RU" dirty="0"/>
          </a:p>
        </p:txBody>
      </p:sp>
      <p:sp>
        <p:nvSpPr>
          <p:cNvPr id="3" name="TextBox 2"/>
          <p:cNvSpPr txBox="1"/>
          <p:nvPr/>
        </p:nvSpPr>
        <p:spPr>
          <a:xfrm>
            <a:off x="810196" y="684287"/>
            <a:ext cx="1996509" cy="276999"/>
          </a:xfrm>
          <a:prstGeom prst="rect">
            <a:avLst/>
          </a:prstGeom>
          <a:noFill/>
        </p:spPr>
        <p:txBody>
          <a:bodyPr wrap="none" rtlCol="0">
            <a:spAutoFit/>
          </a:bodyPr>
          <a:lstStyle/>
          <a:p>
            <a:r>
              <a:rPr lang="ru-RU" sz="1200" b="1" i="1" dirty="0" smtClean="0">
                <a:latin typeface="Arial" pitchFamily="34" charset="0"/>
                <a:cs typeface="Arial" pitchFamily="34" charset="0"/>
              </a:rPr>
              <a:t>ОБЩЕЕ ОБРАЗОВАНИЕ</a:t>
            </a:r>
            <a:endParaRPr lang="ru-RU" sz="1200" b="1" i="1" dirty="0">
              <a:latin typeface="Arial" pitchFamily="34" charset="0"/>
              <a:cs typeface="Arial" pitchFamily="34" charset="0"/>
            </a:endParaRPr>
          </a:p>
        </p:txBody>
      </p:sp>
      <p:sp>
        <p:nvSpPr>
          <p:cNvPr id="5" name="Прямоугольник 4"/>
          <p:cNvSpPr/>
          <p:nvPr/>
        </p:nvSpPr>
        <p:spPr>
          <a:xfrm>
            <a:off x="404013" y="1042948"/>
            <a:ext cx="10052269" cy="1368003"/>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 2021 году на территории Воронежской области функционировала 701 муниципальная общеобразовательная организация с численностью обучающихся 241,9 тыс. человек (на 10,5 тыс. человек больше, чем в 2020 году), и количеством педагогических работников – 18,5 тыс. человек.</a:t>
            </a:r>
          </a:p>
          <a:p>
            <a:pPr indent="450000" algn="just"/>
            <a:r>
              <a:rPr lang="ru-RU" sz="1200" dirty="0">
                <a:latin typeface="Arial" panose="020B0604020202020204" pitchFamily="34" charset="0"/>
                <a:cs typeface="Arial" panose="020B0604020202020204" pitchFamily="34" charset="0"/>
              </a:rPr>
              <a:t>В ходе проводимой оптимизации системы общего образования из-за отсутствия контингента учащихся в 2021 году реорганизовано 9 малокомплектных школ путем присоединения к другим школам в 5 муниципальных образованиях, а также ликвидирована МКОУ </a:t>
            </a:r>
            <a:r>
              <a:rPr lang="ru-RU" sz="1200" dirty="0" err="1">
                <a:latin typeface="Arial" panose="020B0604020202020204" pitchFamily="34" charset="0"/>
                <a:cs typeface="Arial" panose="020B0604020202020204" pitchFamily="34" charset="0"/>
              </a:rPr>
              <a:t>Колодеевская</a:t>
            </a:r>
            <a:r>
              <a:rPr lang="ru-RU" sz="1200" dirty="0">
                <a:latin typeface="Arial" panose="020B0604020202020204" pitchFamily="34" charset="0"/>
                <a:cs typeface="Arial" panose="020B0604020202020204" pitchFamily="34" charset="0"/>
              </a:rPr>
              <a:t> ООШ </a:t>
            </a:r>
            <a:r>
              <a:rPr lang="ru-RU" sz="1200" dirty="0" err="1">
                <a:latin typeface="Arial" panose="020B0604020202020204" pitchFamily="34" charset="0"/>
                <a:cs typeface="Arial" panose="020B0604020202020204" pitchFamily="34" charset="0"/>
              </a:rPr>
              <a:t>Бутурлиновского</a:t>
            </a:r>
            <a:r>
              <a:rPr lang="ru-RU" sz="1200" dirty="0">
                <a:latin typeface="Arial" panose="020B0604020202020204" pitchFamily="34" charset="0"/>
                <a:cs typeface="Arial" panose="020B0604020202020204" pitchFamily="34" charset="0"/>
              </a:rPr>
              <a:t> муниципального района. </a:t>
            </a:r>
          </a:p>
          <a:p>
            <a:pPr indent="450000" algn="just">
              <a:lnSpc>
                <a:spcPct val="120000"/>
              </a:lnSpc>
              <a:spcAft>
                <a:spcPts val="0"/>
              </a:spcAft>
            </a:pPr>
            <a:endParaRPr lang="ru-RU" sz="1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607695" y="2330497"/>
            <a:ext cx="3082896" cy="738664"/>
          </a:xfrm>
          <a:prstGeom prst="rect">
            <a:avLst/>
          </a:prstGeom>
          <a:noFill/>
        </p:spPr>
        <p:txBody>
          <a:bodyPr wrap="none" rtlCol="0">
            <a:spAutoFit/>
          </a:bodyPr>
          <a:lstStyle/>
          <a:p>
            <a:pPr algn="ctr"/>
            <a:r>
              <a:rPr lang="ru-RU" sz="1050" b="1" i="1" dirty="0" smtClean="0">
                <a:latin typeface="Arial" panose="020B0604020202020204" pitchFamily="34" charset="0"/>
                <a:cs typeface="Arial" panose="020B0604020202020204" pitchFamily="34" charset="0"/>
              </a:rPr>
              <a:t>Доля выпускников </a:t>
            </a:r>
            <a:r>
              <a:rPr lang="ru-RU" sz="1050" b="1" i="1" dirty="0">
                <a:latin typeface="Arial" panose="020B0604020202020204" pitchFamily="34" charset="0"/>
                <a:cs typeface="Arial" panose="020B0604020202020204" pitchFamily="34" charset="0"/>
              </a:rPr>
              <a:t>муниципальных </a:t>
            </a:r>
            <a:endParaRPr lang="ru-RU" sz="1050" b="1" i="1" dirty="0" smtClean="0">
              <a:latin typeface="Arial" panose="020B0604020202020204" pitchFamily="34" charset="0"/>
              <a:cs typeface="Arial" panose="020B0604020202020204" pitchFamily="34" charset="0"/>
            </a:endParaRPr>
          </a:p>
          <a:p>
            <a:pPr algn="ctr"/>
            <a:r>
              <a:rPr lang="ru-RU" sz="1050" b="1" i="1" dirty="0" smtClean="0">
                <a:latin typeface="Arial" panose="020B0604020202020204" pitchFamily="34" charset="0"/>
                <a:cs typeface="Arial" panose="020B0604020202020204" pitchFamily="34" charset="0"/>
              </a:rPr>
              <a:t>общеобразовательных </a:t>
            </a:r>
            <a:endParaRPr lang="ru-RU" sz="1050" b="1" i="1" dirty="0">
              <a:latin typeface="Arial" panose="020B0604020202020204" pitchFamily="34" charset="0"/>
              <a:cs typeface="Arial" panose="020B0604020202020204" pitchFamily="34" charset="0"/>
            </a:endParaRPr>
          </a:p>
          <a:p>
            <a:pPr algn="ctr"/>
            <a:r>
              <a:rPr lang="ru-RU" sz="1050" b="1" i="1" dirty="0">
                <a:latin typeface="Arial" panose="020B0604020202020204" pitchFamily="34" charset="0"/>
                <a:cs typeface="Arial" panose="020B0604020202020204" pitchFamily="34" charset="0"/>
              </a:rPr>
              <a:t>учреждений, </a:t>
            </a:r>
            <a:r>
              <a:rPr lang="ru-RU" sz="1050" b="1" i="1" dirty="0" smtClean="0">
                <a:latin typeface="Arial" panose="020B0604020202020204" pitchFamily="34" charset="0"/>
                <a:cs typeface="Arial" panose="020B0604020202020204" pitchFamily="34" charset="0"/>
              </a:rPr>
              <a:t>не получивших аттестат о </a:t>
            </a:r>
          </a:p>
          <a:p>
            <a:pPr algn="ctr"/>
            <a:r>
              <a:rPr lang="ru-RU" sz="1050" b="1" i="1" dirty="0" smtClean="0">
                <a:latin typeface="Arial" panose="020B0604020202020204" pitchFamily="34" charset="0"/>
                <a:cs typeface="Arial" panose="020B0604020202020204" pitchFamily="34" charset="0"/>
              </a:rPr>
              <a:t>среднем (полном) образовании,%</a:t>
            </a:r>
            <a:endParaRPr lang="ru-RU" sz="1050" b="1" i="1" dirty="0">
              <a:latin typeface="Arial" panose="020B0604020202020204" pitchFamily="34" charset="0"/>
              <a:cs typeface="Arial" panose="020B0604020202020204" pitchFamily="34" charset="0"/>
            </a:endParaRPr>
          </a:p>
        </p:txBody>
      </p:sp>
      <p:graphicFrame>
        <p:nvGraphicFramePr>
          <p:cNvPr id="9" name="Диаграмма 8"/>
          <p:cNvGraphicFramePr>
            <a:graphicFrameLocks/>
          </p:cNvGraphicFramePr>
          <p:nvPr>
            <p:extLst>
              <p:ext uri="{D42A27DB-BD31-4B8C-83A1-F6EECF244321}">
                <p14:modId xmlns:p14="http://schemas.microsoft.com/office/powerpoint/2010/main" xmlns="" val="3859000559"/>
              </p:ext>
            </p:extLst>
          </p:nvPr>
        </p:nvGraphicFramePr>
        <p:xfrm>
          <a:off x="404014" y="2988707"/>
          <a:ext cx="3240360" cy="1644731"/>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3864968" y="2177457"/>
            <a:ext cx="6559887" cy="2492990"/>
          </a:xfrm>
          <a:prstGeom prst="rect">
            <a:avLst/>
          </a:prstGeom>
        </p:spPr>
        <p:txBody>
          <a:bodyPr wrap="square">
            <a:spAutoFit/>
          </a:bodyPr>
          <a:lstStyle/>
          <a:p>
            <a:pPr indent="450000" algn="just"/>
            <a:r>
              <a:rPr lang="ru-RU" sz="1200" b="1" i="1" dirty="0">
                <a:latin typeface="Arial" panose="020B0604020202020204" pitchFamily="34" charset="0"/>
                <a:cs typeface="Arial" panose="020B0604020202020204" pitchFamily="34" charset="0"/>
              </a:rPr>
              <a:t>В 2021 году доля выпускников муниципальных общеобразовательных учреждений, не получивших аттестат о среднем (полном) образовании, в общей численности выпускников муниципальных общеобразовательных учреждений </a:t>
            </a:r>
            <a:r>
              <a:rPr lang="ru-RU" sz="1200" dirty="0">
                <a:latin typeface="Arial" panose="020B0604020202020204" pitchFamily="34" charset="0"/>
                <a:cs typeface="Arial" panose="020B0604020202020204" pitchFamily="34" charset="0"/>
              </a:rPr>
              <a:t>в целом по области составила 1,3 % (в 2020 году – 0 %).</a:t>
            </a:r>
          </a:p>
          <a:p>
            <a:pPr indent="450000" algn="just"/>
            <a:r>
              <a:rPr lang="ru-RU" sz="1200" dirty="0">
                <a:latin typeface="Arial" panose="020B0604020202020204" pitchFamily="34" charset="0"/>
                <a:cs typeface="Arial" panose="020B0604020202020204" pitchFamily="34" charset="0"/>
              </a:rPr>
              <a:t>Всего не получили аттестат о среднем общем образовании 138 человек в 22 муниципальных образованиях.</a:t>
            </a:r>
          </a:p>
          <a:p>
            <a:pPr indent="450000" algn="just"/>
            <a:r>
              <a:rPr lang="ru-RU" sz="1200" dirty="0">
                <a:latin typeface="Arial" panose="020B0604020202020204" pitchFamily="34" charset="0"/>
                <a:cs typeface="Arial" panose="020B0604020202020204" pitchFamily="34" charset="0"/>
              </a:rPr>
              <a:t>В 2021 году в связи с распространением на территории Российской Федерации новой </a:t>
            </a:r>
            <a:r>
              <a:rPr lang="ru-RU" sz="1200" dirty="0" err="1">
                <a:latin typeface="Arial" panose="020B0604020202020204" pitchFamily="34" charset="0"/>
                <a:cs typeface="Arial" panose="020B0604020202020204" pitchFamily="34" charset="0"/>
              </a:rPr>
              <a:t>коронавирусной</a:t>
            </a:r>
            <a:r>
              <a:rPr lang="ru-RU" sz="1200" dirty="0">
                <a:latin typeface="Arial" panose="020B0604020202020204" pitchFamily="34" charset="0"/>
                <a:cs typeface="Arial" panose="020B0604020202020204" pitchFamily="34" charset="0"/>
              </a:rPr>
              <a:t> инфекции (</a:t>
            </a:r>
            <a:r>
              <a:rPr lang="en-US" sz="1200" dirty="0">
                <a:latin typeface="Arial" panose="020B0604020202020204" pitchFamily="34" charset="0"/>
                <a:cs typeface="Arial" panose="020B0604020202020204" pitchFamily="34" charset="0"/>
              </a:rPr>
              <a:t>COVID</a:t>
            </a:r>
            <a:r>
              <a:rPr lang="ru-RU" sz="1200" dirty="0">
                <a:latin typeface="Arial" panose="020B0604020202020204" pitchFamily="34" charset="0"/>
                <a:cs typeface="Arial" panose="020B0604020202020204" pitchFamily="34" charset="0"/>
              </a:rPr>
              <a:t>-2019) проведение государственной итоговой аттестации по образовательным программам среднего общего образования (ГИА-11) осуществлялось в соответствии с постановлением Правительства РФ от 26.02.2021 № 256 «Об особенностях проведения государственной итоговой аттестации по образовательным программам основного общего и среднего общего образования в 2021 году»: </a:t>
            </a:r>
          </a:p>
        </p:txBody>
      </p:sp>
      <p:sp>
        <p:nvSpPr>
          <p:cNvPr id="10" name="Прямоугольник 9"/>
          <p:cNvSpPr/>
          <p:nvPr/>
        </p:nvSpPr>
        <p:spPr>
          <a:xfrm>
            <a:off x="355141" y="5653048"/>
            <a:ext cx="10101141" cy="1754326"/>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000" algn="just"/>
            <a:r>
              <a:rPr lang="ru-RU" sz="1200" dirty="0">
                <a:latin typeface="Arial" panose="020B0604020202020204" pitchFamily="34" charset="0"/>
                <a:cs typeface="Arial" panose="020B0604020202020204" pitchFamily="34" charset="0"/>
              </a:rPr>
              <a:t>По результатам ГИА-11 2021 года </a:t>
            </a:r>
            <a:r>
              <a:rPr lang="ru-RU" sz="1200" b="1" i="1" dirty="0">
                <a:latin typeface="Arial" panose="020B0604020202020204" pitchFamily="34" charset="0"/>
                <a:cs typeface="Arial" panose="020B0604020202020204" pitchFamily="34" charset="0"/>
              </a:rPr>
              <a:t>в целях улучшения значений показателя органам местного самоуправления муниципальных районов (городских округов) рекомендуется</a:t>
            </a:r>
            <a:r>
              <a:rPr lang="ru-RU" sz="1200" dirty="0">
                <a:latin typeface="Arial" panose="020B0604020202020204" pitchFamily="34" charset="0"/>
                <a:cs typeface="Arial" panose="020B0604020202020204" pitchFamily="34" charset="0"/>
              </a:rPr>
              <a:t>: </a:t>
            </a:r>
            <a:endParaRPr lang="ru-RU" sz="1200" dirty="0" smtClean="0">
              <a:latin typeface="Arial" panose="020B0604020202020204" pitchFamily="34" charset="0"/>
              <a:cs typeface="Arial" panose="020B0604020202020204" pitchFamily="34" charset="0"/>
            </a:endParaRPr>
          </a:p>
          <a:p>
            <a:pPr indent="450000" algn="just"/>
            <a:endParaRPr lang="ru-RU" sz="1200" dirty="0">
              <a:latin typeface="Arial" panose="020B0604020202020204" pitchFamily="34" charset="0"/>
              <a:cs typeface="Arial" panose="020B0604020202020204" pitchFamily="34" charset="0"/>
            </a:endParaRPr>
          </a:p>
          <a:p>
            <a:pPr algn="just">
              <a:buFontTx/>
              <a:buChar char="-"/>
            </a:pPr>
            <a:r>
              <a:rPr lang="ru-RU" sz="1200" dirty="0" smtClean="0">
                <a:latin typeface="Arial" panose="020B0604020202020204" pitchFamily="34" charset="0"/>
                <a:cs typeface="Arial" panose="020B0604020202020204" pitchFamily="34" charset="0"/>
              </a:rPr>
              <a:t> продолжить осуществление контроля за результатами промежуточной аттестации обучающихся;</a:t>
            </a:r>
          </a:p>
          <a:p>
            <a:pPr algn="just"/>
            <a:r>
              <a:rPr lang="ru-RU" sz="1200" dirty="0">
                <a:latin typeface="Arial" panose="020B0604020202020204" pitchFamily="34" charset="0"/>
                <a:cs typeface="Arial" panose="020B0604020202020204" pitchFamily="34" charset="0"/>
              </a:rPr>
              <a:t>- организовать дополнительные индивидуальные занятия педагогов с обучающимися, испытывающими затруднения с освоением образовательного стандарта среднего общего образования; </a:t>
            </a:r>
          </a:p>
          <a:p>
            <a:pPr algn="just"/>
            <a:r>
              <a:rPr lang="ru-RU" sz="1200" dirty="0">
                <a:latin typeface="Arial" panose="020B0604020202020204" pitchFamily="34" charset="0"/>
                <a:cs typeface="Arial" panose="020B0604020202020204" pitchFamily="34" charset="0"/>
              </a:rPr>
              <a:t>- при подготовке к государственной итоговой аттестации информировать обучающихся о необходимости самостоятельного использования открытого банка заданий ЕГЭ, демонстрационных вариантов контрольно-измерительных материалов и </a:t>
            </a:r>
            <a:r>
              <a:rPr lang="ru-RU" sz="1200" dirty="0" err="1">
                <a:latin typeface="Arial" panose="020B0604020202020204" pitchFamily="34" charset="0"/>
                <a:cs typeface="Arial" panose="020B0604020202020204" pitchFamily="34" charset="0"/>
              </a:rPr>
              <a:t>видеоконсультаций</a:t>
            </a:r>
            <a:r>
              <a:rPr lang="ru-RU" sz="1200" dirty="0">
                <a:latin typeface="Arial" panose="020B0604020202020204" pitchFamily="34" charset="0"/>
                <a:cs typeface="Arial" panose="020B0604020202020204" pitchFamily="34" charset="0"/>
              </a:rPr>
              <a:t> по различным предметам. </a:t>
            </a:r>
          </a:p>
        </p:txBody>
      </p:sp>
      <p:sp>
        <p:nvSpPr>
          <p:cNvPr id="14" name="Прямоугольник 13"/>
          <p:cNvSpPr/>
          <p:nvPr/>
        </p:nvSpPr>
        <p:spPr>
          <a:xfrm>
            <a:off x="404013" y="4632727"/>
            <a:ext cx="10052269" cy="1126462"/>
          </a:xfrm>
          <a:prstGeom prst="rect">
            <a:avLst/>
          </a:prstGeom>
        </p:spPr>
        <p:txBody>
          <a:bodyPr wrap="square">
            <a:spAutoFit/>
          </a:bodyPr>
          <a:lstStyle/>
          <a:p>
            <a:pPr indent="450000" algn="just"/>
            <a:r>
              <a:rPr lang="ru-RU" sz="1200" dirty="0" smtClean="0">
                <a:latin typeface="Arial" panose="020B0604020202020204" pitchFamily="34" charset="0"/>
                <a:cs typeface="Arial" panose="020B0604020202020204" pitchFamily="34" charset="0"/>
              </a:rPr>
              <a:t>- для </a:t>
            </a:r>
            <a:r>
              <a:rPr lang="ru-RU" sz="1200" dirty="0">
                <a:latin typeface="Arial" panose="020B0604020202020204" pitchFamily="34" charset="0"/>
                <a:cs typeface="Arial" panose="020B0604020202020204" pitchFamily="34" charset="0"/>
              </a:rPr>
              <a:t>лиц, не планировавших поступление на обучение в образовательные организации высшего образования - в форме государственного выпускного экзамена (ГВЭ) по двум обязательным учебным предметам («русский язык» и «математика»), результаты которого являлись основанием для выдачи аттестата о среднем общем образовании;</a:t>
            </a:r>
          </a:p>
          <a:p>
            <a:pPr indent="450000" algn="just"/>
            <a:r>
              <a:rPr lang="ru-RU" sz="1200" dirty="0">
                <a:latin typeface="Arial" panose="020B0604020202020204" pitchFamily="34" charset="0"/>
                <a:cs typeface="Arial" panose="020B0604020202020204" pitchFamily="34" charset="0"/>
              </a:rPr>
              <a:t>- для лиц, планировавших поступать в ВУЗы, в форме обязательного ЕГЭ по русскому языку (по другим предметам ЕГЭ сдавался по необходимости).</a:t>
            </a:r>
          </a:p>
          <a:p>
            <a:pPr indent="450000" algn="just">
              <a:lnSpc>
                <a:spcPct val="90000"/>
              </a:lnSpc>
            </a:pPr>
            <a:endParaRPr lang="ru-RU" sz="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9687547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35</a:t>
            </a:fld>
            <a:endParaRPr lang="ru-RU" dirty="0"/>
          </a:p>
        </p:txBody>
      </p:sp>
      <p:graphicFrame>
        <p:nvGraphicFramePr>
          <p:cNvPr id="3" name="Диаграмма 2"/>
          <p:cNvGraphicFramePr>
            <a:graphicFrameLocks/>
          </p:cNvGraphicFramePr>
          <p:nvPr>
            <p:extLst>
              <p:ext uri="{D42A27DB-BD31-4B8C-83A1-F6EECF244321}">
                <p14:modId xmlns:p14="http://schemas.microsoft.com/office/powerpoint/2010/main" xmlns="" val="313522889"/>
              </p:ext>
            </p:extLst>
          </p:nvPr>
        </p:nvGraphicFramePr>
        <p:xfrm>
          <a:off x="709173" y="1430871"/>
          <a:ext cx="3629416" cy="206172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63257" y="876873"/>
            <a:ext cx="3675332" cy="553998"/>
          </a:xfrm>
          <a:prstGeom prst="rect">
            <a:avLst/>
          </a:prstGeom>
          <a:noFill/>
        </p:spPr>
        <p:txBody>
          <a:bodyPr wrap="square" rtlCol="0">
            <a:spAutoFit/>
          </a:bodyPr>
          <a:lstStyle/>
          <a:p>
            <a:pPr algn="ctr"/>
            <a:r>
              <a:rPr lang="ru-RU" sz="1000" b="1" i="1" dirty="0" smtClean="0">
                <a:latin typeface="Arial" pitchFamily="34" charset="0"/>
                <a:cs typeface="Arial" pitchFamily="34" charset="0"/>
              </a:rPr>
              <a:t>Доля муниципальных общеобразовательных </a:t>
            </a:r>
          </a:p>
          <a:p>
            <a:pPr algn="ctr"/>
            <a:r>
              <a:rPr lang="ru-RU" sz="1000" b="1" i="1" dirty="0" smtClean="0">
                <a:latin typeface="Arial" pitchFamily="34" charset="0"/>
                <a:cs typeface="Arial" pitchFamily="34" charset="0"/>
              </a:rPr>
              <a:t>учреждений, соответствующих современным  требованиям обучения, %</a:t>
            </a:r>
            <a:endParaRPr lang="ru-RU" sz="1000" b="1" i="1" dirty="0">
              <a:latin typeface="Arial" pitchFamily="34" charset="0"/>
              <a:cs typeface="Arial" pitchFamily="34" charset="0"/>
            </a:endParaRPr>
          </a:p>
        </p:txBody>
      </p:sp>
      <p:sp>
        <p:nvSpPr>
          <p:cNvPr id="5" name="Прямоугольник 4"/>
          <p:cNvSpPr/>
          <p:nvPr/>
        </p:nvSpPr>
        <p:spPr>
          <a:xfrm>
            <a:off x="4653454" y="875232"/>
            <a:ext cx="5688632" cy="2677656"/>
          </a:xfrm>
          <a:prstGeom prst="rect">
            <a:avLst/>
          </a:prstGeom>
        </p:spPr>
        <p:txBody>
          <a:bodyPr wrap="square">
            <a:spAutoFit/>
          </a:bodyPr>
          <a:lstStyle/>
          <a:p>
            <a:pPr indent="360000" algn="just"/>
            <a:r>
              <a:rPr lang="ru-RU" sz="1200" dirty="0">
                <a:latin typeface="Arial" panose="020B0604020202020204" pitchFamily="34" charset="0"/>
                <a:cs typeface="Arial" panose="020B0604020202020204" pitchFamily="34" charset="0"/>
              </a:rPr>
              <a:t>В 2021 году</a:t>
            </a:r>
            <a:r>
              <a:rPr lang="ru-RU" sz="1200" b="1" i="1" dirty="0">
                <a:latin typeface="Arial" panose="020B0604020202020204" pitchFamily="34" charset="0"/>
                <a:cs typeface="Arial" panose="020B0604020202020204" pitchFamily="34" charset="0"/>
              </a:rPr>
              <a:t> 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a:t>
            </a:r>
            <a:r>
              <a:rPr lang="ru-RU" sz="1200" dirty="0">
                <a:latin typeface="Arial" panose="020B0604020202020204" pitchFamily="34" charset="0"/>
                <a:cs typeface="Arial" panose="020B0604020202020204" pitchFamily="34" charset="0"/>
              </a:rPr>
              <a:t>составила 91,9 %, что выше уровня 2020 г. на 1,7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2018 г. на 3,4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p>
          <a:p>
            <a:pPr indent="360000" algn="just"/>
            <a:r>
              <a:rPr lang="ru-RU" sz="1200" dirty="0">
                <a:latin typeface="Arial" panose="020B0604020202020204" pitchFamily="34" charset="0"/>
                <a:cs typeface="Arial" panose="020B0604020202020204" pitchFamily="34" charset="0"/>
              </a:rPr>
              <a:t>В </a:t>
            </a:r>
            <a:r>
              <a:rPr lang="ru-RU" sz="1200" dirty="0" err="1">
                <a:latin typeface="Arial" panose="020B0604020202020204" pitchFamily="34" charset="0"/>
                <a:cs typeface="Arial" panose="020B0604020202020204" pitchFamily="34" charset="0"/>
              </a:rPr>
              <a:t>Бутурлиновском</a:t>
            </a:r>
            <a:r>
              <a:rPr lang="ru-RU" sz="1200" dirty="0">
                <a:latin typeface="Arial" panose="020B0604020202020204" pitchFamily="34" charset="0"/>
                <a:cs typeface="Arial" panose="020B0604020202020204" pitchFamily="34" charset="0"/>
              </a:rPr>
              <a:t>, Новохоперском и Хохольском муниципальных районах все школы соответствуют современным требованиям обучения. Еще в 17 муниципальных образованиях доля школ, соответствующих современным требованиям, превышает 90 %.</a:t>
            </a:r>
          </a:p>
          <a:p>
            <a:pPr indent="360000" algn="just"/>
            <a:r>
              <a:rPr lang="ru-RU" sz="1200" dirty="0">
                <a:latin typeface="Arial" panose="020B0604020202020204" pitchFamily="34" charset="0"/>
                <a:cs typeface="Arial" panose="020B0604020202020204" pitchFamily="34" charset="0"/>
              </a:rPr>
              <a:t>Наименьшее значение показателя по-прежнему в </a:t>
            </a:r>
            <a:r>
              <a:rPr lang="ru-RU" sz="1200" dirty="0" err="1">
                <a:latin typeface="Arial" panose="020B0604020202020204" pitchFamily="34" charset="0"/>
                <a:cs typeface="Arial" panose="020B0604020202020204" pitchFamily="34" charset="0"/>
              </a:rPr>
              <a:t>Ольховатском</a:t>
            </a:r>
            <a:r>
              <a:rPr lang="ru-RU" sz="1200" dirty="0">
                <a:latin typeface="Arial" panose="020B0604020202020204" pitchFamily="34" charset="0"/>
                <a:cs typeface="Arial" panose="020B0604020202020204" pitchFamily="34" charset="0"/>
              </a:rPr>
              <a:t> муниципальном районе – 80,6 </a:t>
            </a:r>
            <a:r>
              <a:rPr lang="ru-RU" sz="1200" dirty="0" smtClean="0">
                <a:latin typeface="Arial" panose="020B0604020202020204" pitchFamily="34" charset="0"/>
                <a:cs typeface="Arial" panose="020B0604020202020204" pitchFamily="34" charset="0"/>
              </a:rPr>
              <a:t>%.</a:t>
            </a:r>
          </a:p>
          <a:p>
            <a:pPr indent="360000" algn="just"/>
            <a:r>
              <a:rPr lang="ru-RU" sz="1200" dirty="0">
                <a:latin typeface="Arial" panose="020B0604020202020204" pitchFamily="34" charset="0"/>
                <a:cs typeface="Arial" panose="020B0604020202020204" pitchFamily="34" charset="0"/>
              </a:rPr>
              <a:t>Положительная динамика наблюдается в 29 муниципальных образованиях</a:t>
            </a:r>
            <a:r>
              <a:rPr lang="ru-RU" sz="1200" dirty="0" smtClean="0">
                <a:latin typeface="Arial" panose="020B0604020202020204" pitchFamily="34" charset="0"/>
                <a:cs typeface="Arial" panose="020B0604020202020204" pitchFamily="34" charset="0"/>
              </a:rPr>
              <a:t>. Небольшое </a:t>
            </a:r>
            <a:r>
              <a:rPr lang="ru-RU" sz="1200" dirty="0">
                <a:latin typeface="Arial" panose="020B0604020202020204" pitchFamily="34" charset="0"/>
                <a:cs typeface="Arial" panose="020B0604020202020204" pitchFamily="34" charset="0"/>
              </a:rPr>
              <a:t>снижение произошло в Семилукском районе, что связано с увеличением количества зданий, требующих ремонта</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graphicFrame>
        <p:nvGraphicFramePr>
          <p:cNvPr id="8" name="Диаграмма 7"/>
          <p:cNvGraphicFramePr>
            <a:graphicFrameLocks/>
          </p:cNvGraphicFramePr>
          <p:nvPr>
            <p:extLst>
              <p:ext uri="{D42A27DB-BD31-4B8C-83A1-F6EECF244321}">
                <p14:modId xmlns:p14="http://schemas.microsoft.com/office/powerpoint/2010/main" xmlns="" val="3843071647"/>
              </p:ext>
            </p:extLst>
          </p:nvPr>
        </p:nvGraphicFramePr>
        <p:xfrm>
          <a:off x="0" y="3613177"/>
          <a:ext cx="10369152" cy="2399702"/>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421500" y="6012879"/>
            <a:ext cx="9947652" cy="1200329"/>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 2021 году в Воронежской области продолжена работа, направленная на повышение доступности и качества общего образования</a:t>
            </a:r>
            <a:r>
              <a:rPr lang="ru-RU" sz="1200" dirty="0" smtClean="0">
                <a:latin typeface="Arial" panose="020B0604020202020204" pitchFamily="34" charset="0"/>
                <a:cs typeface="Arial" panose="020B0604020202020204" pitchFamily="34" charset="0"/>
              </a:rPr>
              <a:t>.</a:t>
            </a:r>
          </a:p>
          <a:p>
            <a:pPr indent="450000" algn="just"/>
            <a:r>
              <a:rPr lang="ru-RU" sz="1200" dirty="0">
                <a:latin typeface="Arial" panose="020B0604020202020204" pitchFamily="34" charset="0"/>
                <a:cs typeface="Arial" panose="020B0604020202020204" pitchFamily="34" charset="0"/>
              </a:rPr>
              <a:t>В рамках реализации региональных проектов «Современная школа», «Успех каждого ребенка», «Цифровая образовательная среда», мероприятий государственной программы Воронежской области «Развитие образования» проводились ремонтные работы, приобреталось современное инновационное оборудование, осуществлялось обновление материально-технической базы общеобразовательных организаций. </a:t>
            </a:r>
          </a:p>
        </p:txBody>
      </p:sp>
    </p:spTree>
    <p:extLst>
      <p:ext uri="{BB962C8B-B14F-4D97-AF65-F5344CB8AC3E}">
        <p14:creationId xmlns:p14="http://schemas.microsoft.com/office/powerpoint/2010/main" xmlns="" val="2579552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36</a:t>
            </a:fld>
            <a:endParaRPr lang="ru-RU" dirty="0"/>
          </a:p>
        </p:txBody>
      </p:sp>
      <p:sp>
        <p:nvSpPr>
          <p:cNvPr id="8" name="Прямоугольник 7"/>
          <p:cNvSpPr/>
          <p:nvPr/>
        </p:nvSpPr>
        <p:spPr>
          <a:xfrm>
            <a:off x="378148" y="551093"/>
            <a:ext cx="10081120" cy="1569660"/>
          </a:xfrm>
          <a:prstGeom prst="rect">
            <a:avLst/>
          </a:prstGeom>
        </p:spPr>
        <p:txBody>
          <a:bodyPr wrap="square">
            <a:spAutoFit/>
          </a:bodyPr>
          <a:lstStyle/>
          <a:p>
            <a:pPr indent="450000" algn="just"/>
            <a:r>
              <a:rPr lang="ru-RU" sz="1200" dirty="0" smtClean="0">
                <a:latin typeface="Arial" panose="020B0604020202020204" pitchFamily="34" charset="0"/>
                <a:cs typeface="Arial" panose="020B0604020202020204" pitchFamily="34" charset="0"/>
              </a:rPr>
              <a:t>На </a:t>
            </a:r>
            <a:r>
              <a:rPr lang="ru-RU" sz="1200" dirty="0">
                <a:latin typeface="Arial" panose="020B0604020202020204" pitchFamily="34" charset="0"/>
                <a:cs typeface="Arial" panose="020B0604020202020204" pitchFamily="34" charset="0"/>
              </a:rPr>
              <a:t>территории области реализуются меры, направленные на организацию обучения с применением электронного обучения и дистанционных образовательных технологий, в том числе оснащение общеобразовательных учреждений компьютерным оборудованием. В 2021 году в рамках региональных проектов за счет федеральных средств осуществлена поставка 1782 единиц компьютерной техники в образовательные организации области.</a:t>
            </a:r>
          </a:p>
          <a:p>
            <a:pPr indent="450000" algn="just"/>
            <a:r>
              <a:rPr lang="ru-RU" sz="1200" dirty="0">
                <a:latin typeface="Arial" panose="020B0604020202020204" pitchFamily="34" charset="0"/>
                <a:cs typeface="Arial" panose="020B0604020202020204" pitchFamily="34" charset="0"/>
              </a:rPr>
              <a:t>В целях поддержания в надлежащем техническом состоянии учреждений образования муниципальными образованиями проводятся мероприятия по капитальному и текущему ремонту. На указанные цели ежегодно из областного и местных бюджетов выделяются ассигнования.</a:t>
            </a:r>
          </a:p>
          <a:p>
            <a:pPr indent="450000" algn="just"/>
            <a:endParaRPr lang="ru-RU" sz="1200" dirty="0">
              <a:latin typeface="Arial" panose="020B0604020202020204" pitchFamily="34" charset="0"/>
              <a:cs typeface="Arial" panose="020B0604020202020204" pitchFamily="34" charset="0"/>
            </a:endParaRPr>
          </a:p>
        </p:txBody>
      </p:sp>
      <p:sp>
        <p:nvSpPr>
          <p:cNvPr id="10" name="Прямоугольник 9"/>
          <p:cNvSpPr/>
          <p:nvPr/>
        </p:nvSpPr>
        <p:spPr>
          <a:xfrm>
            <a:off x="366618" y="1853878"/>
            <a:ext cx="10104180" cy="3231654"/>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 рамках реализации областной адресной программы капитального ремонта при выполнении условий реализации национального проекта «Современная школа» с целью создания центров цифрового и гуманитарного профиля «Точка роста» осуществлен ремонт 144 зданий общеобразовательных организаций. В рамках реализации регионального проекта «Цифровая образовательная среда» осуществлен ремонт 35 общеобразовательных организаций.</a:t>
            </a:r>
          </a:p>
          <a:p>
            <a:pPr indent="450000" algn="just"/>
            <a:r>
              <a:rPr lang="ru-RU" sz="1200" dirty="0">
                <a:latin typeface="Arial" panose="020B0604020202020204" pitchFamily="34" charset="0"/>
                <a:cs typeface="Arial" panose="020B0604020202020204" pitchFamily="34" charset="0"/>
              </a:rPr>
              <a:t>В рамках мероприятия по благоустройству зданий государственных и муниципальных общеобразовательных организаций государственной программы «Развитие образования» в целях соблюдения требований к воздушно-тепловому режиму, водоснабжению и канализации осуществлен ремонт здания общеобразовательной организации Бобровского района. Кроме того, по отдельным поручениям губернатора области осуществлен ремонт 13 объектов образования.</a:t>
            </a:r>
          </a:p>
          <a:p>
            <a:pPr indent="450000" algn="just"/>
            <a:r>
              <a:rPr lang="ru-RU" sz="1200" dirty="0">
                <a:latin typeface="Arial" panose="020B0604020202020204" pitchFamily="34" charset="0"/>
                <a:cs typeface="Arial" panose="020B0604020202020204" pitchFamily="34" charset="0"/>
              </a:rPr>
              <a:t>В рамках реализации проекта по созданию условий для занятий физической культурой и спортом в общеобразовательных организациях, расположенных в сельской местности и малых городах, с привлечением средств областного и федерального бюджетов осуществлен ремонт 9 пришкольных спортивных залов и приобретено оборудование для 2 пришкольных площадок.</a:t>
            </a:r>
          </a:p>
          <a:p>
            <a:pPr indent="450000" algn="just"/>
            <a:r>
              <a:rPr lang="ru-RU" sz="1200" dirty="0">
                <a:latin typeface="Arial" panose="020B0604020202020204" pitchFamily="34" charset="0"/>
                <a:cs typeface="Arial" panose="020B0604020202020204" pitchFamily="34" charset="0"/>
              </a:rPr>
              <a:t> Также в рамках реализации проекта по ремонту образовательных организаций с привлечением внебюджетного финансирования (50х50) произведен частичный ремонт 174 зданий общеобразовательных организаций.  </a:t>
            </a:r>
          </a:p>
          <a:p>
            <a:pPr indent="450000" algn="just"/>
            <a:r>
              <a:rPr lang="ru-RU" sz="1200" dirty="0">
                <a:latin typeface="Arial" panose="020B0604020202020204" pitchFamily="34" charset="0"/>
                <a:cs typeface="Arial" panose="020B0604020202020204" pitchFamily="34" charset="0"/>
              </a:rPr>
              <a:t>Несмотря на проводимые мероприятия, выделенных денежных средств недостаточно для приведения всех общеобразовательных организаций в соответствие современным требованиям обучения</a:t>
            </a:r>
            <a:r>
              <a:rPr lang="ru-RU" sz="1200" dirty="0" smtClean="0">
                <a:latin typeface="Arial" panose="020B0604020202020204" pitchFamily="34" charset="0"/>
                <a:cs typeface="Arial" panose="020B0604020202020204" pitchFamily="34" charset="0"/>
              </a:rPr>
              <a:t>. По </a:t>
            </a:r>
            <a:r>
              <a:rPr lang="ru-RU" sz="1200" dirty="0">
                <a:latin typeface="Arial" panose="020B0604020202020204" pitchFamily="34" charset="0"/>
                <a:cs typeface="Arial" panose="020B0604020202020204" pitchFamily="34" charset="0"/>
              </a:rPr>
              <a:t>итогам обследований, проведенных в 2021 году, 58 зданий общеобразовательных организаций требуют капитального ремонта.</a:t>
            </a:r>
          </a:p>
          <a:p>
            <a:pPr indent="450000" algn="just"/>
            <a:r>
              <a:rPr lang="ru-RU" sz="1200" dirty="0" smtClean="0">
                <a:latin typeface="Arial" panose="020B0604020202020204" pitchFamily="34" charset="0"/>
                <a:cs typeface="Arial" panose="020B0604020202020204" pitchFamily="34" charset="0"/>
              </a:rPr>
              <a:t> </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TextBox 10"/>
          <p:cNvSpPr txBox="1"/>
          <p:nvPr/>
        </p:nvSpPr>
        <p:spPr>
          <a:xfrm>
            <a:off x="589948" y="4881650"/>
            <a:ext cx="3816424" cy="900246"/>
          </a:xfrm>
          <a:prstGeom prst="rect">
            <a:avLst/>
          </a:prstGeom>
          <a:noFill/>
        </p:spPr>
        <p:txBody>
          <a:bodyPr wrap="square" rtlCol="0">
            <a:spAutoFit/>
          </a:bodyPr>
          <a:lstStyle/>
          <a:p>
            <a:pPr algn="ctr"/>
            <a:r>
              <a:rPr lang="ru-RU" sz="1050" b="1" i="1" dirty="0" smtClean="0">
                <a:latin typeface="Arial" pitchFamily="34" charset="0"/>
                <a:cs typeface="Arial" pitchFamily="34" charset="0"/>
              </a:rPr>
              <a:t>Доля муниципальных общеобразовательных учреждений, здания которых находятся в аварийном состоянии или требуют капитального ремонта, в общем количестве муниципальных общеобразовательных учреждений, %</a:t>
            </a:r>
            <a:endParaRPr lang="ru-RU" sz="1050" b="1" i="1" dirty="0">
              <a:latin typeface="Arial" pitchFamily="34" charset="0"/>
              <a:cs typeface="Arial" pitchFamily="34"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xmlns="" val="4242599626"/>
              </p:ext>
            </p:extLst>
          </p:nvPr>
        </p:nvGraphicFramePr>
        <p:xfrm>
          <a:off x="710688" y="5724847"/>
          <a:ext cx="3574944" cy="1685891"/>
        </p:xfrm>
        <a:graphic>
          <a:graphicData uri="http://schemas.openxmlformats.org/drawingml/2006/chart">
            <c:chart xmlns:c="http://schemas.openxmlformats.org/drawingml/2006/chart" xmlns:r="http://schemas.openxmlformats.org/officeDocument/2006/relationships" r:id="rId2"/>
          </a:graphicData>
        </a:graphic>
      </p:graphicFrame>
      <p:sp>
        <p:nvSpPr>
          <p:cNvPr id="13" name="Прямоугольник 12"/>
          <p:cNvSpPr/>
          <p:nvPr/>
        </p:nvSpPr>
        <p:spPr>
          <a:xfrm>
            <a:off x="4482604" y="4644727"/>
            <a:ext cx="5988194" cy="2939266"/>
          </a:xfrm>
          <a:prstGeom prst="rect">
            <a:avLst/>
          </a:prstGeom>
        </p:spPr>
        <p:txBody>
          <a:bodyPr wrap="square">
            <a:spAutoFit/>
          </a:bodyPr>
          <a:lstStyle/>
          <a:p>
            <a:pPr indent="450000" algn="just"/>
            <a:endParaRPr lang="ru-RU" sz="1100" b="1" i="1" dirty="0" smtClean="0">
              <a:latin typeface="Arial" panose="020B0604020202020204" pitchFamily="34" charset="0"/>
              <a:cs typeface="Arial" panose="020B0604020202020204" pitchFamily="34" charset="0"/>
            </a:endParaRPr>
          </a:p>
          <a:p>
            <a:pPr indent="450000" algn="just"/>
            <a:r>
              <a:rPr lang="ru-RU" sz="1200" b="1" i="1" dirty="0">
                <a:latin typeface="Arial" panose="020B0604020202020204" pitchFamily="34" charset="0"/>
                <a:cs typeface="Arial" panose="020B0604020202020204" pitchFamily="34" charset="0"/>
              </a:rPr>
              <a:t>Доля муниципальных общеобразовательных учреждений, здания которых находятся в аварийном состоянии или требуют капитального ремонта, в общем количестве муниципальных общеобразовательных учреждений </a:t>
            </a:r>
            <a:r>
              <a:rPr lang="ru-RU" sz="1200" dirty="0">
                <a:latin typeface="Arial" panose="020B0604020202020204" pitchFamily="34" charset="0"/>
                <a:cs typeface="Arial" panose="020B0604020202020204" pitchFamily="34" charset="0"/>
              </a:rPr>
              <a:t>в 2021 году составила 8,3%, что на 5,5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выше уровня 2020 года и на 3,6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выше уровня 2018 года.</a:t>
            </a:r>
          </a:p>
          <a:p>
            <a:pPr indent="450000" algn="just"/>
            <a:r>
              <a:rPr lang="ru-RU" sz="1200" dirty="0">
                <a:latin typeface="Arial" panose="020B0604020202020204" pitchFamily="34" charset="0"/>
                <a:cs typeface="Arial" panose="020B0604020202020204" pitchFamily="34" charset="0"/>
              </a:rPr>
              <a:t>Рост значений показателя произошел в 28 муниципальных образованиях и обусловлен началом реализации федерального проекта модернизации школьных систем образования.</a:t>
            </a:r>
          </a:p>
          <a:p>
            <a:pPr indent="450000" algn="just"/>
            <a:r>
              <a:rPr lang="ru-RU" sz="1200" dirty="0">
                <a:latin typeface="Arial" panose="020B0604020202020204" pitchFamily="34" charset="0"/>
                <a:cs typeface="Arial" panose="020B0604020202020204" pitchFamily="34" charset="0"/>
              </a:rPr>
              <a:t>Больше всего школ требуют ремонта в </a:t>
            </a:r>
            <a:r>
              <a:rPr lang="ru-RU" sz="1200" dirty="0" err="1">
                <a:latin typeface="Arial" panose="020B0604020202020204" pitchFamily="34" charset="0"/>
                <a:cs typeface="Arial" panose="020B0604020202020204" pitchFamily="34" charset="0"/>
              </a:rPr>
              <a:t>Ольховатском</a:t>
            </a:r>
            <a:r>
              <a:rPr lang="ru-RU" sz="1200" dirty="0">
                <a:latin typeface="Arial" panose="020B0604020202020204" pitchFamily="34" charset="0"/>
                <a:cs typeface="Arial" panose="020B0604020202020204" pitchFamily="34" charset="0"/>
              </a:rPr>
              <a:t> (28,6%),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(27,3%) муниципальных районах и Борисоглебском городском округе (23,5%).     </a:t>
            </a:r>
          </a:p>
          <a:p>
            <a:pPr indent="450000" algn="just"/>
            <a:r>
              <a:rPr lang="ru-RU" sz="1200" dirty="0">
                <a:latin typeface="Arial" panose="020B0604020202020204" pitchFamily="34" charset="0"/>
                <a:cs typeface="Arial" panose="020B0604020202020204" pitchFamily="34" charset="0"/>
              </a:rPr>
              <a:t>Не требуют ремонта здания общеобразовательных учреждений в 5 муниципальных образованиях (городском округе г. Воронеж,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Воробьевском</a:t>
            </a:r>
            <a:r>
              <a:rPr lang="ru-RU" sz="1200" dirty="0">
                <a:latin typeface="Arial" panose="020B0604020202020204" pitchFamily="34" charset="0"/>
                <a:cs typeface="Arial" panose="020B0604020202020204" pitchFamily="34" charset="0"/>
              </a:rPr>
              <a:t>, Грибановском, Хохольском муниципальных районах).</a:t>
            </a:r>
          </a:p>
          <a:p>
            <a:pPr indent="450000" algn="just"/>
            <a:endParaRPr lang="ru-RU" sz="1000" dirty="0">
              <a:latin typeface="Arial" panose="020B0604020202020204" pitchFamily="34" charset="0"/>
              <a:cs typeface="Arial" panose="020B0604020202020204" pitchFamily="34" charset="0"/>
            </a:endParaRPr>
          </a:p>
          <a:p>
            <a:pPr indent="450000" algn="just">
              <a:lnSpc>
                <a:spcPct val="80000"/>
              </a:lnSpc>
              <a:spcAft>
                <a:spcPts val="0"/>
              </a:spcAft>
            </a:pPr>
            <a:endParaRPr lang="ru-RU" sz="1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3968403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37</a:t>
            </a:fld>
            <a:endParaRPr lang="ru-RU" dirty="0"/>
          </a:p>
        </p:txBody>
      </p:sp>
      <p:graphicFrame>
        <p:nvGraphicFramePr>
          <p:cNvPr id="7" name="Диаграмма 6"/>
          <p:cNvGraphicFramePr>
            <a:graphicFrameLocks/>
          </p:cNvGraphicFramePr>
          <p:nvPr>
            <p:extLst>
              <p:ext uri="{D42A27DB-BD31-4B8C-83A1-F6EECF244321}">
                <p14:modId xmlns:p14="http://schemas.microsoft.com/office/powerpoint/2010/main" xmlns="" val="280438949"/>
              </p:ext>
            </p:extLst>
          </p:nvPr>
        </p:nvGraphicFramePr>
        <p:xfrm>
          <a:off x="293634" y="1332359"/>
          <a:ext cx="9865096" cy="266429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0"/>
          <p:cNvSpPr txBox="1"/>
          <p:nvPr/>
        </p:nvSpPr>
        <p:spPr>
          <a:xfrm>
            <a:off x="1386260" y="828303"/>
            <a:ext cx="828092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50" b="1" i="1" dirty="0" smtClean="0">
                <a:latin typeface="Arial" pitchFamily="34" charset="0"/>
                <a:cs typeface="Arial" pitchFamily="34" charset="0"/>
              </a:rPr>
              <a:t>Доля муниципальных общеобразовательных учреждений, здания которых находятся в аварийном состоянии или требуют капитального ремонта, в общем количестве муниципальных общеобразовательных учреждений, %</a:t>
            </a:r>
            <a:endParaRPr lang="ru-RU" sz="1050" b="1" i="1" dirty="0">
              <a:latin typeface="Arial" pitchFamily="34" charset="0"/>
              <a:cs typeface="Arial" pitchFamily="34" charset="0"/>
            </a:endParaRPr>
          </a:p>
        </p:txBody>
      </p:sp>
      <p:graphicFrame>
        <p:nvGraphicFramePr>
          <p:cNvPr id="11" name="Диаграмма 10"/>
          <p:cNvGraphicFramePr>
            <a:graphicFrameLocks/>
          </p:cNvGraphicFramePr>
          <p:nvPr>
            <p:extLst>
              <p:ext uri="{D42A27DB-BD31-4B8C-83A1-F6EECF244321}">
                <p14:modId xmlns:p14="http://schemas.microsoft.com/office/powerpoint/2010/main" xmlns="" val="1408037075"/>
              </p:ext>
            </p:extLst>
          </p:nvPr>
        </p:nvGraphicFramePr>
        <p:xfrm>
          <a:off x="666180" y="4788743"/>
          <a:ext cx="3672408" cy="1872208"/>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p:cNvSpPr/>
          <p:nvPr/>
        </p:nvSpPr>
        <p:spPr>
          <a:xfrm>
            <a:off x="4538854" y="3601188"/>
            <a:ext cx="5820142" cy="3600986"/>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Одной из важнейших задач в системе общего образования является преодоление негативной динамики здоровья детей и подростков</a:t>
            </a:r>
            <a:r>
              <a:rPr lang="ru-RU" sz="1200" dirty="0" smtClean="0">
                <a:latin typeface="Arial" panose="020B0604020202020204" pitchFamily="34" charset="0"/>
                <a:cs typeface="Arial" panose="020B0604020202020204" pitchFamily="34" charset="0"/>
              </a:rPr>
              <a:t>.</a:t>
            </a:r>
          </a:p>
          <a:p>
            <a:pPr indent="450000" algn="just"/>
            <a:endParaRPr lang="ru-RU" sz="1200" dirty="0">
              <a:latin typeface="Arial" panose="020B0604020202020204" pitchFamily="34" charset="0"/>
              <a:cs typeface="Arial" panose="020B0604020202020204" pitchFamily="34" charset="0"/>
            </a:endParaRPr>
          </a:p>
          <a:p>
            <a:pPr indent="450000" algn="just"/>
            <a:r>
              <a:rPr lang="ru-RU" sz="1200" dirty="0" smtClean="0">
                <a:latin typeface="Arial" panose="020B0604020202020204" pitchFamily="34" charset="0"/>
                <a:cs typeface="Arial" panose="020B0604020202020204" pitchFamily="34" charset="0"/>
              </a:rPr>
              <a:t>В </a:t>
            </a:r>
            <a:r>
              <a:rPr lang="ru-RU" sz="1200" dirty="0">
                <a:latin typeface="Arial" panose="020B0604020202020204" pitchFamily="34" charset="0"/>
                <a:cs typeface="Arial" panose="020B0604020202020204" pitchFamily="34" charset="0"/>
              </a:rPr>
              <a:t>2021 году</a:t>
            </a:r>
            <a:r>
              <a:rPr lang="ru-RU" sz="1200" b="1" i="1" dirty="0">
                <a:latin typeface="Arial" panose="020B0604020202020204" pitchFamily="34" charset="0"/>
                <a:cs typeface="Arial" panose="020B0604020202020204" pitchFamily="34" charset="0"/>
              </a:rPr>
              <a:t> доля детей первой и второй групп здоровья в общей численности обучающихся в муниципальных общеобразовательных учреждениях </a:t>
            </a:r>
            <a:r>
              <a:rPr lang="ru-RU" sz="1200" dirty="0">
                <a:latin typeface="Arial" panose="020B0604020202020204" pitchFamily="34" charset="0"/>
                <a:cs typeface="Arial" panose="020B0604020202020204" pitchFamily="34" charset="0"/>
              </a:rPr>
              <a:t>составила 81,3%, что на 2,9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ниже уровня 2020 года и на 0,3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выше уровня 2018 года.</a:t>
            </a:r>
          </a:p>
          <a:p>
            <a:pPr indent="450000" algn="just"/>
            <a:r>
              <a:rPr lang="ru-RU" sz="1200" dirty="0">
                <a:latin typeface="Arial" panose="020B0604020202020204" pitchFamily="34" charset="0"/>
                <a:cs typeface="Arial" panose="020B0604020202020204" pitchFamily="34" charset="0"/>
              </a:rPr>
              <a:t>По результатам медицинских осмотров, проведенных в 2021 году, ухудшение значений показателя наблюдается в 12 муниципальных образованиях, наиболее существенное ухудшение (снижение на 6,7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произошло в городском округе г. Воронеж. Снижение показателя вызвано значительным увеличением численности школьников, страдающих избыточной массой тела и нарушениями костно-мышечной системы, выявляемых медицинскими работниками в ходе ежегодно проводимой диспансеризации, что связано с несоблюдением норм режима учебы и отдыха, сна и пребывания обучающихся на свежем воздухе, снижением их физической и двигательной активности, а также с тем, что на диспансерный учет ставятся все патологии, которые ранее не учитывались (гиперметропия, осанка, кариес и др</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
        <p:nvSpPr>
          <p:cNvPr id="13" name="TextBox 4"/>
          <p:cNvSpPr txBox="1"/>
          <p:nvPr/>
        </p:nvSpPr>
        <p:spPr>
          <a:xfrm>
            <a:off x="486160" y="4203245"/>
            <a:ext cx="403244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50" b="1" i="1" dirty="0" smtClean="0">
                <a:latin typeface="Arial" panose="020B0604020202020204" pitchFamily="34" charset="0"/>
                <a:cs typeface="Arial" panose="020B0604020202020204" pitchFamily="34" charset="0"/>
              </a:rPr>
              <a:t>Доля детей первой и второй групп здоровья </a:t>
            </a:r>
          </a:p>
          <a:p>
            <a:pPr algn="ctr"/>
            <a:r>
              <a:rPr lang="ru-RU" sz="1050" b="1" i="1" dirty="0" smtClean="0">
                <a:latin typeface="Arial" panose="020B0604020202020204" pitchFamily="34" charset="0"/>
                <a:cs typeface="Arial" panose="020B0604020202020204" pitchFamily="34" charset="0"/>
              </a:rPr>
              <a:t>в общей численности обучающихся в муниципальных общеобразовательных учреждениях, %</a:t>
            </a:r>
            <a:endParaRPr lang="ru-RU" sz="105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842433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38</a:t>
            </a:fld>
            <a:endParaRPr lang="ru-RU" dirty="0"/>
          </a:p>
        </p:txBody>
      </p:sp>
      <p:graphicFrame>
        <p:nvGraphicFramePr>
          <p:cNvPr id="4" name="Диаграмма 3"/>
          <p:cNvGraphicFramePr>
            <a:graphicFrameLocks/>
          </p:cNvGraphicFramePr>
          <p:nvPr>
            <p:extLst>
              <p:ext uri="{D42A27DB-BD31-4B8C-83A1-F6EECF244321}">
                <p14:modId xmlns:p14="http://schemas.microsoft.com/office/powerpoint/2010/main" xmlns="" val="4223956966"/>
              </p:ext>
            </p:extLst>
          </p:nvPr>
        </p:nvGraphicFramePr>
        <p:xfrm>
          <a:off x="469039" y="992556"/>
          <a:ext cx="10009112" cy="2685703"/>
        </p:xfrm>
        <a:graphic>
          <a:graphicData uri="http://schemas.openxmlformats.org/drawingml/2006/chart">
            <c:chart xmlns:c="http://schemas.openxmlformats.org/drawingml/2006/chart" xmlns:r="http://schemas.openxmlformats.org/officeDocument/2006/relationships" r:id="rId2"/>
          </a:graphicData>
        </a:graphic>
      </p:graphicFrame>
      <p:sp>
        <p:nvSpPr>
          <p:cNvPr id="9" name="Прямоугольник 8"/>
          <p:cNvSpPr/>
          <p:nvPr/>
        </p:nvSpPr>
        <p:spPr>
          <a:xfrm>
            <a:off x="495601" y="3386699"/>
            <a:ext cx="9738961" cy="461665"/>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Больше всего детей первой и второй групп здоровья в </a:t>
            </a:r>
            <a:r>
              <a:rPr lang="ru-RU" sz="1200" dirty="0" err="1">
                <a:latin typeface="Arial" panose="020B0604020202020204" pitchFamily="34" charset="0"/>
                <a:cs typeface="Arial" panose="020B0604020202020204" pitchFamily="34" charset="0"/>
              </a:rPr>
              <a:t>Воробьевском</a:t>
            </a:r>
            <a:r>
              <a:rPr lang="ru-RU" sz="1200" dirty="0">
                <a:latin typeface="Arial" panose="020B0604020202020204" pitchFamily="34" charset="0"/>
                <a:cs typeface="Arial" panose="020B0604020202020204" pitchFamily="34" charset="0"/>
              </a:rPr>
              <a:t> (98,2%), Семилукском (95%) муниципальных районах. </a:t>
            </a:r>
          </a:p>
          <a:p>
            <a:pPr indent="450000" algn="just"/>
            <a:r>
              <a:rPr lang="ru-RU" sz="1200" dirty="0" smtClean="0">
                <a:latin typeface="Arial" panose="020B0604020202020204" pitchFamily="34" charset="0"/>
                <a:cs typeface="Arial" panose="020B0604020202020204" pitchFamily="34" charset="0"/>
              </a:rPr>
              <a:t>Наименьшее </a:t>
            </a:r>
            <a:r>
              <a:rPr lang="ru-RU" sz="1200" dirty="0">
                <a:latin typeface="Arial" panose="020B0604020202020204" pitchFamily="34" charset="0"/>
                <a:cs typeface="Arial" panose="020B0604020202020204" pitchFamily="34" charset="0"/>
              </a:rPr>
              <a:t>значение показателя - в Подгоренском (67,5%), Хохольском (68,9%) муниципальных районах. </a:t>
            </a:r>
          </a:p>
        </p:txBody>
      </p:sp>
      <p:sp>
        <p:nvSpPr>
          <p:cNvPr id="8" name="TextBox 4"/>
          <p:cNvSpPr txBox="1"/>
          <p:nvPr/>
        </p:nvSpPr>
        <p:spPr>
          <a:xfrm>
            <a:off x="1170236" y="602587"/>
            <a:ext cx="828092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50" b="1" i="1" dirty="0" smtClean="0">
                <a:latin typeface="Arial" panose="020B0604020202020204" pitchFamily="34" charset="0"/>
                <a:cs typeface="Arial" panose="020B0604020202020204" pitchFamily="34" charset="0"/>
              </a:rPr>
              <a:t>Доля детей первой и второй групп здоровья </a:t>
            </a:r>
          </a:p>
          <a:p>
            <a:pPr algn="ctr"/>
            <a:r>
              <a:rPr lang="ru-RU" sz="1050" b="1" i="1" dirty="0" smtClean="0">
                <a:latin typeface="Arial" panose="020B0604020202020204" pitchFamily="34" charset="0"/>
                <a:cs typeface="Arial" panose="020B0604020202020204" pitchFamily="34" charset="0"/>
              </a:rPr>
              <a:t>в общей численности обучающихся в муниципальных общеобразовательных учреждениях, %</a:t>
            </a:r>
            <a:endParaRPr lang="ru-RU" sz="1050" b="1" i="1" dirty="0">
              <a:latin typeface="Arial" panose="020B0604020202020204" pitchFamily="34" charset="0"/>
              <a:cs typeface="Arial" panose="020B0604020202020204" pitchFamily="34" charset="0"/>
            </a:endParaRPr>
          </a:p>
        </p:txBody>
      </p:sp>
      <p:sp>
        <p:nvSpPr>
          <p:cNvPr id="10" name="Прямоугольник 9"/>
          <p:cNvSpPr/>
          <p:nvPr/>
        </p:nvSpPr>
        <p:spPr>
          <a:xfrm>
            <a:off x="495601" y="3780631"/>
            <a:ext cx="9955987" cy="3970318"/>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Для улучшения значения показателя в регионе реализуется комплекс мероприятий по формированию здорового образа жизни обучающихся, совершенствованию школьной инфраструктуры, организации полноценного питания, обеспечению условий для занятий физкультурой и спортом. Также организован летний оздоровительный отдых, ведутся профилактические работы.</a:t>
            </a:r>
          </a:p>
          <a:p>
            <a:pPr indent="450000" algn="just"/>
            <a:r>
              <a:rPr lang="ru-RU" sz="1200" dirty="0">
                <a:latin typeface="Arial" panose="020B0604020202020204" pitchFamily="34" charset="0"/>
                <a:cs typeface="Arial" panose="020B0604020202020204" pitchFamily="34" charset="0"/>
              </a:rPr>
              <a:t>Ведется регулярная работа по лицензированию медицинских кабинетов в школах. В настоящее время на территории Воронежской области имеют медицинские кабинеты 357 (50,9%) школ. Медицинское обслуживание учащихся малокомплектных общеобразовательных организаций оказывается во врачебных амбулаториях, детских поликлиниках, фельдшерско-акушерских пунктах.</a:t>
            </a:r>
          </a:p>
          <a:p>
            <a:pPr indent="450000" algn="just"/>
            <a:r>
              <a:rPr lang="ru-RU" sz="1200" dirty="0">
                <a:latin typeface="Arial" panose="020B0604020202020204" pitchFamily="34" charset="0"/>
                <a:cs typeface="Arial" panose="020B0604020202020204" pitchFamily="34" charset="0"/>
              </a:rPr>
              <a:t>Значительно обновлена материальная база спортивной инфраструктуры школ, закуплено современное спортивное оборудование и инвентарь. Во всех общеобразовательных учреждениях организованы мероприятия по выполнению испытаний (тестов) Всероссийского физкультурно-спортивного комплекса «Готов к труду и обороне».</a:t>
            </a:r>
          </a:p>
          <a:p>
            <a:pPr indent="450000" algn="just"/>
            <a:r>
              <a:rPr lang="ru-RU" sz="1200" dirty="0">
                <a:latin typeface="Arial" panose="020B0604020202020204" pitchFamily="34" charset="0"/>
                <a:cs typeface="Arial" panose="020B0604020202020204" pitchFamily="34" charset="0"/>
              </a:rPr>
              <a:t>В соответствии с поручением Президента Российской Федерации в общеобразовательных организациях области обеспечен 100% охват обучающихся 1-4 классов бесплатным одноразовым горячим питанием. Для всех желающих учеников 1-11 классов сохранена возможность двухразового питания. Охват горячим питанием обучающихся 5-11 классов составляет 92,4%. Инфраструктура школьного питания представлена различными формами: в 490 школах организация питания осуществляется самостоятельно, в </a:t>
            </a:r>
            <a:r>
              <a:rPr lang="ru-RU" sz="1200" dirty="0" smtClean="0">
                <a:latin typeface="Arial" panose="020B0604020202020204" pitchFamily="34" charset="0"/>
                <a:cs typeface="Arial" panose="020B0604020202020204" pitchFamily="34" charset="0"/>
              </a:rPr>
              <a:t>211 - </a:t>
            </a:r>
            <a:r>
              <a:rPr lang="ru-RU" sz="1200" dirty="0">
                <a:latin typeface="Arial" panose="020B0604020202020204" pitchFamily="34" charset="0"/>
                <a:cs typeface="Arial" panose="020B0604020202020204" pitchFamily="34" charset="0"/>
              </a:rPr>
              <a:t>с привлечением сторонних организаций посредством аутсорсинга.</a:t>
            </a:r>
          </a:p>
          <a:p>
            <a:pPr indent="450000" algn="just"/>
            <a:r>
              <a:rPr lang="ru-RU" sz="1200" dirty="0">
                <a:latin typeface="Arial" panose="020B0604020202020204" pitchFamily="34" charset="0"/>
                <a:cs typeface="Arial" panose="020B0604020202020204" pitchFamily="34" charset="0"/>
              </a:rPr>
              <a:t>В области особое внимание уделяется вопросам организации отдыха и оздоровления детей, находящихся в трудной жизненной ситуации. Как и в предыдущие периоды, в 2021 году всеми формами отдыха было охвачено 100% детей данной категории.</a:t>
            </a:r>
          </a:p>
          <a:p>
            <a:pPr indent="450000" algn="just"/>
            <a:r>
              <a:rPr lang="ru-RU" sz="1200" dirty="0">
                <a:latin typeface="Arial" panose="020B0604020202020204" pitchFamily="34" charset="0"/>
                <a:cs typeface="Arial" panose="020B0604020202020204" pitchFamily="34" charset="0"/>
              </a:rPr>
              <a:t>Приоритетным направлением в формировании здорового образа жизни является профилактическая работа. В целях раннего выявления немедицинского потребления наркотических средств и психотропных веществ в области проводится социально-психологическое тестирование среди обучающихся.</a:t>
            </a:r>
          </a:p>
          <a:p>
            <a:pPr algn="just"/>
            <a:r>
              <a:rPr lang="ru-RU" sz="1200" dirty="0">
                <a:latin typeface="Arial" panose="020B0604020202020204" pitchFamily="34" charset="0"/>
                <a:cs typeface="Arial" panose="020B0604020202020204" pitchFamily="34" charset="0"/>
              </a:rPr>
              <a:t> </a:t>
            </a:r>
          </a:p>
          <a:p>
            <a:pPr indent="450000" algn="just">
              <a:spcAft>
                <a:spcPts val="0"/>
              </a:spcAft>
            </a:pP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21212718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39</a:t>
            </a:fld>
            <a:endParaRPr lang="ru-RU" dirty="0"/>
          </a:p>
        </p:txBody>
      </p:sp>
      <p:sp>
        <p:nvSpPr>
          <p:cNvPr id="3" name="Прямоугольник 2"/>
          <p:cNvSpPr/>
          <p:nvPr/>
        </p:nvSpPr>
        <p:spPr>
          <a:xfrm>
            <a:off x="383504" y="554787"/>
            <a:ext cx="10081120" cy="276999"/>
          </a:xfrm>
          <a:prstGeom prst="rect">
            <a:avLst/>
          </a:prstGeom>
          <a:noFill/>
          <a:ln>
            <a:noFill/>
          </a:ln>
        </p:spPr>
        <p:txBody>
          <a:bodyPr wrap="square">
            <a:spAutoFit/>
          </a:bodyPr>
          <a:lstStyle/>
          <a:p>
            <a:pPr indent="450000" algn="just"/>
            <a:endParaRPr lang="ru-RU" sz="1200" dirty="0">
              <a:latin typeface="Arial" panose="020B0604020202020204" pitchFamily="34" charset="0"/>
              <a:cs typeface="Arial" panose="020B0604020202020204" pitchFamily="34" charset="0"/>
            </a:endParaRPr>
          </a:p>
        </p:txBody>
      </p:sp>
      <p:sp>
        <p:nvSpPr>
          <p:cNvPr id="5" name="Прямоугольник 4"/>
          <p:cNvSpPr/>
          <p:nvPr/>
        </p:nvSpPr>
        <p:spPr>
          <a:xfrm>
            <a:off x="415780" y="708577"/>
            <a:ext cx="10016568" cy="1754326"/>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000" algn="just"/>
            <a:r>
              <a:rPr lang="ru-RU" sz="1200" dirty="0">
                <a:latin typeface="Arial" panose="020B0604020202020204" pitchFamily="34" charset="0"/>
                <a:cs typeface="Arial" panose="020B0604020202020204" pitchFamily="34" charset="0"/>
              </a:rPr>
              <a:t>Для сохранения здоровья школьников </a:t>
            </a:r>
            <a:r>
              <a:rPr lang="ru-RU" sz="1200" b="1" i="1" dirty="0">
                <a:latin typeface="Arial" panose="020B0604020202020204" pitchFamily="34" charset="0"/>
                <a:cs typeface="Arial" panose="020B0604020202020204" pitchFamily="34" charset="0"/>
              </a:rPr>
              <a:t>органам местного самоуправления муниципальных образований</a:t>
            </a:r>
            <a:r>
              <a:rPr lang="ru-RU" sz="1200" dirty="0">
                <a:latin typeface="Arial" panose="020B0604020202020204" pitchFamily="34" charset="0"/>
                <a:cs typeface="Arial" panose="020B0604020202020204" pitchFamily="34" charset="0"/>
              </a:rPr>
              <a:t> </a:t>
            </a:r>
            <a:r>
              <a:rPr lang="ru-RU" sz="1200" b="1" i="1" dirty="0">
                <a:latin typeface="Arial" panose="020B0604020202020204" pitchFamily="34" charset="0"/>
                <a:cs typeface="Arial" panose="020B0604020202020204" pitchFamily="34" charset="0"/>
              </a:rPr>
              <a:t>рекомендуется</a:t>
            </a:r>
            <a:r>
              <a:rPr lang="ru-RU" sz="1200" b="1" i="1" dirty="0" smtClean="0">
                <a:latin typeface="Arial" panose="020B0604020202020204" pitchFamily="34" charset="0"/>
                <a:cs typeface="Arial" panose="020B0604020202020204" pitchFamily="34" charset="0"/>
              </a:rPr>
              <a:t>:</a:t>
            </a:r>
          </a:p>
          <a:p>
            <a:pPr indent="450000" algn="just"/>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продолжить организационную работу по формированию здорового образа жизни;</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предусмотреть в местных бюджетах средства на создание в общеобразовательных организациях условий для занятий физической культурой и спортом (приобретение оборудования, проведение ремонтных работ спортивных залов и плоскостных спортивных сооружений, открытие спортивных секций и спортивных клубов, организацию спортивных занятий школьников), проработать вопрос о привлечении инвесторов для финансирования указанных мероприятий;</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предусмотреть в местных бюджетах средства на обеспечение учащихся горячим питанием и молочной продукцией;</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продолжить работу по организации летнего оздоровительного отдыха</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
        <p:nvSpPr>
          <p:cNvPr id="6" name="TextBox 5"/>
          <p:cNvSpPr txBox="1"/>
          <p:nvPr/>
        </p:nvSpPr>
        <p:spPr>
          <a:xfrm>
            <a:off x="421304" y="2654297"/>
            <a:ext cx="3528391" cy="900246"/>
          </a:xfrm>
          <a:prstGeom prst="rect">
            <a:avLst/>
          </a:prstGeom>
          <a:noFill/>
        </p:spPr>
        <p:txBody>
          <a:bodyPr wrap="square" rtlCol="0">
            <a:spAutoFit/>
          </a:bodyPr>
          <a:lstStyle/>
          <a:p>
            <a:pPr algn="ctr"/>
            <a:r>
              <a:rPr lang="ru-RU" sz="1050" b="1" i="1" dirty="0">
                <a:latin typeface="Arial" panose="020B0604020202020204" pitchFamily="34" charset="0"/>
                <a:cs typeface="Arial" panose="020B0604020202020204" pitchFamily="34" charset="0"/>
              </a:rPr>
              <a:t>Доля обучающихся в муниципальных </a:t>
            </a:r>
          </a:p>
          <a:p>
            <a:pPr algn="ctr"/>
            <a:r>
              <a:rPr lang="ru-RU" sz="1050" b="1" i="1" dirty="0">
                <a:latin typeface="Arial" panose="020B0604020202020204" pitchFamily="34" charset="0"/>
                <a:cs typeface="Arial" panose="020B0604020202020204" pitchFamily="34" charset="0"/>
              </a:rPr>
              <a:t>общеобразовательных учреждениях, занимающихся </a:t>
            </a:r>
            <a:r>
              <a:rPr lang="ru-RU" sz="1050" b="1" i="1" dirty="0" smtClean="0">
                <a:latin typeface="Arial" panose="020B0604020202020204" pitchFamily="34" charset="0"/>
                <a:cs typeface="Arial" panose="020B0604020202020204" pitchFamily="34" charset="0"/>
              </a:rPr>
              <a:t>во </a:t>
            </a:r>
            <a:r>
              <a:rPr lang="ru-RU" sz="1050" b="1" i="1" dirty="0">
                <a:latin typeface="Arial" panose="020B0604020202020204" pitchFamily="34" charset="0"/>
                <a:cs typeface="Arial" panose="020B0604020202020204" pitchFamily="34" charset="0"/>
              </a:rPr>
              <a:t>вторую смену, в общей численности обучающихся в муниципальных общеобразовательных учреждениях, %</a:t>
            </a:r>
          </a:p>
        </p:txBody>
      </p:sp>
      <p:graphicFrame>
        <p:nvGraphicFramePr>
          <p:cNvPr id="7" name="Диаграмма 6"/>
          <p:cNvGraphicFramePr>
            <a:graphicFrameLocks/>
          </p:cNvGraphicFramePr>
          <p:nvPr>
            <p:extLst>
              <p:ext uri="{D42A27DB-BD31-4B8C-83A1-F6EECF244321}">
                <p14:modId xmlns:p14="http://schemas.microsoft.com/office/powerpoint/2010/main" xmlns="" val="4153782534"/>
              </p:ext>
            </p:extLst>
          </p:nvPr>
        </p:nvGraphicFramePr>
        <p:xfrm>
          <a:off x="512127" y="3554543"/>
          <a:ext cx="3346744" cy="1522232"/>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4040518" y="2715308"/>
            <a:ext cx="6391830" cy="2511457"/>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 целом по муниципальным образованиям </a:t>
            </a:r>
            <a:r>
              <a:rPr lang="ru-RU" sz="1200" b="1" i="1" dirty="0">
                <a:latin typeface="Arial" panose="020B0604020202020204" pitchFamily="34" charset="0"/>
                <a:cs typeface="Arial" panose="020B0604020202020204" pitchFamily="34" charset="0"/>
              </a:rPr>
              <a:t>доля обучающихся в муниципальных общеобразовательных учреждениях, занимающихся во вторую (третью) смену,</a:t>
            </a:r>
            <a:r>
              <a:rPr lang="ru-RU" sz="1200" dirty="0">
                <a:latin typeface="Arial" panose="020B0604020202020204" pitchFamily="34" charset="0"/>
                <a:cs typeface="Arial" panose="020B0604020202020204" pitchFamily="34" charset="0"/>
              </a:rPr>
              <a:t> </a:t>
            </a:r>
            <a:r>
              <a:rPr lang="ru-RU" sz="1200" b="1" i="1" dirty="0">
                <a:latin typeface="Arial" panose="020B0604020202020204" pitchFamily="34" charset="0"/>
                <a:cs typeface="Arial" panose="020B0604020202020204" pitchFamily="34" charset="0"/>
              </a:rPr>
              <a:t>в общей численности обучающихся</a:t>
            </a:r>
            <a:r>
              <a:rPr lang="ru-RU" sz="1200" dirty="0">
                <a:latin typeface="Arial" panose="020B0604020202020204" pitchFamily="34" charset="0"/>
                <a:cs typeface="Arial" panose="020B0604020202020204" pitchFamily="34" charset="0"/>
              </a:rPr>
              <a:t> составила 11,4%, что на 0,3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выше уровня 2020 года и на 2,6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выше уровня 2018 года. </a:t>
            </a:r>
          </a:p>
          <a:p>
            <a:pPr indent="450000" algn="just"/>
            <a:r>
              <a:rPr lang="ru-RU" sz="1200" dirty="0">
                <a:latin typeface="Arial" panose="020B0604020202020204" pitchFamily="34" charset="0"/>
                <a:cs typeface="Arial" panose="020B0604020202020204" pitchFamily="34" charset="0"/>
              </a:rPr>
              <a:t>В 27 муниципальных образованиях школьники занимаются только в первую смену.</a:t>
            </a:r>
          </a:p>
          <a:p>
            <a:pPr indent="450000" algn="just"/>
            <a:r>
              <a:rPr lang="ru-RU" sz="1200" dirty="0">
                <a:latin typeface="Arial" panose="020B0604020202020204" pitchFamily="34" charset="0"/>
                <a:cs typeface="Arial" panose="020B0604020202020204" pitchFamily="34" charset="0"/>
              </a:rPr>
              <a:t>Вместе с тем, учитывая ежегодный прирост численности обучающихся в общеобразовательных организациях, потребность в новых местах сохраняется в 7 муниципальных образованиях. Наиболее актуальным данный вопрос является в </a:t>
            </a:r>
            <a:r>
              <a:rPr lang="ru-RU" sz="1200" dirty="0" smtClean="0">
                <a:latin typeface="Arial" panose="020B0604020202020204" pitchFamily="34" charset="0"/>
                <a:cs typeface="Arial" panose="020B0604020202020204" pitchFamily="34" charset="0"/>
              </a:rPr>
              <a:t>Семилукском</a:t>
            </a:r>
            <a:r>
              <a:rPr lang="ru-RU" sz="1200" dirty="0">
                <a:latin typeface="Arial" panose="020B0604020202020204" pitchFamily="34" charset="0"/>
                <a:cs typeface="Arial" panose="020B0604020202020204" pitchFamily="34" charset="0"/>
              </a:rPr>
              <a:t>, Острогожском,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муниципальных </a:t>
            </a:r>
            <a:r>
              <a:rPr lang="ru-RU" sz="1200" dirty="0" smtClean="0">
                <a:latin typeface="Arial" panose="020B0604020202020204" pitchFamily="34" charset="0"/>
                <a:cs typeface="Arial" panose="020B0604020202020204" pitchFamily="34" charset="0"/>
              </a:rPr>
              <a:t>районах и городском </a:t>
            </a:r>
            <a:r>
              <a:rPr lang="ru-RU" sz="1200" dirty="0">
                <a:latin typeface="Arial" panose="020B0604020202020204" pitchFamily="34" charset="0"/>
                <a:cs typeface="Arial" panose="020B0604020202020204" pitchFamily="34" charset="0"/>
              </a:rPr>
              <a:t>округе г. Воронеж, </a:t>
            </a:r>
            <a:r>
              <a:rPr lang="ru-RU" sz="1200" dirty="0" smtClean="0">
                <a:latin typeface="Arial" panose="020B0604020202020204" pitchFamily="34" charset="0"/>
                <a:cs typeface="Arial" panose="020B0604020202020204" pitchFamily="34" charset="0"/>
              </a:rPr>
              <a:t>где </a:t>
            </a:r>
            <a:r>
              <a:rPr lang="ru-RU" sz="1200" dirty="0">
                <a:latin typeface="Arial" panose="020B0604020202020204" pitchFamily="34" charset="0"/>
                <a:cs typeface="Arial" panose="020B0604020202020204" pitchFamily="34" charset="0"/>
              </a:rPr>
              <a:t>доля детей, занимающихся во вторую смену, составляет </a:t>
            </a:r>
            <a:r>
              <a:rPr lang="ru-RU" sz="1200" dirty="0" smtClean="0">
                <a:latin typeface="Arial" panose="020B0604020202020204" pitchFamily="34" charset="0"/>
                <a:cs typeface="Arial" panose="020B0604020202020204" pitchFamily="34" charset="0"/>
              </a:rPr>
              <a:t>26</a:t>
            </a:r>
            <a:r>
              <a:rPr lang="ru-RU" sz="1200" dirty="0">
                <a:latin typeface="Arial" panose="020B0604020202020204" pitchFamily="34" charset="0"/>
                <a:cs typeface="Arial" panose="020B0604020202020204" pitchFamily="34" charset="0"/>
              </a:rPr>
              <a:t>%, 14,4%, 13,9</a:t>
            </a:r>
            <a:r>
              <a:rPr lang="ru-RU" sz="1200" dirty="0" smtClean="0">
                <a:latin typeface="Arial" panose="020B0604020202020204" pitchFamily="34" charset="0"/>
                <a:cs typeface="Arial" panose="020B0604020202020204" pitchFamily="34" charset="0"/>
              </a:rPr>
              <a:t>% и 18,7% соответственно</a:t>
            </a:r>
            <a:r>
              <a:rPr lang="ru-RU" sz="1200" dirty="0">
                <a:latin typeface="Arial" panose="020B0604020202020204" pitchFamily="34" charset="0"/>
                <a:cs typeface="Arial" panose="020B0604020202020204" pitchFamily="34" charset="0"/>
              </a:rPr>
              <a:t>. </a:t>
            </a:r>
          </a:p>
          <a:p>
            <a:pPr indent="450000" algn="just">
              <a:lnSpc>
                <a:spcPct val="110000"/>
              </a:lnSpc>
              <a:spcAft>
                <a:spcPts val="0"/>
              </a:spcAft>
            </a:pP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Прямоугольник 8"/>
          <p:cNvSpPr/>
          <p:nvPr/>
        </p:nvSpPr>
        <p:spPr>
          <a:xfrm>
            <a:off x="416704" y="5226765"/>
            <a:ext cx="5568908" cy="1941750"/>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 области продолжается работа по созданию новых мест в общеобразовательных учреждениях. В 2021 году в рамках реализации регионального проекта «Жилье» завершено строительство двух школ в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муниципальном районе на 2324 </a:t>
            </a:r>
            <a:r>
              <a:rPr lang="ru-RU" sz="1200" dirty="0" smtClean="0">
                <a:latin typeface="Arial" panose="020B0604020202020204" pitchFamily="34" charset="0"/>
                <a:cs typeface="Arial" panose="020B0604020202020204" pitchFamily="34" charset="0"/>
              </a:rPr>
              <a:t>места. </a:t>
            </a:r>
            <a:r>
              <a:rPr lang="ru-RU" sz="1200" dirty="0">
                <a:latin typeface="Arial" panose="020B0604020202020204" pitchFamily="34" charset="0"/>
                <a:cs typeface="Arial" panose="020B0604020202020204" pitchFamily="34" charset="0"/>
              </a:rPr>
              <a:t>В рамках реализации областной адресной инвестиционной программы был произведен выкуп школы на 520 мест в </a:t>
            </a:r>
            <a:r>
              <a:rPr lang="ru-RU" sz="1200" dirty="0" smtClean="0">
                <a:latin typeface="Arial" panose="020B0604020202020204" pitchFamily="34" charset="0"/>
                <a:cs typeface="Arial" panose="020B0604020202020204" pitchFamily="34" charset="0"/>
              </a:rPr>
              <a:t>п. </a:t>
            </a:r>
            <a:r>
              <a:rPr lang="ru-RU" sz="1200" dirty="0">
                <a:latin typeface="Arial" panose="020B0604020202020204" pitchFamily="34" charset="0"/>
                <a:cs typeface="Arial" panose="020B0604020202020204" pitchFamily="34" charset="0"/>
              </a:rPr>
              <a:t>Стрелица Семилукского муниципального района. Также завершено строительство спортивного зала к зданию МБОУ Елань-</a:t>
            </a:r>
            <a:r>
              <a:rPr lang="ru-RU" sz="1200" dirty="0" err="1">
                <a:latin typeface="Arial" panose="020B0604020202020204" pitchFamily="34" charset="0"/>
                <a:cs typeface="Arial" panose="020B0604020202020204" pitchFamily="34" charset="0"/>
              </a:rPr>
              <a:t>Коленовская</a:t>
            </a:r>
            <a:r>
              <a:rPr lang="ru-RU" sz="1200" dirty="0">
                <a:latin typeface="Arial" panose="020B0604020202020204" pitchFamily="34" charset="0"/>
                <a:cs typeface="Arial" panose="020B0604020202020204" pitchFamily="34" charset="0"/>
              </a:rPr>
              <a:t> СОШ № 2 Новохоперского муниципального района.</a:t>
            </a:r>
          </a:p>
          <a:p>
            <a:pPr indent="450000" algn="just">
              <a:lnSpc>
                <a:spcPct val="110000"/>
              </a:lnSpc>
              <a:spcAft>
                <a:spcPts val="0"/>
              </a:spcAft>
            </a:pP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 name="Диаграмма 9"/>
          <p:cNvGraphicFramePr>
            <a:graphicFrameLocks/>
          </p:cNvGraphicFramePr>
          <p:nvPr>
            <p:extLst>
              <p:ext uri="{D42A27DB-BD31-4B8C-83A1-F6EECF244321}">
                <p14:modId xmlns:p14="http://schemas.microsoft.com/office/powerpoint/2010/main" xmlns="" val="2981782730"/>
              </p:ext>
            </p:extLst>
          </p:nvPr>
        </p:nvGraphicFramePr>
        <p:xfrm>
          <a:off x="6023179" y="4932759"/>
          <a:ext cx="4499992" cy="26946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828067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260"/>
          <p:cNvGraphicFramePr>
            <a:graphicFrameLocks noGrp="1"/>
          </p:cNvGraphicFramePr>
          <p:nvPr>
            <p:extLst>
              <p:ext uri="{D42A27DB-BD31-4B8C-83A1-F6EECF244321}">
                <p14:modId xmlns:p14="http://schemas.microsoft.com/office/powerpoint/2010/main" xmlns="" val="1939257932"/>
              </p:ext>
            </p:extLst>
          </p:nvPr>
        </p:nvGraphicFramePr>
        <p:xfrm>
          <a:off x="560355" y="708847"/>
          <a:ext cx="9752429" cy="5807938"/>
        </p:xfrm>
        <a:graphic>
          <a:graphicData uri="http://schemas.openxmlformats.org/drawingml/2006/table">
            <a:tbl>
              <a:tblPr/>
              <a:tblGrid>
                <a:gridCol w="465865">
                  <a:extLst>
                    <a:ext uri="{9D8B030D-6E8A-4147-A177-3AD203B41FA5}">
                      <a16:colId xmlns:a16="http://schemas.microsoft.com/office/drawing/2014/main" xmlns="" val="20000"/>
                    </a:ext>
                  </a:extLst>
                </a:gridCol>
                <a:gridCol w="3168352">
                  <a:extLst>
                    <a:ext uri="{9D8B030D-6E8A-4147-A177-3AD203B41FA5}">
                      <a16:colId xmlns:a16="http://schemas.microsoft.com/office/drawing/2014/main" xmlns="" val="20001"/>
                    </a:ext>
                  </a:extLst>
                </a:gridCol>
                <a:gridCol w="1507311">
                  <a:extLst>
                    <a:ext uri="{9D8B030D-6E8A-4147-A177-3AD203B41FA5}">
                      <a16:colId xmlns:a16="http://schemas.microsoft.com/office/drawing/2014/main" xmlns="" val="20002"/>
                    </a:ext>
                  </a:extLst>
                </a:gridCol>
                <a:gridCol w="1729101">
                  <a:extLst>
                    <a:ext uri="{9D8B030D-6E8A-4147-A177-3AD203B41FA5}">
                      <a16:colId xmlns:a16="http://schemas.microsoft.com/office/drawing/2014/main" xmlns="" val="20003"/>
                    </a:ext>
                  </a:extLst>
                </a:gridCol>
                <a:gridCol w="2881800">
                  <a:extLst>
                    <a:ext uri="{9D8B030D-6E8A-4147-A177-3AD203B41FA5}">
                      <a16:colId xmlns:a16="http://schemas.microsoft.com/office/drawing/2014/main" xmlns="" val="20004"/>
                    </a:ext>
                  </a:extLst>
                </a:gridCol>
              </a:tblGrid>
              <a:tr h="10152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 п\п</a:t>
                      </a:r>
                    </a:p>
                  </a:txBody>
                  <a:tcPr marL="106934" marR="106934" marT="50408" marB="504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Наименование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муниципального образования</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Среднегодовая численность постоянного населения в отчетном году, тыс.чел.</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100" b="1" i="0" u="none" strike="noStrike" cap="none" normalizeH="0" baseline="0" dirty="0" smtClean="0">
                          <a:ln>
                            <a:noFill/>
                          </a:ln>
                          <a:solidFill>
                            <a:schemeClr val="tx1"/>
                          </a:solidFill>
                          <a:effectLst/>
                          <a:latin typeface="Arial" pitchFamily="34" charset="0"/>
                          <a:cs typeface="Arial" pitchFamily="34" charset="0"/>
                        </a:rPr>
                        <a:t>Административный центр муниципального образования</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8488C4"/>
                        </a:gs>
                        <a:gs pos="53000">
                          <a:srgbClr val="D4DEFF"/>
                        </a:gs>
                        <a:gs pos="83000">
                          <a:srgbClr val="D4DEFF"/>
                        </a:gs>
                        <a:gs pos="100000">
                          <a:srgbClr val="96AB94"/>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Информация</a:t>
                      </a:r>
                      <a:br>
                        <a:rPr kumimoji="0" lang="ru-RU" sz="1100" b="1" i="0" u="none" strike="noStrike" cap="none" normalizeH="0" baseline="0" dirty="0" smtClean="0">
                          <a:ln>
                            <a:noFill/>
                          </a:ln>
                          <a:solidFill>
                            <a:schemeClr val="tx1"/>
                          </a:solidFill>
                          <a:effectLst/>
                          <a:latin typeface="Arial" pitchFamily="34" charset="0"/>
                          <a:cs typeface="Arial" pitchFamily="34" charset="0"/>
                        </a:rPr>
                      </a:br>
                      <a:r>
                        <a:rPr kumimoji="0" lang="ru-RU" sz="1100" b="1" i="0" u="none" strike="noStrike" cap="none" normalizeH="0" baseline="0" dirty="0" smtClean="0">
                          <a:ln>
                            <a:noFill/>
                          </a:ln>
                          <a:solidFill>
                            <a:schemeClr val="tx1"/>
                          </a:solidFill>
                          <a:effectLst/>
                          <a:latin typeface="Arial" pitchFamily="34" charset="0"/>
                          <a:cs typeface="Arial" pitchFamily="34" charset="0"/>
                        </a:rPr>
                        <a:t>о размещении доклада главы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в сети «Интернет» </a:t>
                      </a:r>
                      <a:br>
                        <a:rPr kumimoji="0" lang="ru-RU" sz="1100" b="1" i="0" u="none" strike="noStrike" cap="none" normalizeH="0" baseline="0" dirty="0" smtClean="0">
                          <a:ln>
                            <a:noFill/>
                          </a:ln>
                          <a:solidFill>
                            <a:schemeClr val="tx1"/>
                          </a:solidFill>
                          <a:effectLst/>
                          <a:latin typeface="Arial" pitchFamily="34" charset="0"/>
                          <a:cs typeface="Arial" pitchFamily="34" charset="0"/>
                        </a:rPr>
                      </a:br>
                      <a:r>
                        <a:rPr kumimoji="0" lang="ru-RU" sz="1100" b="1" i="0" u="none" strike="noStrike" cap="none" normalizeH="0" baseline="0" dirty="0" smtClean="0">
                          <a:ln>
                            <a:noFill/>
                          </a:ln>
                          <a:solidFill>
                            <a:schemeClr val="tx1"/>
                          </a:solidFill>
                          <a:effectLst/>
                          <a:latin typeface="Arial" pitchFamily="34" charset="0"/>
                          <a:cs typeface="Arial" pitchFamily="34" charset="0"/>
                        </a:rPr>
                        <a:t>(адрес официального сайта муниципального образования)</a:t>
                      </a: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8488C4"/>
                        </a:gs>
                        <a:gs pos="53000">
                          <a:srgbClr val="D4DEFF"/>
                        </a:gs>
                        <a:gs pos="83000">
                          <a:srgbClr val="D4DEFF"/>
                        </a:gs>
                        <a:gs pos="100000">
                          <a:srgbClr val="96AB94"/>
                        </a:gs>
                      </a:gsLst>
                      <a:lin ang="5400000" scaled="0"/>
                    </a:gradFill>
                  </a:tcPr>
                </a:tc>
                <a:extLst>
                  <a:ext uri="{0D108BD9-81ED-4DB2-BD59-A6C34878D82A}">
                    <a16:rowId xmlns:a16="http://schemas.microsoft.com/office/drawing/2014/main" xmlns="" val="10000"/>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15.</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Новоусманский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86,471</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с. Новая Усмань</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http://nusmanadm.ru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1"/>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16.</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Новохоперский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36,363</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Новохопёрск</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http://nhoper.ru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2"/>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17.</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Ольховатский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21,840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рп . Ольховатка</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http://olhadmin.e-gov36</a:t>
                      </a:r>
                      <a:r>
                        <a:rPr kumimoji="0" lang="ru-RU" sz="1100" b="0" i="0" u="none" strike="noStrike" cap="none" normalizeH="0" baseline="0" dirty="0" smtClean="0">
                          <a:ln>
                            <a:noFill/>
                          </a:ln>
                          <a:solidFill>
                            <a:schemeClr val="tx1"/>
                          </a:solidFill>
                          <a:effectLst/>
                          <a:latin typeface="Arial" pitchFamily="34" charset="0"/>
                          <a:cs typeface="Arial" pitchFamily="34" charset="0"/>
                        </a:rPr>
                        <a:t>.</a:t>
                      </a:r>
                      <a:r>
                        <a:rPr kumimoji="0" lang="en-US" sz="1100" b="0" i="0" u="none" strike="noStrike" cap="none" normalizeH="0" baseline="0" dirty="0" err="1" smtClean="0">
                          <a:ln>
                            <a:noFill/>
                          </a:ln>
                          <a:solidFill>
                            <a:schemeClr val="tx1"/>
                          </a:solidFill>
                          <a:effectLst/>
                          <a:latin typeface="Arial" pitchFamily="34" charset="0"/>
                          <a:cs typeface="Arial" pitchFamily="34" charset="0"/>
                        </a:rPr>
                        <a:t>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3"/>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18.</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Острогожский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55,541</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Острогожск</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http://ostrogadm.ru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4"/>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19.</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Павловский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52,209</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Павловск</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http://pavlovsk-region.ru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5"/>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20.</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Панинский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24,401</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рп . Панино</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http://panino-region.ru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6"/>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21.</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Петропавловский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16,660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с. Петропавловка</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http://petropavlmr.ru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7"/>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22.</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Поворинский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31,185</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Поворино</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http://povoradm.itcvo.ru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8"/>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23.</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Подгоренский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23,173</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пгт. Подгоренский</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http://adminpodgorensky.e-gov36.ru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9"/>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24.</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Рамонский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37,274</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рп . Рамонь</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http://ramon.ru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0"/>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25.</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Репьевский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15,210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с. Репьёвка</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http://repevka-msu.ru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1"/>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26.</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Россошанский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90,720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Россошь</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http://rossadm.ru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2"/>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27.</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Семилукский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67,115</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Семилуки</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http://semiluki-rayon.ru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3"/>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28.</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Таловский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36,181</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рп.  Таловая</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http://taladm.ru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4"/>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29.</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Терновский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17,705</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с. Терновка</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http://ternovadmin.ru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5"/>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30.</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Хохольский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29,610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рп.  Хохольский</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https://hoholadm.e-gov36.ru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6"/>
                  </a:ext>
                </a:extLst>
              </a:tr>
              <a:tr h="276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31.</a:t>
                      </a:r>
                    </a:p>
                  </a:txBody>
                  <a:tcPr marL="80201" marR="80201"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cs typeface="Arial" pitchFamily="34" charset="0"/>
                        </a:rPr>
                        <a:t>Эртильский муниципальный район</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80201" marR="802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fontAlgn="t"/>
                      <a:r>
                        <a:rPr lang="ru-RU" sz="1100" b="0" i="0" u="none" strike="noStrike" dirty="0" smtClean="0">
                          <a:solidFill>
                            <a:srgbClr val="000000"/>
                          </a:solidFill>
                          <a:effectLst/>
                          <a:latin typeface="Arial" panose="020B0604020202020204" pitchFamily="34" charset="0"/>
                          <a:cs typeface="Arial" panose="020B0604020202020204" pitchFamily="34" charset="0"/>
                        </a:rPr>
                        <a:t>21,466</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г. Эртиль</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http://govertil.ru</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17"/>
                  </a:ext>
                </a:extLst>
              </a:tr>
            </a:tbl>
          </a:graphicData>
        </a:graphic>
      </p:graphicFrame>
      <p:sp>
        <p:nvSpPr>
          <p:cNvPr id="5" name="Номер слайда 4"/>
          <p:cNvSpPr>
            <a:spLocks noGrp="1"/>
          </p:cNvSpPr>
          <p:nvPr>
            <p:ph type="sldNum" sz="quarter" idx="12"/>
          </p:nvPr>
        </p:nvSpPr>
        <p:spPr>
          <a:xfrm>
            <a:off x="8354242" y="7009945"/>
            <a:ext cx="2339161" cy="551319"/>
          </a:xfrm>
        </p:spPr>
        <p:txBody>
          <a:bodyPr/>
          <a:lstStyle/>
          <a:p>
            <a:pPr>
              <a:defRPr/>
            </a:pPr>
            <a:fld id="{99C1678C-9102-495D-8EE9-2E495FEA114C}" type="slidenum">
              <a:rPr lang="ru-RU" smtClean="0"/>
              <a:pPr>
                <a:defRPr/>
              </a:pPr>
              <a:t>4</a:t>
            </a:fld>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40</a:t>
            </a:fld>
            <a:endParaRPr lang="ru-RU" dirty="0"/>
          </a:p>
        </p:txBody>
      </p:sp>
      <p:sp>
        <p:nvSpPr>
          <p:cNvPr id="3" name="TextBox 2"/>
          <p:cNvSpPr txBox="1"/>
          <p:nvPr/>
        </p:nvSpPr>
        <p:spPr>
          <a:xfrm>
            <a:off x="853748" y="3549807"/>
            <a:ext cx="9361040" cy="415498"/>
          </a:xfrm>
          <a:prstGeom prst="rect">
            <a:avLst/>
          </a:prstGeom>
          <a:noFill/>
        </p:spPr>
        <p:txBody>
          <a:bodyPr wrap="square" rtlCol="0">
            <a:spAutoFit/>
          </a:bodyPr>
          <a:lstStyle/>
          <a:p>
            <a:pPr algn="ctr"/>
            <a:r>
              <a:rPr lang="ru-RU" sz="1050" b="1" i="1" dirty="0" smtClean="0">
                <a:latin typeface="Arial" pitchFamily="34" charset="0"/>
                <a:cs typeface="Arial" pitchFamily="34" charset="0"/>
              </a:rPr>
              <a:t>Расходы бюджета муниципального образования на общее образование </a:t>
            </a:r>
          </a:p>
          <a:p>
            <a:pPr algn="ctr"/>
            <a:r>
              <a:rPr lang="ru-RU" sz="1050" b="1" i="1" dirty="0" smtClean="0">
                <a:latin typeface="Arial" pitchFamily="34" charset="0"/>
                <a:cs typeface="Arial" pitchFamily="34" charset="0"/>
              </a:rPr>
              <a:t>в расчете на 1 обучающегося в муниципальных образованиях, тыс. рублей</a:t>
            </a:r>
            <a:endParaRPr lang="ru-RU" sz="1050" b="1" i="1" dirty="0">
              <a:latin typeface="Arial" pitchFamily="34" charset="0"/>
              <a:cs typeface="Arial" pitchFamily="34"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xmlns="" val="2417756346"/>
              </p:ext>
            </p:extLst>
          </p:nvPr>
        </p:nvGraphicFramePr>
        <p:xfrm>
          <a:off x="406604" y="4068663"/>
          <a:ext cx="10081120" cy="3342075"/>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610121" y="2172804"/>
            <a:ext cx="9736178" cy="1384995"/>
          </a:xfrm>
          <a:prstGeom prst="rect">
            <a:avLst/>
          </a:prstGeom>
        </p:spPr>
        <p:txBody>
          <a:bodyPr wrap="square">
            <a:spAutoFit/>
          </a:bodyPr>
          <a:lstStyle/>
          <a:p>
            <a:pPr indent="450000" algn="just"/>
            <a:r>
              <a:rPr lang="ru-RU" sz="1200" b="1" i="1" dirty="0">
                <a:latin typeface="Arial" panose="020B0604020202020204" pitchFamily="34" charset="0"/>
                <a:cs typeface="Arial" panose="020B0604020202020204" pitchFamily="34" charset="0"/>
              </a:rPr>
              <a:t>Расходы бюджетов муниципальных образований на общее образование в расчете на 1 обучающегося в муниципальных общеобразовательных учреждениях </a:t>
            </a:r>
            <a:r>
              <a:rPr lang="ru-RU" sz="1200" dirty="0">
                <a:latin typeface="Arial" panose="020B0604020202020204" pitchFamily="34" charset="0"/>
                <a:cs typeface="Arial" panose="020B0604020202020204" pitchFamily="34" charset="0"/>
              </a:rPr>
              <a:t>увеличились на 11% по отношению к прошлому году и составили 17,2 тыс. рублей.</a:t>
            </a:r>
          </a:p>
          <a:p>
            <a:pPr indent="450000" algn="just"/>
            <a:r>
              <a:rPr lang="ru-RU" sz="1200" dirty="0">
                <a:latin typeface="Arial" panose="020B0604020202020204" pitchFamily="34" charset="0"/>
                <a:cs typeface="Arial" panose="020B0604020202020204" pitchFamily="34" charset="0"/>
              </a:rPr>
              <a:t>Рост значений показателя произошел в 26 муниципальных образованиях.</a:t>
            </a:r>
          </a:p>
          <a:p>
            <a:pPr indent="450000" algn="just"/>
            <a:r>
              <a:rPr lang="ru-RU" sz="1200" dirty="0">
                <a:latin typeface="Arial" panose="020B0604020202020204" pitchFamily="34" charset="0"/>
                <a:cs typeface="Arial" panose="020B0604020202020204" pitchFamily="34" charset="0"/>
              </a:rPr>
              <a:t>Самое высокое значение показателя - в </a:t>
            </a:r>
            <a:r>
              <a:rPr lang="ru-RU" sz="1200" dirty="0" err="1">
                <a:latin typeface="Arial" panose="020B0604020202020204" pitchFamily="34" charset="0"/>
                <a:cs typeface="Arial" panose="020B0604020202020204" pitchFamily="34" charset="0"/>
              </a:rPr>
              <a:t>Верхнехавском</a:t>
            </a:r>
            <a:r>
              <a:rPr lang="ru-RU" sz="1200" dirty="0">
                <a:latin typeface="Arial" panose="020B0604020202020204" pitchFamily="34" charset="0"/>
                <a:cs typeface="Arial" panose="020B0604020202020204" pitchFamily="34" charset="0"/>
              </a:rPr>
              <a:t> муниципальном районе (55,1 тыс. рублей). Наименьшее значение показателя - в городском округе г. Воронеж (10,8 тыс. рублей).</a:t>
            </a:r>
          </a:p>
          <a:p>
            <a:pPr indent="450000" algn="just"/>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Прямоугольник 5"/>
          <p:cNvSpPr/>
          <p:nvPr/>
        </p:nvSpPr>
        <p:spPr>
          <a:xfrm>
            <a:off x="592330" y="889148"/>
            <a:ext cx="9883877" cy="1015663"/>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850" algn="just"/>
            <a:r>
              <a:rPr lang="ru-RU" sz="1200" dirty="0">
                <a:latin typeface="Arial" panose="020B0604020202020204" pitchFamily="34" charset="0"/>
                <a:cs typeface="Arial" panose="020B0604020202020204" pitchFamily="34" charset="0"/>
              </a:rPr>
              <a:t>С целью улучшения значений показателя</a:t>
            </a:r>
            <a:r>
              <a:rPr lang="ru-RU" sz="1200" b="1" i="1" dirty="0">
                <a:latin typeface="Arial" panose="020B0604020202020204" pitchFamily="34" charset="0"/>
                <a:cs typeface="Arial" panose="020B0604020202020204" pitchFamily="34" charset="0"/>
              </a:rPr>
              <a:t> органам местного самоуправления рекомендуется</a:t>
            </a:r>
            <a:r>
              <a:rPr lang="ru-RU" sz="1200" dirty="0">
                <a:latin typeface="Arial" panose="020B0604020202020204" pitchFamily="34" charset="0"/>
                <a:cs typeface="Arial" panose="020B0604020202020204" pitchFamily="34" charset="0"/>
              </a:rPr>
              <a:t> продолжить работу по снижению доли обучающихся в образовательных учреждениях, занимающихся во вторую смену, за счет совершенствования условий для реализации образовательных программ, ведения приема детей в соответствии с проектной мощностью зданий общеобразовательных организаций и с учетом факта проживания детей на территории, закрепленной за общеобразовательной организацией</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463934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41</a:t>
            </a:fld>
            <a:endParaRPr lang="ru-RU" dirty="0"/>
          </a:p>
        </p:txBody>
      </p:sp>
      <p:sp>
        <p:nvSpPr>
          <p:cNvPr id="14" name="TextBox 13"/>
          <p:cNvSpPr txBox="1"/>
          <p:nvPr/>
        </p:nvSpPr>
        <p:spPr>
          <a:xfrm>
            <a:off x="1098228" y="684287"/>
            <a:ext cx="3096344" cy="276999"/>
          </a:xfrm>
          <a:prstGeom prst="rect">
            <a:avLst/>
          </a:prstGeom>
          <a:noFill/>
        </p:spPr>
        <p:txBody>
          <a:bodyPr wrap="square" rtlCol="0">
            <a:spAutoFit/>
          </a:bodyPr>
          <a:lstStyle/>
          <a:p>
            <a:r>
              <a:rPr lang="ru-RU" sz="1200" b="1" i="1" dirty="0">
                <a:latin typeface="Arial" panose="020B0604020202020204" pitchFamily="34" charset="0"/>
              </a:rPr>
              <a:t>ДОПОЛНИТЕЛЬНОЕ ОБРАЗОВАНИЕ</a:t>
            </a:r>
            <a:endParaRPr lang="ru-RU" sz="1200" b="1" i="1" dirty="0">
              <a:latin typeface="Arial" pitchFamily="34" charset="0"/>
              <a:cs typeface="Arial" pitchFamily="34" charset="0"/>
            </a:endParaRPr>
          </a:p>
        </p:txBody>
      </p:sp>
      <p:sp>
        <p:nvSpPr>
          <p:cNvPr id="8" name="TextBox 7"/>
          <p:cNvSpPr txBox="1"/>
          <p:nvPr/>
        </p:nvSpPr>
        <p:spPr>
          <a:xfrm>
            <a:off x="665102" y="1116335"/>
            <a:ext cx="9793088" cy="6186309"/>
          </a:xfrm>
          <a:prstGeom prst="rect">
            <a:avLst/>
          </a:prstGeom>
          <a:noFill/>
        </p:spPr>
        <p:txBody>
          <a:bodyPr wrap="square" rtlCol="0">
            <a:spAutoFit/>
          </a:bodyPr>
          <a:lstStyle/>
          <a:p>
            <a:pPr indent="450000" algn="just"/>
            <a:r>
              <a:rPr lang="ru-RU" sz="1200" dirty="0">
                <a:latin typeface="Arial" panose="020B0604020202020204" pitchFamily="34" charset="0"/>
                <a:cs typeface="Arial" panose="020B0604020202020204" pitchFamily="34" charset="0"/>
              </a:rPr>
              <a:t>На территории Воронежской области система дополнительного образования представлена разветвленной межведомственной сетью организаций, реализующих дополнительные общеразвивающие и предпрофессиональные образовательные программы. В их числе многопрофильные и </a:t>
            </a:r>
            <a:r>
              <a:rPr lang="ru-RU" sz="1200" dirty="0" err="1">
                <a:latin typeface="Arial" panose="020B0604020202020204" pitchFamily="34" charset="0"/>
                <a:cs typeface="Arial" panose="020B0604020202020204" pitchFamily="34" charset="0"/>
              </a:rPr>
              <a:t>разнопрофильные</a:t>
            </a:r>
            <a:r>
              <a:rPr lang="ru-RU" sz="1200" dirty="0">
                <a:latin typeface="Arial" panose="020B0604020202020204" pitchFamily="34" charset="0"/>
                <a:cs typeface="Arial" panose="020B0604020202020204" pitchFamily="34" charset="0"/>
              </a:rPr>
              <a:t> организации, обеспечивающие на практике развитие каждого ребенка по индивидуальной траектории. Так, в 2021 году в регионе функционировало 169 учреждений дополнительного образования детей, в которых занимались 142,6 тыс. чел. Кроме того, программы дополнительного образования были реализованы общеобразовательными учреждениями, детскими садами, учреждениями среднего профессионального образования и другими образовательными организациями. </a:t>
            </a:r>
          </a:p>
          <a:p>
            <a:pPr indent="450000" algn="just"/>
            <a:r>
              <a:rPr lang="ru-RU" sz="1200" dirty="0">
                <a:latin typeface="Arial" panose="020B0604020202020204" pitchFamily="34" charset="0"/>
                <a:cs typeface="Arial" panose="020B0604020202020204" pitchFamily="34" charset="0"/>
              </a:rPr>
              <a:t>В 2021 году в Навигаторе программ дополнительного образования было представлено 1060 образовательных организаций, реализующих 9,5 тыс. дополнительных общеразвивающих и предпрофессиональных программ, и 42 организации, реализующие 136 программ спортивной подготовки. </a:t>
            </a:r>
          </a:p>
          <a:p>
            <a:pPr indent="450000" algn="just"/>
            <a:r>
              <a:rPr lang="ru-RU" sz="1200" dirty="0">
                <a:latin typeface="Arial" panose="020B0604020202020204" pitchFamily="34" charset="0"/>
                <a:cs typeface="Arial" panose="020B0604020202020204" pitchFamily="34" charset="0"/>
              </a:rPr>
              <a:t>В 2021 году в рамках реализации мероприятий по созданию новых мест в образовательных организациях различных типов для реализации дополнительных общеразвивающих программ всех направленностей в 85 образовательных организациях 19-ти муниципальных образований было создано 11,8 тыс. новых мест для дополнительного образования детей </a:t>
            </a:r>
            <a:r>
              <a:rPr lang="ru-RU" sz="1200" dirty="0" smtClean="0">
                <a:latin typeface="Arial" panose="020B0604020202020204" pitchFamily="34" charset="0"/>
                <a:cs typeface="Arial" panose="020B0604020202020204" pitchFamily="34" charset="0"/>
              </a:rPr>
              <a:t>по технической</a:t>
            </a:r>
            <a:r>
              <a:rPr lang="ru-RU" sz="1200" dirty="0">
                <a:latin typeface="Arial" panose="020B0604020202020204" pitchFamily="34" charset="0"/>
                <a:cs typeface="Arial" panose="020B0604020202020204" pitchFamily="34" charset="0"/>
              </a:rPr>
              <a:t>, естественно-научной, туристско-краеведческой, социально-гуманитарной, художественной, </a:t>
            </a:r>
            <a:r>
              <a:rPr lang="ru-RU" sz="1200" dirty="0" smtClean="0">
                <a:latin typeface="Arial" panose="020B0604020202020204" pitchFamily="34" charset="0"/>
                <a:cs typeface="Arial" panose="020B0604020202020204" pitchFamily="34" charset="0"/>
              </a:rPr>
              <a:t>физкультурно-спортивной направленностям.</a:t>
            </a:r>
            <a:endParaRPr lang="ru-RU" sz="1200" dirty="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В 2021 году в области открыты 2 учреждения дополнительного образования: «Детский спортивно-образовательный центр» на 1100 чел. в г. Воронеж и МКУ ДО «Рамонский центр физической культуры и спорта» на 2000 чел. в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районе.</a:t>
            </a:r>
          </a:p>
          <a:p>
            <a:pPr indent="450000" algn="just"/>
            <a:r>
              <a:rPr lang="ru-RU" sz="1200" dirty="0" smtClean="0">
                <a:latin typeface="Arial" panose="020B0604020202020204" pitchFamily="34" charset="0"/>
                <a:cs typeface="Arial" panose="020B0604020202020204" pitchFamily="34" charset="0"/>
              </a:rPr>
              <a:t>В </a:t>
            </a:r>
            <a:r>
              <a:rPr lang="ru-RU" sz="1200" dirty="0">
                <a:latin typeface="Arial" panose="020B0604020202020204" pitchFamily="34" charset="0"/>
                <a:cs typeface="Arial" panose="020B0604020202020204" pitchFamily="34" charset="0"/>
              </a:rPr>
              <a:t>раках развития инфраструктуры и обновления содержания дополнительного образования детей в 2021 году: </a:t>
            </a:r>
          </a:p>
          <a:p>
            <a:pPr indent="450000" algn="just"/>
            <a:r>
              <a:rPr lang="ru-RU" sz="1200" dirty="0">
                <a:latin typeface="Arial" panose="020B0604020202020204" pitchFamily="34" charset="0"/>
                <a:cs typeface="Arial" panose="020B0604020202020204" pitchFamily="34" charset="0"/>
              </a:rPr>
              <a:t>- приобретено высокотехнологичное оборудование для Аннинского центра дополнительного образования «РИТМ» в целях реализации дополнительных общеразвивающих программ технической направленности;</a:t>
            </a:r>
          </a:p>
          <a:p>
            <a:pPr indent="450000" algn="just"/>
            <a:r>
              <a:rPr lang="ru-RU" sz="1200" dirty="0">
                <a:latin typeface="Arial" panose="020B0604020202020204" pitchFamily="34" charset="0"/>
                <a:cs typeface="Arial" panose="020B0604020202020204" pitchFamily="34" charset="0"/>
              </a:rPr>
              <a:t>- проведены ремонтные работы и приобретено оборудование для учреждений дополнительного образования: Дворца детского творчества Воробьевского района, детско-юношеской спортивной школы «Восточная» </a:t>
            </a:r>
            <a:r>
              <a:rPr lang="ru-RU" sz="1200" dirty="0" err="1">
                <a:latin typeface="Arial" panose="020B0604020202020204" pitchFamily="34" charset="0"/>
                <a:cs typeface="Arial" panose="020B0604020202020204" pitchFamily="34" charset="0"/>
              </a:rPr>
              <a:t>Лискинского</a:t>
            </a:r>
            <a:r>
              <a:rPr lang="ru-RU" sz="1200" dirty="0">
                <a:latin typeface="Arial" panose="020B0604020202020204" pitchFamily="34" charset="0"/>
                <a:cs typeface="Arial" panose="020B0604020202020204" pitchFamily="34" charset="0"/>
              </a:rPr>
              <a:t> района, Дома пионеров и школьников </a:t>
            </a:r>
            <a:r>
              <a:rPr lang="ru-RU" sz="1200" dirty="0" err="1">
                <a:latin typeface="Arial" panose="020B0604020202020204" pitchFamily="34" charset="0"/>
                <a:cs typeface="Arial" panose="020B0604020202020204" pitchFamily="34" charset="0"/>
              </a:rPr>
              <a:t>Нижнедевицкого</a:t>
            </a:r>
            <a:r>
              <a:rPr lang="ru-RU" sz="1200" dirty="0">
                <a:latin typeface="Arial" panose="020B0604020202020204" pitchFamily="34" charset="0"/>
                <a:cs typeface="Arial" panose="020B0604020202020204" pitchFamily="34" charset="0"/>
              </a:rPr>
              <a:t> района, Дома детского творчества Хохольского района, станции юных натуралистов Павловского района, детско-юношеского центра Новоусманского района.</a:t>
            </a:r>
          </a:p>
          <a:p>
            <a:pPr indent="450000" algn="just"/>
            <a:r>
              <a:rPr lang="ru-RU" sz="1200" dirty="0">
                <a:latin typeface="Arial" panose="020B0604020202020204" pitchFamily="34" charset="0"/>
                <a:cs typeface="Arial" panose="020B0604020202020204" pitchFamily="34" charset="0"/>
              </a:rPr>
              <a:t>В 2021 году продолжил свою работу проект по созданию комплексной, многоуровневой системы выявления, развития и адресной поддержки одаренных детей и талантливой молодежи «Лига успеха». Число детей, включенных в Государственный информационный ресурс о детях, проявивших выдающиеся способности, с 2015 года составляет 5661 человек.</a:t>
            </a:r>
          </a:p>
          <a:p>
            <a:pPr indent="450000" algn="just"/>
            <a:r>
              <a:rPr lang="ru-RU" sz="1200" dirty="0">
                <a:latin typeface="Arial" panose="020B0604020202020204" pitchFamily="34" charset="0"/>
                <a:cs typeface="Arial" panose="020B0604020202020204" pitchFamily="34" charset="0"/>
              </a:rPr>
              <a:t>Ежегодно Региональным центром «Орион» проводится около 100 мероприятий регионального уровня, охват детей составляет более 80% от общего количества детей в возрасте от 5 до 18 лет, проживающих на территории области. Одним из ключевых мероприятий является всероссийская олимпиада школьников. В 2020-2021 учебном году в региональном этапе всероссийской олимпиады школьников по 24 общеобразовательным предметам приняли участие 2117 обучающихся 8-11 классов из всех муниципальных районов и городских округов. В заключительном этапе всероссийской олимпиады школьников Воронежскую область представляли 43 участника</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215836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42</a:t>
            </a:fld>
            <a:endParaRPr lang="ru-RU" dirty="0"/>
          </a:p>
        </p:txBody>
      </p:sp>
      <p:graphicFrame>
        <p:nvGraphicFramePr>
          <p:cNvPr id="4" name="Диаграмма 3"/>
          <p:cNvGraphicFramePr>
            <a:graphicFrameLocks/>
          </p:cNvGraphicFramePr>
          <p:nvPr>
            <p:extLst>
              <p:ext uri="{D42A27DB-BD31-4B8C-83A1-F6EECF244321}">
                <p14:modId xmlns:p14="http://schemas.microsoft.com/office/powerpoint/2010/main" xmlns="" val="4165631398"/>
              </p:ext>
            </p:extLst>
          </p:nvPr>
        </p:nvGraphicFramePr>
        <p:xfrm>
          <a:off x="371056" y="4798432"/>
          <a:ext cx="9980873" cy="2506632"/>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468225" y="670012"/>
            <a:ext cx="9833080" cy="1569660"/>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Общая численность детей в возрасте 5-18 лет, охваченных программами дополнительного образования в образовательных организациях, ежегодно растет и в 2021 году составила 245,2 тыс. чел., что превышает уровень 2020 года на 5%.</a:t>
            </a:r>
          </a:p>
          <a:p>
            <a:pPr indent="450000" algn="just"/>
            <a:r>
              <a:rPr lang="ru-RU" sz="1200" dirty="0">
                <a:latin typeface="Arial" panose="020B0604020202020204" pitchFamily="34" charset="0"/>
                <a:cs typeface="Arial" panose="020B0604020202020204" pitchFamily="34" charset="0"/>
              </a:rPr>
              <a:t>С 2021 года учет детей, охваченных дополнительным образованием, проводится в автоматизированной системе на портале персонифицированного дополнительного образования Воронежской области – информационном ресурсе для сбора данных по учреждениям, программам, мероприятиям дополнительного образования и основным статистическим показателям охвата детей дополнительным образованием. </a:t>
            </a:r>
          </a:p>
          <a:p>
            <a:pPr indent="450000" algn="just"/>
            <a:endParaRPr lang="ru-RU" sz="1200" dirty="0">
              <a:latin typeface="Arial" panose="020B0604020202020204" pitchFamily="34" charset="0"/>
              <a:cs typeface="Arial" panose="020B0604020202020204" pitchFamily="34" charset="0"/>
            </a:endParaRPr>
          </a:p>
          <a:p>
            <a:pPr indent="450000" algn="just"/>
            <a:endParaRPr lang="ru-RU" sz="1200"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7" name="Прямоугольник 6"/>
          <p:cNvSpPr/>
          <p:nvPr/>
        </p:nvSpPr>
        <p:spPr>
          <a:xfrm>
            <a:off x="378148" y="2268463"/>
            <a:ext cx="10081120" cy="461665"/>
          </a:xfrm>
          <a:prstGeom prst="rect">
            <a:avLst/>
          </a:prstGeom>
        </p:spPr>
        <p:txBody>
          <a:bodyPr wrap="square">
            <a:spAutoFit/>
          </a:bodyPr>
          <a:lstStyle/>
          <a:p>
            <a:pPr indent="450000" algn="just"/>
            <a:endParaRPr lang="ru-RU" sz="1200" dirty="0">
              <a:latin typeface="Arial" panose="020B0604020202020204" pitchFamily="34" charset="0"/>
              <a:cs typeface="Arial" panose="020B0604020202020204" pitchFamily="34" charset="0"/>
            </a:endParaRPr>
          </a:p>
          <a:p>
            <a:pPr indent="450215" algn="just"/>
            <a:endParaRPr lang="ru-RU" sz="1200" dirty="0">
              <a:latin typeface="Arial" panose="020B0604020202020204" pitchFamily="34" charset="0"/>
              <a:cs typeface="Arial" panose="020B0604020202020204" pitchFamily="34" charset="0"/>
            </a:endParaRPr>
          </a:p>
        </p:txBody>
      </p:sp>
      <p:sp>
        <p:nvSpPr>
          <p:cNvPr id="9" name="TextBox 8"/>
          <p:cNvSpPr txBox="1"/>
          <p:nvPr/>
        </p:nvSpPr>
        <p:spPr>
          <a:xfrm>
            <a:off x="5052852" y="1770183"/>
            <a:ext cx="5221501" cy="2492990"/>
          </a:xfrm>
          <a:prstGeom prst="rect">
            <a:avLst/>
          </a:prstGeom>
          <a:noFill/>
        </p:spPr>
        <p:txBody>
          <a:bodyPr wrap="square" rtlCol="0">
            <a:spAutoFit/>
          </a:bodyPr>
          <a:lstStyle/>
          <a:p>
            <a:pPr indent="450000" algn="just"/>
            <a:r>
              <a:rPr lang="ru-RU" sz="1200" dirty="0">
                <a:latin typeface="Arial" panose="020B0604020202020204" pitchFamily="34" charset="0"/>
                <a:cs typeface="Arial" panose="020B0604020202020204" pitchFamily="34" charset="0"/>
              </a:rPr>
              <a:t>В 2021 году</a:t>
            </a:r>
            <a:r>
              <a:rPr lang="ru-RU" sz="1200" b="1" i="1" dirty="0">
                <a:latin typeface="Arial" panose="020B0604020202020204" pitchFamily="34" charset="0"/>
                <a:cs typeface="Arial" panose="020B0604020202020204" pitchFamily="34" charset="0"/>
              </a:rPr>
              <a:t> доля детей в возрасте 5 - 18 лет, получающих услуги по дополнительному образованию в организациях различной организационно-правовой формы и формы собственности, </a:t>
            </a:r>
            <a:r>
              <a:rPr lang="ru-RU" sz="1200" dirty="0">
                <a:latin typeface="Arial" panose="020B0604020202020204" pitchFamily="34" charset="0"/>
                <a:cs typeface="Arial" panose="020B0604020202020204" pitchFamily="34" charset="0"/>
              </a:rPr>
              <a:t>составила 81,1%, что выше уровня 2020 года на 2,2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уровня 2018 года на 7,6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a:t>
            </a:r>
          </a:p>
          <a:p>
            <a:pPr indent="450000" algn="just"/>
            <a:r>
              <a:rPr lang="ru-RU" sz="1200" dirty="0">
                <a:latin typeface="Arial" panose="020B0604020202020204" pitchFamily="34" charset="0"/>
                <a:cs typeface="Arial" panose="020B0604020202020204" pitchFamily="34" charset="0"/>
              </a:rPr>
              <a:t>Наибольший охват детей услугами дополнительного образования - в городском округе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(98,5%), Бобровском (99%),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(98,8%),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(97%),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(96,8%),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(96,5%),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(96,4%), </a:t>
            </a:r>
            <a:r>
              <a:rPr lang="ru-RU" sz="1200" dirty="0" err="1">
                <a:latin typeface="Arial" panose="020B0604020202020204" pitchFamily="34" charset="0"/>
                <a:cs typeface="Arial" panose="020B0604020202020204" pitchFamily="34" charset="0"/>
              </a:rPr>
              <a:t>Бутурлиновском</a:t>
            </a:r>
            <a:r>
              <a:rPr lang="ru-RU" sz="1200" dirty="0">
                <a:latin typeface="Arial" panose="020B0604020202020204" pitchFamily="34" charset="0"/>
                <a:cs typeface="Arial" panose="020B0604020202020204" pitchFamily="34" charset="0"/>
              </a:rPr>
              <a:t> (96,3%) муниципальных районах.</a:t>
            </a:r>
          </a:p>
          <a:p>
            <a:pPr indent="450000" algn="just"/>
            <a:r>
              <a:rPr lang="ru-RU" sz="1200" dirty="0">
                <a:latin typeface="Arial" panose="020B0604020202020204" pitchFamily="34" charset="0"/>
                <a:cs typeface="Arial" panose="020B0604020202020204" pitchFamily="34" charset="0"/>
              </a:rPr>
              <a:t>Самый низкий – в городском округе г. Воронеж (72,0%), Кантемировском (69,4%), Семилукском (75,2%), Грибановском (75,7%), </a:t>
            </a:r>
            <a:r>
              <a:rPr lang="ru-RU" sz="1200" dirty="0" err="1">
                <a:latin typeface="Arial" panose="020B0604020202020204" pitchFamily="34" charset="0"/>
                <a:cs typeface="Arial" panose="020B0604020202020204" pitchFamily="34" charset="0"/>
              </a:rPr>
              <a:t>Таловском</a:t>
            </a:r>
            <a:r>
              <a:rPr lang="ru-RU" sz="1200" dirty="0">
                <a:latin typeface="Arial" panose="020B0604020202020204" pitchFamily="34" charset="0"/>
                <a:cs typeface="Arial" panose="020B0604020202020204" pitchFamily="34" charset="0"/>
              </a:rPr>
              <a:t> (75,8%) муниципальных районах.</a:t>
            </a:r>
          </a:p>
        </p:txBody>
      </p:sp>
      <p:graphicFrame>
        <p:nvGraphicFramePr>
          <p:cNvPr id="10" name="Диаграмма 9"/>
          <p:cNvGraphicFramePr>
            <a:graphicFrameLocks/>
          </p:cNvGraphicFramePr>
          <p:nvPr>
            <p:extLst>
              <p:ext uri="{D42A27DB-BD31-4B8C-83A1-F6EECF244321}">
                <p14:modId xmlns:p14="http://schemas.microsoft.com/office/powerpoint/2010/main" xmlns="" val="2077576938"/>
              </p:ext>
            </p:extLst>
          </p:nvPr>
        </p:nvGraphicFramePr>
        <p:xfrm>
          <a:off x="814504" y="2458410"/>
          <a:ext cx="3744416" cy="179901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68225" y="1834416"/>
            <a:ext cx="4473550" cy="738664"/>
          </a:xfrm>
          <a:prstGeom prst="rect">
            <a:avLst/>
          </a:prstGeom>
          <a:noFill/>
        </p:spPr>
        <p:txBody>
          <a:bodyPr wrap="square" rtlCol="0">
            <a:spAutoFit/>
          </a:bodyPr>
          <a:lstStyle/>
          <a:p>
            <a:pPr algn="ctr"/>
            <a:r>
              <a:rPr lang="ru-RU" sz="1050" b="1" i="1" dirty="0" smtClean="0">
                <a:latin typeface="Arial" pitchFamily="34" charset="0"/>
                <a:cs typeface="Arial" pitchFamily="34" charset="0"/>
              </a:rPr>
              <a:t>Доля детей в возрасте 5-18 лет, </a:t>
            </a:r>
          </a:p>
          <a:p>
            <a:pPr algn="ctr"/>
            <a:r>
              <a:rPr lang="ru-RU" sz="1050" b="1" i="1" dirty="0" smtClean="0">
                <a:latin typeface="Arial" pitchFamily="34" charset="0"/>
                <a:cs typeface="Arial" pitchFamily="34" charset="0"/>
              </a:rPr>
              <a:t>получающих услуги по дополнительному образованию в организациях различной организационно-правовой формы собственности, %</a:t>
            </a:r>
            <a:endParaRPr lang="ru-RU" sz="1050" b="1" i="1" dirty="0">
              <a:latin typeface="Arial" pitchFamily="34" charset="0"/>
              <a:cs typeface="Arial" pitchFamily="34" charset="0"/>
            </a:endParaRPr>
          </a:p>
        </p:txBody>
      </p:sp>
      <p:sp>
        <p:nvSpPr>
          <p:cNvPr id="12" name="Прямоугольник 11"/>
          <p:cNvSpPr/>
          <p:nvPr/>
        </p:nvSpPr>
        <p:spPr>
          <a:xfrm>
            <a:off x="521637" y="4195825"/>
            <a:ext cx="9833080" cy="830997"/>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Положительная динамика по сравнению с предыдущим годом отмечается в большинстве муниципальных образований. Наиболее существенная – в </a:t>
            </a:r>
            <a:r>
              <a:rPr lang="ru-RU" sz="1200" dirty="0" err="1">
                <a:latin typeface="Arial" panose="020B0604020202020204" pitchFamily="34" charset="0"/>
                <a:cs typeface="Arial" panose="020B0604020202020204" pitchFamily="34" charset="0"/>
              </a:rPr>
              <a:t>Воробьевском</a:t>
            </a:r>
            <a:r>
              <a:rPr lang="ru-RU" sz="1200" dirty="0">
                <a:latin typeface="Arial" panose="020B0604020202020204" pitchFamily="34" charset="0"/>
                <a:cs typeface="Arial" panose="020B0604020202020204" pitchFamily="34" charset="0"/>
              </a:rPr>
              <a:t> (на 11,8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(на 11,0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(на 10,6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муниципальных районах. </a:t>
            </a:r>
          </a:p>
          <a:p>
            <a:pPr indent="450000" algn="just"/>
            <a:endParaRPr lang="ru-RU" sz="1200" dirty="0" smtClean="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23655882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43</a:t>
            </a:fld>
            <a:endParaRPr lang="ru-RU" dirty="0"/>
          </a:p>
        </p:txBody>
      </p:sp>
      <p:sp>
        <p:nvSpPr>
          <p:cNvPr id="5" name="TextBox 4"/>
          <p:cNvSpPr txBox="1"/>
          <p:nvPr/>
        </p:nvSpPr>
        <p:spPr>
          <a:xfrm>
            <a:off x="594172" y="756295"/>
            <a:ext cx="9721080" cy="3046988"/>
          </a:xfrm>
          <a:prstGeom prst="rect">
            <a:avLst/>
          </a:prstGeom>
          <a:solidFill>
            <a:schemeClr val="accent3">
              <a:lumMod val="40000"/>
              <a:lumOff val="60000"/>
            </a:schemeClr>
          </a:solidFill>
          <a:ln>
            <a:solidFill>
              <a:schemeClr val="accent3"/>
            </a:solidFill>
          </a:ln>
        </p:spPr>
        <p:txBody>
          <a:bodyPr wrap="square" rtlCol="0">
            <a:spAutoFit/>
          </a:bodyPr>
          <a:lstStyle/>
          <a:p>
            <a:pPr indent="450000" algn="just"/>
            <a:r>
              <a:rPr lang="ru-RU" sz="1200" b="1" i="1" dirty="0">
                <a:latin typeface="Arial" panose="020B0604020202020204" pitchFamily="34" charset="0"/>
                <a:cs typeface="Arial" panose="020B0604020202020204" pitchFamily="34" charset="0"/>
              </a:rPr>
              <a:t>Основные задачи в сфере дополнительного образования на 2022 год, стоящие перед органами местного самоуправления</a:t>
            </a:r>
            <a:r>
              <a:rPr lang="ru-RU" sz="1200" b="1" i="1" dirty="0" smtClean="0">
                <a:latin typeface="Arial" panose="020B0604020202020204" pitchFamily="34" charset="0"/>
                <a:cs typeface="Arial" panose="020B0604020202020204" pitchFamily="34" charset="0"/>
              </a:rPr>
              <a:t>:</a:t>
            </a:r>
          </a:p>
          <a:p>
            <a:pPr indent="450000" algn="just"/>
            <a:endParaRPr lang="ru-RU" sz="12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q"/>
            </a:pPr>
            <a:r>
              <a:rPr lang="ru-RU" sz="1200" dirty="0" smtClean="0">
                <a:latin typeface="Arial" panose="020B0604020202020204" pitchFamily="34" charset="0"/>
                <a:cs typeface="Arial" panose="020B0604020202020204" pitchFamily="34" charset="0"/>
              </a:rPr>
              <a:t>Повышение </a:t>
            </a:r>
            <a:r>
              <a:rPr lang="ru-RU" sz="1200" dirty="0">
                <a:latin typeface="Arial" panose="020B0604020202020204" pitchFamily="34" charset="0"/>
                <a:cs typeface="Arial" panose="020B0604020202020204" pitchFamily="34" charset="0"/>
              </a:rPr>
              <a:t>охвата детей дополнительным </a:t>
            </a:r>
            <a:r>
              <a:rPr lang="ru-RU" sz="1200" dirty="0" smtClean="0">
                <a:latin typeface="Arial" panose="020B0604020202020204" pitchFamily="34" charset="0"/>
                <a:cs typeface="Arial" panose="020B0604020202020204" pitchFamily="34" charset="0"/>
              </a:rPr>
              <a:t>образованием;</a:t>
            </a:r>
            <a:endParaRPr lang="ru-RU" sz="12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q"/>
            </a:pPr>
            <a:r>
              <a:rPr lang="ru-RU" sz="1200" dirty="0" smtClean="0">
                <a:latin typeface="Arial" panose="020B0604020202020204" pitchFamily="34" charset="0"/>
                <a:cs typeface="Arial" panose="020B0604020202020204" pitchFamily="34" charset="0"/>
              </a:rPr>
              <a:t>Участие </a:t>
            </a:r>
            <a:r>
              <a:rPr lang="ru-RU" sz="1200" dirty="0">
                <a:latin typeface="Arial" panose="020B0604020202020204" pitchFamily="34" charset="0"/>
                <a:cs typeface="Arial" panose="020B0604020202020204" pitchFamily="34" charset="0"/>
              </a:rPr>
              <a:t>в реализации регионального проекта «Успех каждого ребенка», в том числе в реализации мероприятий по созданию новых мест в образовательных организациях для реализации дополнительных общеразвивающих программ всех направленностей и созданию в общеобразовательных организациях, расположенных в сельской местности и малых городах, условий для занятия физической культурой и спортом</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q"/>
            </a:pPr>
            <a:r>
              <a:rPr lang="ru-RU" sz="1200" dirty="0" smtClean="0">
                <a:latin typeface="Arial" panose="020B0604020202020204" pitchFamily="34" charset="0"/>
                <a:cs typeface="Arial" panose="020B0604020202020204" pitchFamily="34" charset="0"/>
              </a:rPr>
              <a:t>Участие </a:t>
            </a:r>
            <a:r>
              <a:rPr lang="ru-RU" sz="1200" dirty="0">
                <a:latin typeface="Arial" panose="020B0604020202020204" pitchFamily="34" charset="0"/>
                <a:cs typeface="Arial" panose="020B0604020202020204" pitchFamily="34" charset="0"/>
              </a:rPr>
              <a:t>в реализации региональной модели по работе с одаренными детьми, в том числе организация работы с ГАУ ДО ВО «Региональный центр выявления, поддержки и развития способностей и талантов у детей и молодежи «ОРИОН», осуществление взаимодействия с Образовательным фондом «Талант и успех</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q"/>
            </a:pPr>
            <a:r>
              <a:rPr lang="ru-RU" sz="1200" dirty="0" smtClean="0">
                <a:latin typeface="Arial" panose="020B0604020202020204" pitchFamily="34" charset="0"/>
                <a:cs typeface="Arial" panose="020B0604020202020204" pitchFamily="34" charset="0"/>
              </a:rPr>
              <a:t>Продолжение </a:t>
            </a:r>
            <a:r>
              <a:rPr lang="ru-RU" sz="1200" dirty="0">
                <a:latin typeface="Arial" panose="020B0604020202020204" pitchFamily="34" charset="0"/>
                <a:cs typeface="Arial" panose="020B0604020202020204" pitchFamily="34" charset="0"/>
              </a:rPr>
              <a:t>работы по созданию в общеобразовательных учреждениях школьных театров, музеев, спортивных клубов, </a:t>
            </a:r>
            <a:r>
              <a:rPr lang="ru-RU" sz="1200" dirty="0" smtClean="0">
                <a:latin typeface="Arial" panose="020B0604020202020204" pitchFamily="34" charset="0"/>
                <a:cs typeface="Arial" panose="020B0604020202020204" pitchFamily="34" charset="0"/>
              </a:rPr>
              <a:t>медиа-центров;</a:t>
            </a:r>
            <a:endParaRPr lang="ru-RU" sz="12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q"/>
            </a:pPr>
            <a:r>
              <a:rPr lang="ru-RU" sz="1200" dirty="0" smtClean="0">
                <a:latin typeface="Arial" panose="020B0604020202020204" pitchFamily="34" charset="0"/>
                <a:cs typeface="Arial" panose="020B0604020202020204" pitchFamily="34" charset="0"/>
              </a:rPr>
              <a:t>Увеличение </a:t>
            </a:r>
            <a:r>
              <a:rPr lang="ru-RU" sz="1200" dirty="0">
                <a:latin typeface="Arial" panose="020B0604020202020204" pitchFamily="34" charset="0"/>
                <a:cs typeface="Arial" panose="020B0604020202020204" pitchFamily="34" charset="0"/>
              </a:rPr>
              <a:t>доли участия обучающихся (в т</a:t>
            </a:r>
            <a:r>
              <a:rPr lang="ru-RU" sz="1200" dirty="0" smtClean="0">
                <a:latin typeface="Arial" panose="020B0604020202020204" pitchFamily="34" charset="0"/>
                <a:cs typeface="Arial" panose="020B0604020202020204" pitchFamily="34" charset="0"/>
              </a:rPr>
              <a:t>. ч</a:t>
            </a:r>
            <a:r>
              <a:rPr lang="ru-RU" sz="1200" dirty="0">
                <a:latin typeface="Arial" panose="020B0604020202020204" pitchFamily="34" charset="0"/>
                <a:cs typeface="Arial" panose="020B0604020202020204" pitchFamily="34" charset="0"/>
              </a:rPr>
              <a:t>. детей с ограниченными возможностями здоровья) в творческих конкурсах регионального и всероссийского уровней.</a:t>
            </a:r>
          </a:p>
          <a:p>
            <a:pPr algn="just"/>
            <a:r>
              <a:rPr lang="ru-RU"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22375714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650956" y="6864233"/>
            <a:ext cx="2495127" cy="402567"/>
          </a:xfrm>
        </p:spPr>
        <p:txBody>
          <a:bodyPr/>
          <a:lstStyle/>
          <a:p>
            <a:fld id="{725C68B6-61C2-468F-89AB-4B9F7531AA68}" type="slidenum">
              <a:rPr lang="ru-RU" smtClean="0"/>
              <a:pPr/>
              <a:t>44</a:t>
            </a:fld>
            <a:endParaRPr lang="ru-RU" dirty="0"/>
          </a:p>
        </p:txBody>
      </p:sp>
      <p:sp>
        <p:nvSpPr>
          <p:cNvPr id="3" name="TextBox 2"/>
          <p:cNvSpPr txBox="1"/>
          <p:nvPr/>
        </p:nvSpPr>
        <p:spPr>
          <a:xfrm>
            <a:off x="810196" y="618778"/>
            <a:ext cx="1512168" cy="276999"/>
          </a:xfrm>
          <a:prstGeom prst="rect">
            <a:avLst/>
          </a:prstGeom>
          <a:noFill/>
        </p:spPr>
        <p:txBody>
          <a:bodyPr wrap="square" rtlCol="0">
            <a:spAutoFit/>
          </a:bodyPr>
          <a:lstStyle/>
          <a:p>
            <a:r>
              <a:rPr lang="ru-RU" sz="1200" b="1" i="1" smtClean="0">
                <a:latin typeface="Arial" pitchFamily="34" charset="0"/>
                <a:cs typeface="Arial" pitchFamily="34" charset="0"/>
              </a:rPr>
              <a:t>КУЛЬТУРА </a:t>
            </a:r>
            <a:endParaRPr lang="ru-RU" sz="1200" b="1" i="1" dirty="0">
              <a:latin typeface="Arial" pitchFamily="34" charset="0"/>
              <a:cs typeface="Arial" pitchFamily="34" charset="0"/>
            </a:endParaRPr>
          </a:p>
        </p:txBody>
      </p:sp>
      <p:sp>
        <p:nvSpPr>
          <p:cNvPr id="4" name="Прямоугольник 3"/>
          <p:cNvSpPr/>
          <p:nvPr/>
        </p:nvSpPr>
        <p:spPr>
          <a:xfrm>
            <a:off x="378148" y="869647"/>
            <a:ext cx="10158702" cy="6555641"/>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На 1 января 2022 года в области функционировало 1625 муниципальных учреждений культуры, в их числе: 756 культурно-досуговых учреждений, 772 общедоступных библиотеки, 69 учреждений дополнительного образования, 5 парков, 3 театра, 14 музеев, 6 методических центров. </a:t>
            </a:r>
            <a:r>
              <a:rPr lang="ru-RU" sz="1200" dirty="0" smtClean="0">
                <a:latin typeface="Arial" panose="020B0604020202020204" pitchFamily="34" charset="0"/>
                <a:cs typeface="Arial" panose="020B0604020202020204" pitchFamily="34" charset="0"/>
              </a:rPr>
              <a:t>В 2021 году сеть </a:t>
            </a:r>
            <a:r>
              <a:rPr lang="ru-RU" sz="1200" dirty="0">
                <a:latin typeface="Arial" panose="020B0604020202020204" pitchFamily="34" charset="0"/>
                <a:cs typeface="Arial" panose="020B0604020202020204" pitchFamily="34" charset="0"/>
              </a:rPr>
              <a:t>учреждений культуры сократилась на 13 единиц (1 ДШИ, 4 культурно-досуговых учреждения и 8 библиотек). </a:t>
            </a:r>
          </a:p>
          <a:p>
            <a:pPr indent="450000" algn="just"/>
            <a:r>
              <a:rPr lang="ru-RU" sz="1200" dirty="0">
                <a:latin typeface="Arial" panose="020B0604020202020204" pitchFamily="34" charset="0"/>
                <a:cs typeface="Arial" panose="020B0604020202020204" pitchFamily="34" charset="0"/>
              </a:rPr>
              <a:t>Культурно-досуговые учреждения являются флагманами культурно-просветительной работы, 86% учреждений находится в сельской местности. В составе учреждений функционирует 7253 клубных формирования, в которых занимаются 86,6 тыс. человек. В среднем по области на одно клубное учреждение приходится 9,6 клубных </a:t>
            </a:r>
            <a:r>
              <a:rPr lang="ru-RU" sz="1200" dirty="0" smtClean="0">
                <a:latin typeface="Arial" panose="020B0604020202020204" pitchFamily="34" charset="0"/>
                <a:cs typeface="Arial" panose="020B0604020202020204" pitchFamily="34" charset="0"/>
              </a:rPr>
              <a:t>формирования. </a:t>
            </a:r>
            <a:r>
              <a:rPr lang="ru-RU" sz="1200" dirty="0">
                <a:latin typeface="Arial" panose="020B0604020202020204" pitchFamily="34" charset="0"/>
                <a:cs typeface="Arial" panose="020B0604020202020204" pitchFamily="34" charset="0"/>
              </a:rPr>
              <a:t>В 17 муниципальных районах и городских округах культурно-досуговые учреждения объединены в централизованные клубные системы. </a:t>
            </a:r>
          </a:p>
          <a:p>
            <a:pPr indent="450000" algn="just"/>
            <a:r>
              <a:rPr lang="ru-RU" sz="1200" dirty="0">
                <a:latin typeface="Arial" panose="020B0604020202020204" pitchFamily="34" charset="0"/>
                <a:cs typeface="Arial" panose="020B0604020202020204" pitchFamily="34" charset="0"/>
              </a:rPr>
              <a:t>За 2021 год культурно-досуговыми учреждениями области проведено 114,1 тыс. культурно-массовых мероприятий, посетителями которых стали порядка 6 млн человек. В связи с неблагоприятной санитарно-эпидемиологической обстановкой большинство мероприятий проходили в онлайн-формате. В 2021 году девять коллективов удостоены звания «Народный (образцовый) самодеятельный коллектив Воронежской области». Всего </a:t>
            </a:r>
            <a:r>
              <a:rPr lang="ru-RU" sz="1200" dirty="0" smtClean="0">
                <a:latin typeface="Arial" panose="020B0604020202020204" pitchFamily="34" charset="0"/>
                <a:cs typeface="Arial" panose="020B0604020202020204" pitchFamily="34" charset="0"/>
              </a:rPr>
              <a:t>в области это звание имеют </a:t>
            </a:r>
            <a:r>
              <a:rPr lang="ru-RU" sz="1200" dirty="0">
                <a:latin typeface="Arial" panose="020B0604020202020204" pitchFamily="34" charset="0"/>
                <a:cs typeface="Arial" panose="020B0604020202020204" pitchFamily="34" charset="0"/>
              </a:rPr>
              <a:t>387 коллективов.</a:t>
            </a:r>
          </a:p>
          <a:p>
            <a:pPr indent="450000" algn="just"/>
            <a:r>
              <a:rPr lang="ru-RU" sz="1200" dirty="0">
                <a:latin typeface="Arial" panose="020B0604020202020204" pitchFamily="34" charset="0"/>
                <a:cs typeface="Arial" panose="020B0604020202020204" pitchFamily="34" charset="0"/>
              </a:rPr>
              <a:t>Библиотечное обслуживание детей осуществляют 38 специализированных библиотек. В 2021 году библиотеки Воронежской области посетило более 7 млн человек.</a:t>
            </a:r>
          </a:p>
          <a:p>
            <a:pPr indent="450000" algn="just"/>
            <a:r>
              <a:rPr lang="ru-RU" sz="1200" dirty="0">
                <a:latin typeface="Arial" panose="020B0604020202020204" pitchFamily="34" charset="0"/>
                <a:cs typeface="Arial" panose="020B0604020202020204" pitchFamily="34" charset="0"/>
              </a:rPr>
              <a:t>По-прежнему важной задачей, стоящей перед органами управления культуры, является укрепление материально-технической базы учреждений культуры</a:t>
            </a:r>
            <a:r>
              <a:rPr lang="ru-RU" sz="1200" dirty="0" smtClean="0">
                <a:latin typeface="Arial" panose="020B0604020202020204" pitchFamily="34" charset="0"/>
                <a:cs typeface="Arial" panose="020B0604020202020204" pitchFamily="34" charset="0"/>
              </a:rPr>
              <a:t>. Основным </a:t>
            </a:r>
            <a:r>
              <a:rPr lang="ru-RU" sz="1200" dirty="0">
                <a:latin typeface="Arial" panose="020B0604020202020204" pitchFamily="34" charset="0"/>
                <a:cs typeface="Arial" panose="020B0604020202020204" pitchFamily="34" charset="0"/>
              </a:rPr>
              <a:t>механизмом поддержки муниципальной культуры является государственная программа Воронежской области «Развитие культуры и туризма», в рамках которой осуществляется строительство и реконструкция объектов культуры, капитальный ремонт учреждений культуры, модернизация материально-технической базы учреждений культуры, проведение фестивалей, праздников.</a:t>
            </a:r>
          </a:p>
          <a:p>
            <a:pPr indent="450000" algn="just"/>
            <a:r>
              <a:rPr lang="ru-RU" sz="1200" dirty="0">
                <a:latin typeface="Arial" panose="020B0604020202020204" pitchFamily="34" charset="0"/>
                <a:cs typeface="Arial" panose="020B0604020202020204" pitchFamily="34" charset="0"/>
              </a:rPr>
              <a:t>В 2021 году в рамках регионального проекта «Культурная среда»:</a:t>
            </a:r>
          </a:p>
          <a:p>
            <a:pPr marL="171450" indent="-171450" algn="just">
              <a:buFont typeface="Wingdings" panose="05000000000000000000" pitchFamily="2" charset="2"/>
              <a:buChar char="ü"/>
            </a:pPr>
            <a:r>
              <a:rPr lang="ru-RU" sz="1200" dirty="0" smtClean="0">
                <a:latin typeface="Arial" panose="020B0604020202020204" pitchFamily="34" charset="0"/>
                <a:cs typeface="Arial" panose="020B0604020202020204" pitchFamily="34" charset="0"/>
              </a:rPr>
              <a:t>созданы </a:t>
            </a:r>
            <a:r>
              <a:rPr lang="ru-RU" sz="1200" dirty="0">
                <a:latin typeface="Arial" panose="020B0604020202020204" pitchFamily="34" charset="0"/>
                <a:cs typeface="Arial" panose="020B0604020202020204" pitchFamily="34" charset="0"/>
              </a:rPr>
              <a:t>3 модельные муниципальные библиотеки (в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муниципальных районах и Борисоглебском городском округе);</a:t>
            </a:r>
          </a:p>
          <a:p>
            <a:pPr marL="171450" indent="-171450" algn="just">
              <a:buFont typeface="Wingdings" panose="05000000000000000000" pitchFamily="2" charset="2"/>
              <a:buChar char="ü"/>
            </a:pPr>
            <a:r>
              <a:rPr lang="ru-RU" sz="1200" dirty="0" smtClean="0">
                <a:latin typeface="Arial" panose="020B0604020202020204" pitchFamily="34" charset="0"/>
                <a:cs typeface="Arial" panose="020B0604020202020204" pitchFamily="34" charset="0"/>
              </a:rPr>
              <a:t>проведен </a:t>
            </a:r>
            <a:r>
              <a:rPr lang="ru-RU" sz="1200" dirty="0">
                <a:latin typeface="Arial" panose="020B0604020202020204" pitchFamily="34" charset="0"/>
                <a:cs typeface="Arial" panose="020B0604020202020204" pitchFamily="34" charset="0"/>
              </a:rPr>
              <a:t>капитальный ремонт 2 домов культуры (в </a:t>
            </a:r>
            <a:r>
              <a:rPr lang="ru-RU" sz="1200" dirty="0" err="1">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и </a:t>
            </a:r>
            <a:r>
              <a:rPr lang="ru-RU" sz="1200" dirty="0" err="1">
                <a:latin typeface="Arial" panose="020B0604020202020204" pitchFamily="34" charset="0"/>
                <a:cs typeface="Arial" panose="020B0604020202020204" pitchFamily="34" charset="0"/>
              </a:rPr>
              <a:t>Панинском</a:t>
            </a:r>
            <a:r>
              <a:rPr lang="ru-RU" sz="1200" dirty="0">
                <a:latin typeface="Arial" panose="020B0604020202020204" pitchFamily="34" charset="0"/>
                <a:cs typeface="Arial" panose="020B0604020202020204" pitchFamily="34" charset="0"/>
              </a:rPr>
              <a:t> муниципальных районах), 2 детских школ искусств (в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и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районах);</a:t>
            </a:r>
          </a:p>
          <a:p>
            <a:pPr marL="171450" indent="-171450" algn="just">
              <a:buFont typeface="Wingdings" panose="05000000000000000000" pitchFamily="2" charset="2"/>
              <a:buChar char="ü"/>
            </a:pPr>
            <a:r>
              <a:rPr lang="ru-RU" sz="1200" dirty="0" smtClean="0">
                <a:latin typeface="Arial" panose="020B0604020202020204" pitchFamily="34" charset="0"/>
                <a:cs typeface="Arial" panose="020B0604020202020204" pitchFamily="34" charset="0"/>
              </a:rPr>
              <a:t>оснащены </a:t>
            </a:r>
            <a:r>
              <a:rPr lang="ru-RU" sz="1200" dirty="0">
                <a:latin typeface="Arial" panose="020B0604020202020204" pitchFamily="34" charset="0"/>
                <a:cs typeface="Arial" panose="020B0604020202020204" pitchFamily="34" charset="0"/>
              </a:rPr>
              <a:t>музыкальными инструментами, оборудованием и </a:t>
            </a:r>
            <a:r>
              <a:rPr lang="ru-RU" sz="1200" dirty="0" smtClean="0">
                <a:latin typeface="Arial" panose="020B0604020202020204" pitchFamily="34" charset="0"/>
                <a:cs typeface="Arial" panose="020B0604020202020204" pitchFamily="34" charset="0"/>
              </a:rPr>
              <a:t>материалами 15 </a:t>
            </a:r>
            <a:r>
              <a:rPr lang="ru-RU" sz="1200" dirty="0">
                <a:latin typeface="Arial" panose="020B0604020202020204" pitchFamily="34" charset="0"/>
                <a:cs typeface="Arial" panose="020B0604020202020204" pitchFamily="34" charset="0"/>
              </a:rPr>
              <a:t>образовательных учреждений </a:t>
            </a:r>
            <a:r>
              <a:rPr lang="ru-RU" sz="1200" dirty="0" smtClean="0">
                <a:latin typeface="Arial" panose="020B0604020202020204" pitchFamily="34" charset="0"/>
                <a:cs typeface="Arial" panose="020B0604020202020204" pitchFamily="34" charset="0"/>
              </a:rPr>
              <a:t>сферы </a:t>
            </a:r>
            <a:r>
              <a:rPr lang="ru-RU" sz="1200" dirty="0">
                <a:latin typeface="Arial" panose="020B0604020202020204" pitchFamily="34" charset="0"/>
                <a:cs typeface="Arial" panose="020B0604020202020204" pitchFamily="34" charset="0"/>
              </a:rPr>
              <a:t>культуры .</a:t>
            </a:r>
          </a:p>
          <a:p>
            <a:pPr indent="450000" algn="just"/>
            <a:r>
              <a:rPr lang="ru-RU" sz="1200" dirty="0">
                <a:latin typeface="Arial" panose="020B0604020202020204" pitchFamily="34" charset="0"/>
                <a:cs typeface="Arial" panose="020B0604020202020204" pitchFamily="34" charset="0"/>
              </a:rPr>
              <a:t>В рамках регионального проекта «Творческие люди» продолжается ежегодная поддержка лучших сельских учреждений и работников культуры, а также любительских творческих коллективов. В 2021 году победителями конкурсов стали 17 работников сельских учреждений культуры и 15 сельских учреждений культуры. Ансамбль «</a:t>
            </a:r>
            <a:r>
              <a:rPr lang="ru-RU" sz="1200" dirty="0" err="1">
                <a:latin typeface="Arial" panose="020B0604020202020204" pitchFamily="34" charset="0"/>
                <a:cs typeface="Arial" panose="020B0604020202020204" pitchFamily="34" charset="0"/>
              </a:rPr>
              <a:t>Зимогоры</a:t>
            </a:r>
            <a:r>
              <a:rPr lang="ru-RU" sz="1200" dirty="0">
                <a:latin typeface="Arial" panose="020B0604020202020204" pitchFamily="34" charset="0"/>
                <a:cs typeface="Arial" panose="020B0604020202020204" pitchFamily="34" charset="0"/>
              </a:rPr>
              <a:t>» Новоусманского района стал лауреатом и </a:t>
            </a:r>
            <a:r>
              <a:rPr lang="ru-RU" sz="1200" dirty="0" err="1">
                <a:latin typeface="Arial" panose="020B0604020202020204" pitchFamily="34" charset="0"/>
                <a:cs typeface="Arial" panose="020B0604020202020204" pitchFamily="34" charset="0"/>
              </a:rPr>
              <a:t>грантообладателем</a:t>
            </a:r>
            <a:r>
              <a:rPr lang="ru-RU" sz="1200" dirty="0">
                <a:latin typeface="Arial" panose="020B0604020202020204" pitchFamily="34" charset="0"/>
                <a:cs typeface="Arial" panose="020B0604020202020204" pitchFamily="34" charset="0"/>
              </a:rPr>
              <a:t> Всероссийского фестиваля – конкурса любительских творческих коллективов.</a:t>
            </a:r>
          </a:p>
          <a:p>
            <a:pPr indent="450000" algn="just"/>
            <a:r>
              <a:rPr lang="ru-RU" sz="1200" dirty="0">
                <a:latin typeface="Arial" panose="020B0604020202020204" pitchFamily="34" charset="0"/>
                <a:cs typeface="Arial" panose="020B0604020202020204" pitchFamily="34" charset="0"/>
              </a:rPr>
              <a:t>В рамках регионального проекта «Цифровая культура» созданы 2 виртуальных концертных зала (в Острогожском и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муниципальных районах).</a:t>
            </a:r>
          </a:p>
          <a:p>
            <a:pPr indent="450000" algn="just"/>
            <a:r>
              <a:rPr lang="ru-RU" sz="1200" dirty="0">
                <a:latin typeface="Arial" panose="020B0604020202020204" pitchFamily="34" charset="0"/>
                <a:cs typeface="Arial" panose="020B0604020202020204" pitchFamily="34" charset="0"/>
              </a:rPr>
              <a:t>В 2021 году в рамках областной адресной программы капитального ремонта проведен капитальный ремонт зданий 26 учреждений культуры (6 из них – переходящие), приобретено оборудование для 12 учреждений культуры. </a:t>
            </a:r>
          </a:p>
          <a:p>
            <a:pPr indent="450000" algn="just"/>
            <a:r>
              <a:rPr lang="ru-RU" sz="1200" dirty="0">
                <a:latin typeface="Arial" panose="020B0604020202020204" pitchFamily="34" charset="0"/>
                <a:cs typeface="Arial" panose="020B0604020202020204" pitchFamily="34" charset="0"/>
              </a:rPr>
              <a:t>Также денежные средства на приобретение оборудования для 12 учреждений культуры были выделены в рамках федерального проекта «Культура малой Родины</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857045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45</a:t>
            </a:fld>
            <a:endParaRPr lang="ru-RU" dirty="0"/>
          </a:p>
        </p:txBody>
      </p:sp>
      <p:sp>
        <p:nvSpPr>
          <p:cNvPr id="3" name="TextBox 2"/>
          <p:cNvSpPr txBox="1"/>
          <p:nvPr/>
        </p:nvSpPr>
        <p:spPr>
          <a:xfrm>
            <a:off x="1746300" y="3037031"/>
            <a:ext cx="7901522" cy="253916"/>
          </a:xfrm>
          <a:prstGeom prst="rect">
            <a:avLst/>
          </a:prstGeom>
          <a:noFill/>
        </p:spPr>
        <p:txBody>
          <a:bodyPr wrap="none" rtlCol="0">
            <a:spAutoFit/>
          </a:bodyPr>
          <a:lstStyle/>
          <a:p>
            <a:r>
              <a:rPr lang="ru-RU" sz="1050" b="1" i="1" dirty="0" smtClean="0">
                <a:latin typeface="Arial" pitchFamily="34" charset="0"/>
                <a:cs typeface="Arial" pitchFamily="34" charset="0"/>
              </a:rPr>
              <a:t>Уровень фактической обеспеченности учреждениями культуры от нормативной потребности в 2021 году, %</a:t>
            </a:r>
            <a:endParaRPr lang="ru-RU" sz="1050" b="1" i="1" dirty="0">
              <a:latin typeface="Arial" pitchFamily="34" charset="0"/>
              <a:cs typeface="Arial" pitchFamily="34"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xmlns="" val="2726702013"/>
              </p:ext>
            </p:extLst>
          </p:nvPr>
        </p:nvGraphicFramePr>
        <p:xfrm>
          <a:off x="558168" y="2844527"/>
          <a:ext cx="9865096" cy="3353835"/>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450156" y="5630903"/>
            <a:ext cx="10081120" cy="1717393"/>
          </a:xfrm>
          <a:prstGeom prst="rect">
            <a:avLst/>
          </a:prstGeom>
        </p:spPr>
        <p:txBody>
          <a:bodyPr wrap="square">
            <a:spAutoFit/>
          </a:bodyPr>
          <a:lstStyle/>
          <a:p>
            <a:pPr indent="450000" algn="just">
              <a:lnSpc>
                <a:spcPct val="110000"/>
              </a:lnSpc>
            </a:pPr>
            <a:r>
              <a:rPr lang="ru-RU" sz="1200" b="1" i="1" dirty="0">
                <a:latin typeface="Arial" panose="020B0604020202020204" pitchFamily="34" charset="0"/>
                <a:cs typeface="Arial" panose="020B0604020202020204" pitchFamily="34" charset="0"/>
              </a:rPr>
              <a:t>Уровень фактической обеспеченности клубами и учреждениями клубного типа</a:t>
            </a:r>
            <a:r>
              <a:rPr lang="ru-RU" sz="1200" dirty="0">
                <a:latin typeface="Arial" panose="020B0604020202020204" pitchFamily="34" charset="0"/>
                <a:cs typeface="Arial" panose="020B0604020202020204" pitchFamily="34" charset="0"/>
              </a:rPr>
              <a:t> в среднем по области по итогам 2021 года превышает нормативную потребность и составляет 126 %, что соответствует уровню прошлого года.</a:t>
            </a:r>
          </a:p>
          <a:p>
            <a:pPr indent="450000" algn="just">
              <a:lnSpc>
                <a:spcPct val="110000"/>
              </a:lnSpc>
            </a:pPr>
            <a:r>
              <a:rPr lang="ru-RU" sz="1200" dirty="0">
                <a:latin typeface="Arial" panose="020B0604020202020204" pitchFamily="34" charset="0"/>
                <a:cs typeface="Arial" panose="020B0604020202020204" pitchFamily="34" charset="0"/>
              </a:rPr>
              <a:t>В 32 муниципальных образованиях фактическая обеспеченность клубными учреждениями превышает или соответствует нормативной. </a:t>
            </a:r>
          </a:p>
          <a:p>
            <a:pPr indent="450000" algn="just">
              <a:lnSpc>
                <a:spcPct val="110000"/>
              </a:lnSpc>
            </a:pPr>
            <a:r>
              <a:rPr lang="ru-RU" sz="1200" dirty="0">
                <a:latin typeface="Arial" panose="020B0604020202020204" pitchFamily="34" charset="0"/>
                <a:cs typeface="Arial" panose="020B0604020202020204" pitchFamily="34" charset="0"/>
              </a:rPr>
              <a:t>Наибольшая обеспеченность – в городских округах г. Воронеж (283,3 %) и Борисоглебском (266,7 %), а также в Кантемировском (189,5 %), Каменском (166,7 %), </a:t>
            </a:r>
            <a:r>
              <a:rPr lang="ru-RU" sz="1200" dirty="0" err="1">
                <a:latin typeface="Arial" panose="020B0604020202020204" pitchFamily="34" charset="0"/>
                <a:cs typeface="Arial" panose="020B0604020202020204" pitchFamily="34" charset="0"/>
              </a:rPr>
              <a:t>Воробьевском</a:t>
            </a:r>
            <a:r>
              <a:rPr lang="ru-RU" sz="1200" dirty="0">
                <a:latin typeface="Arial" panose="020B0604020202020204" pitchFamily="34" charset="0"/>
                <a:cs typeface="Arial" panose="020B0604020202020204" pitchFamily="34" charset="0"/>
              </a:rPr>
              <a:t> (164,3 %) районах.</a:t>
            </a:r>
          </a:p>
          <a:p>
            <a:pPr indent="450000" algn="just">
              <a:lnSpc>
                <a:spcPct val="110000"/>
              </a:lnSpc>
            </a:pPr>
            <a:r>
              <a:rPr lang="ru-RU" sz="1200" dirty="0">
                <a:latin typeface="Arial" panose="020B0604020202020204" pitchFamily="34" charset="0"/>
                <a:cs typeface="Arial" panose="020B0604020202020204" pitchFamily="34" charset="0"/>
              </a:rPr>
              <a:t>Ниже 100% данный показатель в Семилукском (85,7 %) муниципальном районе и в городском округе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(50 %). </a:t>
            </a:r>
          </a:p>
          <a:p>
            <a:pPr indent="450000" algn="just" fontAlgn="base">
              <a:lnSpc>
                <a:spcPct val="110000"/>
              </a:lnSpc>
              <a:spcAft>
                <a:spcPts val="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Прямоугольник 6"/>
          <p:cNvSpPr/>
          <p:nvPr/>
        </p:nvSpPr>
        <p:spPr>
          <a:xfrm>
            <a:off x="450156" y="753501"/>
            <a:ext cx="10081120" cy="2308324"/>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 2021 году продолжилось внедрение информационных технологий в культурно-досуговую сферу и обеспечение клубных учреждений современной компьютерной техникой и средствами информатизации. В 2021 году число клубных учреждений, имеющих компьютерную технику, составило 592 ед. (2020 г. - 564), что составляет 78% от общего числа клубных учреждений. Увеличилось и число культурно-досуговых учреждений, имеющих доступ к сети Интернет – 475 ед</a:t>
            </a:r>
            <a:r>
              <a:rPr lang="ru-RU" sz="1200" dirty="0" smtClean="0">
                <a:latin typeface="Arial" panose="020B0604020202020204" pitchFamily="34" charset="0"/>
                <a:cs typeface="Arial" panose="020B0604020202020204" pitchFamily="34" charset="0"/>
              </a:rPr>
              <a:t>., или 63% </a:t>
            </a:r>
            <a:r>
              <a:rPr lang="ru-RU" sz="1200" dirty="0">
                <a:latin typeface="Arial" panose="020B0604020202020204" pitchFamily="34" charset="0"/>
                <a:cs typeface="Arial" panose="020B0604020202020204" pitchFamily="34" charset="0"/>
              </a:rPr>
              <a:t>(2020 г. – 405). </a:t>
            </a:r>
            <a:r>
              <a:rPr lang="ru-RU" sz="1200" dirty="0" smtClean="0">
                <a:latin typeface="Arial" panose="020B0604020202020204" pitchFamily="34" charset="0"/>
                <a:cs typeface="Arial" panose="020B0604020202020204" pitchFamily="34" charset="0"/>
              </a:rPr>
              <a:t>Собственный </a:t>
            </a:r>
            <a:r>
              <a:rPr lang="ru-RU" sz="1200" dirty="0">
                <a:latin typeface="Arial" panose="020B0604020202020204" pitchFamily="34" charset="0"/>
                <a:cs typeface="Arial" panose="020B0604020202020204" pitchFamily="34" charset="0"/>
              </a:rPr>
              <a:t>Интернет-сайт имеют 138 </a:t>
            </a:r>
            <a:r>
              <a:rPr lang="ru-RU" sz="1200" dirty="0" smtClean="0">
                <a:latin typeface="Arial" panose="020B0604020202020204" pitchFamily="34" charset="0"/>
                <a:cs typeface="Arial" panose="020B0604020202020204" pitchFamily="34" charset="0"/>
              </a:rPr>
              <a:t>культурно-досуговых учреждений (</a:t>
            </a:r>
            <a:r>
              <a:rPr lang="ru-RU" sz="1200" dirty="0">
                <a:latin typeface="Arial" panose="020B0604020202020204" pitchFamily="34" charset="0"/>
                <a:cs typeface="Arial" panose="020B0604020202020204" pitchFamily="34" charset="0"/>
              </a:rPr>
              <a:t>18,3%) .</a:t>
            </a:r>
          </a:p>
          <a:p>
            <a:pPr indent="450000" algn="just"/>
            <a:r>
              <a:rPr lang="ru-RU" sz="1200" dirty="0">
                <a:latin typeface="Arial" panose="020B0604020202020204" pitchFamily="34" charset="0"/>
                <a:cs typeface="Arial" panose="020B0604020202020204" pitchFamily="34" charset="0"/>
              </a:rPr>
              <a:t>В 2021 году в рамках национального проекта «Цифровая экономика» к сети Интернет подключены 52 </a:t>
            </a:r>
            <a:r>
              <a:rPr lang="ru-RU" sz="1200" dirty="0" smtClean="0">
                <a:latin typeface="Arial" panose="020B0604020202020204" pitchFamily="34" charset="0"/>
                <a:cs typeface="Arial" panose="020B0604020202020204" pitchFamily="34" charset="0"/>
              </a:rPr>
              <a:t>библиотеки. Уровень </a:t>
            </a:r>
            <a:r>
              <a:rPr lang="ru-RU" sz="1200" dirty="0">
                <a:latin typeface="Arial" panose="020B0604020202020204" pitchFamily="34" charset="0"/>
                <a:cs typeface="Arial" panose="020B0604020202020204" pitchFamily="34" charset="0"/>
              </a:rPr>
              <a:t>подключения библиотек к сети Интернет составляет 60% (473 библиотеки), </a:t>
            </a:r>
            <a:r>
              <a:rPr lang="ru-RU" sz="1200" dirty="0" smtClean="0">
                <a:latin typeface="Arial" panose="020B0604020202020204" pitchFamily="34" charset="0"/>
                <a:cs typeface="Arial" panose="020B0604020202020204" pitchFamily="34" charset="0"/>
              </a:rPr>
              <a:t>что </a:t>
            </a:r>
            <a:r>
              <a:rPr lang="ru-RU" sz="1200" dirty="0">
                <a:latin typeface="Arial" panose="020B0604020202020204" pitchFamily="34" charset="0"/>
                <a:cs typeface="Arial" panose="020B0604020202020204" pitchFamily="34" charset="0"/>
              </a:rPr>
              <a:t>позволяет </a:t>
            </a:r>
            <a:r>
              <a:rPr lang="ru-RU" sz="1200" dirty="0" smtClean="0">
                <a:latin typeface="Arial" panose="020B0604020202020204" pitchFamily="34" charset="0"/>
                <a:cs typeface="Arial" panose="020B0604020202020204" pitchFamily="34" charset="0"/>
              </a:rPr>
              <a:t>предоставлять </a:t>
            </a:r>
            <a:r>
              <a:rPr lang="ru-RU" sz="1200" dirty="0">
                <a:latin typeface="Arial" panose="020B0604020202020204" pitchFamily="34" charset="0"/>
                <a:cs typeface="Arial" panose="020B0604020202020204" pitchFamily="34" charset="0"/>
              </a:rPr>
              <a:t>ресурсы национальной электронной библиотеки, </a:t>
            </a:r>
            <a:r>
              <a:rPr lang="ru-RU" sz="1200" dirty="0" smtClean="0">
                <a:latin typeface="Arial" panose="020B0604020202020204" pitchFamily="34" charset="0"/>
                <a:cs typeface="Arial" panose="020B0604020202020204" pitchFamily="34" charset="0"/>
              </a:rPr>
              <a:t>внедрять </a:t>
            </a:r>
            <a:r>
              <a:rPr lang="ru-RU" sz="1200" dirty="0">
                <a:latin typeface="Arial" panose="020B0604020202020204" pitchFamily="34" charset="0"/>
                <a:cs typeface="Arial" panose="020B0604020202020204" pitchFamily="34" charset="0"/>
              </a:rPr>
              <a:t>станции самостоятельной </a:t>
            </a:r>
            <a:r>
              <a:rPr lang="ru-RU" sz="1200" dirty="0" smtClean="0">
                <a:latin typeface="Arial" panose="020B0604020202020204" pitchFamily="34" charset="0"/>
                <a:cs typeface="Arial" panose="020B0604020202020204" pitchFamily="34" charset="0"/>
              </a:rPr>
              <a:t>книговыдачи, </a:t>
            </a:r>
            <a:r>
              <a:rPr lang="ru-RU" sz="1200" dirty="0">
                <a:latin typeface="Arial" panose="020B0604020202020204" pitchFamily="34" charset="0"/>
                <a:cs typeface="Arial" panose="020B0604020202020204" pitchFamily="34" charset="0"/>
              </a:rPr>
              <a:t>электронные читательские билеты и </a:t>
            </a:r>
            <a:r>
              <a:rPr lang="ru-RU" sz="1200" dirty="0" smtClean="0">
                <a:latin typeface="Arial" panose="020B0604020202020204" pitchFamily="34" charset="0"/>
                <a:cs typeface="Arial" panose="020B0604020202020204" pitchFamily="34" charset="0"/>
              </a:rPr>
              <a:t>новые </a:t>
            </a:r>
            <a:r>
              <a:rPr lang="ru-RU" sz="1200" dirty="0">
                <a:latin typeface="Arial" panose="020B0604020202020204" pitchFamily="34" charset="0"/>
                <a:cs typeface="Arial" panose="020B0604020202020204" pitchFamily="34" charset="0"/>
              </a:rPr>
              <a:t>формы работы.</a:t>
            </a:r>
          </a:p>
          <a:p>
            <a:pPr indent="450000" algn="just"/>
            <a:r>
              <a:rPr lang="ru-RU" sz="1200" dirty="0">
                <a:latin typeface="Arial" panose="020B0604020202020204" pitchFamily="34" charset="0"/>
                <a:cs typeface="Arial" panose="020B0604020202020204" pitchFamily="34" charset="0"/>
              </a:rPr>
              <a:t>В целях всесторонней поддержки библиотек и увеличения числа читателей в 2021 году Министерством культуры Российской Федерации выделены бюджетные ассигнования в размере 10,8 </a:t>
            </a:r>
            <a:r>
              <a:rPr lang="ru-RU" sz="1200" dirty="0" smtClean="0">
                <a:latin typeface="Arial" panose="020B0604020202020204" pitchFamily="34" charset="0"/>
                <a:cs typeface="Arial" panose="020B0604020202020204" pitchFamily="34" charset="0"/>
              </a:rPr>
              <a:t>млн </a:t>
            </a:r>
            <a:r>
              <a:rPr lang="ru-RU" sz="1200" dirty="0">
                <a:latin typeface="Arial" panose="020B0604020202020204" pitchFamily="34" charset="0"/>
                <a:cs typeface="Arial" panose="020B0604020202020204" pitchFamily="34" charset="0"/>
              </a:rPr>
              <a:t>рублей на комплектование книжных фондов государственных библиотек и библиотек муниципальных образований. Объем поступлений в фонды библиотек документов на электронных и материальных носителях составил 171,5 тыс. экземпляров, в том числе книг – 104,5 тыс. экземпляров.  </a:t>
            </a:r>
          </a:p>
        </p:txBody>
      </p:sp>
    </p:spTree>
    <p:extLst>
      <p:ext uri="{BB962C8B-B14F-4D97-AF65-F5344CB8AC3E}">
        <p14:creationId xmlns:p14="http://schemas.microsoft.com/office/powerpoint/2010/main" xmlns="" val="4091933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46</a:t>
            </a:fld>
            <a:endParaRPr lang="ru-RU" dirty="0"/>
          </a:p>
        </p:txBody>
      </p:sp>
      <p:sp>
        <p:nvSpPr>
          <p:cNvPr id="4" name="Прямоугольник 3"/>
          <p:cNvSpPr/>
          <p:nvPr/>
        </p:nvSpPr>
        <p:spPr>
          <a:xfrm>
            <a:off x="504068" y="1971341"/>
            <a:ext cx="9869294" cy="2311082"/>
          </a:xfrm>
          <a:prstGeom prst="rect">
            <a:avLst/>
          </a:prstGeom>
        </p:spPr>
        <p:txBody>
          <a:bodyPr wrap="square">
            <a:spAutoFit/>
          </a:bodyPr>
          <a:lstStyle/>
          <a:p>
            <a:pPr indent="450000" algn="just">
              <a:lnSpc>
                <a:spcPct val="110000"/>
              </a:lnSpc>
            </a:pPr>
            <a:r>
              <a:rPr lang="ru-RU" sz="1200" dirty="0">
                <a:latin typeface="Arial" panose="020B0604020202020204" pitchFamily="34" charset="0"/>
                <a:cs typeface="Arial" panose="020B0604020202020204" pitchFamily="34" charset="0"/>
              </a:rPr>
              <a:t>За последние 4 года</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отмечается уверенная положительная динамика показателя </a:t>
            </a:r>
            <a:r>
              <a:rPr lang="ru-RU" sz="1200" b="1" i="1" dirty="0">
                <a:latin typeface="Arial" panose="020B0604020202020204" pitchFamily="34" charset="0"/>
                <a:cs typeface="Arial" panose="020B0604020202020204" pitchFamily="34" charset="0"/>
              </a:rPr>
              <a:t>«Уровень фактической обеспеченности парками культуры и отдыха в муниципальных образованиях от нормативной потребности</a:t>
            </a:r>
            <a:r>
              <a:rPr lang="ru-RU" sz="1200" i="1" dirty="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 </a:t>
            </a:r>
          </a:p>
          <a:p>
            <a:pPr indent="450000" algn="just">
              <a:lnSpc>
                <a:spcPct val="110000"/>
              </a:lnSpc>
            </a:pPr>
            <a:r>
              <a:rPr lang="ru-RU" sz="1200" dirty="0">
                <a:latin typeface="Arial" panose="020B0604020202020204" pitchFamily="34" charset="0"/>
                <a:cs typeface="Arial" panose="020B0604020202020204" pitchFamily="34" charset="0"/>
              </a:rPr>
              <a:t>В соответствии с Распоряжением Минкультуры России от </a:t>
            </a:r>
            <a:r>
              <a:rPr lang="ru-RU" sz="1200" dirty="0" smtClean="0">
                <a:latin typeface="Arial" panose="020B0604020202020204" pitchFamily="34" charset="0"/>
                <a:cs typeface="Arial" panose="020B0604020202020204" pitchFamily="34" charset="0"/>
              </a:rPr>
              <a:t>02.08.2017 № </a:t>
            </a:r>
            <a:r>
              <a:rPr lang="ru-RU" sz="1200" dirty="0">
                <a:latin typeface="Arial" panose="020B0604020202020204" pitchFamily="34" charset="0"/>
                <a:cs typeface="Arial" panose="020B0604020202020204" pitchFamily="34" charset="0"/>
              </a:rPr>
              <a:t>Р-965 установлена минимальная обеспеченность парков культуры и отдыха для городских округов и городских поселений. Для муниципальных районов определен условный норматив обеспеченности. </a:t>
            </a:r>
          </a:p>
          <a:p>
            <a:pPr indent="450000" algn="just">
              <a:lnSpc>
                <a:spcPct val="110000"/>
              </a:lnSpc>
            </a:pPr>
            <a:r>
              <a:rPr lang="ru-RU" sz="1200" dirty="0">
                <a:latin typeface="Arial" panose="020B0604020202020204" pitchFamily="34" charset="0"/>
                <a:cs typeface="Arial" panose="020B0604020202020204" pitchFamily="34" charset="0"/>
              </a:rPr>
              <a:t>В среднем по области показатель обеспеченности парками культуры и отдыха увеличился по отношению к 2018 году на 7,9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составил 107,9%. </a:t>
            </a:r>
          </a:p>
          <a:p>
            <a:pPr indent="450000" algn="just">
              <a:lnSpc>
                <a:spcPct val="110000"/>
              </a:lnSpc>
            </a:pPr>
            <a:r>
              <a:rPr lang="ru-RU" sz="1200" dirty="0">
                <a:latin typeface="Arial" panose="020B0604020202020204" pitchFamily="34" charset="0"/>
                <a:cs typeface="Arial" panose="020B0604020202020204" pitchFamily="34" charset="0"/>
              </a:rPr>
              <a:t>Во всех муниципальных районах и городских округах обеспеченность парками соответствует нормативной или превышает ее.</a:t>
            </a:r>
          </a:p>
          <a:p>
            <a:pPr indent="450000" algn="just">
              <a:lnSpc>
                <a:spcPct val="110000"/>
              </a:lnSpc>
            </a:pPr>
            <a:r>
              <a:rPr lang="ru-RU" sz="1200" dirty="0">
                <a:latin typeface="Arial" panose="020B0604020202020204" pitchFamily="34" charset="0"/>
                <a:cs typeface="Arial" panose="020B0604020202020204" pitchFamily="34" charset="0"/>
              </a:rPr>
              <a:t>В статусе учреждений культуры (или их подразделений) функционирует 5 парков, остальные имеют иную ведомственную принадлежность. </a:t>
            </a:r>
          </a:p>
          <a:p>
            <a:pPr indent="450000" algn="just" fontAlgn="base">
              <a:lnSpc>
                <a:spcPct val="110000"/>
              </a:lnSpc>
            </a:pPr>
            <a:endParaRPr lang="ru-RU" sz="1200" dirty="0">
              <a:effectLst/>
              <a:latin typeface="Arial" panose="020B0604020202020204" pitchFamily="34" charset="0"/>
              <a:cs typeface="Arial" panose="020B0604020202020204" pitchFamily="34" charset="0"/>
            </a:endParaRPr>
          </a:p>
        </p:txBody>
      </p:sp>
      <p:sp>
        <p:nvSpPr>
          <p:cNvPr id="5" name="Прямоугольник 4"/>
          <p:cNvSpPr/>
          <p:nvPr/>
        </p:nvSpPr>
        <p:spPr>
          <a:xfrm>
            <a:off x="5194120" y="4079614"/>
            <a:ext cx="5181416" cy="2126416"/>
          </a:xfrm>
          <a:prstGeom prst="rect">
            <a:avLst/>
          </a:prstGeom>
        </p:spPr>
        <p:txBody>
          <a:bodyPr wrap="square">
            <a:spAutoFit/>
          </a:bodyPr>
          <a:lstStyle/>
          <a:p>
            <a:pPr indent="450000" algn="just"/>
            <a:r>
              <a:rPr lang="ru-RU" sz="1200" b="1" i="1" dirty="0">
                <a:latin typeface="Arial" panose="020B0604020202020204" pitchFamily="34" charset="0"/>
                <a:cs typeface="Arial" panose="020B0604020202020204" pitchFamily="34" charset="0"/>
              </a:rPr>
              <a:t>В целом по области доля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 </a:t>
            </a:r>
            <a:r>
              <a:rPr lang="ru-RU" sz="1200" dirty="0">
                <a:latin typeface="Arial" panose="020B0604020202020204" pitchFamily="34" charset="0"/>
                <a:cs typeface="Arial" panose="020B0604020202020204" pitchFamily="34" charset="0"/>
              </a:rPr>
              <a:t>за 3 года претерпела незначительные изменения и в 2021 году составила 9,8%.</a:t>
            </a:r>
          </a:p>
          <a:p>
            <a:pPr indent="450000" algn="just"/>
            <a:r>
              <a:rPr lang="ru-RU" sz="1200" dirty="0">
                <a:latin typeface="Arial" panose="020B0604020202020204" pitchFamily="34" charset="0"/>
                <a:cs typeface="Arial" panose="020B0604020202020204" pitchFamily="34" charset="0"/>
              </a:rPr>
              <a:t>По состоянию на 01.01.2022 учреждения культуры, находящиеся в аварийном состоянии или требующие ремонта, отсутствовали в </a:t>
            </a:r>
            <a:r>
              <a:rPr lang="ru-RU" sz="1200" dirty="0" err="1">
                <a:latin typeface="Arial" panose="020B0604020202020204" pitchFamily="34" charset="0"/>
                <a:cs typeface="Arial" panose="020B0604020202020204" pitchFamily="34" charset="0"/>
              </a:rPr>
              <a:t>Бутурлиновском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Верхнехавском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муниципальных районах и городском округе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a:t>
            </a:r>
          </a:p>
          <a:p>
            <a:pPr lvl="0" indent="450000" algn="just" fontAlgn="base">
              <a:lnSpc>
                <a:spcPct val="110000"/>
              </a:lnSpc>
            </a:pPr>
            <a:endParaRPr lang="ru-RU" sz="1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xmlns="" val="1501697883"/>
              </p:ext>
            </p:extLst>
          </p:nvPr>
        </p:nvGraphicFramePr>
        <p:xfrm>
          <a:off x="954212" y="4711762"/>
          <a:ext cx="3910508" cy="170801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169051" y="4054273"/>
            <a:ext cx="3960440" cy="738664"/>
          </a:xfrm>
          <a:prstGeom prst="rect">
            <a:avLst/>
          </a:prstGeom>
          <a:noFill/>
        </p:spPr>
        <p:txBody>
          <a:bodyPr wrap="square" rtlCol="0">
            <a:spAutoFit/>
          </a:bodyPr>
          <a:lstStyle/>
          <a:p>
            <a:pPr algn="ctr"/>
            <a:r>
              <a:rPr lang="ru-RU" sz="1050" b="1" i="1" dirty="0" smtClean="0">
                <a:latin typeface="Arial" pitchFamily="34" charset="0"/>
                <a:cs typeface="Arial" pitchFamily="34" charset="0"/>
              </a:rPr>
              <a:t>Доля муниципальных учреждений культуры, </a:t>
            </a:r>
          </a:p>
          <a:p>
            <a:pPr algn="ctr"/>
            <a:r>
              <a:rPr lang="ru-RU" sz="1050" b="1" i="1" dirty="0" smtClean="0">
                <a:latin typeface="Arial" pitchFamily="34" charset="0"/>
                <a:cs typeface="Arial" pitchFamily="34" charset="0"/>
              </a:rPr>
              <a:t>здания которых находятся в аварийном состоянии или требуют капитального ремонта, в общем количестве муниципальных учреждений культуры, %</a:t>
            </a:r>
            <a:endParaRPr lang="ru-RU" sz="1050" b="1" i="1" dirty="0">
              <a:latin typeface="Arial" pitchFamily="34" charset="0"/>
              <a:cs typeface="Arial" pitchFamily="34" charset="0"/>
            </a:endParaRPr>
          </a:p>
        </p:txBody>
      </p:sp>
      <p:sp>
        <p:nvSpPr>
          <p:cNvPr id="9" name="Прямоугольник 8"/>
          <p:cNvSpPr/>
          <p:nvPr/>
        </p:nvSpPr>
        <p:spPr>
          <a:xfrm>
            <a:off x="652282" y="6419778"/>
            <a:ext cx="9721080" cy="1015663"/>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Наибольшее число учреждений культуры требуют ремонта в Каменском (33,3%), </a:t>
            </a:r>
            <a:r>
              <a:rPr lang="ru-RU" sz="1200" dirty="0" err="1">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(32,6%), Каширском (30,2%), Павловском (29,9%) муниципальных районах.</a:t>
            </a:r>
          </a:p>
          <a:p>
            <a:pPr indent="450000" algn="just"/>
            <a:r>
              <a:rPr lang="ru-RU" sz="1200" dirty="0">
                <a:latin typeface="Arial" panose="020B0604020202020204" pitchFamily="34" charset="0"/>
                <a:cs typeface="Arial" panose="020B0604020202020204" pitchFamily="34" charset="0"/>
              </a:rPr>
              <a:t>Снижение показателя произошло в 9 муниципальных районах, что связано с проведенными ремонтными работами в учреждениях культуры, наибольшее снижение (-34,2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 в </a:t>
            </a:r>
            <a:r>
              <a:rPr lang="ru-RU" sz="1200" dirty="0" err="1">
                <a:latin typeface="Arial" panose="020B0604020202020204" pitchFamily="34" charset="0"/>
                <a:cs typeface="Arial" panose="020B0604020202020204" pitchFamily="34" charset="0"/>
              </a:rPr>
              <a:t>Воробьевском</a:t>
            </a:r>
            <a:r>
              <a:rPr lang="ru-RU" sz="1200" dirty="0">
                <a:latin typeface="Arial" panose="020B0604020202020204" pitchFamily="34" charset="0"/>
                <a:cs typeface="Arial" panose="020B0604020202020204" pitchFamily="34" charset="0"/>
              </a:rPr>
              <a:t> муниципальном районе.</a:t>
            </a:r>
          </a:p>
          <a:p>
            <a:pPr indent="450000" algn="just"/>
            <a:endParaRPr lang="ru-RU" sz="1200" dirty="0">
              <a:latin typeface="Arial" panose="020B0604020202020204" pitchFamily="34" charset="0"/>
              <a:cs typeface="Arial" panose="020B0604020202020204" pitchFamily="34" charset="0"/>
            </a:endParaRPr>
          </a:p>
        </p:txBody>
      </p:sp>
      <p:sp>
        <p:nvSpPr>
          <p:cNvPr id="10" name="Прямоугольник 9"/>
          <p:cNvSpPr/>
          <p:nvPr/>
        </p:nvSpPr>
        <p:spPr>
          <a:xfrm>
            <a:off x="530616" y="630617"/>
            <a:ext cx="9847094" cy="1588127"/>
          </a:xfrm>
          <a:prstGeom prst="rect">
            <a:avLst/>
          </a:prstGeom>
        </p:spPr>
        <p:txBody>
          <a:bodyPr wrap="square">
            <a:spAutoFit/>
          </a:bodyPr>
          <a:lstStyle/>
          <a:p>
            <a:pPr indent="450000" algn="just"/>
            <a:r>
              <a:rPr lang="ru-RU" sz="1200" b="1" i="1" dirty="0">
                <a:latin typeface="Arial" panose="020B0604020202020204" pitchFamily="34" charset="0"/>
                <a:cs typeface="Arial" panose="020B0604020202020204" pitchFamily="34" charset="0"/>
              </a:rPr>
              <a:t>Уровень фактической обеспеченности библиотеками</a:t>
            </a:r>
            <a:r>
              <a:rPr lang="ru-RU" sz="1200" dirty="0">
                <a:latin typeface="Arial" panose="020B0604020202020204" pitchFamily="34" charset="0"/>
                <a:cs typeface="Arial" panose="020B0604020202020204" pitchFamily="34" charset="0"/>
              </a:rPr>
              <a:t> в целом по муниципальным образованиям составляет 114,4 %, что незначительно ниже уровня 2020 года (115,4 %).</a:t>
            </a:r>
          </a:p>
          <a:p>
            <a:pPr indent="450000" algn="just"/>
            <a:r>
              <a:rPr lang="ru-RU" sz="1200" dirty="0">
                <a:latin typeface="Arial" panose="020B0604020202020204" pitchFamily="34" charset="0"/>
                <a:cs typeface="Arial" panose="020B0604020202020204" pitchFamily="34" charset="0"/>
              </a:rPr>
              <a:t>В 27 муниципалитетах фактическая обеспеченность библиотеками превышает или соответствует нормативной. </a:t>
            </a:r>
          </a:p>
          <a:p>
            <a:pPr indent="450000" algn="just"/>
            <a:r>
              <a:rPr lang="ru-RU" sz="1200" dirty="0">
                <a:latin typeface="Arial" panose="020B0604020202020204" pitchFamily="34" charset="0"/>
                <a:cs typeface="Arial" panose="020B0604020202020204" pitchFamily="34" charset="0"/>
              </a:rPr>
              <a:t>Наибольшая обеспеченность библиотеками в Павловском (173,2 %), Грибановском (163,2 %) муниципальных районах.</a:t>
            </a:r>
          </a:p>
          <a:p>
            <a:pPr indent="450000" algn="just"/>
            <a:r>
              <a:rPr lang="ru-RU" sz="1200" dirty="0">
                <a:latin typeface="Arial" panose="020B0604020202020204" pitchFamily="34" charset="0"/>
                <a:cs typeface="Arial" panose="020B0604020202020204" pitchFamily="34" charset="0"/>
              </a:rPr>
              <a:t>Наименьшая обеспеченность – в городском округе г. Воронеж (70,6% от нормативной потребности). Также ниже нормативной потребности обеспеченность библиотеками в Борисоглебском городском округе (93,9%), </a:t>
            </a:r>
            <a:r>
              <a:rPr lang="ru-RU" sz="1200" dirty="0" err="1">
                <a:latin typeface="Arial" panose="020B0604020202020204" pitchFamily="34" charset="0"/>
                <a:cs typeface="Arial" panose="020B0604020202020204" pitchFamily="34" charset="0"/>
              </a:rPr>
              <a:t>Калачеевском</a:t>
            </a:r>
            <a:r>
              <a:rPr lang="ru-RU" sz="1200" dirty="0">
                <a:latin typeface="Arial" panose="020B0604020202020204" pitchFamily="34" charset="0"/>
                <a:cs typeface="Arial" panose="020B0604020202020204" pitchFamily="34" charset="0"/>
              </a:rPr>
              <a:t> (90,5%), Подгоренском (90,5%),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(90,9%), </a:t>
            </a:r>
            <a:r>
              <a:rPr lang="ru-RU" sz="1200" dirty="0" err="1">
                <a:latin typeface="Arial" panose="020B0604020202020204" pitchFamily="34" charset="0"/>
                <a:cs typeface="Arial" panose="020B0604020202020204" pitchFamily="34" charset="0"/>
              </a:rPr>
              <a:t>Верхнехавском</a:t>
            </a:r>
            <a:r>
              <a:rPr lang="ru-RU" sz="1200" dirty="0">
                <a:latin typeface="Arial" panose="020B0604020202020204" pitchFamily="34" charset="0"/>
                <a:cs typeface="Arial" panose="020B0604020202020204" pitchFamily="34" charset="0"/>
              </a:rPr>
              <a:t> (95%),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(97,8%) муниципальных районах.</a:t>
            </a:r>
          </a:p>
          <a:p>
            <a:pPr indent="450000" algn="just" fontAlgn="base">
              <a:lnSpc>
                <a:spcPct val="110000"/>
              </a:lnSpc>
            </a:pP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5840008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47</a:t>
            </a:fld>
            <a:endParaRPr lang="ru-RU" dirty="0"/>
          </a:p>
        </p:txBody>
      </p:sp>
      <p:graphicFrame>
        <p:nvGraphicFramePr>
          <p:cNvPr id="4" name="Диаграмма 3"/>
          <p:cNvGraphicFramePr>
            <a:graphicFrameLocks/>
          </p:cNvGraphicFramePr>
          <p:nvPr>
            <p:extLst>
              <p:ext uri="{D42A27DB-BD31-4B8C-83A1-F6EECF244321}">
                <p14:modId xmlns:p14="http://schemas.microsoft.com/office/powerpoint/2010/main" xmlns="" val="1274824914"/>
              </p:ext>
            </p:extLst>
          </p:nvPr>
        </p:nvGraphicFramePr>
        <p:xfrm>
          <a:off x="259494" y="1154539"/>
          <a:ext cx="10331301" cy="2482076"/>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522164" y="3636615"/>
            <a:ext cx="9937104" cy="889154"/>
          </a:xfrm>
          <a:prstGeom prst="rect">
            <a:avLst/>
          </a:prstGeom>
        </p:spPr>
        <p:txBody>
          <a:bodyPr wrap="square">
            <a:spAutoFit/>
          </a:bodyPr>
          <a:lstStyle/>
          <a:p>
            <a:pPr indent="450000" algn="just" eaLnBrk="0" fontAlgn="base" hangingPunct="0">
              <a:lnSpc>
                <a:spcPct val="110000"/>
              </a:lnSpc>
            </a:pPr>
            <a:r>
              <a:rPr lang="ru-RU" sz="1200" dirty="0">
                <a:latin typeface="Arial" panose="020B0604020202020204" pitchFamily="34" charset="0"/>
                <a:cs typeface="Arial" panose="020B0604020202020204" pitchFamily="34" charset="0"/>
              </a:rPr>
              <a:t>Отрицательная динамика отмечается в Аннинском, Каширском, Павловском,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Таловском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муниципальных районах, что связано с ухудшением технического состояния объектов культуры, а также изменениями в числе сетевых единиц.</a:t>
            </a:r>
          </a:p>
          <a:p>
            <a:pPr indent="450000" algn="just" eaLnBrk="0" fontAlgn="base" hangingPunct="0">
              <a:lnSpc>
                <a:spcPct val="110000"/>
              </a:lnSpc>
              <a:spcAft>
                <a:spcPts val="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7"/>
          <p:cNvSpPr txBox="1"/>
          <p:nvPr/>
        </p:nvSpPr>
        <p:spPr>
          <a:xfrm>
            <a:off x="690698" y="687051"/>
            <a:ext cx="8856984"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50" b="1" i="1" dirty="0" smtClean="0">
                <a:latin typeface="Arial" pitchFamily="34" charset="0"/>
                <a:cs typeface="Arial" pitchFamily="34" charset="0"/>
              </a:rPr>
              <a:t>Доля муниципальных учреждений культуры, </a:t>
            </a:r>
          </a:p>
          <a:p>
            <a:pPr algn="ctr"/>
            <a:r>
              <a:rPr lang="ru-RU" sz="1050" b="1" i="1" dirty="0" smtClean="0">
                <a:latin typeface="Arial" pitchFamily="34" charset="0"/>
                <a:cs typeface="Arial" pitchFamily="34" charset="0"/>
              </a:rPr>
              <a:t>здания которых находятся в аварийном состоянии или требуют капитального ремонта, в общем количестве муниципальных учреждений культуры, %</a:t>
            </a:r>
            <a:endParaRPr lang="ru-RU" sz="1050" b="1" i="1" dirty="0">
              <a:latin typeface="Arial" pitchFamily="34" charset="0"/>
              <a:cs typeface="Arial" pitchFamily="34" charset="0"/>
            </a:endParaRPr>
          </a:p>
        </p:txBody>
      </p:sp>
      <p:sp>
        <p:nvSpPr>
          <p:cNvPr id="10" name="Прямоугольник 9"/>
          <p:cNvSpPr/>
          <p:nvPr/>
        </p:nvSpPr>
        <p:spPr>
          <a:xfrm>
            <a:off x="594172" y="4347132"/>
            <a:ext cx="9721080" cy="2862322"/>
          </a:xfrm>
          <a:prstGeom prst="rect">
            <a:avLst/>
          </a:prstGeom>
          <a:solidFill>
            <a:schemeClr val="accent2">
              <a:lumMod val="20000"/>
              <a:lumOff val="80000"/>
            </a:schemeClr>
          </a:solidFill>
          <a:ln>
            <a:solidFill>
              <a:schemeClr val="accent2">
                <a:lumMod val="60000"/>
                <a:lumOff val="40000"/>
              </a:schemeClr>
            </a:solidFill>
          </a:ln>
        </p:spPr>
        <p:txBody>
          <a:bodyPr wrap="square">
            <a:spAutoFit/>
          </a:bodyPr>
          <a:lstStyle/>
          <a:p>
            <a:pPr indent="450000" algn="just"/>
            <a:r>
              <a:rPr lang="ru-RU" sz="1200" dirty="0">
                <a:latin typeface="Arial" panose="020B0604020202020204" pitchFamily="34" charset="0"/>
                <a:cs typeface="Arial" panose="020B0604020202020204" pitchFamily="34" charset="0"/>
              </a:rPr>
              <a:t>Основными</a:t>
            </a:r>
            <a:r>
              <a:rPr lang="ru-RU" sz="1200" b="1" dirty="0">
                <a:latin typeface="Arial" panose="020B0604020202020204" pitchFamily="34" charset="0"/>
                <a:cs typeface="Arial" panose="020B0604020202020204" pitchFamily="34" charset="0"/>
              </a:rPr>
              <a:t> </a:t>
            </a:r>
            <a:r>
              <a:rPr lang="ru-RU" sz="1200" b="1" i="1" dirty="0">
                <a:latin typeface="Arial" panose="020B0604020202020204" pitchFamily="34" charset="0"/>
                <a:cs typeface="Arial" panose="020B0604020202020204" pitchFamily="34" charset="0"/>
              </a:rPr>
              <a:t>проблемами</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муниципального звена в сфере культуры по-прежнему остаются:</a:t>
            </a: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недостаток финансовых средств на капитальный ремонт и развитие учреждений культуры (по состоянию на 01.01.2022 г. требовали проведение ремонта 209 зданий учреждений культуры, в том числе 11 находились в аварийном состоянии); </a:t>
            </a: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низкая техническая оснащенность учреждений культуры (из 1625 муниципальных учреждений культуры выход в Интернет имеют только 961 учреждение); </a:t>
            </a: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недостаточность мер социальной поддержки специалистов сферы культуры на селе, что существенно снижает возможности муниципалитетов по укомплектованию рабочих мест специалистами, затрудняет внедрение эффективных и современных форм организации досуга и предоставление качественных услуг населению;</a:t>
            </a: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недостаточный уровень квалификации специалистов культурно-досуговых учреждений;</a:t>
            </a: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слабое финансирование администрациями муниципальных образований комплектования библиотечных фондов и подписки на периодические издания;</a:t>
            </a: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недостаток средств в местных бюджетах на создание и содержание муниципальных музеев со статусом юридического лица (в нарушение имеющихся нормативов обеспеченности учреждениями культуры в 19 муниципальных районах отсутствуют муниципальные музеи со статусом юридического лица). </a:t>
            </a:r>
          </a:p>
          <a:p>
            <a:pPr indent="450000" algn="just"/>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497803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48</a:t>
            </a:fld>
            <a:endParaRPr lang="ru-RU" dirty="0"/>
          </a:p>
        </p:txBody>
      </p:sp>
      <p:sp>
        <p:nvSpPr>
          <p:cNvPr id="4" name="Прямоугольник 3"/>
          <p:cNvSpPr/>
          <p:nvPr/>
        </p:nvSpPr>
        <p:spPr>
          <a:xfrm>
            <a:off x="424217" y="684287"/>
            <a:ext cx="9963044" cy="3416320"/>
          </a:xfrm>
          <a:prstGeom prst="rect">
            <a:avLst/>
          </a:prstGeom>
          <a:solidFill>
            <a:schemeClr val="accent3">
              <a:lumMod val="20000"/>
              <a:lumOff val="80000"/>
            </a:schemeClr>
          </a:solidFill>
          <a:ln>
            <a:solidFill>
              <a:schemeClr val="accent3">
                <a:lumMod val="75000"/>
              </a:schemeClr>
            </a:solidFill>
          </a:ln>
        </p:spPr>
        <p:txBody>
          <a:bodyPr wrap="square">
            <a:spAutoFit/>
          </a:bodyPr>
          <a:lstStyle/>
          <a:p>
            <a:pPr indent="450000" algn="just"/>
            <a:r>
              <a:rPr lang="ru-RU" sz="1200" b="1" i="1" dirty="0">
                <a:latin typeface="Arial" panose="020B0604020202020204" pitchFamily="34" charset="0"/>
                <a:cs typeface="Arial" panose="020B0604020202020204" pitchFamily="34" charset="0"/>
              </a:rPr>
              <a:t>Рекомендации органам местного самоуправления</a:t>
            </a:r>
            <a:r>
              <a:rPr lang="ru-RU" sz="1200" dirty="0">
                <a:latin typeface="Arial" panose="020B0604020202020204" pitchFamily="34" charset="0"/>
                <a:cs typeface="Arial" panose="020B0604020202020204" pitchFamily="34" charset="0"/>
              </a:rPr>
              <a:t> муниципальных районов и городских округов по повышению эффективности деятельности</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в сфере</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культуры и решению выявленных проблем:</a:t>
            </a:r>
            <a:r>
              <a:rPr lang="ru-RU" sz="1200" b="1" dirty="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активизировать </a:t>
            </a:r>
            <a:r>
              <a:rPr lang="ru-RU" sz="1200" dirty="0">
                <a:latin typeface="Arial" panose="020B0604020202020204" pitchFamily="34" charset="0"/>
                <a:cs typeface="Arial" panose="020B0604020202020204" pitchFamily="34" charset="0"/>
              </a:rPr>
              <a:t>работу по привлечению средств бюджетов вышестоящих уровней в рамках государственных программ, а также из внебюджетных источников на проведение строительных и ремонтных работ учреждений культуры, развитие их материально-технической базы;</a:t>
            </a:r>
          </a:p>
          <a:p>
            <a:pPr marL="171450" indent="-17145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активизировать </a:t>
            </a:r>
            <a:r>
              <a:rPr lang="ru-RU" sz="1200" dirty="0">
                <a:latin typeface="Arial" panose="020B0604020202020204" pitchFamily="34" charset="0"/>
                <a:cs typeface="Arial" panose="020B0604020202020204" pitchFamily="34" charset="0"/>
              </a:rPr>
              <a:t>работу по разработке сметной документации для проведения ремонтных работ объектов культуры в целях включения в областную адресную программу капитального ремонта объектов капитального строительства, находящихся в областной (муниципальной) собственности, при подаче заявок руководствоваться принципом приоритетности;</a:t>
            </a:r>
          </a:p>
          <a:p>
            <a:pPr marL="171450" indent="-17145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регулярно </a:t>
            </a:r>
            <a:r>
              <a:rPr lang="ru-RU" sz="1200" dirty="0">
                <a:latin typeface="Arial" panose="020B0604020202020204" pitchFamily="34" charset="0"/>
                <a:cs typeface="Arial" panose="020B0604020202020204" pitchFamily="34" charset="0"/>
              </a:rPr>
              <a:t>повышать квалификацию работников учреждений культуры путем направления их на соответствующие курсы и семинары;</a:t>
            </a:r>
          </a:p>
          <a:p>
            <a:pPr marL="171450" indent="-17145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внедрять </a:t>
            </a:r>
            <a:r>
              <a:rPr lang="ru-RU" sz="1200" dirty="0">
                <a:latin typeface="Arial" panose="020B0604020202020204" pitchFamily="34" charset="0"/>
                <a:cs typeface="Arial" panose="020B0604020202020204" pitchFamily="34" charset="0"/>
              </a:rPr>
              <a:t>инновационные подходы в деятельность учреждений культуры с использованием современных форм работы с населением, задействованием мультимедийного оборудования при проведении мероприятий; </a:t>
            </a:r>
          </a:p>
          <a:p>
            <a:pPr marL="171450" indent="-17145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проводить </a:t>
            </a:r>
            <a:r>
              <a:rPr lang="ru-RU" sz="1200" dirty="0">
                <a:latin typeface="Arial" panose="020B0604020202020204" pitchFamily="34" charset="0"/>
                <a:cs typeface="Arial" panose="020B0604020202020204" pitchFamily="34" charset="0"/>
              </a:rPr>
              <a:t>благоустройство территорий, прилегающих к учреждениям культуры;</a:t>
            </a:r>
          </a:p>
          <a:p>
            <a:pPr marL="171450" indent="-17145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рассмотреть </a:t>
            </a:r>
            <a:r>
              <a:rPr lang="ru-RU" sz="1200" dirty="0">
                <a:latin typeface="Arial" panose="020B0604020202020204" pitchFamily="34" charset="0"/>
                <a:cs typeface="Arial" panose="020B0604020202020204" pitchFamily="34" charset="0"/>
              </a:rPr>
              <a:t>вопрос выделения необходимого объема средств на пополнение библиотечных фондов; </a:t>
            </a:r>
          </a:p>
          <a:p>
            <a:pPr marL="171450" indent="-17145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рассмотреть </a:t>
            </a:r>
            <a:r>
              <a:rPr lang="ru-RU" sz="1200" dirty="0">
                <a:latin typeface="Arial" panose="020B0604020202020204" pitchFamily="34" charset="0"/>
                <a:cs typeface="Arial" panose="020B0604020202020204" pitchFamily="34" charset="0"/>
              </a:rPr>
              <a:t>вопрос создания музеев со статусом юридического лица.</a:t>
            </a:r>
          </a:p>
          <a:p>
            <a:pPr indent="450000" algn="just"/>
            <a:r>
              <a:rPr lang="ru-RU" sz="1200" dirty="0">
                <a:latin typeface="Arial" panose="020B0604020202020204" pitchFamily="34" charset="0"/>
                <a:cs typeface="Arial" panose="020B0604020202020204" pitchFamily="34" charset="0"/>
              </a:rPr>
              <a:t>Одной из основных задач в сфере культуры для органов местного самоуправления является увязка повышения качества и доступности услуг в сфере культуры с повышением заработной платы работников учреждений культуры. Для ее выполнения необходимо осуществить мероприятия по повышению эффективности бюджетных расходов, оптимизации бюджетной сети, внедрению «эффективного контракта» и проведению аттестации специалистов учреждений культуры. </a:t>
            </a:r>
          </a:p>
        </p:txBody>
      </p:sp>
      <p:graphicFrame>
        <p:nvGraphicFramePr>
          <p:cNvPr id="5" name="Диаграмма 4"/>
          <p:cNvGraphicFramePr>
            <a:graphicFrameLocks/>
          </p:cNvGraphicFramePr>
          <p:nvPr>
            <p:extLst>
              <p:ext uri="{D42A27DB-BD31-4B8C-83A1-F6EECF244321}">
                <p14:modId xmlns:p14="http://schemas.microsoft.com/office/powerpoint/2010/main" xmlns="" val="2540287223"/>
              </p:ext>
            </p:extLst>
          </p:nvPr>
        </p:nvGraphicFramePr>
        <p:xfrm>
          <a:off x="424217" y="4971131"/>
          <a:ext cx="3194291" cy="1766485"/>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3690516" y="4126231"/>
            <a:ext cx="6712493" cy="3456284"/>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По состоянию на 01.01.2022 на территории Воронежской области имелись 2799 объектов культурного наследия, включенных в единый государственный реестр объектов культурного наследия (памятников истории и культуры) народов Российской Федерации. В муниципальной собственности находились 529 памятника истории и культуры, из которых 55 требовали консервации или реставрации. </a:t>
            </a:r>
            <a:endParaRPr lang="ru-RU" sz="1200" dirty="0" smtClean="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В 2021 году </a:t>
            </a:r>
            <a:r>
              <a:rPr lang="ru-RU" sz="1200" b="1" i="1" dirty="0">
                <a:latin typeface="Arial" panose="020B0604020202020204" pitchFamily="34" charset="0"/>
                <a:cs typeface="Arial" panose="020B0604020202020204" pitchFamily="34" charset="0"/>
              </a:rPr>
              <a:t>доля объектов культурного наследия, находящихся в муниципальной собственности и требующих консервации или реставрации, в общем количестве объектов культурного наследия </a:t>
            </a:r>
            <a:r>
              <a:rPr lang="ru-RU" sz="1200" dirty="0">
                <a:latin typeface="Arial" panose="020B0604020202020204" pitchFamily="34" charset="0"/>
                <a:cs typeface="Arial" panose="020B0604020202020204" pitchFamily="34" charset="0"/>
              </a:rPr>
              <a:t>незначительно </a:t>
            </a:r>
            <a:r>
              <a:rPr lang="ru-RU" sz="1200" dirty="0" smtClean="0">
                <a:latin typeface="Arial" panose="020B0604020202020204" pitchFamily="34" charset="0"/>
                <a:cs typeface="Arial" panose="020B0604020202020204" pitchFamily="34" charset="0"/>
              </a:rPr>
              <a:t>увеличилась </a:t>
            </a:r>
            <a:r>
              <a:rPr lang="ru-RU" sz="1200" dirty="0">
                <a:latin typeface="Arial" panose="020B0604020202020204" pitchFamily="34" charset="0"/>
                <a:cs typeface="Arial" panose="020B0604020202020204" pitchFamily="34" charset="0"/>
              </a:rPr>
              <a:t>по отношению к 2018 - 2020 годам (на 0,3 </a:t>
            </a:r>
            <a:r>
              <a:rPr lang="ru-RU" sz="1200" dirty="0" err="1">
                <a:latin typeface="Arial" panose="020B0604020202020204" pitchFamily="34" charset="0"/>
                <a:cs typeface="Arial" panose="020B0604020202020204" pitchFamily="34" charset="0"/>
              </a:rPr>
              <a:t>п.п</a:t>
            </a:r>
            <a:r>
              <a:rPr lang="ru-RU" sz="1200" dirty="0" smtClean="0">
                <a:latin typeface="Arial" panose="020B0604020202020204" pitchFamily="34" charset="0"/>
                <a:cs typeface="Arial" panose="020B0604020202020204" pitchFamily="34" charset="0"/>
              </a:rPr>
              <a:t>.) и </a:t>
            </a:r>
            <a:r>
              <a:rPr lang="ru-RU" sz="1200" dirty="0">
                <a:latin typeface="Arial" panose="020B0604020202020204" pitchFamily="34" charset="0"/>
                <a:cs typeface="Arial" panose="020B0604020202020204" pitchFamily="34" charset="0"/>
              </a:rPr>
              <a:t>составила 10,4%.</a:t>
            </a:r>
          </a:p>
          <a:p>
            <a:pPr indent="450000" algn="just"/>
            <a:r>
              <a:rPr lang="ru-RU" sz="1200" dirty="0">
                <a:latin typeface="Arial" panose="020B0604020202020204" pitchFamily="34" charset="0"/>
                <a:cs typeface="Arial" panose="020B0604020202020204" pitchFamily="34" charset="0"/>
              </a:rPr>
              <a:t>На территориях городского округа город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Панинского</a:t>
            </a:r>
            <a:r>
              <a:rPr lang="ru-RU" sz="1200" dirty="0">
                <a:latin typeface="Arial" panose="020B0604020202020204" pitchFamily="34" charset="0"/>
                <a:cs typeface="Arial" panose="020B0604020202020204" pitchFamily="34" charset="0"/>
              </a:rPr>
              <a:t> и Грибановского муниципальных районов объекты культурного наследия, находящиеся в муниципальной собственности, отсутствуют.</a:t>
            </a:r>
          </a:p>
          <a:p>
            <a:pPr indent="450000" algn="just"/>
            <a:r>
              <a:rPr lang="ru-RU" sz="1200" dirty="0">
                <a:latin typeface="Arial" panose="020B0604020202020204" pitchFamily="34" charset="0"/>
                <a:cs typeface="Arial" panose="020B0604020202020204" pitchFamily="34" charset="0"/>
              </a:rPr>
              <a:t>В 11 муниципальных районах (Бобровском, </a:t>
            </a:r>
            <a:r>
              <a:rPr lang="ru-RU" sz="1200" dirty="0" err="1">
                <a:latin typeface="Arial" panose="020B0604020202020204" pitchFamily="34" charset="0"/>
                <a:cs typeface="Arial" panose="020B0604020202020204" pitchFamily="34" charset="0"/>
              </a:rPr>
              <a:t>Бутурлиновском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Каменском, Кантемировском,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Нижнедевицком, Петропавловском, </a:t>
            </a:r>
            <a:r>
              <a:rPr lang="ru-RU" sz="1200" dirty="0" err="1">
                <a:latin typeface="Arial" panose="020B0604020202020204" pitchFamily="34" charset="0"/>
                <a:cs typeface="Arial" panose="020B0604020202020204" pitchFamily="34" charset="0"/>
              </a:rPr>
              <a:t>Поворинском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Репьевском</a:t>
            </a:r>
            <a:r>
              <a:rPr lang="ru-RU" sz="1200" dirty="0">
                <a:latin typeface="Arial" panose="020B0604020202020204" pitchFamily="34" charset="0"/>
                <a:cs typeface="Arial" panose="020B0604020202020204" pitchFamily="34" charset="0"/>
              </a:rPr>
              <a:t>, Терновском) объекты культурного наследия, входящие в реестр муниципальной собственности, находятся в хорошем и (или) удовлетворительном состоянии. </a:t>
            </a:r>
          </a:p>
          <a:p>
            <a:pPr indent="450000" algn="just"/>
            <a:endParaRPr lang="ru-RU" sz="1200" dirty="0">
              <a:latin typeface="Arial" panose="020B0604020202020204" pitchFamily="34" charset="0"/>
              <a:cs typeface="Arial" panose="020B0604020202020204" pitchFamily="34" charset="0"/>
            </a:endParaRPr>
          </a:p>
        </p:txBody>
      </p:sp>
      <p:sp>
        <p:nvSpPr>
          <p:cNvPr id="7" name="TextBox 6"/>
          <p:cNvSpPr txBox="1"/>
          <p:nvPr/>
        </p:nvSpPr>
        <p:spPr>
          <a:xfrm>
            <a:off x="90116" y="4370769"/>
            <a:ext cx="3744416"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50" b="1" i="1" dirty="0" smtClean="0">
                <a:latin typeface="Arial" pitchFamily="34" charset="0"/>
                <a:cs typeface="Arial" pitchFamily="34" charset="0"/>
              </a:rPr>
              <a:t>Доля объектов культурного наследия, </a:t>
            </a:r>
          </a:p>
          <a:p>
            <a:pPr algn="ctr"/>
            <a:r>
              <a:rPr lang="ru-RU" sz="1050" b="1" i="1" dirty="0" smtClean="0">
                <a:latin typeface="Arial" pitchFamily="34" charset="0"/>
                <a:cs typeface="Arial" pitchFamily="34" charset="0"/>
              </a:rPr>
              <a:t>находящихся в муниципальной собственности и </a:t>
            </a:r>
          </a:p>
          <a:p>
            <a:pPr algn="ctr"/>
            <a:r>
              <a:rPr lang="ru-RU" sz="1050" b="1" i="1" dirty="0" smtClean="0">
                <a:latin typeface="Arial" pitchFamily="34" charset="0"/>
                <a:cs typeface="Arial" pitchFamily="34" charset="0"/>
              </a:rPr>
              <a:t>требующих консервации или реставрации, %</a:t>
            </a:r>
            <a:endParaRPr lang="ru-RU" sz="1050" b="1" i="1" dirty="0">
              <a:latin typeface="Arial" pitchFamily="34" charset="0"/>
              <a:cs typeface="Arial" pitchFamily="34" charset="0"/>
            </a:endParaRPr>
          </a:p>
        </p:txBody>
      </p:sp>
    </p:spTree>
    <p:extLst>
      <p:ext uri="{BB962C8B-B14F-4D97-AF65-F5344CB8AC3E}">
        <p14:creationId xmlns:p14="http://schemas.microsoft.com/office/powerpoint/2010/main" xmlns="" val="21470223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49</a:t>
            </a:fld>
            <a:endParaRPr lang="ru-RU" dirty="0"/>
          </a:p>
        </p:txBody>
      </p:sp>
      <p:graphicFrame>
        <p:nvGraphicFramePr>
          <p:cNvPr id="4" name="Диаграмма 3"/>
          <p:cNvGraphicFramePr>
            <a:graphicFrameLocks/>
          </p:cNvGraphicFramePr>
          <p:nvPr>
            <p:extLst>
              <p:ext uri="{D42A27DB-BD31-4B8C-83A1-F6EECF244321}">
                <p14:modId xmlns:p14="http://schemas.microsoft.com/office/powerpoint/2010/main" xmlns="" val="1193500869"/>
              </p:ext>
            </p:extLst>
          </p:nvPr>
        </p:nvGraphicFramePr>
        <p:xfrm>
          <a:off x="3732000" y="2295498"/>
          <a:ext cx="6768753" cy="2576050"/>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508142" y="1583516"/>
            <a:ext cx="3223858" cy="3416320"/>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Во всех муниципальных образованиях, за исключением городского округа г. Воронеж, по отношению к 2020 году показатель не изменился, что связано с отсутствием финансовых средств на проведение работ по реставрации и консервации памятников истории и культуры, а также с высокой их стоимостью по сравнению с обычными работами по капитальному ремонту.</a:t>
            </a:r>
          </a:p>
          <a:p>
            <a:pPr indent="450000" algn="just"/>
            <a:r>
              <a:rPr lang="ru-RU" sz="1200" dirty="0">
                <a:latin typeface="Arial" panose="020B0604020202020204" pitchFamily="34" charset="0"/>
                <a:cs typeface="Arial" panose="020B0604020202020204" pitchFamily="34" charset="0"/>
              </a:rPr>
              <a:t>В городском округе г. Воронеж отмечается рост значения показателя, что обусловлено ухудшением состояния одного объекта культурного наследия и уточнением количества объектов, находящихся в муниципальной собственности. </a:t>
            </a:r>
          </a:p>
          <a:p>
            <a:pPr indent="450000" algn="just"/>
            <a:endParaRPr lang="ru-RU" sz="1200" dirty="0">
              <a:latin typeface="Arial" panose="020B0604020202020204" pitchFamily="34" charset="0"/>
              <a:cs typeface="Arial" panose="020B0604020202020204" pitchFamily="34" charset="0"/>
            </a:endParaRPr>
          </a:p>
        </p:txBody>
      </p:sp>
      <p:sp>
        <p:nvSpPr>
          <p:cNvPr id="9" name="Прямоугольник 8"/>
          <p:cNvSpPr/>
          <p:nvPr/>
        </p:nvSpPr>
        <p:spPr>
          <a:xfrm>
            <a:off x="493482" y="945570"/>
            <a:ext cx="9872631" cy="646331"/>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Требуют консервации и реставрации объекты культурного наследия в 20 муниципальных образованиях, самая высокая доля которых отмечена в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(100 %), </a:t>
            </a:r>
            <a:r>
              <a:rPr lang="ru-RU" sz="1200" dirty="0" err="1">
                <a:latin typeface="Arial" panose="020B0604020202020204" pitchFamily="34" charset="0"/>
                <a:cs typeface="Arial" panose="020B0604020202020204" pitchFamily="34" charset="0"/>
              </a:rPr>
              <a:t>Ольховатском</a:t>
            </a:r>
            <a:r>
              <a:rPr lang="ru-RU" sz="1200" dirty="0">
                <a:latin typeface="Arial" panose="020B0604020202020204" pitchFamily="34" charset="0"/>
                <a:cs typeface="Arial" panose="020B0604020202020204" pitchFamily="34" charset="0"/>
              </a:rPr>
              <a:t> (60 %), Хохольском (50 %), Семилукском (50 %), Подгоренском (25 %) муниципальных районах и Борисоглебском городском округе (23,1 </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
        <p:nvSpPr>
          <p:cNvPr id="10" name="Прямоугольник 9"/>
          <p:cNvSpPr/>
          <p:nvPr/>
        </p:nvSpPr>
        <p:spPr>
          <a:xfrm>
            <a:off x="551015" y="4806785"/>
            <a:ext cx="9780582" cy="646331"/>
          </a:xfrm>
          <a:prstGeom prst="rect">
            <a:avLst/>
          </a:prstGeom>
          <a:solidFill>
            <a:schemeClr val="accent2">
              <a:lumMod val="20000"/>
              <a:lumOff val="80000"/>
            </a:schemeClr>
          </a:solidFill>
          <a:ln>
            <a:solidFill>
              <a:schemeClr val="accent2">
                <a:lumMod val="60000"/>
                <a:lumOff val="40000"/>
              </a:schemeClr>
            </a:solidFill>
          </a:ln>
        </p:spPr>
        <p:txBody>
          <a:bodyPr wrap="square">
            <a:spAutoFit/>
          </a:bodyPr>
          <a:lstStyle/>
          <a:p>
            <a:pPr indent="450000" algn="just" fontAlgn="base"/>
            <a:r>
              <a:rPr lang="ru-RU" sz="1200" dirty="0">
                <a:latin typeface="Arial" panose="020B0604020202020204" pitchFamily="34" charset="0"/>
                <a:cs typeface="Arial" panose="020B0604020202020204" pitchFamily="34" charset="0"/>
              </a:rPr>
              <a:t>Основной</a:t>
            </a:r>
            <a:r>
              <a:rPr lang="ru-RU" sz="1200" b="1" dirty="0">
                <a:latin typeface="Arial" panose="020B0604020202020204" pitchFamily="34" charset="0"/>
                <a:cs typeface="Arial" panose="020B0604020202020204" pitchFamily="34" charset="0"/>
              </a:rPr>
              <a:t> </a:t>
            </a:r>
            <a:r>
              <a:rPr lang="ru-RU" sz="1200" b="1" i="1" dirty="0">
                <a:latin typeface="Arial" panose="020B0604020202020204" pitchFamily="34" charset="0"/>
                <a:cs typeface="Arial" panose="020B0604020202020204" pitchFamily="34" charset="0"/>
              </a:rPr>
              <a:t>проблемой </a:t>
            </a:r>
            <a:r>
              <a:rPr lang="ru-RU" sz="1200" dirty="0">
                <a:latin typeface="Arial" panose="020B0604020202020204" pitchFamily="34" charset="0"/>
                <a:cs typeface="Arial" panose="020B0604020202020204" pitchFamily="34" charset="0"/>
              </a:rPr>
              <a:t>муниципального звена </a:t>
            </a:r>
            <a:r>
              <a:rPr lang="ru-RU" sz="1200" b="1" i="1" dirty="0">
                <a:latin typeface="Arial" panose="020B0604020202020204" pitchFamily="34" charset="0"/>
                <a:cs typeface="Arial" panose="020B0604020202020204" pitchFamily="34" charset="0"/>
              </a:rPr>
              <a:t>в сфере сохранения объектов культурного наследия по-прежнему</a:t>
            </a:r>
            <a:r>
              <a:rPr lang="ru-RU" sz="1200" dirty="0">
                <a:latin typeface="Arial" panose="020B0604020202020204" pitchFamily="34" charset="0"/>
                <a:cs typeface="Arial" panose="020B0604020202020204" pitchFamily="34" charset="0"/>
              </a:rPr>
              <a:t> является недостаток финансовых средств на проведение работ по реставрации и консервации памятников истории и культуры, находящихся в муниципальной собственности</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
        <p:nvSpPr>
          <p:cNvPr id="11" name="Прямоугольник 10"/>
          <p:cNvSpPr/>
          <p:nvPr/>
        </p:nvSpPr>
        <p:spPr>
          <a:xfrm>
            <a:off x="551014" y="5538146"/>
            <a:ext cx="9757566" cy="1569660"/>
          </a:xfrm>
          <a:prstGeom prst="rect">
            <a:avLst/>
          </a:prstGeom>
          <a:solidFill>
            <a:schemeClr val="accent3">
              <a:lumMod val="20000"/>
              <a:lumOff val="80000"/>
            </a:schemeClr>
          </a:solidFill>
          <a:ln>
            <a:solidFill>
              <a:schemeClr val="accent3">
                <a:lumMod val="60000"/>
                <a:lumOff val="40000"/>
              </a:schemeClr>
            </a:solidFill>
          </a:ln>
        </p:spPr>
        <p:txBody>
          <a:bodyPr wrap="square">
            <a:spAutoFit/>
          </a:bodyPr>
          <a:lstStyle/>
          <a:p>
            <a:pPr indent="450000" algn="just"/>
            <a:r>
              <a:rPr lang="ru-RU" sz="1200" b="1" i="1" dirty="0">
                <a:latin typeface="Arial" panose="020B0604020202020204" pitchFamily="34" charset="0"/>
                <a:cs typeface="Arial" panose="020B0604020202020204" pitchFamily="34" charset="0"/>
              </a:rPr>
              <a:t>Рекомендации органам местного самоуправления</a:t>
            </a:r>
            <a:r>
              <a:rPr lang="ru-RU" sz="1200" dirty="0">
                <a:latin typeface="Arial" panose="020B0604020202020204" pitchFamily="34" charset="0"/>
                <a:cs typeface="Arial" panose="020B0604020202020204" pitchFamily="34" charset="0"/>
              </a:rPr>
              <a:t> муниципальных районов и городских округов по повышению эффективности деятельности в сфере сохранения объектов культурного наследия и решению выявленных проблем</a:t>
            </a:r>
            <a:r>
              <a:rPr lang="ru-RU" sz="1200" dirty="0" smtClean="0">
                <a:latin typeface="Arial" panose="020B0604020202020204" pitchFamily="34" charset="0"/>
                <a:cs typeface="Arial" panose="020B0604020202020204" pitchFamily="34" charset="0"/>
              </a:rPr>
              <a:t>:</a:t>
            </a:r>
          </a:p>
          <a:p>
            <a:pPr indent="450000" algn="just"/>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активизировать работу по привлечению средств бюджетов вышестоящих уровней в рамках государственных программ, а также из внебюджетных источников на проведение работ по реставрации и консервации памятников истории и культуры;</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обеспечить постоянный контроль за соблюдением законодательства об охране объектов культурного наследия при осуществлении градостроительной деятельности на территории муниципального образования, а также при проведении ремонтно-реставрационных работ на объектах культурного наследия. </a:t>
            </a:r>
          </a:p>
        </p:txBody>
      </p:sp>
      <p:sp>
        <p:nvSpPr>
          <p:cNvPr id="12" name="TextBox 11"/>
          <p:cNvSpPr txBox="1"/>
          <p:nvPr/>
        </p:nvSpPr>
        <p:spPr>
          <a:xfrm>
            <a:off x="3831028" y="1855790"/>
            <a:ext cx="6264696"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50" b="1" i="1" dirty="0" smtClean="0">
                <a:latin typeface="Arial" pitchFamily="34" charset="0"/>
                <a:cs typeface="Arial" pitchFamily="34" charset="0"/>
              </a:rPr>
              <a:t>Доля объектов культурного наследия, находящихся в муниципальной </a:t>
            </a:r>
          </a:p>
          <a:p>
            <a:pPr algn="ctr"/>
            <a:r>
              <a:rPr lang="ru-RU" sz="1050" b="1" i="1" dirty="0" smtClean="0">
                <a:latin typeface="Arial" pitchFamily="34" charset="0"/>
                <a:cs typeface="Arial" pitchFamily="34" charset="0"/>
              </a:rPr>
              <a:t>собственности и требующих консервации или реставрации, %</a:t>
            </a:r>
            <a:endParaRPr lang="ru-RU" sz="1050" b="1" i="1" dirty="0">
              <a:latin typeface="Arial" pitchFamily="34" charset="0"/>
              <a:cs typeface="Arial" pitchFamily="34" charset="0"/>
            </a:endParaRPr>
          </a:p>
        </p:txBody>
      </p:sp>
    </p:spTree>
    <p:extLst>
      <p:ext uri="{BB962C8B-B14F-4D97-AF65-F5344CB8AC3E}">
        <p14:creationId xmlns:p14="http://schemas.microsoft.com/office/powerpoint/2010/main" xmlns="" val="3624738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229" y="551320"/>
            <a:ext cx="9488951" cy="351546"/>
          </a:xfrm>
          <a:prstGeom prst="rect">
            <a:avLst/>
          </a:prstGeom>
          <a:noFill/>
        </p:spPr>
        <p:txBody>
          <a:bodyPr wrap="square" lIns="104306" tIns="52153" rIns="104306" bIns="52153" rtlCol="0">
            <a:spAutoFit/>
          </a:bodyPr>
          <a:lstStyle/>
          <a:p>
            <a:pPr indent="492782"/>
            <a:r>
              <a:rPr lang="ru-RU" sz="1600" b="1" i="1" dirty="0" smtClean="0">
                <a:latin typeface="Arial" pitchFamily="34" charset="0"/>
                <a:cs typeface="Arial" pitchFamily="34" charset="0"/>
              </a:rPr>
              <a:t>ВВЕДЕНИЕ </a:t>
            </a:r>
            <a:endParaRPr lang="ru-RU" sz="1600" i="1" dirty="0"/>
          </a:p>
        </p:txBody>
      </p:sp>
      <p:sp>
        <p:nvSpPr>
          <p:cNvPr id="4" name="Прямоугольник 3"/>
          <p:cNvSpPr/>
          <p:nvPr/>
        </p:nvSpPr>
        <p:spPr>
          <a:xfrm>
            <a:off x="666180" y="900311"/>
            <a:ext cx="9543008" cy="6040476"/>
          </a:xfrm>
          <a:prstGeom prst="rect">
            <a:avLst/>
          </a:prstGeom>
        </p:spPr>
        <p:txBody>
          <a:bodyPr wrap="square" lIns="104306" tIns="52153" rIns="104306" bIns="52153">
            <a:spAutoFit/>
          </a:bodyPr>
          <a:lstStyle/>
          <a:p>
            <a:pPr indent="432000" algn="just">
              <a:lnSpc>
                <a:spcPct val="114000"/>
              </a:lnSpc>
              <a:defRPr/>
            </a:pPr>
            <a:endParaRPr lang="ru-RU" sz="1200" dirty="0" smtClean="0">
              <a:latin typeface="Arial" pitchFamily="34" charset="0"/>
              <a:cs typeface="Arial" pitchFamily="34" charset="0"/>
            </a:endParaRPr>
          </a:p>
          <a:p>
            <a:pPr indent="432000" algn="just">
              <a:defRPr/>
            </a:pPr>
            <a:r>
              <a:rPr lang="ru-RU" sz="1200" dirty="0" smtClean="0">
                <a:latin typeface="Arial" pitchFamily="34" charset="0"/>
                <a:cs typeface="Arial" pitchFamily="34" charset="0"/>
              </a:rPr>
              <a:t>В целях реализации положений Федерального закона от 06.10.2003 № 131-ФЗ «Об общих принципах организации местного самоуправления в Российской Федерации», Указа Президента Российской Федерации от 28.04.2008 № 607 «Об оценке эффективности деятельности органов местного самоуправления муниципальных, городских округов и муниципальных районов», постановления Правительства Российской Федерации от 17.12.2012 № 1317 «О мерах по реализации Указа Президента Российской Федерации от 28 апреля 2008 г. № 607 «Об оценке эффективности деятельности органов местного самоуправления муниципальных, городских округов и муниципальных районов» и подпункта «и» пункта 2 Указа Президента Российской Федерации от 7 мая 2012 г. № 601 «Об основных направлениях совершенствования системы государственного управления» в области приняты следующие нормативные</a:t>
            </a:r>
            <a:r>
              <a:rPr lang="ru-RU" sz="1200" dirty="0" smtClean="0">
                <a:solidFill>
                  <a:srgbClr val="FF0000"/>
                </a:solidFill>
                <a:latin typeface="Arial" pitchFamily="34" charset="0"/>
                <a:cs typeface="Arial" pitchFamily="34" charset="0"/>
              </a:rPr>
              <a:t> </a:t>
            </a:r>
            <a:r>
              <a:rPr lang="ru-RU" sz="1200" dirty="0" smtClean="0">
                <a:latin typeface="Arial" pitchFamily="34" charset="0"/>
                <a:cs typeface="Arial" pitchFamily="34" charset="0"/>
              </a:rPr>
              <a:t>правовые акты:</a:t>
            </a:r>
          </a:p>
          <a:p>
            <a:pPr indent="432000" algn="just">
              <a:defRPr/>
            </a:pPr>
            <a:r>
              <a:rPr lang="ru-RU" sz="1200" dirty="0" smtClean="0">
                <a:latin typeface="Arial" pitchFamily="34" charset="0"/>
                <a:cs typeface="Arial" pitchFamily="34" charset="0"/>
              </a:rPr>
              <a:t>1</a:t>
            </a:r>
            <a:r>
              <a:rPr lang="ru-RU" sz="1200" i="1" dirty="0" smtClean="0">
                <a:latin typeface="Arial" pitchFamily="34" charset="0"/>
                <a:cs typeface="Arial" pitchFamily="34" charset="0"/>
              </a:rPr>
              <a:t>.</a:t>
            </a:r>
            <a:r>
              <a:rPr lang="ru-RU" sz="1200" dirty="0" smtClean="0">
                <a:latin typeface="Arial" pitchFamily="34" charset="0"/>
                <a:cs typeface="Arial" pitchFamily="34" charset="0"/>
              </a:rPr>
              <a:t> Указ губернатора Воронежской области от 21.02.2013 № 62-у (ред. от 25.10.2021) «Об оценке эффективности деятельности органов местного самоуправления городских округов и муниципальных районов Воронежской области»;</a:t>
            </a:r>
          </a:p>
          <a:p>
            <a:pPr indent="432000" algn="just">
              <a:defRPr/>
            </a:pPr>
            <a:r>
              <a:rPr lang="ru-RU" sz="1200" dirty="0" smtClean="0">
                <a:latin typeface="Arial" pitchFamily="34" charset="0"/>
                <a:cs typeface="Arial" pitchFamily="34" charset="0"/>
              </a:rPr>
              <a:t>2. Указ губернатора Воронежской области от 30.11.2009 № 530-у (ред. от 21.04.2016)</a:t>
            </a:r>
            <a:br>
              <a:rPr lang="ru-RU" sz="1200" dirty="0" smtClean="0">
                <a:latin typeface="Arial" pitchFamily="34" charset="0"/>
                <a:cs typeface="Arial" pitchFamily="34" charset="0"/>
              </a:rPr>
            </a:br>
            <a:r>
              <a:rPr lang="ru-RU" sz="1200" dirty="0" smtClean="0">
                <a:latin typeface="Arial" pitchFamily="34" charset="0"/>
                <a:cs typeface="Arial" pitchFamily="34" charset="0"/>
              </a:rPr>
              <a:t>«Об утверждении Порядка организации проведения социологических опросов для определения уровня удовлетворенности населения деятельностью органов местного самоуправления городских округов и муниципальных районов Воронежской области»;</a:t>
            </a:r>
          </a:p>
          <a:p>
            <a:pPr indent="432000" algn="just">
              <a:defRPr/>
            </a:pPr>
            <a:r>
              <a:rPr lang="ru-RU" sz="1200" dirty="0" smtClean="0">
                <a:latin typeface="Arial" pitchFamily="34" charset="0"/>
                <a:cs typeface="Arial" pitchFamily="34" charset="0"/>
              </a:rPr>
              <a:t>3. Указ губернатора Воронежской области от 28.03.2014 № 112-у (ред. от 25.10.2021) «Об определении Порядка организации и проведения опроса населения с применением информационно-телекоммуникационных сетей и информационных технологий по оценке эффективности деятельности руководителей органов местного самоуправления, унитарных предприятий и учреждений, действующих на региональном и муниципальном уровнях, акционерных обществ, контрольный пакет акций которых находится в собственности Воронежской области или в муниципальной собственности, осуществляющих оказание услуг населению муниципальных образований»;</a:t>
            </a:r>
          </a:p>
          <a:p>
            <a:pPr indent="432000" algn="just"/>
            <a:r>
              <a:rPr lang="ru-RU" sz="1200" dirty="0" smtClean="0">
                <a:latin typeface="Arial" pitchFamily="34" charset="0"/>
                <a:cs typeface="Arial" pitchFamily="34" charset="0"/>
              </a:rPr>
              <a:t>4. Постановление правительства Воронежской области от 21.07.2014 № 663 </a:t>
            </a:r>
            <a:r>
              <a:rPr lang="ru-RU" sz="1200" dirty="0">
                <a:latin typeface="Arial" pitchFamily="34" charset="0"/>
                <a:cs typeface="Arial" pitchFamily="34" charset="0"/>
              </a:rPr>
              <a:t>(ред. </a:t>
            </a:r>
            <a:r>
              <a:rPr lang="ru-RU" sz="1200" dirty="0" smtClean="0">
                <a:latin typeface="Arial" pitchFamily="34" charset="0"/>
                <a:cs typeface="Arial" pitchFamily="34" charset="0"/>
              </a:rPr>
              <a:t>от 25.03.2021) «О создании экспертной комиссии </a:t>
            </a:r>
            <a:r>
              <a:rPr lang="ru-RU" sz="1200" dirty="0">
                <a:latin typeface="Arial" pitchFamily="34" charset="0"/>
                <a:cs typeface="Arial" pitchFamily="34" charset="0"/>
              </a:rPr>
              <a:t>по рассмотрению результатов оценки населением эффективности деятельности руководителей органов местного самоуправления и организаций</a:t>
            </a:r>
            <a:r>
              <a:rPr lang="ru-RU" sz="1200" dirty="0" smtClean="0">
                <a:latin typeface="Arial" pitchFamily="34" charset="0"/>
                <a:cs typeface="Arial" pitchFamily="34" charset="0"/>
              </a:rPr>
              <a:t>»;</a:t>
            </a:r>
            <a:endParaRPr lang="ru-RU" sz="1200" dirty="0">
              <a:latin typeface="Arial" pitchFamily="34" charset="0"/>
              <a:cs typeface="Arial" pitchFamily="34" charset="0"/>
            </a:endParaRPr>
          </a:p>
          <a:p>
            <a:pPr indent="457200" algn="just"/>
            <a:r>
              <a:rPr lang="ru-RU" sz="1200" dirty="0">
                <a:latin typeface="Arial" pitchFamily="34" charset="0"/>
                <a:cs typeface="Arial" pitchFamily="34" charset="0"/>
              </a:rPr>
              <a:t>5. Постановление Правительства Воронежской обл. от 21.01.2022 </a:t>
            </a:r>
            <a:r>
              <a:rPr lang="ru-RU" sz="1200" dirty="0" smtClean="0">
                <a:latin typeface="Arial" pitchFamily="34" charset="0"/>
                <a:cs typeface="Arial" pitchFamily="34" charset="0"/>
              </a:rPr>
              <a:t>№ 21 «Об </a:t>
            </a:r>
            <a:r>
              <a:rPr lang="ru-RU" sz="1200" dirty="0">
                <a:latin typeface="Arial" pitchFamily="34" charset="0"/>
                <a:cs typeface="Arial" pitchFamily="34" charset="0"/>
              </a:rPr>
              <a:t>утверждении Правил предоставления и методики распределения иных межбюджетных трансфертов на поощрение городских округов и муниципальных районов Воронежской области за достижение наилучших значений комплексной оценки показателей эффективности деятельности органов местного самоуправления городских округов и муниципальных </a:t>
            </a:r>
            <a:r>
              <a:rPr lang="ru-RU" sz="1200" dirty="0" smtClean="0">
                <a:latin typeface="Arial" pitchFamily="34" charset="0"/>
                <a:cs typeface="Arial" pitchFamily="34" charset="0"/>
              </a:rPr>
              <a:t>районов».</a:t>
            </a:r>
            <a:endParaRPr lang="ru-RU" sz="1200" dirty="0">
              <a:latin typeface="Arial" pitchFamily="34" charset="0"/>
              <a:cs typeface="Arial" pitchFamily="34" charset="0"/>
            </a:endParaRPr>
          </a:p>
          <a:p>
            <a:pPr indent="432000" algn="just"/>
            <a:r>
              <a:rPr lang="ru-RU" sz="1200" dirty="0" smtClean="0">
                <a:latin typeface="Arial" pitchFamily="34" charset="0"/>
                <a:cs typeface="Arial" pitchFamily="34" charset="0"/>
              </a:rPr>
              <a:t>Нормативные правовые акты размещены на Портале Воронежской области в сети «Интернет» в разделах: Власть/ Исполнительные органы государственной власти/ Департамент по развитию муниципальных образований Воронежской области/  Оценка эффективности деятельности муниципальных образований/ Оценка эффективности деятельности органов местного самоуправления городских округов и муниципальных районов Воронежской области по федеральным показателям.</a:t>
            </a:r>
          </a:p>
          <a:p>
            <a:pPr indent="432000" algn="just"/>
            <a:endParaRPr lang="ru-RU" sz="1200" dirty="0" smtClean="0">
              <a:latin typeface="Arial" pitchFamily="34" charset="0"/>
              <a:cs typeface="Arial" pitchFamily="34" charset="0"/>
            </a:endParaRPr>
          </a:p>
        </p:txBody>
      </p:sp>
      <p:sp>
        <p:nvSpPr>
          <p:cNvPr id="5" name="Номер слайда 4"/>
          <p:cNvSpPr>
            <a:spLocks noGrp="1"/>
          </p:cNvSpPr>
          <p:nvPr>
            <p:ph type="sldNum" sz="quarter" idx="12"/>
          </p:nvPr>
        </p:nvSpPr>
        <p:spPr/>
        <p:txBody>
          <a:bodyPr/>
          <a:lstStyle/>
          <a:p>
            <a:fld id="{DC861C60-B0B0-4056-82D4-47EBDCE84E83}" type="slidenum">
              <a:rPr lang="ru-RU" smtClean="0"/>
              <a:pPr/>
              <a:t>5</a:t>
            </a:fld>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50</a:t>
            </a:fld>
            <a:endParaRPr lang="ru-RU" dirty="0"/>
          </a:p>
        </p:txBody>
      </p:sp>
      <p:sp>
        <p:nvSpPr>
          <p:cNvPr id="3" name="TextBox 2"/>
          <p:cNvSpPr txBox="1"/>
          <p:nvPr/>
        </p:nvSpPr>
        <p:spPr>
          <a:xfrm>
            <a:off x="810196" y="759756"/>
            <a:ext cx="2863926" cy="276999"/>
          </a:xfrm>
          <a:prstGeom prst="rect">
            <a:avLst/>
          </a:prstGeom>
          <a:noFill/>
        </p:spPr>
        <p:txBody>
          <a:bodyPr wrap="none" rtlCol="0">
            <a:spAutoFit/>
          </a:bodyPr>
          <a:lstStyle/>
          <a:p>
            <a:r>
              <a:rPr lang="ru-RU" sz="1200" b="1" i="1" dirty="0" smtClean="0">
                <a:latin typeface="Arial" pitchFamily="34" charset="0"/>
                <a:cs typeface="Arial" pitchFamily="34" charset="0"/>
              </a:rPr>
              <a:t>ФИЗИЧЕСКАЯ КУЛЬТУРА И СПОРТ</a:t>
            </a:r>
            <a:endParaRPr lang="ru-RU" sz="1200" b="1" i="1" dirty="0">
              <a:latin typeface="Arial" pitchFamily="34" charset="0"/>
              <a:cs typeface="Arial" pitchFamily="34" charset="0"/>
            </a:endParaRPr>
          </a:p>
        </p:txBody>
      </p:sp>
      <p:sp>
        <p:nvSpPr>
          <p:cNvPr id="4" name="Прямоугольник 3"/>
          <p:cNvSpPr/>
          <p:nvPr/>
        </p:nvSpPr>
        <p:spPr>
          <a:xfrm>
            <a:off x="345708" y="1042452"/>
            <a:ext cx="10009112" cy="3970318"/>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Развитие отрасли физической культуры и спорта на современном этапе по-прежнему занимает одно из приоритетных мест в государственной социальной политике. </a:t>
            </a:r>
            <a:endParaRPr lang="ru-RU" sz="1200" b="1" dirty="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В отчетном году, несмотря на меры по обеспечению санитарно-эпидемиологического благополучия населения, принимаемыми в субъектах Российской Федерации в связи с распространением новой </a:t>
            </a:r>
            <a:r>
              <a:rPr lang="ru-RU" sz="1200" dirty="0" err="1">
                <a:latin typeface="Arial" panose="020B0604020202020204" pitchFamily="34" charset="0"/>
                <a:cs typeface="Arial" panose="020B0604020202020204" pitchFamily="34" charset="0"/>
              </a:rPr>
              <a:t>коронавирусной</a:t>
            </a:r>
            <a:r>
              <a:rPr lang="ru-RU" sz="1200" dirty="0">
                <a:latin typeface="Arial" panose="020B0604020202020204" pitchFamily="34" charset="0"/>
                <a:cs typeface="Arial" panose="020B0604020202020204" pitchFamily="34" charset="0"/>
              </a:rPr>
              <a:t> инфекции (COVID-19), в области была продолжена реализация мероприятий, предусмотренных государственной программой Воронежской области «Развитие физической культуры и спорта» и региональным проектом «Спорт – норма жизни». Так, было осуществлено строительство, реконструкция и проектирование 29 объектов сферы физической культуры и спорта, включая 6 объектов областной и 23 объектов муниципальной собственности. По итогам года в эксплуатацию введено 5 спортивных объекта на территориях городского округа города Воронежа, Грибановского, Новохоперского и </a:t>
            </a:r>
            <a:r>
              <a:rPr lang="ru-RU" sz="1200" dirty="0" err="1">
                <a:latin typeface="Arial" panose="020B0604020202020204" pitchFamily="34" charset="0"/>
                <a:cs typeface="Arial" panose="020B0604020202020204" pitchFamily="34" charset="0"/>
              </a:rPr>
              <a:t>Лискинского</a:t>
            </a:r>
            <a:r>
              <a:rPr lang="ru-RU" sz="1200" dirty="0">
                <a:latin typeface="Arial" panose="020B0604020202020204" pitchFamily="34" charset="0"/>
                <a:cs typeface="Arial" panose="020B0604020202020204" pitchFamily="34" charset="0"/>
              </a:rPr>
              <a:t> муниципальных районов.</a:t>
            </a:r>
            <a:endParaRPr lang="ru-RU" sz="1200" b="1" dirty="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Кроме </a:t>
            </a:r>
            <a:r>
              <a:rPr lang="ru-RU" sz="1200" dirty="0" smtClean="0">
                <a:latin typeface="Arial" panose="020B0604020202020204" pitchFamily="34" charset="0"/>
                <a:cs typeface="Arial" panose="020B0604020202020204" pitchFamily="34" charset="0"/>
              </a:rPr>
              <a:t>того, </a:t>
            </a:r>
            <a:r>
              <a:rPr lang="ru-RU" sz="1200" dirty="0">
                <a:latin typeface="Arial" panose="020B0604020202020204" pitchFamily="34" charset="0"/>
                <a:cs typeface="Arial" panose="020B0604020202020204" pitchFamily="34" charset="0"/>
              </a:rPr>
              <a:t>в рамках государственных программ Воронежской области «Содействие развитию муниципальных образований и местного самоуправления», «Формирование комфортной городской среды», проектов по поддержке гражданских инициатив было построено 145 малобюджетных плоскостных сооружений доступной спортивной инфраструктуры на </a:t>
            </a:r>
            <a:r>
              <a:rPr lang="ru-RU" sz="1200" dirty="0" err="1">
                <a:latin typeface="Arial" panose="020B0604020202020204" pitchFamily="34" charset="0"/>
                <a:cs typeface="Arial" panose="020B0604020202020204" pitchFamily="34" charset="0"/>
              </a:rPr>
              <a:t>внутридворовых</a:t>
            </a:r>
            <a:r>
              <a:rPr lang="ru-RU" sz="1200" dirty="0">
                <a:latin typeface="Arial" panose="020B0604020202020204" pitchFamily="34" charset="0"/>
                <a:cs typeface="Arial" panose="020B0604020202020204" pitchFamily="34" charset="0"/>
              </a:rPr>
              <a:t> территориях и в парковых зонах</a:t>
            </a:r>
            <a:r>
              <a:rPr lang="ru-RU" sz="1200" dirty="0" smtClean="0">
                <a:latin typeface="Arial" panose="020B0604020202020204" pitchFamily="34" charset="0"/>
                <a:cs typeface="Arial" panose="020B0604020202020204" pitchFamily="34" charset="0"/>
              </a:rPr>
              <a:t>. </a:t>
            </a:r>
            <a:endParaRPr lang="ru-RU" sz="1200" b="1" dirty="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В рамках федерального проекта «</a:t>
            </a:r>
            <a:r>
              <a:rPr lang="ru-RU" sz="1200" dirty="0" smtClean="0">
                <a:latin typeface="Arial" panose="020B0604020202020204" pitchFamily="34" charset="0"/>
                <a:cs typeface="Arial" panose="020B0604020202020204" pitchFamily="34" charset="0"/>
              </a:rPr>
              <a:t>Спорт - норма </a:t>
            </a:r>
            <a:r>
              <a:rPr lang="ru-RU" sz="1200" dirty="0">
                <a:latin typeface="Arial" panose="020B0604020202020204" pitchFamily="34" charset="0"/>
                <a:cs typeface="Arial" panose="020B0604020202020204" pitchFamily="34" charset="0"/>
              </a:rPr>
              <a:t>жизни» в 2021 году введены в эксплуатацию 4 площадки ГТО в муниципальных районах области</a:t>
            </a:r>
            <a:r>
              <a:rPr lang="ru-RU" sz="1200" dirty="0" smtClean="0">
                <a:latin typeface="Arial" panose="020B0604020202020204" pitchFamily="34" charset="0"/>
                <a:cs typeface="Arial" panose="020B0604020202020204" pitchFamily="34" charset="0"/>
              </a:rPr>
              <a:t>.</a:t>
            </a:r>
          </a:p>
          <a:p>
            <a:pPr indent="450000" algn="just"/>
            <a:r>
              <a:rPr lang="ru-RU" sz="1200" dirty="0">
                <a:latin typeface="Arial" panose="020B0604020202020204" pitchFamily="34" charset="0"/>
                <a:cs typeface="Arial" panose="020B0604020202020204" pitchFamily="34" charset="0"/>
              </a:rPr>
              <a:t>В рамках областной адресной программы капитального ремонта осуществлен ремонт 13 объектов спорта областной и муниципальной собственности в 8 муниципальных образованиях (Аннинском,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Острогожском, Павловском, Петропавловском, </a:t>
            </a:r>
            <a:r>
              <a:rPr lang="ru-RU" sz="1200" dirty="0" err="1">
                <a:latin typeface="Arial" panose="020B0604020202020204" pitchFamily="34" charset="0"/>
                <a:cs typeface="Arial" panose="020B0604020202020204" pitchFamily="34" charset="0"/>
              </a:rPr>
              <a:t>Репьевском</a:t>
            </a:r>
            <a:r>
              <a:rPr lang="ru-RU" sz="1200" dirty="0">
                <a:latin typeface="Arial" panose="020B0604020202020204" pitchFamily="34" charset="0"/>
                <a:cs typeface="Arial" panose="020B0604020202020204" pitchFamily="34" charset="0"/>
              </a:rPr>
              <a:t>, Терновском муниципальных районах </a:t>
            </a:r>
            <a:r>
              <a:rPr lang="ru-RU" sz="1200" dirty="0" smtClean="0">
                <a:latin typeface="Arial" panose="020B0604020202020204" pitchFamily="34" charset="0"/>
                <a:cs typeface="Arial" panose="020B0604020202020204" pitchFamily="34" charset="0"/>
              </a:rPr>
              <a:t>и </a:t>
            </a:r>
            <a:r>
              <a:rPr lang="ru-RU" sz="1200" dirty="0">
                <a:latin typeface="Arial" panose="020B0604020202020204" pitchFamily="34" charset="0"/>
                <a:cs typeface="Arial" panose="020B0604020202020204" pitchFamily="34" charset="0"/>
              </a:rPr>
              <a:t>городском округе г. Воронеж). Работы полностью выполнены на 11 объектах. Работы на объектах в Острогожском и Аннинском районах будут продолжены в 2022 году.</a:t>
            </a:r>
            <a:endParaRPr lang="ru-RU" sz="1200" b="1" dirty="0">
              <a:latin typeface="Arial" panose="020B0604020202020204" pitchFamily="34" charset="0"/>
              <a:cs typeface="Arial" panose="020B0604020202020204" pitchFamily="34" charset="0"/>
            </a:endParaRPr>
          </a:p>
          <a:p>
            <a:pPr indent="450000" algn="just"/>
            <a:endParaRPr lang="ru-RU" sz="1200" b="1" dirty="0">
              <a:latin typeface="Arial" panose="020B0604020202020204" pitchFamily="34" charset="0"/>
              <a:cs typeface="Arial" panose="020B0604020202020204" pitchFamily="34" charset="0"/>
            </a:endParaRPr>
          </a:p>
          <a:p>
            <a:pPr indent="450000" algn="just">
              <a:lnSpc>
                <a:spcPct val="120000"/>
              </a:lnSpc>
            </a:pPr>
            <a:endParaRPr lang="ru-RU" sz="1000" dirty="0">
              <a:latin typeface="Arial" panose="020B0604020202020204" pitchFamily="34" charset="0"/>
              <a:cs typeface="Arial" panose="020B0604020202020204" pitchFamily="34" charset="0"/>
            </a:endParaRPr>
          </a:p>
        </p:txBody>
      </p:sp>
      <p:sp>
        <p:nvSpPr>
          <p:cNvPr id="7" name="Прямоугольник 6"/>
          <p:cNvSpPr/>
          <p:nvPr/>
        </p:nvSpPr>
        <p:spPr>
          <a:xfrm>
            <a:off x="345708" y="4572719"/>
            <a:ext cx="9995820" cy="2677656"/>
          </a:xfrm>
          <a:prstGeom prst="rect">
            <a:avLst/>
          </a:prstGeom>
        </p:spPr>
        <p:txBody>
          <a:bodyPr wrap="square">
            <a:spAutoFit/>
          </a:bodyPr>
          <a:lstStyle/>
          <a:p>
            <a:pPr indent="450000" algn="just"/>
            <a:r>
              <a:rPr lang="ru-RU" sz="1200" dirty="0" smtClean="0">
                <a:latin typeface="Arial" panose="020B0604020202020204" pitchFamily="34" charset="0"/>
                <a:cs typeface="Arial" panose="020B0604020202020204" pitchFamily="34" charset="0"/>
              </a:rPr>
              <a:t>В </a:t>
            </a:r>
            <a:r>
              <a:rPr lang="ru-RU" sz="1200" dirty="0">
                <a:latin typeface="Arial" panose="020B0604020202020204" pitchFamily="34" charset="0"/>
                <a:cs typeface="Arial" panose="020B0604020202020204" pitchFamily="34" charset="0"/>
              </a:rPr>
              <a:t>соответствии с календарным планом официальных физкультурных </a:t>
            </a:r>
            <a:r>
              <a:rPr lang="ru-RU" sz="1200" dirty="0" smtClean="0">
                <a:latin typeface="Arial" panose="020B0604020202020204" pitchFamily="34" charset="0"/>
                <a:cs typeface="Arial" panose="020B0604020202020204" pitchFamily="34" charset="0"/>
              </a:rPr>
              <a:t>и </a:t>
            </a:r>
            <a:r>
              <a:rPr lang="ru-RU" sz="1200" dirty="0">
                <a:latin typeface="Arial" panose="020B0604020202020204" pitchFamily="34" charset="0"/>
                <a:cs typeface="Arial" panose="020B0604020202020204" pitchFamily="34" charset="0"/>
              </a:rPr>
              <a:t>спортивных мероприятий </a:t>
            </a:r>
            <a:r>
              <a:rPr lang="ru-RU" sz="1200" dirty="0" smtClean="0">
                <a:latin typeface="Arial" panose="020B0604020202020204" pitchFamily="34" charset="0"/>
                <a:cs typeface="Arial" panose="020B0604020202020204" pitchFamily="34" charset="0"/>
              </a:rPr>
              <a:t>в 2021 году в области </a:t>
            </a:r>
            <a:r>
              <a:rPr lang="ru-RU" sz="1200" dirty="0">
                <a:latin typeface="Arial" panose="020B0604020202020204" pitchFamily="34" charset="0"/>
                <a:cs typeface="Arial" panose="020B0604020202020204" pitchFamily="34" charset="0"/>
              </a:rPr>
              <a:t>было проведено 607 мероприятий с общим охватом </a:t>
            </a:r>
            <a:r>
              <a:rPr lang="ru-RU" sz="1200" dirty="0" smtClean="0">
                <a:latin typeface="Arial" panose="020B0604020202020204" pitchFamily="34" charset="0"/>
                <a:cs typeface="Arial" panose="020B0604020202020204" pitchFamily="34" charset="0"/>
              </a:rPr>
              <a:t>населения около </a:t>
            </a:r>
            <a:r>
              <a:rPr lang="ru-RU" sz="1200" dirty="0">
                <a:latin typeface="Arial" panose="020B0604020202020204" pitchFamily="34" charset="0"/>
                <a:cs typeface="Arial" panose="020B0604020202020204" pitchFamily="34" charset="0"/>
              </a:rPr>
              <a:t>140 тыс. человек.</a:t>
            </a:r>
            <a:endParaRPr lang="ru-RU" sz="1200" b="1" dirty="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В целях выполнения Указа Президента Российской Федерации от 24.03.2014 года № 172 на территории Воронежской области создана и успешно функционирует система внедрения Всероссийского физкультурно-спортивного комплекса «Готов к труду и обороне». Деятельность по данному направлению в 2021 году осуществляли 46 центров тестирования во всех муниципальных районах и городских округах</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По итогам 2021 года число граждан, зарегистрированных в электронной базе АИС ГТО, составило 465,3 тыс. человек. В выполнении нормативов комплекса ГТО в отчетном году приняли участие 168 тыс. человек, что на 16,8 тыс. человек больше, чем в 2020 году. По результатам проводимой Министерством спорта Российской Федерации оценки данной работы Воронежская область четвертый год подряд занимает 1 место во Всероссийском рейтинге среди всех регионов Российской Федерации. </a:t>
            </a:r>
            <a:endParaRPr lang="ru-RU" sz="1200" dirty="0" smtClean="0">
              <a:latin typeface="Arial" panose="020B0604020202020204" pitchFamily="34" charset="0"/>
              <a:cs typeface="Arial" panose="020B0604020202020204" pitchFamily="34" charset="0"/>
            </a:endParaRPr>
          </a:p>
          <a:p>
            <a:pPr indent="450000" algn="just"/>
            <a:endParaRPr lang="ru-RU" sz="1200" b="1" i="1" dirty="0" smtClean="0">
              <a:latin typeface="Arial" panose="020B0604020202020204" pitchFamily="34" charset="0"/>
              <a:cs typeface="Arial" panose="020B0604020202020204" pitchFamily="34" charset="0"/>
            </a:endParaRPr>
          </a:p>
          <a:p>
            <a:pPr indent="450000" algn="just"/>
            <a:r>
              <a:rPr lang="ru-RU" sz="1200" b="1" i="1" dirty="0" smtClean="0">
                <a:latin typeface="Arial" panose="020B0604020202020204" pitchFamily="34" charset="0"/>
                <a:cs typeface="Arial" panose="020B0604020202020204" pitchFamily="34" charset="0"/>
              </a:rPr>
              <a:t>Доля </a:t>
            </a:r>
            <a:r>
              <a:rPr lang="ru-RU" sz="1200" b="1" i="1" dirty="0">
                <a:latin typeface="Arial" panose="020B0604020202020204" pitchFamily="34" charset="0"/>
                <a:cs typeface="Arial" panose="020B0604020202020204" pitchFamily="34" charset="0"/>
              </a:rPr>
              <a:t>населения, систематически занимающегося физической культурой и спортом,</a:t>
            </a:r>
            <a:r>
              <a:rPr lang="ru-RU" sz="1200" dirty="0">
                <a:latin typeface="Arial" panose="020B0604020202020204" pitchFamily="34" charset="0"/>
                <a:cs typeface="Arial" panose="020B0604020202020204" pitchFamily="34" charset="0"/>
              </a:rPr>
              <a:t> выросла по сравнению с 2020 годом на 3,9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с 2018 годом на 8,5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составила 52,7%. По данному показателю область занимает 5 место среди субъектов РФ. </a:t>
            </a:r>
            <a:endParaRPr lang="ru-RU" sz="1200" b="1" dirty="0">
              <a:latin typeface="Arial" panose="020B0604020202020204" pitchFamily="34" charset="0"/>
              <a:cs typeface="Arial" panose="020B0604020202020204" pitchFamily="34" charset="0"/>
            </a:endParaRPr>
          </a:p>
          <a:p>
            <a:pPr indent="450000" algn="just"/>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232971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51</a:t>
            </a:fld>
            <a:endParaRPr lang="ru-RU" dirty="0"/>
          </a:p>
        </p:txBody>
      </p:sp>
      <p:graphicFrame>
        <p:nvGraphicFramePr>
          <p:cNvPr id="4" name="Диаграмма 3"/>
          <p:cNvGraphicFramePr>
            <a:graphicFrameLocks/>
          </p:cNvGraphicFramePr>
          <p:nvPr>
            <p:extLst>
              <p:ext uri="{D42A27DB-BD31-4B8C-83A1-F6EECF244321}">
                <p14:modId xmlns:p14="http://schemas.microsoft.com/office/powerpoint/2010/main" xmlns="" val="558461088"/>
              </p:ext>
            </p:extLst>
          </p:nvPr>
        </p:nvGraphicFramePr>
        <p:xfrm>
          <a:off x="522164" y="3410219"/>
          <a:ext cx="9835838" cy="2258796"/>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421123" y="5648299"/>
            <a:ext cx="9936879" cy="1384995"/>
          </a:xfrm>
          <a:prstGeom prst="rect">
            <a:avLst/>
          </a:prstGeom>
        </p:spPr>
        <p:txBody>
          <a:bodyPr wrap="square">
            <a:spAutoFit/>
          </a:bodyPr>
          <a:lstStyle/>
          <a:p>
            <a:pPr indent="450000" algn="just"/>
            <a:r>
              <a:rPr lang="ru-RU" sz="1200" b="1" i="1" dirty="0" smtClean="0">
                <a:latin typeface="Arial" panose="020B0604020202020204" pitchFamily="34" charset="0"/>
                <a:cs typeface="Arial" panose="020B0604020202020204" pitchFamily="34" charset="0"/>
              </a:rPr>
              <a:t>Доля </a:t>
            </a:r>
            <a:r>
              <a:rPr lang="ru-RU" sz="1200" b="1" i="1" dirty="0">
                <a:latin typeface="Arial" panose="020B0604020202020204" pitchFamily="34" charset="0"/>
                <a:cs typeface="Arial" panose="020B0604020202020204" pitchFamily="34" charset="0"/>
              </a:rPr>
              <a:t>обучающихся, систематически занимающихся физической культурой и спортом, в общей численности обучающихся</a:t>
            </a:r>
            <a:r>
              <a:rPr lang="ru-RU" sz="1200" dirty="0">
                <a:latin typeface="Arial" panose="020B0604020202020204" pitchFamily="34" charset="0"/>
                <a:cs typeface="Arial" panose="020B0604020202020204" pitchFamily="34" charset="0"/>
              </a:rPr>
              <a:t> в 2021 году осталась на уровне 2020 года и составила 89,9%.</a:t>
            </a:r>
            <a:endParaRPr lang="ru-RU" sz="1200" b="1" dirty="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Наибольший удельный вес детей и подростков, увлеченных </a:t>
            </a:r>
            <a:r>
              <a:rPr lang="ru-RU" sz="1200" dirty="0" smtClean="0">
                <a:latin typeface="Arial" panose="020B0604020202020204" pitchFamily="34" charset="0"/>
                <a:cs typeface="Arial" panose="020B0604020202020204" pitchFamily="34" charset="0"/>
              </a:rPr>
              <a:t>спортом, </a:t>
            </a:r>
            <a:r>
              <a:rPr lang="ru-RU" sz="1200" dirty="0">
                <a:latin typeface="Arial" panose="020B0604020202020204" pitchFamily="34" charset="0"/>
                <a:cs typeface="Arial" panose="020B0604020202020204" pitchFamily="34" charset="0"/>
              </a:rPr>
              <a:t>– в </a:t>
            </a:r>
            <a:r>
              <a:rPr lang="ru-RU" sz="1200" dirty="0" smtClean="0">
                <a:latin typeface="Arial" panose="020B0604020202020204" pitchFamily="34" charset="0"/>
                <a:cs typeface="Arial" panose="020B0604020202020204" pitchFamily="34" charset="0"/>
              </a:rPr>
              <a:t>городском </a:t>
            </a:r>
            <a:r>
              <a:rPr lang="ru-RU" sz="1200" dirty="0">
                <a:latin typeface="Arial" panose="020B0604020202020204" pitchFamily="34" charset="0"/>
                <a:cs typeface="Arial" panose="020B0604020202020204" pitchFamily="34" charset="0"/>
              </a:rPr>
              <a:t>округе г. Воронеж (97,1</a:t>
            </a:r>
            <a:r>
              <a:rPr lang="ru-RU" sz="1200" dirty="0" smtClean="0">
                <a:latin typeface="Arial" panose="020B0604020202020204" pitchFamily="34" charset="0"/>
                <a:cs typeface="Arial" panose="020B0604020202020204" pitchFamily="34" charset="0"/>
              </a:rPr>
              <a:t>%), а также в </a:t>
            </a:r>
            <a:r>
              <a:rPr lang="ru-RU" sz="1200" dirty="0" err="1" smtClean="0">
                <a:latin typeface="Arial" panose="020B0604020202020204" pitchFamily="34" charset="0"/>
                <a:cs typeface="Arial" panose="020B0604020202020204" pitchFamily="34" charset="0"/>
              </a:rPr>
              <a:t>Бутурлиновском</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(97,1%), Новохоперском (96,1%), </a:t>
            </a:r>
            <a:r>
              <a:rPr lang="ru-RU" sz="1200" dirty="0" err="1">
                <a:latin typeface="Arial" panose="020B0604020202020204" pitchFamily="34" charset="0"/>
                <a:cs typeface="Arial" panose="020B0604020202020204" pitchFamily="34" charset="0"/>
              </a:rPr>
              <a:t>Калачеевском</a:t>
            </a:r>
            <a:r>
              <a:rPr lang="ru-RU" sz="1200" dirty="0">
                <a:latin typeface="Arial" panose="020B0604020202020204" pitchFamily="34" charset="0"/>
                <a:cs typeface="Arial" panose="020B0604020202020204" pitchFamily="34" charset="0"/>
              </a:rPr>
              <a:t> (91,6%),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(90,3%), Хохольском (90,3%), Павловском (90,2%) муниципальных </a:t>
            </a:r>
            <a:r>
              <a:rPr lang="ru-RU" sz="1200" dirty="0" smtClean="0">
                <a:latin typeface="Arial" panose="020B0604020202020204" pitchFamily="34" charset="0"/>
                <a:cs typeface="Arial" panose="020B0604020202020204" pitchFamily="34" charset="0"/>
              </a:rPr>
              <a:t>районах.</a:t>
            </a:r>
            <a:endParaRPr lang="ru-RU" sz="1200" b="1" dirty="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Меньше всего обучающихся занимаются физической культурой и спортом в </a:t>
            </a:r>
            <a:r>
              <a:rPr lang="ru-RU" sz="1200" dirty="0" err="1">
                <a:latin typeface="Arial" panose="020B0604020202020204" pitchFamily="34" charset="0"/>
                <a:cs typeface="Arial" panose="020B0604020202020204" pitchFamily="34" charset="0"/>
              </a:rPr>
              <a:t>Репьевском</a:t>
            </a:r>
            <a:r>
              <a:rPr lang="ru-RU" sz="1200" dirty="0">
                <a:latin typeface="Arial" panose="020B0604020202020204" pitchFamily="34" charset="0"/>
                <a:cs typeface="Arial" panose="020B0604020202020204" pitchFamily="34" charset="0"/>
              </a:rPr>
              <a:t> (64,6%), Грибановском (66,3%), </a:t>
            </a:r>
            <a:r>
              <a:rPr lang="ru-RU" sz="1200" dirty="0" err="1">
                <a:latin typeface="Arial" panose="020B0604020202020204" pitchFamily="34" charset="0"/>
                <a:cs typeface="Arial" panose="020B0604020202020204" pitchFamily="34" charset="0"/>
              </a:rPr>
              <a:t>Панинском</a:t>
            </a:r>
            <a:r>
              <a:rPr lang="ru-RU" sz="1200" dirty="0">
                <a:latin typeface="Arial" panose="020B0604020202020204" pitchFamily="34" charset="0"/>
                <a:cs typeface="Arial" panose="020B0604020202020204" pitchFamily="34" charset="0"/>
              </a:rPr>
              <a:t> (66,8%) муниципальных районах</a:t>
            </a:r>
            <a:r>
              <a:rPr lang="ru-RU" sz="1200" dirty="0" smtClean="0">
                <a:latin typeface="Arial" panose="020B0604020202020204" pitchFamily="34" charset="0"/>
                <a:cs typeface="Arial" panose="020B0604020202020204" pitchFamily="34" charset="0"/>
              </a:rPr>
              <a:t>.</a:t>
            </a:r>
            <a:endParaRPr lang="ru-RU" sz="1200" b="1" dirty="0">
              <a:latin typeface="Arial" panose="020B0604020202020204" pitchFamily="34" charset="0"/>
              <a:cs typeface="Arial" panose="020B0604020202020204" pitchFamily="34" charset="0"/>
            </a:endParaRPr>
          </a:p>
        </p:txBody>
      </p:sp>
      <p:sp>
        <p:nvSpPr>
          <p:cNvPr id="10" name="Прямоугольник 9"/>
          <p:cNvSpPr/>
          <p:nvPr/>
        </p:nvSpPr>
        <p:spPr>
          <a:xfrm>
            <a:off x="450156" y="656035"/>
            <a:ext cx="10081120" cy="276999"/>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 </a:t>
            </a:r>
            <a:endParaRPr lang="ru-RU" sz="10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xmlns="" val="250558421"/>
              </p:ext>
            </p:extLst>
          </p:nvPr>
        </p:nvGraphicFramePr>
        <p:xfrm>
          <a:off x="522165" y="1150710"/>
          <a:ext cx="4608512" cy="280030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66181" y="517535"/>
            <a:ext cx="4320480" cy="553998"/>
          </a:xfrm>
          <a:prstGeom prst="rect">
            <a:avLst/>
          </a:prstGeom>
          <a:noFill/>
        </p:spPr>
        <p:txBody>
          <a:bodyPr wrap="square" rtlCol="0">
            <a:spAutoFit/>
          </a:bodyPr>
          <a:lstStyle/>
          <a:p>
            <a:pPr algn="ctr"/>
            <a:endParaRPr lang="ru-RU" sz="1000" b="1" i="1" dirty="0" smtClean="0">
              <a:latin typeface="Arial" pitchFamily="34" charset="0"/>
              <a:cs typeface="Arial" pitchFamily="34" charset="0"/>
            </a:endParaRPr>
          </a:p>
          <a:p>
            <a:pPr algn="ctr"/>
            <a:r>
              <a:rPr lang="ru-RU" sz="1000" b="1" i="1" dirty="0" smtClean="0">
                <a:latin typeface="Arial" pitchFamily="34" charset="0"/>
                <a:cs typeface="Arial" pitchFamily="34" charset="0"/>
              </a:rPr>
              <a:t>Доля населения, систематически </a:t>
            </a:r>
          </a:p>
          <a:p>
            <a:pPr algn="ctr"/>
            <a:r>
              <a:rPr lang="ru-RU" sz="1000" b="1" i="1" dirty="0" smtClean="0">
                <a:latin typeface="Arial" pitchFamily="34" charset="0"/>
                <a:cs typeface="Arial" pitchFamily="34" charset="0"/>
              </a:rPr>
              <a:t>занимающегося физической культурой и спортом, %</a:t>
            </a:r>
            <a:endParaRPr lang="ru-RU" sz="1000" b="1" i="1" dirty="0">
              <a:latin typeface="Arial" pitchFamily="34" charset="0"/>
              <a:cs typeface="Arial" pitchFamily="34" charset="0"/>
            </a:endParaRPr>
          </a:p>
        </p:txBody>
      </p:sp>
      <p:sp>
        <p:nvSpPr>
          <p:cNvPr id="11" name="Прямоугольник 10"/>
          <p:cNvSpPr/>
          <p:nvPr/>
        </p:nvSpPr>
        <p:spPr>
          <a:xfrm>
            <a:off x="5389451" y="794534"/>
            <a:ext cx="4968552" cy="2308324"/>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Среди городских округов и муниципальных районов лидерами по итогам 2021 года являются: Бобровский (62,4%), </a:t>
            </a:r>
            <a:r>
              <a:rPr lang="ru-RU" sz="1200" dirty="0" err="1">
                <a:latin typeface="Arial" panose="020B0604020202020204" pitchFamily="34" charset="0"/>
                <a:cs typeface="Arial" panose="020B0604020202020204" pitchFamily="34" charset="0"/>
              </a:rPr>
              <a:t>Бутурлиновский</a:t>
            </a:r>
            <a:r>
              <a:rPr lang="ru-RU" sz="1200" dirty="0">
                <a:latin typeface="Arial" panose="020B0604020202020204" pitchFamily="34" charset="0"/>
                <a:cs typeface="Arial" panose="020B0604020202020204" pitchFamily="34" charset="0"/>
              </a:rPr>
              <a:t> (61,1%), </a:t>
            </a:r>
            <a:r>
              <a:rPr lang="ru-RU" sz="1200" dirty="0" err="1">
                <a:latin typeface="Arial" panose="020B0604020202020204" pitchFamily="34" charset="0"/>
                <a:cs typeface="Arial" panose="020B0604020202020204" pitchFamily="34" charset="0"/>
              </a:rPr>
              <a:t>Богучарский</a:t>
            </a:r>
            <a:r>
              <a:rPr lang="ru-RU" sz="1200" dirty="0">
                <a:latin typeface="Arial" panose="020B0604020202020204" pitchFamily="34" charset="0"/>
                <a:cs typeface="Arial" panose="020B0604020202020204" pitchFamily="34" charset="0"/>
              </a:rPr>
              <a:t> (60,3%), </a:t>
            </a:r>
            <a:r>
              <a:rPr lang="ru-RU" sz="1200" dirty="0" err="1">
                <a:latin typeface="Arial" panose="020B0604020202020204" pitchFamily="34" charset="0"/>
                <a:cs typeface="Arial" panose="020B0604020202020204" pitchFamily="34" charset="0"/>
              </a:rPr>
              <a:t>Поворинский</a:t>
            </a:r>
            <a:r>
              <a:rPr lang="ru-RU" sz="1200" dirty="0">
                <a:latin typeface="Arial" panose="020B0604020202020204" pitchFamily="34" charset="0"/>
                <a:cs typeface="Arial" panose="020B0604020202020204" pitchFamily="34" charset="0"/>
              </a:rPr>
              <a:t> (59%), Павловский (58,7%), </a:t>
            </a:r>
            <a:r>
              <a:rPr lang="ru-RU" sz="1200" dirty="0" err="1">
                <a:latin typeface="Arial" panose="020B0604020202020204" pitchFamily="34" charset="0"/>
                <a:cs typeface="Arial" panose="020B0604020202020204" pitchFamily="34" charset="0"/>
              </a:rPr>
              <a:t>Таловский</a:t>
            </a:r>
            <a:r>
              <a:rPr lang="ru-RU" sz="1200" dirty="0">
                <a:latin typeface="Arial" panose="020B0604020202020204" pitchFamily="34" charset="0"/>
                <a:cs typeface="Arial" panose="020B0604020202020204" pitchFamily="34" charset="0"/>
              </a:rPr>
              <a:t> (57,8%), Новохоперский (57%), </a:t>
            </a:r>
            <a:r>
              <a:rPr lang="ru-RU" sz="1200" dirty="0" err="1">
                <a:latin typeface="Arial" panose="020B0604020202020204" pitchFamily="34" charset="0"/>
                <a:cs typeface="Arial" panose="020B0604020202020204" pitchFamily="34" charset="0"/>
              </a:rPr>
              <a:t>Репьевский</a:t>
            </a:r>
            <a:r>
              <a:rPr lang="ru-RU" sz="1200" dirty="0">
                <a:latin typeface="Arial" panose="020B0604020202020204" pitchFamily="34" charset="0"/>
                <a:cs typeface="Arial" panose="020B0604020202020204" pitchFamily="34" charset="0"/>
              </a:rPr>
              <a:t> (56,3%), Терновский (56,2%), </a:t>
            </a:r>
            <a:r>
              <a:rPr lang="ru-RU" sz="1200" dirty="0" err="1">
                <a:latin typeface="Arial" panose="020B0604020202020204" pitchFamily="34" charset="0"/>
                <a:cs typeface="Arial" panose="020B0604020202020204" pitchFamily="34" charset="0"/>
              </a:rPr>
              <a:t>Воробьевский</a:t>
            </a:r>
            <a:r>
              <a:rPr lang="ru-RU" sz="1200" dirty="0">
                <a:latin typeface="Arial" panose="020B0604020202020204" pitchFamily="34" charset="0"/>
                <a:cs typeface="Arial" panose="020B0604020202020204" pitchFamily="34" charset="0"/>
              </a:rPr>
              <a:t> (55,8%) муниципальные районы. В этих муниципальных образованиях значение показателя превышает 55%. </a:t>
            </a:r>
            <a:endParaRPr lang="ru-RU" sz="1200" b="1" dirty="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Положительная динамика наблюдается во всех муниципальных образованиях.</a:t>
            </a:r>
            <a:endParaRPr lang="ru-RU" sz="1200" b="1" dirty="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Наименьшие значения показателя – в городском округе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(43,7%),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(44,7%) и </a:t>
            </a:r>
            <a:r>
              <a:rPr lang="ru-RU" sz="1200" dirty="0" err="1">
                <a:latin typeface="Arial" panose="020B0604020202020204" pitchFamily="34" charset="0"/>
                <a:cs typeface="Arial" panose="020B0604020202020204" pitchFamily="34" charset="0"/>
              </a:rPr>
              <a:t>Ольховатском</a:t>
            </a:r>
            <a:r>
              <a:rPr lang="ru-RU" sz="1200" dirty="0">
                <a:latin typeface="Arial" panose="020B0604020202020204" pitchFamily="34" charset="0"/>
                <a:cs typeface="Arial" panose="020B0604020202020204" pitchFamily="34" charset="0"/>
              </a:rPr>
              <a:t> (46,5%) муниципальных районах</a:t>
            </a:r>
            <a:r>
              <a:rPr lang="ru-RU" sz="1200" dirty="0" smtClean="0">
                <a:latin typeface="Arial" panose="020B0604020202020204" pitchFamily="34" charset="0"/>
                <a:cs typeface="Arial" panose="020B0604020202020204" pitchFamily="34" charset="0"/>
              </a:rPr>
              <a:t>.</a:t>
            </a:r>
            <a:endParaRPr lang="ru-RU"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901628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52</a:t>
            </a:fld>
            <a:endParaRPr lang="ru-RU" dirty="0"/>
          </a:p>
        </p:txBody>
      </p:sp>
      <p:sp>
        <p:nvSpPr>
          <p:cNvPr id="7" name="Прямоугольник 6"/>
          <p:cNvSpPr/>
          <p:nvPr/>
        </p:nvSpPr>
        <p:spPr>
          <a:xfrm>
            <a:off x="397648" y="4020755"/>
            <a:ext cx="10081120" cy="1015663"/>
          </a:xfrm>
          <a:prstGeom prst="rect">
            <a:avLst/>
          </a:prstGeom>
          <a:solidFill>
            <a:schemeClr val="accent2">
              <a:lumMod val="20000"/>
              <a:lumOff val="80000"/>
            </a:schemeClr>
          </a:solidFill>
          <a:ln>
            <a:solidFill>
              <a:schemeClr val="accent2">
                <a:lumMod val="75000"/>
              </a:schemeClr>
            </a:solidFill>
          </a:ln>
        </p:spPr>
        <p:txBody>
          <a:bodyPr wrap="square">
            <a:spAutoFit/>
          </a:bodyPr>
          <a:lstStyle/>
          <a:p>
            <a:pPr indent="450000" algn="just"/>
            <a:r>
              <a:rPr lang="ru-RU" sz="1200" dirty="0">
                <a:latin typeface="Arial" panose="020B0604020202020204" pitchFamily="34" charset="0"/>
                <a:cs typeface="Arial" panose="020B0604020202020204" pitchFamily="34" charset="0"/>
              </a:rPr>
              <a:t>В ходе анализа эффективности деятельности органов местного самоуправления муниципальных образований в сфере физической культуры и спорта выявлены следующие </a:t>
            </a:r>
            <a:r>
              <a:rPr lang="ru-RU" sz="1200" b="1" i="1" dirty="0">
                <a:latin typeface="Arial" panose="020B0604020202020204" pitchFamily="34" charset="0"/>
                <a:cs typeface="Arial" panose="020B0604020202020204" pitchFamily="34" charset="0"/>
              </a:rPr>
              <a:t>проблемы:</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a:t>
            </a:r>
          </a:p>
          <a:p>
            <a:pPr indent="450000" algn="just"/>
            <a:endParaRPr lang="ru-RU" sz="1200" b="1"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недостаточный уровень загруженности объектов спорта; ­</a:t>
            </a:r>
          </a:p>
          <a:p>
            <a:pPr marL="171450" lvl="0" indent="-171450" algn="just">
              <a:buFont typeface="Wingdings" panose="05000000000000000000" pitchFamily="2" charset="2"/>
              <a:buChar char="ü"/>
            </a:pPr>
            <a:r>
              <a:rPr lang="ru-RU" sz="1200" dirty="0">
                <a:latin typeface="Arial" panose="020B0604020202020204" pitchFamily="34" charset="0"/>
                <a:cs typeface="Arial" panose="020B0604020202020204" pitchFamily="34" charset="0"/>
              </a:rPr>
              <a:t>недостаточный уровень пропаганды ценностей физической культуры и спорта</a:t>
            </a:r>
            <a:r>
              <a:rPr lang="ru-RU" sz="1200" dirty="0" smtClean="0">
                <a:latin typeface="Arial" panose="020B0604020202020204" pitchFamily="34" charset="0"/>
                <a:cs typeface="Arial" panose="020B0604020202020204" pitchFamily="34" charset="0"/>
              </a:rPr>
              <a:t>.</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Прямоугольник 7"/>
          <p:cNvSpPr/>
          <p:nvPr/>
        </p:nvSpPr>
        <p:spPr>
          <a:xfrm>
            <a:off x="397005" y="5136808"/>
            <a:ext cx="10081763" cy="1938992"/>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000" algn="just" fontAlgn="base"/>
            <a:r>
              <a:rPr lang="ru-RU" sz="1200" dirty="0">
                <a:latin typeface="Arial" panose="020B0604020202020204" pitchFamily="34" charset="0"/>
                <a:cs typeface="Arial" panose="020B0604020202020204" pitchFamily="34" charset="0"/>
              </a:rPr>
              <a:t>Для сохранения положительной динамики и устойчивого развития физической культуры и спорта в ближайшие годы </a:t>
            </a:r>
            <a:r>
              <a:rPr lang="ru-RU" sz="1200" b="1" i="1" dirty="0">
                <a:latin typeface="Arial" panose="020B0604020202020204" pitchFamily="34" charset="0"/>
                <a:cs typeface="Arial" panose="020B0604020202020204" pitchFamily="34" charset="0"/>
              </a:rPr>
              <a:t>органам местного самоуправления рекомендуется</a:t>
            </a:r>
            <a:r>
              <a:rPr lang="ru-RU" sz="1200" b="1" i="1" dirty="0" smtClean="0">
                <a:latin typeface="Arial" panose="020B0604020202020204" pitchFamily="34" charset="0"/>
                <a:cs typeface="Arial" panose="020B0604020202020204" pitchFamily="34" charset="0"/>
              </a:rPr>
              <a:t>:</a:t>
            </a:r>
          </a:p>
          <a:p>
            <a:pPr indent="450000" algn="just" fontAlgn="base"/>
            <a:endParaRPr lang="ru-RU" sz="1200" dirty="0">
              <a:latin typeface="Arial" panose="020B0604020202020204" pitchFamily="34" charset="0"/>
              <a:cs typeface="Arial" panose="020B0604020202020204" pitchFamily="34" charset="0"/>
            </a:endParaRPr>
          </a:p>
          <a:p>
            <a:pPr marL="171450" lvl="0" indent="-171450" algn="just" fontAlgn="base">
              <a:buFont typeface="Wingdings" panose="05000000000000000000" pitchFamily="2" charset="2"/>
              <a:buChar char="Ø"/>
            </a:pPr>
            <a:r>
              <a:rPr lang="ru-RU" sz="1200" dirty="0">
                <a:latin typeface="Arial" panose="020B0604020202020204" pitchFamily="34" charset="0"/>
                <a:cs typeface="Arial" panose="020B0604020202020204" pitchFamily="34" charset="0"/>
              </a:rPr>
              <a:t>повышать общий уровень информированности населения о средствах, методах и формах организации самостоятельных занятий, в том числе с использованием современных информационных технологий; </a:t>
            </a:r>
          </a:p>
          <a:p>
            <a:pPr marL="171450" lvl="0" indent="-171450" algn="just" fontAlgn="base">
              <a:buFont typeface="Wingdings" panose="05000000000000000000" pitchFamily="2" charset="2"/>
              <a:buChar char="Ø"/>
            </a:pPr>
            <a:r>
              <a:rPr lang="ru-RU" sz="1200" dirty="0">
                <a:latin typeface="Arial" panose="020B0604020202020204" pitchFamily="34" charset="0"/>
                <a:cs typeface="Arial" panose="020B0604020202020204" pitchFamily="34" charset="0"/>
              </a:rPr>
              <a:t>внедрять в муниципальных образованиях цифровую платформу регионального спорта;</a:t>
            </a:r>
          </a:p>
          <a:p>
            <a:pPr marL="171450" lvl="0" indent="-171450" algn="just" fontAlgn="base">
              <a:buFont typeface="Wingdings" panose="05000000000000000000" pitchFamily="2" charset="2"/>
              <a:buChar char="Ø"/>
            </a:pPr>
            <a:r>
              <a:rPr lang="ru-RU" sz="1200" dirty="0">
                <a:latin typeface="Arial" panose="020B0604020202020204" pitchFamily="34" charset="0"/>
                <a:cs typeface="Arial" panose="020B0604020202020204" pitchFamily="34" charset="0"/>
              </a:rPr>
              <a:t>обеспечивать сохранение контингента обучающихся спортивных школ области; </a:t>
            </a:r>
          </a:p>
          <a:p>
            <a:pPr marL="171450" lvl="0" indent="-171450" algn="just" fontAlgn="base">
              <a:buFont typeface="Wingdings" panose="05000000000000000000" pitchFamily="2" charset="2"/>
              <a:buChar char="Ø"/>
            </a:pPr>
            <a:r>
              <a:rPr lang="ru-RU" sz="1200" dirty="0">
                <a:latin typeface="Arial" panose="020B0604020202020204" pitchFamily="34" charset="0"/>
                <a:cs typeface="Arial" panose="020B0604020202020204" pitchFamily="34" charset="0"/>
              </a:rPr>
              <a:t>обеспечивать сохранение темпов строительства и реконструкции объектов спорта, в том числе с учетом потребностей лиц с ограниченными возможностями здоровья и инвалидов; </a:t>
            </a:r>
          </a:p>
          <a:p>
            <a:pPr marL="171450" lvl="0" indent="-171450" algn="just" fontAlgn="base">
              <a:buFont typeface="Wingdings" panose="05000000000000000000" pitchFamily="2" charset="2"/>
              <a:buChar char="Ø"/>
            </a:pPr>
            <a:r>
              <a:rPr lang="ru-RU" sz="1200" dirty="0">
                <a:latin typeface="Arial" panose="020B0604020202020204" pitchFamily="34" charset="0"/>
                <a:cs typeface="Arial" panose="020B0604020202020204" pitchFamily="34" charset="0"/>
              </a:rPr>
              <a:t>развивать государственно (</a:t>
            </a:r>
            <a:r>
              <a:rPr lang="ru-RU" sz="1200" dirty="0" err="1">
                <a:latin typeface="Arial" panose="020B0604020202020204" pitchFamily="34" charset="0"/>
                <a:cs typeface="Arial" panose="020B0604020202020204" pitchFamily="34" charset="0"/>
              </a:rPr>
              <a:t>муниципально</a:t>
            </a:r>
            <a:r>
              <a:rPr lang="ru-RU" sz="1200" dirty="0">
                <a:latin typeface="Arial" panose="020B0604020202020204" pitchFamily="34" charset="0"/>
                <a:cs typeface="Arial" panose="020B0604020202020204" pitchFamily="34" charset="0"/>
              </a:rPr>
              <a:t>)-частное партнерство</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xmlns="" val="2059993204"/>
              </p:ext>
            </p:extLst>
          </p:nvPr>
        </p:nvGraphicFramePr>
        <p:xfrm>
          <a:off x="397005" y="1522334"/>
          <a:ext cx="10081120" cy="3055044"/>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522164" y="752786"/>
            <a:ext cx="10081120" cy="615553"/>
          </a:xfrm>
          <a:prstGeom prst="rect">
            <a:avLst/>
          </a:prstGeom>
        </p:spPr>
        <p:txBody>
          <a:bodyPr wrap="square">
            <a:spAutoFit/>
          </a:bodyPr>
          <a:lstStyle/>
          <a:p>
            <a:pPr indent="450000" algn="just"/>
            <a:r>
              <a:rPr lang="ru-RU" sz="1200" dirty="0" smtClean="0">
                <a:latin typeface="Arial" panose="020B0604020202020204" pitchFamily="34" charset="0"/>
                <a:cs typeface="Arial" panose="020B0604020202020204" pitchFamily="34" charset="0"/>
              </a:rPr>
              <a:t>Положительная </a:t>
            </a:r>
            <a:r>
              <a:rPr lang="ru-RU" sz="1200" dirty="0">
                <a:latin typeface="Arial" panose="020B0604020202020204" pitchFamily="34" charset="0"/>
                <a:cs typeface="Arial" panose="020B0604020202020204" pitchFamily="34" charset="0"/>
              </a:rPr>
              <a:t>динамика отмечается в 21 муниципальном образовании, наиболее существенная – в </a:t>
            </a:r>
            <a:r>
              <a:rPr lang="ru-RU" sz="1200" dirty="0" err="1">
                <a:latin typeface="Arial" panose="020B0604020202020204" pitchFamily="34" charset="0"/>
                <a:cs typeface="Arial" panose="020B0604020202020204" pitchFamily="34" charset="0"/>
              </a:rPr>
              <a:t>Бутурлиновском</a:t>
            </a:r>
            <a:r>
              <a:rPr lang="ru-RU" sz="1200" dirty="0">
                <a:latin typeface="Arial" panose="020B0604020202020204" pitchFamily="34" charset="0"/>
                <a:cs typeface="Arial" panose="020B0604020202020204" pitchFamily="34" charset="0"/>
              </a:rPr>
              <a:t> (+15,4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Острогожском (+10,2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муниципальных районах и городском округе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(+12,1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endParaRPr lang="ru-RU" sz="1200" b="1" dirty="0">
              <a:latin typeface="Arial" panose="020B0604020202020204" pitchFamily="34" charset="0"/>
              <a:cs typeface="Arial" panose="020B0604020202020204" pitchFamily="34" charset="0"/>
            </a:endParaRPr>
          </a:p>
          <a:p>
            <a:pPr indent="450000" algn="just" fontAlgn="base">
              <a:spcAft>
                <a:spcPts val="0"/>
              </a:spcAft>
            </a:pPr>
            <a:endParaRPr lang="ru-RU" sz="1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p:cNvSpPr txBox="1"/>
          <p:nvPr/>
        </p:nvSpPr>
        <p:spPr>
          <a:xfrm>
            <a:off x="2466380" y="1218791"/>
            <a:ext cx="511256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b="1" i="1" dirty="0" smtClean="0">
                <a:latin typeface="Arial" pitchFamily="34" charset="0"/>
                <a:cs typeface="Arial" pitchFamily="34" charset="0"/>
              </a:rPr>
              <a:t>Доля обучающихся</a:t>
            </a:r>
            <a:r>
              <a:rPr lang="ru-RU" sz="1000" b="1" i="1" dirty="0">
                <a:latin typeface="Arial" pitchFamily="34" charset="0"/>
                <a:cs typeface="Arial" pitchFamily="34" charset="0"/>
              </a:rPr>
              <a:t>, систематически занимающихся физической культурой и спортом, в общей численности обучающихся, </a:t>
            </a:r>
            <a:r>
              <a:rPr lang="ru-RU" sz="1000" b="1" i="1" dirty="0" smtClean="0">
                <a:latin typeface="Arial" pitchFamily="34" charset="0"/>
                <a:cs typeface="Arial" pitchFamily="34" charset="0"/>
              </a:rPr>
              <a:t>%</a:t>
            </a:r>
            <a:endParaRPr lang="ru-RU" sz="1000" b="1" i="1" dirty="0">
              <a:latin typeface="Arial" pitchFamily="34" charset="0"/>
              <a:cs typeface="Arial" pitchFamily="34" charset="0"/>
            </a:endParaRPr>
          </a:p>
        </p:txBody>
      </p:sp>
    </p:spTree>
    <p:extLst>
      <p:ext uri="{BB962C8B-B14F-4D97-AF65-F5344CB8AC3E}">
        <p14:creationId xmlns:p14="http://schemas.microsoft.com/office/powerpoint/2010/main" xmlns="" val="18158147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53</a:t>
            </a:fld>
            <a:endParaRPr lang="ru-RU" dirty="0"/>
          </a:p>
        </p:txBody>
      </p:sp>
      <p:sp>
        <p:nvSpPr>
          <p:cNvPr id="3" name="Прямоугольник 2"/>
          <p:cNvSpPr/>
          <p:nvPr/>
        </p:nvSpPr>
        <p:spPr>
          <a:xfrm>
            <a:off x="357376" y="1031936"/>
            <a:ext cx="10081120" cy="1757084"/>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По уровню объема ввода общей площади жилья Воронежская область на протяжении последних 9 лет занимает третье место среди субъектов Центрального федерального округа, уступая лишь Московской области и городу Москве. В рейтинге субъектов Российской Федерации Воронежская область занимает 11-е место.</a:t>
            </a:r>
          </a:p>
          <a:p>
            <a:pPr indent="450000" algn="just"/>
            <a:r>
              <a:rPr lang="ru-RU" sz="1200" dirty="0">
                <a:latin typeface="Arial" panose="020B0604020202020204" pitchFamily="34" charset="0"/>
                <a:cs typeface="Arial" panose="020B0604020202020204" pitchFamily="34" charset="0"/>
              </a:rPr>
              <a:t>По итогам 2021 года в Воронежской области было введено 1 864,1 тыс. кв. м жилья, что составляет 108% от уровня прошлого года. Населением было построено индивидуальных жилых домов общей площадью 981,5 тыс. кв. м, что на 12% выше уровня 2020 года. 51% от общего ввода жилья в области (955,2 тыс. кв. м) в 2021 году построено в городском округе город Воронеж.</a:t>
            </a:r>
          </a:p>
          <a:p>
            <a:pPr indent="450000" algn="just"/>
            <a:r>
              <a:rPr lang="ru-RU" sz="1200" b="1" i="1" dirty="0">
                <a:latin typeface="Arial" panose="020B0604020202020204" pitchFamily="34" charset="0"/>
                <a:cs typeface="Arial" panose="020B0604020202020204" pitchFamily="34" charset="0"/>
              </a:rPr>
              <a:t>Общая площадь жилых помещений, приходящаяся в среднем на 1 жителя области, введенная в действие за 2021 год,</a:t>
            </a:r>
            <a:r>
              <a:rPr lang="ru-RU" sz="1200" dirty="0">
                <a:latin typeface="Arial" panose="020B0604020202020204" pitchFamily="34" charset="0"/>
                <a:cs typeface="Arial" panose="020B0604020202020204" pitchFamily="34" charset="0"/>
              </a:rPr>
              <a:t> составила 0,81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что выше уровня 2020 года на 8,0% и выше уровня 2018 года на 11%.</a:t>
            </a:r>
          </a:p>
          <a:p>
            <a:pPr indent="457200" algn="just">
              <a:lnSpc>
                <a:spcPct val="110000"/>
              </a:lnSpc>
            </a:pPr>
            <a:endParaRPr lang="ru-RU" sz="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p:cNvSpPr txBox="1"/>
          <p:nvPr/>
        </p:nvSpPr>
        <p:spPr>
          <a:xfrm>
            <a:off x="882204" y="468263"/>
            <a:ext cx="5488490" cy="276999"/>
          </a:xfrm>
          <a:prstGeom prst="rect">
            <a:avLst/>
          </a:prstGeom>
          <a:noFill/>
        </p:spPr>
        <p:txBody>
          <a:bodyPr wrap="none" rtlCol="0">
            <a:spAutoFit/>
          </a:bodyPr>
          <a:lstStyle/>
          <a:p>
            <a:r>
              <a:rPr lang="ru-RU" sz="1200" b="1" i="1" dirty="0" smtClean="0">
                <a:latin typeface="Arial" pitchFamily="34" charset="0"/>
                <a:cs typeface="Arial" pitchFamily="34" charset="0"/>
              </a:rPr>
              <a:t>ЖИЛИЩНОЕ СТРОИТЕЛЬСТВО И ОБЕСПЕЧЕНИЕ ГРАЖДАН ЖИЛЬЕМ</a:t>
            </a:r>
            <a:endParaRPr lang="ru-RU" sz="1200" b="1" i="1" dirty="0">
              <a:latin typeface="Arial" pitchFamily="34" charset="0"/>
              <a:cs typeface="Arial" pitchFamily="34" charset="0"/>
            </a:endParaRPr>
          </a:p>
        </p:txBody>
      </p:sp>
      <p:sp>
        <p:nvSpPr>
          <p:cNvPr id="5" name="TextBox 4"/>
          <p:cNvSpPr txBox="1"/>
          <p:nvPr/>
        </p:nvSpPr>
        <p:spPr>
          <a:xfrm>
            <a:off x="635435" y="2614248"/>
            <a:ext cx="3528392" cy="577081"/>
          </a:xfrm>
          <a:prstGeom prst="rect">
            <a:avLst/>
          </a:prstGeom>
          <a:noFill/>
        </p:spPr>
        <p:txBody>
          <a:bodyPr wrap="square" rtlCol="0">
            <a:spAutoFit/>
          </a:bodyPr>
          <a:lstStyle/>
          <a:p>
            <a:pPr algn="ctr"/>
            <a:r>
              <a:rPr lang="ru-RU" sz="1050" b="1" i="1" dirty="0" smtClean="0">
                <a:latin typeface="Arial" pitchFamily="34" charset="0"/>
                <a:cs typeface="Arial" pitchFamily="34" charset="0"/>
              </a:rPr>
              <a:t>Общая площадь жилых помещений, </a:t>
            </a:r>
          </a:p>
          <a:p>
            <a:pPr algn="ctr"/>
            <a:r>
              <a:rPr lang="ru-RU" sz="1050" b="1" i="1" u="sng" dirty="0" smtClean="0">
                <a:latin typeface="Arial" pitchFamily="34" charset="0"/>
                <a:cs typeface="Arial" pitchFamily="34" charset="0"/>
              </a:rPr>
              <a:t>введенная в действие за год</a:t>
            </a:r>
            <a:r>
              <a:rPr lang="ru-RU" sz="1050" b="1" i="1" dirty="0" smtClean="0">
                <a:latin typeface="Arial" pitchFamily="34" charset="0"/>
                <a:cs typeface="Arial" pitchFamily="34" charset="0"/>
              </a:rPr>
              <a:t>, приходящаяся</a:t>
            </a:r>
          </a:p>
          <a:p>
            <a:pPr algn="ctr"/>
            <a:r>
              <a:rPr lang="ru-RU" sz="1050" b="1" i="1" dirty="0" smtClean="0">
                <a:latin typeface="Arial" pitchFamily="34" charset="0"/>
                <a:cs typeface="Arial" pitchFamily="34" charset="0"/>
              </a:rPr>
              <a:t> в среднем на одного жителя, </a:t>
            </a:r>
            <a:r>
              <a:rPr lang="ru-RU" sz="1050" b="1" i="1" dirty="0" err="1" smtClean="0">
                <a:latin typeface="Arial" pitchFamily="34" charset="0"/>
                <a:cs typeface="Arial" pitchFamily="34" charset="0"/>
              </a:rPr>
              <a:t>кв.м</a:t>
            </a:r>
            <a:endParaRPr lang="ru-RU" sz="1050" b="1" i="1" dirty="0">
              <a:latin typeface="Arial" pitchFamily="34" charset="0"/>
              <a:cs typeface="Arial" pitchFamily="34"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xmlns="" val="1442414313"/>
              </p:ext>
            </p:extLst>
          </p:nvPr>
        </p:nvGraphicFramePr>
        <p:xfrm>
          <a:off x="357376" y="4866232"/>
          <a:ext cx="10009112" cy="22916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p:cNvGraphicFramePr>
            <a:graphicFrameLocks/>
          </p:cNvGraphicFramePr>
          <p:nvPr>
            <p:extLst>
              <p:ext uri="{D42A27DB-BD31-4B8C-83A1-F6EECF244321}">
                <p14:modId xmlns:p14="http://schemas.microsoft.com/office/powerpoint/2010/main" xmlns="" val="2243667920"/>
              </p:ext>
            </p:extLst>
          </p:nvPr>
        </p:nvGraphicFramePr>
        <p:xfrm>
          <a:off x="616215" y="3276575"/>
          <a:ext cx="3650365" cy="1589657"/>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a:xfrm>
            <a:off x="4770636" y="2792479"/>
            <a:ext cx="5660922" cy="1938992"/>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Рост введенного за год жилья на 1 жителя по отношению к предыдущему году отмечен в 26 муниципальных образованиях. Наиболее активно жилищное строительство развивается в г. Воронеже и прилегающих к областному центру муниципальных районах, а также крупных </a:t>
            </a:r>
            <a:r>
              <a:rPr lang="ru-RU" sz="1200" dirty="0" smtClean="0">
                <a:latin typeface="Arial" panose="020B0604020202020204" pitchFamily="34" charset="0"/>
                <a:cs typeface="Arial" panose="020B0604020202020204" pitchFamily="34" charset="0"/>
              </a:rPr>
              <a:t>районных центрах</a:t>
            </a:r>
            <a:r>
              <a:rPr lang="ru-RU" sz="1200" dirty="0">
                <a:latin typeface="Arial" panose="020B0604020202020204" pitchFamily="34" charset="0"/>
                <a:cs typeface="Arial" panose="020B0604020202020204" pitchFamily="34" charset="0"/>
              </a:rPr>
              <a:t>.</a:t>
            </a:r>
          </a:p>
          <a:p>
            <a:pPr indent="450000" algn="just"/>
            <a:r>
              <a:rPr lang="ru-RU" sz="1200" dirty="0">
                <a:latin typeface="Arial" panose="020B0604020202020204" pitchFamily="34" charset="0"/>
                <a:cs typeface="Arial" panose="020B0604020202020204" pitchFamily="34" charset="0"/>
              </a:rPr>
              <a:t>Лидерами по объёму введенного жилья на 1 жителя в 2021 году стали Рамонский (6,47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Новоусманский</a:t>
            </a:r>
            <a:r>
              <a:rPr lang="ru-RU" sz="1200" dirty="0">
                <a:latin typeface="Arial" panose="020B0604020202020204" pitchFamily="34" charset="0"/>
                <a:cs typeface="Arial" panose="020B0604020202020204" pitchFamily="34" charset="0"/>
              </a:rPr>
              <a:t> (3,33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муниципальные районы.</a:t>
            </a:r>
          </a:p>
          <a:p>
            <a:pPr indent="450000" algn="just"/>
            <a:r>
              <a:rPr lang="ru-RU" sz="1200" dirty="0">
                <a:latin typeface="Arial" panose="020B0604020202020204" pitchFamily="34" charset="0"/>
                <a:cs typeface="Arial" panose="020B0604020202020204" pitchFamily="34" charset="0"/>
              </a:rPr>
              <a:t>Низкие значения показателя по-прежнему отмечены в Кантемировском и </a:t>
            </a:r>
            <a:r>
              <a:rPr lang="ru-RU" sz="1200" dirty="0" err="1">
                <a:latin typeface="Arial" panose="020B0604020202020204" pitchFamily="34" charset="0"/>
                <a:cs typeface="Arial" panose="020B0604020202020204" pitchFamily="34" charset="0"/>
              </a:rPr>
              <a:t>Репьевском</a:t>
            </a:r>
            <a:r>
              <a:rPr lang="ru-RU" sz="1200" dirty="0">
                <a:latin typeface="Arial" panose="020B0604020202020204" pitchFamily="34" charset="0"/>
                <a:cs typeface="Arial" panose="020B0604020202020204" pitchFamily="34" charset="0"/>
              </a:rPr>
              <a:t> (по 0,07 кв. м) районах.</a:t>
            </a:r>
          </a:p>
          <a:p>
            <a:pPr indent="450000" algn="just" eaLnBrk="0" fontAlgn="base" hangingPunct="0">
              <a:spcAft>
                <a:spcPts val="0"/>
              </a:spcAft>
              <a:tabLst>
                <a:tab pos="457200" algn="l"/>
              </a:tabLst>
            </a:pP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8147539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54</a:t>
            </a:fld>
            <a:endParaRPr lang="ru-RU" dirty="0"/>
          </a:p>
        </p:txBody>
      </p:sp>
      <p:graphicFrame>
        <p:nvGraphicFramePr>
          <p:cNvPr id="3" name="Диаграмма 2"/>
          <p:cNvGraphicFramePr>
            <a:graphicFrameLocks/>
          </p:cNvGraphicFramePr>
          <p:nvPr>
            <p:extLst>
              <p:ext uri="{D42A27DB-BD31-4B8C-83A1-F6EECF244321}">
                <p14:modId xmlns:p14="http://schemas.microsoft.com/office/powerpoint/2010/main" xmlns="" val="3796819470"/>
              </p:ext>
            </p:extLst>
          </p:nvPr>
        </p:nvGraphicFramePr>
        <p:xfrm>
          <a:off x="738188" y="1404367"/>
          <a:ext cx="3528392" cy="1800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06993" y="948728"/>
            <a:ext cx="3597460" cy="415498"/>
          </a:xfrm>
          <a:prstGeom prst="rect">
            <a:avLst/>
          </a:prstGeom>
          <a:noFill/>
        </p:spPr>
        <p:txBody>
          <a:bodyPr wrap="none" rtlCol="0">
            <a:spAutoFit/>
          </a:bodyPr>
          <a:lstStyle/>
          <a:p>
            <a:pPr algn="ctr"/>
            <a:r>
              <a:rPr lang="ru-RU" sz="1050" b="1" i="1" dirty="0" smtClean="0">
                <a:latin typeface="Arial" pitchFamily="34" charset="0"/>
                <a:cs typeface="Arial" pitchFamily="34" charset="0"/>
              </a:rPr>
              <a:t>Общая площадь жилых помещений, </a:t>
            </a:r>
          </a:p>
          <a:p>
            <a:pPr algn="ctr"/>
            <a:r>
              <a:rPr lang="ru-RU" sz="1050" b="1" i="1" dirty="0" smtClean="0">
                <a:latin typeface="Arial" pitchFamily="34" charset="0"/>
                <a:cs typeface="Arial" pitchFamily="34" charset="0"/>
              </a:rPr>
              <a:t>приходящаяся в среднем на одного жителя, </a:t>
            </a:r>
            <a:r>
              <a:rPr lang="ru-RU" sz="1050" b="1" i="1" dirty="0" err="1" smtClean="0">
                <a:latin typeface="Arial" pitchFamily="34" charset="0"/>
                <a:cs typeface="Arial" pitchFamily="34" charset="0"/>
              </a:rPr>
              <a:t>кв.м</a:t>
            </a:r>
            <a:endParaRPr lang="ru-RU" sz="1050" b="1" i="1" dirty="0">
              <a:latin typeface="Arial" pitchFamily="34" charset="0"/>
              <a:cs typeface="Arial" pitchFamily="34"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xmlns="" val="3245119810"/>
              </p:ext>
            </p:extLst>
          </p:nvPr>
        </p:nvGraphicFramePr>
        <p:xfrm>
          <a:off x="547057" y="3284850"/>
          <a:ext cx="9865095" cy="3072828"/>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4533509" y="948728"/>
            <a:ext cx="5772927" cy="2492990"/>
          </a:xfrm>
          <a:prstGeom prst="rect">
            <a:avLst/>
          </a:prstGeom>
        </p:spPr>
        <p:txBody>
          <a:bodyPr wrap="square">
            <a:spAutoFit/>
          </a:bodyPr>
          <a:lstStyle/>
          <a:p>
            <a:pPr indent="450000" algn="just"/>
            <a:r>
              <a:rPr lang="ru-RU" sz="1200" b="1" i="1" dirty="0">
                <a:latin typeface="Arial" panose="020B0604020202020204" pitchFamily="34" charset="0"/>
                <a:cs typeface="Arial" panose="020B0604020202020204" pitchFamily="34" charset="0"/>
              </a:rPr>
              <a:t>Общая площадь жилых помещений, приходящаяся в среднем на одного жителя,</a:t>
            </a:r>
            <a:r>
              <a:rPr lang="ru-RU" sz="1200" dirty="0">
                <a:latin typeface="Arial" panose="020B0604020202020204" pitchFamily="34" charset="0"/>
                <a:cs typeface="Arial" panose="020B0604020202020204" pitchFamily="34" charset="0"/>
              </a:rPr>
              <a:t> по отношению к 2020 году увеличилась на 3,1%, к 2018 году – на 9,5% и составила 33,5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a:t>
            </a:r>
          </a:p>
          <a:p>
            <a:pPr indent="450000" algn="just"/>
            <a:r>
              <a:rPr lang="ru-RU" sz="1200" dirty="0">
                <a:latin typeface="Arial" panose="020B0604020202020204" pitchFamily="34" charset="0"/>
                <a:cs typeface="Arial" panose="020B0604020202020204" pitchFamily="34" charset="0"/>
              </a:rPr>
              <a:t>Лидерами по обеспеченности жильем на 1 жителя по-прежнему остаются: Рамонский (58,4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Нижнедевицкий</a:t>
            </a:r>
            <a:r>
              <a:rPr lang="ru-RU" sz="1200" dirty="0">
                <a:latin typeface="Arial" panose="020B0604020202020204" pitchFamily="34" charset="0"/>
                <a:cs typeface="Arial" panose="020B0604020202020204" pitchFamily="34" charset="0"/>
              </a:rPr>
              <a:t> (45,9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Воробьевский</a:t>
            </a:r>
            <a:r>
              <a:rPr lang="ru-RU" sz="1200" dirty="0">
                <a:latin typeface="Arial" panose="020B0604020202020204" pitchFamily="34" charset="0"/>
                <a:cs typeface="Arial" panose="020B0604020202020204" pitchFamily="34" charset="0"/>
              </a:rPr>
              <a:t> (42,1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Верхнехавский</a:t>
            </a:r>
            <a:r>
              <a:rPr lang="ru-RU" sz="1200" dirty="0">
                <a:latin typeface="Arial" panose="020B0604020202020204" pitchFamily="34" charset="0"/>
                <a:cs typeface="Arial" panose="020B0604020202020204" pitchFamily="34" charset="0"/>
              </a:rPr>
              <a:t> (40,4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Терновский (40,0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Эртильский</a:t>
            </a:r>
            <a:r>
              <a:rPr lang="ru-RU" sz="1200" dirty="0">
                <a:latin typeface="Arial" panose="020B0604020202020204" pitchFamily="34" charset="0"/>
                <a:cs typeface="Arial" panose="020B0604020202020204" pitchFamily="34" charset="0"/>
              </a:rPr>
              <a:t> (39,5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Новоусманский</a:t>
            </a:r>
            <a:r>
              <a:rPr lang="ru-RU" sz="1200" dirty="0">
                <a:latin typeface="Arial" panose="020B0604020202020204" pitchFamily="34" charset="0"/>
                <a:cs typeface="Arial" panose="020B0604020202020204" pitchFamily="34" charset="0"/>
              </a:rPr>
              <a:t> (38,4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Петропавловский (38,1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Аннинский, Каширский (по 37,9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Хохольский (37,7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муниципальные районы.</a:t>
            </a:r>
          </a:p>
          <a:p>
            <a:pPr indent="450000" algn="just"/>
            <a:r>
              <a:rPr lang="ru-RU" sz="1200" dirty="0">
                <a:latin typeface="Arial" panose="020B0604020202020204" pitchFamily="34" charset="0"/>
                <a:cs typeface="Arial" panose="020B0604020202020204" pitchFamily="34" charset="0"/>
              </a:rPr>
              <a:t>Наименьшая обеспеченность жильем осталась в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(25,8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Кантемировском (25,9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(26,5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 муниципальных районах.</a:t>
            </a:r>
          </a:p>
          <a:p>
            <a:pPr indent="450000" algn="just" fontAlgn="base">
              <a:spcAft>
                <a:spcPts val="0"/>
              </a:spcAft>
            </a:pP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Прямоугольник 7"/>
          <p:cNvSpPr/>
          <p:nvPr/>
        </p:nvSpPr>
        <p:spPr>
          <a:xfrm>
            <a:off x="331032" y="6120527"/>
            <a:ext cx="10081120" cy="830997"/>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 2021 году </a:t>
            </a:r>
            <a:r>
              <a:rPr lang="ru-RU" sz="1200" b="1" i="1" dirty="0">
                <a:latin typeface="Arial" panose="020B0604020202020204" pitchFamily="34" charset="0"/>
                <a:cs typeface="Arial" panose="020B0604020202020204" pitchFamily="34" charset="0"/>
              </a:rPr>
              <a:t>для строительства</a:t>
            </a:r>
            <a:r>
              <a:rPr lang="ru-RU" sz="1200" dirty="0">
                <a:latin typeface="Arial" panose="020B0604020202020204" pitchFamily="34" charset="0"/>
                <a:cs typeface="Arial" panose="020B0604020202020204" pitchFamily="34" charset="0"/>
              </a:rPr>
              <a:t> в муниципальных образованиях Воронежской области </a:t>
            </a:r>
            <a:r>
              <a:rPr lang="ru-RU" sz="1200" b="1" i="1" dirty="0">
                <a:latin typeface="Arial" panose="020B0604020202020204" pitchFamily="34" charset="0"/>
                <a:cs typeface="Arial" panose="020B0604020202020204" pitchFamily="34" charset="0"/>
              </a:rPr>
              <a:t>предоставлены земельные участки общей площадью</a:t>
            </a:r>
            <a:r>
              <a:rPr lang="ru-RU" sz="1200" dirty="0">
                <a:latin typeface="Arial" panose="020B0604020202020204" pitchFamily="34" charset="0"/>
                <a:cs typeface="Arial" panose="020B0604020202020204" pitchFamily="34" charset="0"/>
              </a:rPr>
              <a:t> 454,4 га, из них </a:t>
            </a:r>
            <a:r>
              <a:rPr lang="ru-RU" sz="1200" b="1" i="1" dirty="0">
                <a:latin typeface="Arial" panose="020B0604020202020204" pitchFamily="34" charset="0"/>
                <a:cs typeface="Arial" panose="020B0604020202020204" pitchFamily="34" charset="0"/>
              </a:rPr>
              <a:t>для жилищного, индивидуального строительства и комплексного освоения в целях жилищного строительства</a:t>
            </a:r>
            <a:r>
              <a:rPr lang="ru-RU" sz="1200" dirty="0">
                <a:latin typeface="Arial" panose="020B0604020202020204" pitchFamily="34" charset="0"/>
                <a:cs typeface="Arial" panose="020B0604020202020204" pitchFamily="34" charset="0"/>
              </a:rPr>
              <a:t> – 163,1 га или 35,9% от общей площади. Для сравнения: в 2020 году общая площадь для строительства составила 483,4 га, из них для жилищного – 171,3 га или 35,4% от общей площади</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888376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55</a:t>
            </a:fld>
            <a:endParaRPr lang="ru-RU" dirty="0"/>
          </a:p>
        </p:txBody>
      </p:sp>
      <p:sp>
        <p:nvSpPr>
          <p:cNvPr id="3" name="TextBox 2"/>
          <p:cNvSpPr txBox="1"/>
          <p:nvPr/>
        </p:nvSpPr>
        <p:spPr>
          <a:xfrm>
            <a:off x="527883" y="577193"/>
            <a:ext cx="3341613" cy="577081"/>
          </a:xfrm>
          <a:prstGeom prst="rect">
            <a:avLst/>
          </a:prstGeom>
          <a:noFill/>
        </p:spPr>
        <p:txBody>
          <a:bodyPr wrap="square" rtlCol="0">
            <a:spAutoFit/>
          </a:bodyPr>
          <a:lstStyle/>
          <a:p>
            <a:pPr algn="ctr"/>
            <a:r>
              <a:rPr lang="ru-RU" sz="1050" b="1" i="1" dirty="0" smtClean="0">
                <a:latin typeface="Arial" panose="020B0604020202020204" pitchFamily="34" charset="0"/>
                <a:cs typeface="Arial" panose="020B0604020202020204" pitchFamily="34" charset="0"/>
              </a:rPr>
              <a:t>Площадь земельных участков,</a:t>
            </a:r>
          </a:p>
          <a:p>
            <a:pPr algn="ctr"/>
            <a:r>
              <a:rPr lang="ru-RU" sz="1050" b="1" i="1" dirty="0" smtClean="0">
                <a:latin typeface="Arial" panose="020B0604020202020204" pitchFamily="34" charset="0"/>
                <a:cs typeface="Arial" panose="020B0604020202020204" pitchFamily="34" charset="0"/>
              </a:rPr>
              <a:t>предоставленных для строительства </a:t>
            </a:r>
          </a:p>
          <a:p>
            <a:pPr algn="ctr"/>
            <a:r>
              <a:rPr lang="ru-RU" sz="1050" b="1" i="1" dirty="0" smtClean="0">
                <a:latin typeface="Arial" panose="020B0604020202020204" pitchFamily="34" charset="0"/>
                <a:cs typeface="Arial" panose="020B0604020202020204" pitchFamily="34" charset="0"/>
              </a:rPr>
              <a:t>в расчете на 10 тыс. человек населения, га</a:t>
            </a:r>
            <a:endParaRPr lang="ru-RU" sz="1050" b="1" i="1" dirty="0">
              <a:latin typeface="Arial" panose="020B0604020202020204" pitchFamily="34" charset="0"/>
              <a:cs typeface="Arial" panose="020B0604020202020204" pitchFamily="34"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xmlns="" val="2978534490"/>
              </p:ext>
            </p:extLst>
          </p:nvPr>
        </p:nvGraphicFramePr>
        <p:xfrm>
          <a:off x="306140" y="900311"/>
          <a:ext cx="3785100" cy="3346031"/>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4091239" y="612158"/>
            <a:ext cx="6306802" cy="2123658"/>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 2018-2021 годах прослеживается тенденция сокращения площади земельных участков, предоставленных для строительства, в том числе жилищного, что обусловлено следующими факторами: </a:t>
            </a:r>
          </a:p>
          <a:p>
            <a:pPr marL="171450" lvl="0" indent="-17145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Ограниченное </a:t>
            </a:r>
            <a:r>
              <a:rPr lang="ru-RU" sz="1200" dirty="0">
                <a:latin typeface="Arial" panose="020B0604020202020204" pitchFamily="34" charset="0"/>
                <a:cs typeface="Arial" panose="020B0604020202020204" pitchFamily="34" charset="0"/>
              </a:rPr>
              <a:t>количество свободных, обеспеченных инженерной инфраструктурой территорий, в первую очередь – в областном центре и муниципальных образованиях, расположенных вблизи г. Воронежа. В то же время, увеличение объемов строительства, в том числе жилищного, требует опережающего развития инженерной инфраструктуры.</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Ухудшение общего социально-экономического положения, обусловленного пандемией, снижение активности и финансовых возможностей населения в части индивидуального жилищного строительства. </a:t>
            </a: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8" name="Диаграмма 7"/>
          <p:cNvGraphicFramePr>
            <a:graphicFrameLocks/>
          </p:cNvGraphicFramePr>
          <p:nvPr>
            <p:extLst>
              <p:ext uri="{D42A27DB-BD31-4B8C-83A1-F6EECF244321}">
                <p14:modId xmlns:p14="http://schemas.microsoft.com/office/powerpoint/2010/main" xmlns="" val="249527806"/>
              </p:ext>
            </p:extLst>
          </p:nvPr>
        </p:nvGraphicFramePr>
        <p:xfrm>
          <a:off x="248158" y="4490703"/>
          <a:ext cx="10081120" cy="2612900"/>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p:cNvSpPr/>
          <p:nvPr/>
        </p:nvSpPr>
        <p:spPr>
          <a:xfrm>
            <a:off x="4091240" y="2638110"/>
            <a:ext cx="6288263" cy="1384995"/>
          </a:xfrm>
          <a:prstGeom prst="rect">
            <a:avLst/>
          </a:prstGeom>
        </p:spPr>
        <p:txBody>
          <a:bodyPr wrap="square">
            <a:spAutoFit/>
          </a:bodyPr>
          <a:lstStyle/>
          <a:p>
            <a:pPr indent="450000" algn="just"/>
            <a:r>
              <a:rPr lang="ru-RU" sz="1200" b="1" i="1" dirty="0">
                <a:latin typeface="Arial" panose="020B0604020202020204" pitchFamily="34" charset="0"/>
                <a:cs typeface="Arial" panose="020B0604020202020204" pitchFamily="34" charset="0"/>
              </a:rPr>
              <a:t>В расчете на 10 тыс. человек населения площадь земельных участков, предоставленных для </a:t>
            </a:r>
            <a:r>
              <a:rPr lang="ru-RU" sz="1200" b="1" i="1" dirty="0" smtClean="0">
                <a:latin typeface="Arial" panose="020B0604020202020204" pitchFamily="34" charset="0"/>
                <a:cs typeface="Arial" panose="020B0604020202020204" pitchFamily="34" charset="0"/>
              </a:rPr>
              <a:t>строительства,</a:t>
            </a:r>
            <a:r>
              <a:rPr lang="ru-RU" sz="1200" b="1"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в 2021 </a:t>
            </a:r>
            <a:r>
              <a:rPr lang="ru-RU" sz="1200" dirty="0" smtClean="0">
                <a:latin typeface="Arial" panose="020B0604020202020204" pitchFamily="34" charset="0"/>
                <a:cs typeface="Arial" panose="020B0604020202020204" pitchFamily="34" charset="0"/>
              </a:rPr>
              <a:t>году </a:t>
            </a:r>
            <a:r>
              <a:rPr lang="ru-RU" sz="1200" dirty="0">
                <a:latin typeface="Arial" panose="020B0604020202020204" pitchFamily="34" charset="0"/>
                <a:cs typeface="Arial" panose="020B0604020202020204" pitchFamily="34" charset="0"/>
              </a:rPr>
              <a:t>уменьшилась по отношению к 2020 году на 5,7%, к 2018 году </a:t>
            </a:r>
            <a:r>
              <a:rPr lang="ru-RU" sz="1200">
                <a:latin typeface="Arial" panose="020B0604020202020204" pitchFamily="34" charset="0"/>
                <a:cs typeface="Arial" panose="020B0604020202020204" pitchFamily="34" charset="0"/>
              </a:rPr>
              <a:t>на </a:t>
            </a:r>
            <a:r>
              <a:rPr lang="ru-RU" sz="1200" smtClean="0">
                <a:latin typeface="Arial" panose="020B0604020202020204" pitchFamily="34" charset="0"/>
                <a:cs typeface="Arial" panose="020B0604020202020204" pitchFamily="34" charset="0"/>
              </a:rPr>
              <a:t>14,3% </a:t>
            </a:r>
            <a:r>
              <a:rPr lang="ru-RU" sz="1200" dirty="0">
                <a:latin typeface="Arial" panose="020B0604020202020204" pitchFamily="34" charset="0"/>
                <a:cs typeface="Arial" panose="020B0604020202020204" pitchFamily="34" charset="0"/>
              </a:rPr>
              <a:t>и составила 1,98 га.</a:t>
            </a:r>
          </a:p>
          <a:p>
            <a:pPr indent="450000" algn="just"/>
            <a:r>
              <a:rPr lang="ru-RU" sz="1200" dirty="0">
                <a:latin typeface="Arial" panose="020B0604020202020204" pitchFamily="34" charset="0"/>
                <a:cs typeface="Arial" panose="020B0604020202020204" pitchFamily="34" charset="0"/>
              </a:rPr>
              <a:t>Свыше 10 га в расчете на 10 тыс. человек населения </a:t>
            </a:r>
            <a:r>
              <a:rPr lang="ru-RU" sz="1200" dirty="0" smtClean="0">
                <a:latin typeface="Arial" panose="020B0604020202020204" pitchFamily="34" charset="0"/>
                <a:cs typeface="Arial" panose="020B0604020202020204" pitchFamily="34" charset="0"/>
              </a:rPr>
              <a:t>предоставлено </a:t>
            </a:r>
            <a:r>
              <a:rPr lang="ru-RU" sz="1200" dirty="0">
                <a:latin typeface="Arial" panose="020B0604020202020204" pitchFamily="34" charset="0"/>
                <a:cs typeface="Arial" panose="020B0604020202020204" pitchFamily="34" charset="0"/>
              </a:rPr>
              <a:t>для строительства в Новохоперском (20,8 га) и Хохольском (12,5 га) муниципальных районах.</a:t>
            </a:r>
          </a:p>
          <a:p>
            <a:pPr indent="450000" algn="just" fontAlgn="base">
              <a:spcAft>
                <a:spcPts val="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Прямоугольник 8"/>
          <p:cNvSpPr/>
          <p:nvPr/>
        </p:nvSpPr>
        <p:spPr>
          <a:xfrm>
            <a:off x="527883" y="3856982"/>
            <a:ext cx="9801395" cy="830997"/>
          </a:xfrm>
          <a:prstGeom prst="rect">
            <a:avLst/>
          </a:prstGeom>
        </p:spPr>
        <p:txBody>
          <a:bodyPr wrap="square">
            <a:spAutoFit/>
          </a:bodyPr>
          <a:lstStyle/>
          <a:p>
            <a:pPr indent="450000" algn="just" fontAlgn="base"/>
            <a:r>
              <a:rPr lang="ru-RU" sz="1200" dirty="0">
                <a:latin typeface="Arial" panose="020B0604020202020204" pitchFamily="34" charset="0"/>
                <a:cs typeface="Arial" panose="020B0604020202020204" pitchFamily="34" charset="0"/>
              </a:rPr>
              <a:t>Менее 1 га на 10 тыс. человек населения предоставлено в Каменском (0,2 га), Подгоренском (0,43 га),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(0,64 га), </a:t>
            </a:r>
            <a:r>
              <a:rPr lang="ru-RU" sz="1200" dirty="0" err="1">
                <a:latin typeface="Arial" panose="020B0604020202020204" pitchFamily="34" charset="0"/>
                <a:cs typeface="Arial" panose="020B0604020202020204" pitchFamily="34" charset="0"/>
              </a:rPr>
              <a:t>Калачеевском</a:t>
            </a:r>
            <a:r>
              <a:rPr lang="ru-RU" sz="1200" dirty="0">
                <a:latin typeface="Arial" panose="020B0604020202020204" pitchFamily="34" charset="0"/>
                <a:cs typeface="Arial" panose="020B0604020202020204" pitchFamily="34" charset="0"/>
              </a:rPr>
              <a:t> (0,75 га), </a:t>
            </a:r>
            <a:r>
              <a:rPr lang="ru-RU" sz="1200" dirty="0" err="1">
                <a:latin typeface="Arial" panose="020B0604020202020204" pitchFamily="34" charset="0"/>
                <a:cs typeface="Arial" panose="020B0604020202020204" pitchFamily="34" charset="0"/>
              </a:rPr>
              <a:t>Репьевском</a:t>
            </a:r>
            <a:r>
              <a:rPr lang="ru-RU" sz="1200" dirty="0">
                <a:latin typeface="Arial" panose="020B0604020202020204" pitchFamily="34" charset="0"/>
                <a:cs typeface="Arial" panose="020B0604020202020204" pitchFamily="34" charset="0"/>
              </a:rPr>
              <a:t> (0,9 га), Нижнедевицком (0,96 га) муниципальных районах, а также в городских округах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(0,28 га), Борисоглебском (0,36 га</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и г. Воронеж (0,64 га).</a:t>
            </a:r>
          </a:p>
          <a:p>
            <a:pPr indent="450000" algn="just" fontAlgn="base">
              <a:spcAft>
                <a:spcPts val="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41574310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56</a:t>
            </a:fld>
            <a:endParaRPr lang="ru-RU" dirty="0"/>
          </a:p>
        </p:txBody>
      </p:sp>
      <p:graphicFrame>
        <p:nvGraphicFramePr>
          <p:cNvPr id="3" name="Диаграмма 2"/>
          <p:cNvGraphicFramePr>
            <a:graphicFrameLocks/>
          </p:cNvGraphicFramePr>
          <p:nvPr>
            <p:extLst>
              <p:ext uri="{D42A27DB-BD31-4B8C-83A1-F6EECF244321}">
                <p14:modId xmlns:p14="http://schemas.microsoft.com/office/powerpoint/2010/main" xmlns="" val="4189016683"/>
              </p:ext>
            </p:extLst>
          </p:nvPr>
        </p:nvGraphicFramePr>
        <p:xfrm>
          <a:off x="364173" y="2005639"/>
          <a:ext cx="10081120" cy="214545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271571" y="1662006"/>
            <a:ext cx="8358378" cy="415498"/>
          </a:xfrm>
          <a:prstGeom prst="rect">
            <a:avLst/>
          </a:prstGeom>
          <a:noFill/>
        </p:spPr>
        <p:txBody>
          <a:bodyPr wrap="none" rtlCol="0">
            <a:spAutoFit/>
          </a:bodyPr>
          <a:lstStyle/>
          <a:p>
            <a:pPr algn="ctr"/>
            <a:r>
              <a:rPr lang="ru-RU" sz="1050" b="1" i="1" dirty="0">
                <a:latin typeface="Arial" pitchFamily="34" charset="0"/>
                <a:ea typeface="Times New Roman" pitchFamily="18" charset="0"/>
                <a:cs typeface="Arial" pitchFamily="34" charset="0"/>
              </a:rPr>
              <a:t>Площадь земельных участков, предоставленных для жилищного, индивидуального строительства </a:t>
            </a:r>
          </a:p>
          <a:p>
            <a:pPr algn="ctr"/>
            <a:r>
              <a:rPr lang="ru-RU" sz="1050" b="1" i="1" dirty="0">
                <a:latin typeface="Arial" pitchFamily="34" charset="0"/>
                <a:ea typeface="Times New Roman" pitchFamily="18" charset="0"/>
                <a:cs typeface="Arial" pitchFamily="34" charset="0"/>
              </a:rPr>
              <a:t>и комплексного освоения в целях жилищного </a:t>
            </a:r>
            <a:r>
              <a:rPr lang="ru-RU" sz="1050" b="1" i="1" dirty="0" smtClean="0">
                <a:latin typeface="Arial" pitchFamily="34" charset="0"/>
                <a:ea typeface="Times New Roman" pitchFamily="18" charset="0"/>
                <a:cs typeface="Arial" pitchFamily="34" charset="0"/>
              </a:rPr>
              <a:t>строительства в 2021 году, </a:t>
            </a:r>
            <a:r>
              <a:rPr lang="ru-RU" sz="1050" b="1" i="1" dirty="0">
                <a:latin typeface="Arial" pitchFamily="34" charset="0"/>
                <a:ea typeface="Times New Roman" pitchFamily="18" charset="0"/>
                <a:cs typeface="Arial" pitchFamily="34" charset="0"/>
              </a:rPr>
              <a:t>в расчете на 10 тыс. человек </a:t>
            </a:r>
            <a:r>
              <a:rPr lang="ru-RU" sz="1050" b="1" i="1" dirty="0" smtClean="0">
                <a:latin typeface="Arial" pitchFamily="34" charset="0"/>
                <a:ea typeface="Times New Roman" pitchFamily="18" charset="0"/>
                <a:cs typeface="Arial" pitchFamily="34" charset="0"/>
              </a:rPr>
              <a:t>населения, га</a:t>
            </a:r>
            <a:r>
              <a:rPr lang="ru-RU" sz="1050" dirty="0" smtClean="0">
                <a:latin typeface="Arial" pitchFamily="34" charset="0"/>
                <a:ea typeface="Times New Roman" pitchFamily="18" charset="0"/>
                <a:cs typeface="Arial" pitchFamily="34" charset="0"/>
              </a:rPr>
              <a:t> </a:t>
            </a:r>
            <a:endParaRPr lang="ru-RU" sz="1050" dirty="0"/>
          </a:p>
        </p:txBody>
      </p:sp>
      <p:graphicFrame>
        <p:nvGraphicFramePr>
          <p:cNvPr id="6" name="Диаграмма 5"/>
          <p:cNvGraphicFramePr>
            <a:graphicFrameLocks/>
          </p:cNvGraphicFramePr>
          <p:nvPr>
            <p:extLst>
              <p:ext uri="{D42A27DB-BD31-4B8C-83A1-F6EECF244321}">
                <p14:modId xmlns:p14="http://schemas.microsoft.com/office/powerpoint/2010/main" xmlns="" val="4086066124"/>
              </p:ext>
            </p:extLst>
          </p:nvPr>
        </p:nvGraphicFramePr>
        <p:xfrm>
          <a:off x="231432" y="4949511"/>
          <a:ext cx="3912681" cy="24629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2"/>
          <p:cNvSpPr txBox="1"/>
          <p:nvPr/>
        </p:nvSpPr>
        <p:spPr>
          <a:xfrm>
            <a:off x="348404" y="4701814"/>
            <a:ext cx="3868367" cy="5539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b="1" i="1" dirty="0">
                <a:latin typeface="Arial" pitchFamily="34" charset="0"/>
                <a:cs typeface="Arial" pitchFamily="34" charset="0"/>
              </a:rPr>
              <a:t>Площадь земельных участков, </a:t>
            </a:r>
            <a:r>
              <a:rPr lang="ru-RU" sz="1000" b="1" i="1" dirty="0" smtClean="0">
                <a:latin typeface="Arial" pitchFamily="34" charset="0"/>
                <a:cs typeface="Arial" pitchFamily="34" charset="0"/>
              </a:rPr>
              <a:t>предоставленных</a:t>
            </a:r>
          </a:p>
          <a:p>
            <a:pPr algn="ctr"/>
            <a:r>
              <a:rPr lang="ru-RU" sz="1000" b="1" i="1" dirty="0" smtClean="0">
                <a:latin typeface="Arial" pitchFamily="34" charset="0"/>
                <a:cs typeface="Arial" pitchFamily="34" charset="0"/>
              </a:rPr>
              <a:t>для строительства</a:t>
            </a:r>
            <a:r>
              <a:rPr lang="ru-RU" sz="1000" b="1" i="1" dirty="0">
                <a:latin typeface="Arial" pitchFamily="34" charset="0"/>
                <a:cs typeface="Arial" pitchFamily="34" charset="0"/>
              </a:rPr>
              <a:t>, в отношении которых </a:t>
            </a:r>
            <a:endParaRPr lang="ru-RU" sz="1000" b="1" i="1" dirty="0" smtClean="0">
              <a:latin typeface="Arial" pitchFamily="34" charset="0"/>
              <a:cs typeface="Arial" pitchFamily="34" charset="0"/>
            </a:endParaRPr>
          </a:p>
          <a:p>
            <a:pPr algn="ctr"/>
            <a:r>
              <a:rPr lang="ru-RU" sz="1000" b="1" i="1" dirty="0" smtClean="0">
                <a:latin typeface="Arial" pitchFamily="34" charset="0"/>
                <a:cs typeface="Arial" pitchFamily="34" charset="0"/>
              </a:rPr>
              <a:t>не </a:t>
            </a:r>
            <a:r>
              <a:rPr lang="ru-RU" sz="1000" b="1" i="1" dirty="0">
                <a:latin typeface="Arial" pitchFamily="34" charset="0"/>
                <a:cs typeface="Arial" pitchFamily="34" charset="0"/>
              </a:rPr>
              <a:t>получено </a:t>
            </a:r>
            <a:r>
              <a:rPr lang="ru-RU" sz="1000" b="1" i="1" dirty="0" smtClean="0">
                <a:latin typeface="Arial" pitchFamily="34" charset="0"/>
                <a:cs typeface="Arial" pitchFamily="34" charset="0"/>
              </a:rPr>
              <a:t>разрешение </a:t>
            </a:r>
            <a:r>
              <a:rPr lang="ru-RU" sz="1000" b="1" i="1" dirty="0">
                <a:latin typeface="Arial" pitchFamily="34" charset="0"/>
                <a:cs typeface="Arial" pitchFamily="34" charset="0"/>
              </a:rPr>
              <a:t>на ввод в эксплуатацию, га</a:t>
            </a:r>
          </a:p>
        </p:txBody>
      </p:sp>
      <p:sp>
        <p:nvSpPr>
          <p:cNvPr id="8" name="Прямоугольник 7"/>
          <p:cNvSpPr/>
          <p:nvPr/>
        </p:nvSpPr>
        <p:spPr>
          <a:xfrm>
            <a:off x="4394826" y="4659843"/>
            <a:ext cx="6050467" cy="2492990"/>
          </a:xfrm>
          <a:prstGeom prst="rect">
            <a:avLst/>
          </a:prstGeom>
        </p:spPr>
        <p:txBody>
          <a:bodyPr wrap="square">
            <a:spAutoFit/>
          </a:bodyPr>
          <a:lstStyle/>
          <a:p>
            <a:pPr indent="450000" algn="just"/>
            <a:r>
              <a:rPr lang="ru-RU" sz="1200" b="1" i="1" dirty="0">
                <a:latin typeface="Arial" panose="020B0604020202020204" pitchFamily="34" charset="0"/>
                <a:cs typeface="Arial" panose="020B0604020202020204" pitchFamily="34" charset="0"/>
              </a:rPr>
              <a:t>Площадь земельных участков, предоставленных для строительства, в отношении которых с даты принятия решения о предоставлении земельного участка или подписания протокола о результатах торгов (конкурсов, аукционов) в течение 3 лет не было получено разрешение на ввод в эксплуатацию объектов жилищного строительства,</a:t>
            </a:r>
            <a:r>
              <a:rPr lang="ru-RU" sz="1200" dirty="0">
                <a:latin typeface="Arial" panose="020B0604020202020204" pitchFamily="34" charset="0"/>
                <a:cs typeface="Arial" panose="020B0604020202020204" pitchFamily="34" charset="0"/>
              </a:rPr>
              <a:t> уменьшилась по отношению к прошлому году на 29,6%, к 2018 году на 44% и составила 2,9 га.  </a:t>
            </a:r>
          </a:p>
          <a:p>
            <a:pPr indent="450000" algn="just"/>
            <a:r>
              <a:rPr lang="ru-RU" sz="1200" dirty="0">
                <a:latin typeface="Arial" panose="020B0604020202020204" pitchFamily="34" charset="0"/>
                <a:cs typeface="Arial" panose="020B0604020202020204" pitchFamily="34" charset="0"/>
              </a:rPr>
              <a:t>По итогам 2021 года земельные участки с не введенными в эксплуатацию объектами жилищного строительства выявлены только в городском округе г. Воронеж (2,9 га).</a:t>
            </a:r>
          </a:p>
          <a:p>
            <a:pPr indent="450000" algn="just"/>
            <a:r>
              <a:rPr lang="ru-RU" sz="1200" dirty="0">
                <a:latin typeface="Arial" panose="020B0604020202020204" pitchFamily="34" charset="0"/>
                <a:cs typeface="Arial" panose="020B0604020202020204" pitchFamily="34" charset="0"/>
              </a:rPr>
              <a:t>Снижение показателя до нулевого значения в 2021 году произошло в Семилукском муниципальном районе.</a:t>
            </a:r>
          </a:p>
          <a:p>
            <a:pPr indent="450000" algn="just"/>
            <a:endParaRPr lang="ru-RU" sz="1200" dirty="0">
              <a:latin typeface="Arial" panose="020B0604020202020204" pitchFamily="34" charset="0"/>
              <a:cs typeface="Arial" panose="020B0604020202020204" pitchFamily="34" charset="0"/>
            </a:endParaRPr>
          </a:p>
        </p:txBody>
      </p:sp>
      <p:sp>
        <p:nvSpPr>
          <p:cNvPr id="9" name="Прямоугольник 8"/>
          <p:cNvSpPr/>
          <p:nvPr/>
        </p:nvSpPr>
        <p:spPr>
          <a:xfrm>
            <a:off x="348404" y="3973508"/>
            <a:ext cx="10081120" cy="830997"/>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Менее всего предоставили земельных участков в </a:t>
            </a:r>
            <a:r>
              <a:rPr lang="ru-RU" sz="1200" dirty="0" smtClean="0">
                <a:latin typeface="Arial" panose="020B0604020202020204" pitchFamily="34" charset="0"/>
                <a:cs typeface="Arial" panose="020B0604020202020204" pitchFamily="34" charset="0"/>
              </a:rPr>
              <a:t>городском </a:t>
            </a:r>
            <a:r>
              <a:rPr lang="ru-RU" sz="1200" dirty="0">
                <a:latin typeface="Arial" panose="020B0604020202020204" pitchFamily="34" charset="0"/>
                <a:cs typeface="Arial" panose="020B0604020202020204" pitchFamily="34" charset="0"/>
              </a:rPr>
              <a:t>округе г. Воронеж (0,06 </a:t>
            </a:r>
            <a:r>
              <a:rPr lang="ru-RU" sz="1200" dirty="0" smtClean="0">
                <a:latin typeface="Arial" panose="020B0604020202020204" pitchFamily="34" charset="0"/>
                <a:cs typeface="Arial" panose="020B0604020202020204" pitchFamily="34" charset="0"/>
              </a:rPr>
              <a:t>га </a:t>
            </a:r>
            <a:r>
              <a:rPr lang="ru-RU" sz="1200" dirty="0">
                <a:latin typeface="Arial" panose="020B0604020202020204" pitchFamily="34" charset="0"/>
                <a:cs typeface="Arial" panose="020B0604020202020204" pitchFamily="34" charset="0"/>
              </a:rPr>
              <a:t>на 10 тыс. человек населения</a:t>
            </a:r>
            <a:r>
              <a:rPr lang="ru-RU" sz="1200" dirty="0" smtClean="0">
                <a:latin typeface="Arial" panose="020B0604020202020204" pitchFamily="34" charset="0"/>
                <a:cs typeface="Arial" panose="020B0604020202020204" pitchFamily="34" charset="0"/>
              </a:rPr>
              <a:t>) и </a:t>
            </a:r>
            <a:r>
              <a:rPr lang="ru-RU" sz="1200" dirty="0">
                <a:latin typeface="Arial" panose="020B0604020202020204" pitchFamily="34" charset="0"/>
                <a:cs typeface="Arial" panose="020B0604020202020204" pitchFamily="34" charset="0"/>
              </a:rPr>
              <a:t>Каменском (0,11 га) муниципальном </a:t>
            </a:r>
            <a:r>
              <a:rPr lang="ru-RU" sz="1200" dirty="0" smtClean="0">
                <a:latin typeface="Arial" panose="020B0604020202020204" pitchFamily="34" charset="0"/>
                <a:cs typeface="Arial" panose="020B0604020202020204" pitchFamily="34" charset="0"/>
              </a:rPr>
              <a:t>районе. </a:t>
            </a:r>
            <a:endParaRPr lang="ru-RU" sz="1200" dirty="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В </a:t>
            </a:r>
            <a:r>
              <a:rPr lang="ru-RU" sz="1200" dirty="0" err="1">
                <a:latin typeface="Arial" panose="020B0604020202020204" pitchFamily="34" charset="0"/>
                <a:cs typeface="Arial" panose="020B0604020202020204" pitchFamily="34" charset="0"/>
              </a:rPr>
              <a:t>Воробьевском</a:t>
            </a:r>
            <a:r>
              <a:rPr lang="ru-RU" sz="1200" dirty="0">
                <a:latin typeface="Arial" panose="020B0604020202020204" pitchFamily="34" charset="0"/>
                <a:cs typeface="Arial" panose="020B0604020202020204" pitchFamily="34" charset="0"/>
              </a:rPr>
              <a:t> районе в 2021 году земли под жилищное и индивидуальное жилищное строительство не предоставлялись. </a:t>
            </a:r>
          </a:p>
          <a:p>
            <a:pPr indent="450000" algn="just"/>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Прямоугольник 9"/>
          <p:cNvSpPr/>
          <p:nvPr/>
        </p:nvSpPr>
        <p:spPr>
          <a:xfrm>
            <a:off x="450156" y="661145"/>
            <a:ext cx="10001208" cy="1200329"/>
          </a:xfrm>
          <a:prstGeom prst="rect">
            <a:avLst/>
          </a:prstGeom>
        </p:spPr>
        <p:txBody>
          <a:bodyPr wrap="square">
            <a:spAutoFit/>
          </a:bodyPr>
          <a:lstStyle/>
          <a:p>
            <a:pPr indent="450000" algn="just"/>
            <a:r>
              <a:rPr lang="ru-RU" sz="1200" b="1" i="1" dirty="0">
                <a:latin typeface="Arial" panose="020B0604020202020204" pitchFamily="34" charset="0"/>
                <a:cs typeface="Arial" panose="020B0604020202020204" pitchFamily="34" charset="0"/>
              </a:rPr>
              <a:t>Площадь земельных участков, предоставленных для жилищного, индивидуального строительства и комплексного освоения в целях жилищного </a:t>
            </a:r>
            <a:r>
              <a:rPr lang="ru-RU" sz="1200" b="1" i="1" dirty="0" smtClean="0">
                <a:latin typeface="Arial" panose="020B0604020202020204" pitchFamily="34" charset="0"/>
                <a:cs typeface="Arial" panose="020B0604020202020204" pitchFamily="34" charset="0"/>
              </a:rPr>
              <a:t>строительства, </a:t>
            </a:r>
            <a:r>
              <a:rPr lang="ru-RU" sz="1200" b="1" i="1" dirty="0">
                <a:latin typeface="Arial" panose="020B0604020202020204" pitchFamily="34" charset="0"/>
                <a:cs typeface="Arial" panose="020B0604020202020204" pitchFamily="34" charset="0"/>
              </a:rPr>
              <a:t>в расчете на 10 тыс. человек населения</a:t>
            </a:r>
            <a:r>
              <a:rPr lang="ru-RU" sz="1200" dirty="0">
                <a:latin typeface="Arial" panose="020B0604020202020204" pitchFamily="34" charset="0"/>
                <a:cs typeface="Arial" panose="020B0604020202020204" pitchFamily="34" charset="0"/>
              </a:rPr>
              <a:t> в 2021 году в целом по муниципальным образованиям составила 0,71 га, что ниже уровня прошлого года на 4,0%, 2018 года – на 32,4%. </a:t>
            </a:r>
          </a:p>
          <a:p>
            <a:pPr indent="450000" algn="just"/>
            <a:r>
              <a:rPr lang="ru-RU" sz="1200" dirty="0">
                <a:latin typeface="Arial" panose="020B0604020202020204" pitchFamily="34" charset="0"/>
                <a:cs typeface="Arial" panose="020B0604020202020204" pitchFamily="34" charset="0"/>
              </a:rPr>
              <a:t>Наибольшая площадь участков под жилищное строительство в расчете на 10 тыс. человек населения была выделена в </a:t>
            </a:r>
            <a:r>
              <a:rPr lang="ru-RU" sz="1200" dirty="0" err="1">
                <a:latin typeface="Arial" panose="020B0604020202020204" pitchFamily="34" charset="0"/>
                <a:cs typeface="Arial" panose="020B0604020202020204" pitchFamily="34" charset="0"/>
              </a:rPr>
              <a:t>Панинском</a:t>
            </a:r>
            <a:r>
              <a:rPr lang="ru-RU" sz="1200" dirty="0">
                <a:latin typeface="Arial" panose="020B0604020202020204" pitchFamily="34" charset="0"/>
                <a:cs typeface="Arial" panose="020B0604020202020204" pitchFamily="34" charset="0"/>
              </a:rPr>
              <a:t> (4,3 га), Хохольском (4,09 га), Грибановском (3,39 га) муниципальных районах. </a:t>
            </a:r>
          </a:p>
          <a:p>
            <a:pPr indent="450000" algn="just"/>
            <a:endParaRPr lang="ru-RU"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184016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57</a:t>
            </a:fld>
            <a:endParaRPr lang="ru-RU" dirty="0"/>
          </a:p>
        </p:txBody>
      </p:sp>
      <p:sp>
        <p:nvSpPr>
          <p:cNvPr id="3" name="Прямоугольник 2"/>
          <p:cNvSpPr/>
          <p:nvPr/>
        </p:nvSpPr>
        <p:spPr>
          <a:xfrm>
            <a:off x="340335" y="900311"/>
            <a:ext cx="10069689" cy="1200329"/>
          </a:xfrm>
          <a:prstGeom prst="rect">
            <a:avLst/>
          </a:prstGeom>
        </p:spPr>
        <p:txBody>
          <a:bodyPr wrap="square">
            <a:spAutoFit/>
          </a:bodyPr>
          <a:lstStyle/>
          <a:p>
            <a:pPr indent="450000" algn="just"/>
            <a:r>
              <a:rPr lang="ru-RU" sz="1200" b="1" i="1" dirty="0">
                <a:latin typeface="Arial" panose="020B0604020202020204" pitchFamily="34" charset="0"/>
                <a:cs typeface="Arial" panose="020B0604020202020204" pitchFamily="34" charset="0"/>
              </a:rPr>
              <a:t>Площадь земельных участков, предоставленных для строительства, в отношении которых с даты принятия решения о предоставлении земельного участка или подписания протокола о результатах торгов (конкурсов, аукционов) в течение 5 лет не было получено разрешение на ввод в эксплуатацию иных объектов капитального строительства, </a:t>
            </a:r>
            <a:r>
              <a:rPr lang="ru-RU" sz="1200" dirty="0">
                <a:latin typeface="Arial" panose="020B0604020202020204" pitchFamily="34" charset="0"/>
                <a:cs typeface="Arial" panose="020B0604020202020204" pitchFamily="34" charset="0"/>
              </a:rPr>
              <a:t>по отношению к 2020 году уменьшилась на 4,3%, к 2018 году – на 16,1% и составила 1,7 га.</a:t>
            </a:r>
          </a:p>
          <a:p>
            <a:pPr indent="450000" algn="just"/>
            <a:r>
              <a:rPr lang="ru-RU" sz="1200" dirty="0">
                <a:latin typeface="Arial" panose="020B0604020202020204" pitchFamily="34" charset="0"/>
                <a:cs typeface="Arial" panose="020B0604020202020204" pitchFamily="34" charset="0"/>
              </a:rPr>
              <a:t>По итогам 2021 года земельные участки с не введенными в эксплуатацию объектами капитального строительства имеются только в городском округе город </a:t>
            </a:r>
            <a:r>
              <a:rPr lang="ru-RU" sz="1200" dirty="0" smtClean="0">
                <a:latin typeface="Arial" panose="020B0604020202020204" pitchFamily="34" charset="0"/>
                <a:cs typeface="Arial" panose="020B0604020202020204" pitchFamily="34" charset="0"/>
              </a:rPr>
              <a:t>Воронеж </a:t>
            </a:r>
            <a:r>
              <a:rPr lang="ru-RU" sz="1200" dirty="0">
                <a:latin typeface="Arial" panose="020B0604020202020204" pitchFamily="34" charset="0"/>
                <a:cs typeface="Arial" panose="020B0604020202020204" pitchFamily="34" charset="0"/>
              </a:rPr>
              <a:t>(1,6 га) и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муниципальном районе (0,2 га).  </a:t>
            </a:r>
          </a:p>
        </p:txBody>
      </p:sp>
      <p:sp>
        <p:nvSpPr>
          <p:cNvPr id="5" name="Прямоугольник 4"/>
          <p:cNvSpPr/>
          <p:nvPr/>
        </p:nvSpPr>
        <p:spPr>
          <a:xfrm>
            <a:off x="378148" y="2407571"/>
            <a:ext cx="10069689" cy="3603743"/>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000" algn="just"/>
            <a:r>
              <a:rPr lang="ru-RU" sz="1200" b="1" i="1" dirty="0">
                <a:latin typeface="Arial" panose="020B0604020202020204" pitchFamily="34" charset="0"/>
                <a:cs typeface="Arial" panose="020B0604020202020204" pitchFamily="34" charset="0"/>
              </a:rPr>
              <a:t>Рекомендации органам местного самоуправления</a:t>
            </a:r>
            <a:r>
              <a:rPr lang="ru-RU" sz="1200" dirty="0">
                <a:latin typeface="Arial" panose="020B0604020202020204" pitchFamily="34" charset="0"/>
                <a:cs typeface="Arial" panose="020B0604020202020204" pitchFamily="34" charset="0"/>
              </a:rPr>
              <a:t> муниципальных образований по улучшению значений показателей и решению выявленных в ходе анализа проблем:  </a:t>
            </a:r>
          </a:p>
          <a:p>
            <a:pPr algn="just"/>
            <a:r>
              <a:rPr lang="ru-RU" sz="1200" dirty="0">
                <a:latin typeface="Arial" panose="020B0604020202020204" pitchFamily="34" charset="0"/>
                <a:cs typeface="Arial" panose="020B0604020202020204" pitchFamily="34" charset="0"/>
              </a:rPr>
              <a:t> </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проведение инвентаризации земельных участков, предоставленных под жилищное строительство, для дальнейшего изъятия незастроенных площадок и их последующего предоставления;</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поиск перспективных территорий для формирования земельных массивов для строительства, включение их в границы населенных пунктов; </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привлечение земельных участков федерального уровня собственности для использования в целях жилищного строительства путем взаимодействия с федеральными органами по содействию развитию жилищного строительства (ДОМ.РФ);</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формирование земельных участков путем перевода земель из одной категории в другую;</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привлечение инвесторов для жилищного строительства и комплексного освоения в целях жилищного строительства, а также для реализации перспективных инвестиционных проектов на территории муниципального образования, оказание всестороннего содействия застройщикам в процедуре предоставления земельных участков под жилищное строительство; </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подготовка и утверждение документов территориального планирования, в составе которых определяются земельные участки для строительства;</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обеспечение участия в мероприятиях государственной программы «Обеспечение доступным и комфортным жильем населения Воронежской области», утверждённой постановлением правительства Воронежской области от 29.10.2015 № 834;</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проведение адресной работы с населением и застройщиками с целью своевременного ввода в эксплуатацию жилых объектов.</a:t>
            </a:r>
          </a:p>
          <a:p>
            <a:pPr indent="450000" algn="just">
              <a:lnSpc>
                <a:spcPct val="110000"/>
              </a:lnSpc>
            </a:pPr>
            <a:endParaRPr lang="ru-RU" sz="1200" b="1"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867613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58</a:t>
            </a:fld>
            <a:endParaRPr lang="ru-RU" dirty="0"/>
          </a:p>
        </p:txBody>
      </p:sp>
      <p:sp>
        <p:nvSpPr>
          <p:cNvPr id="3" name="TextBox 2"/>
          <p:cNvSpPr txBox="1"/>
          <p:nvPr/>
        </p:nvSpPr>
        <p:spPr>
          <a:xfrm>
            <a:off x="954212" y="801305"/>
            <a:ext cx="3437929" cy="276999"/>
          </a:xfrm>
          <a:prstGeom prst="rect">
            <a:avLst/>
          </a:prstGeom>
          <a:noFill/>
        </p:spPr>
        <p:txBody>
          <a:bodyPr wrap="none" rtlCol="0">
            <a:spAutoFit/>
          </a:bodyPr>
          <a:lstStyle/>
          <a:p>
            <a:r>
              <a:rPr lang="ru-RU" sz="1200" b="1" i="1" dirty="0" smtClean="0">
                <a:latin typeface="Arial" pitchFamily="34" charset="0"/>
                <a:cs typeface="Arial" pitchFamily="34" charset="0"/>
              </a:rPr>
              <a:t>ЖИЛИЩНО-КОММУНАЛЬНОЕ ХОЗЯЙСТВО</a:t>
            </a:r>
            <a:endParaRPr lang="ru-RU" sz="1200" b="1" i="1" dirty="0">
              <a:latin typeface="Arial" pitchFamily="34" charset="0"/>
              <a:cs typeface="Arial" pitchFamily="34" charset="0"/>
            </a:endParaRPr>
          </a:p>
        </p:txBody>
      </p:sp>
      <p:sp>
        <p:nvSpPr>
          <p:cNvPr id="4" name="Прямоугольник 3"/>
          <p:cNvSpPr/>
          <p:nvPr/>
        </p:nvSpPr>
        <p:spPr>
          <a:xfrm>
            <a:off x="522164" y="1116335"/>
            <a:ext cx="9937104" cy="5078313"/>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Жилищно-коммунальное хозяйство играет важнейшее место в сфере жизнеобеспечения населения и во многом определяет социально-экономический потенциал и инвестиционную привлекательность региона. </a:t>
            </a:r>
          </a:p>
          <a:p>
            <a:pPr indent="450000" algn="just"/>
            <a:r>
              <a:rPr lang="ru-RU" sz="1200" dirty="0">
                <a:latin typeface="Arial" panose="020B0604020202020204" pitchFamily="34" charset="0"/>
                <a:cs typeface="Arial" panose="020B0604020202020204" pitchFamily="34" charset="0"/>
              </a:rPr>
              <a:t>В 2021 году сохранилась положительная динамика развития жилищно-коммунального комплекса. В рамках государственных программ Воронежской области «Обеспечение доступным и комфортным жильем населения Воронежской области» и «Обеспечение качественными жилищно-коммунальными услугами населения Воронежской области», утвержденных инвестиционных программ предприятий коммунального комплекса (ООО «РВК-Воронеж», ООО «Левобережные очистные сооружения», филиал ПАО «</a:t>
            </a:r>
            <a:r>
              <a:rPr lang="ru-RU" sz="1200" dirty="0" err="1">
                <a:latin typeface="Arial" panose="020B0604020202020204" pitchFamily="34" charset="0"/>
                <a:cs typeface="Arial" panose="020B0604020202020204" pitchFamily="34" charset="0"/>
              </a:rPr>
              <a:t>Квадра</a:t>
            </a:r>
            <a:r>
              <a:rPr lang="ru-RU" sz="1200" dirty="0">
                <a:latin typeface="Arial" panose="020B0604020202020204" pitchFamily="34" charset="0"/>
                <a:cs typeface="Arial" panose="020B0604020202020204" pitchFamily="34" charset="0"/>
              </a:rPr>
              <a:t>» - «Воронежская генерация» и ряда других), а также в ходе подготовки теплоэнергетического, водопроводно-канализационного хозяйства к сезонной эксплуатации в зимний период проводились мероприятия по модернизации, реконструкции, ремонту инженерных коммуникаций и оборудования. </a:t>
            </a:r>
          </a:p>
          <a:p>
            <a:pPr indent="450000" algn="just"/>
            <a:r>
              <a:rPr lang="ru-RU" sz="1200" b="1" i="1" dirty="0">
                <a:latin typeface="Arial" panose="020B0604020202020204" pitchFamily="34" charset="0"/>
                <a:cs typeface="Arial" panose="020B0604020202020204" pitchFamily="34" charset="0"/>
              </a:rPr>
              <a:t>В 2021 году в рамках реализации мероприятий государственных программ:</a:t>
            </a:r>
            <a:endParaRPr lang="ru-RU" sz="1200" dirty="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 </a:t>
            </a:r>
            <a:r>
              <a:rPr lang="ru-RU" sz="1200">
                <a:latin typeface="Arial" panose="020B0604020202020204" pitchFamily="34" charset="0"/>
                <a:cs typeface="Arial" panose="020B0604020202020204" pitchFamily="34" charset="0"/>
              </a:rPr>
              <a:t>благоустроено </a:t>
            </a:r>
            <a:r>
              <a:rPr lang="ru-RU" sz="1200" smtClean="0">
                <a:latin typeface="Arial" panose="020B0604020202020204" pitchFamily="34" charset="0"/>
                <a:cs typeface="Arial" panose="020B0604020202020204" pitchFamily="34" charset="0"/>
              </a:rPr>
              <a:t>64 </a:t>
            </a:r>
            <a:r>
              <a:rPr lang="ru-RU" sz="1200" dirty="0">
                <a:latin typeface="Arial" panose="020B0604020202020204" pitchFamily="34" charset="0"/>
                <a:cs typeface="Arial" panose="020B0604020202020204" pitchFamily="34" charset="0"/>
              </a:rPr>
              <a:t>общественных </a:t>
            </a:r>
            <a:r>
              <a:rPr lang="ru-RU" sz="1200">
                <a:latin typeface="Arial" panose="020B0604020202020204" pitchFamily="34" charset="0"/>
                <a:cs typeface="Arial" panose="020B0604020202020204" pitchFamily="34" charset="0"/>
              </a:rPr>
              <a:t>и </a:t>
            </a:r>
            <a:r>
              <a:rPr lang="ru-RU" sz="1200" smtClean="0">
                <a:latin typeface="Arial" panose="020B0604020202020204" pitchFamily="34" charset="0"/>
                <a:cs typeface="Arial" panose="020B0604020202020204" pitchFamily="34" charset="0"/>
              </a:rPr>
              <a:t>146 </a:t>
            </a:r>
            <a:r>
              <a:rPr lang="ru-RU" sz="1200" dirty="0">
                <a:latin typeface="Arial" panose="020B0604020202020204" pitchFamily="34" charset="0"/>
                <a:cs typeface="Arial" panose="020B0604020202020204" pitchFamily="34" charset="0"/>
              </a:rPr>
              <a:t>дворовых территорий в 24 муниципальных образованиях;</a:t>
            </a:r>
          </a:p>
          <a:p>
            <a:pPr indent="450000" algn="just"/>
            <a:r>
              <a:rPr lang="ru-RU" sz="1200" dirty="0">
                <a:latin typeface="Arial" panose="020B0604020202020204" pitchFamily="34" charset="0"/>
                <a:cs typeface="Arial" panose="020B0604020202020204" pitchFamily="34" charset="0"/>
              </a:rPr>
              <a:t>- из аварийного жилищного фонда переселено 991 человек (площадь расселенного жилищного фонда составляет 13,8 тыс. </a:t>
            </a:r>
            <a:r>
              <a:rPr lang="ru-RU" sz="1200" dirty="0" err="1">
                <a:latin typeface="Arial" panose="020B0604020202020204" pitchFamily="34" charset="0"/>
                <a:cs typeface="Arial" panose="020B0604020202020204" pitchFamily="34" charset="0"/>
              </a:rPr>
              <a:t>кв.м</a:t>
            </a:r>
            <a:r>
              <a:rPr lang="ru-RU" sz="1200" dirty="0">
                <a:latin typeface="Arial" panose="020B0604020202020204" pitchFamily="34" charset="0"/>
                <a:cs typeface="Arial" panose="020B0604020202020204" pitchFamily="34" charset="0"/>
              </a:rPr>
              <a:t>);</a:t>
            </a:r>
          </a:p>
          <a:p>
            <a:pPr indent="450000" algn="just"/>
            <a:r>
              <a:rPr lang="ru-RU" sz="1200" dirty="0">
                <a:latin typeface="Arial" panose="020B0604020202020204" pitchFamily="34" charset="0"/>
                <a:cs typeface="Arial" panose="020B0604020202020204" pitchFamily="34" charset="0"/>
              </a:rPr>
              <a:t>- выполнен капитальный ремонт общего имущества в 309 многоквартирных домах;</a:t>
            </a:r>
          </a:p>
          <a:p>
            <a:pPr indent="450000" algn="just"/>
            <a:r>
              <a:rPr lang="ru-RU" sz="1200" dirty="0">
                <a:latin typeface="Arial" panose="020B0604020202020204" pitchFamily="34" charset="0"/>
                <a:cs typeface="Arial" panose="020B0604020202020204" pitchFamily="34" charset="0"/>
              </a:rPr>
              <a:t>-  построено 28 объектов водоснабжения, 4 </a:t>
            </a:r>
            <a:r>
              <a:rPr lang="ru-RU" sz="1200" dirty="0" smtClean="0">
                <a:latin typeface="Arial" panose="020B0604020202020204" pitchFamily="34" charset="0"/>
                <a:cs typeface="Arial" panose="020B0604020202020204" pitchFamily="34" charset="0"/>
              </a:rPr>
              <a:t>объекта </a:t>
            </a:r>
            <a:r>
              <a:rPr lang="ru-RU" sz="1200" dirty="0">
                <a:latin typeface="Arial" panose="020B0604020202020204" pitchFamily="34" charset="0"/>
                <a:cs typeface="Arial" panose="020B0604020202020204" pitchFamily="34" charset="0"/>
              </a:rPr>
              <a:t>водоотведения в 25 муниципальных образованиях;</a:t>
            </a:r>
          </a:p>
          <a:p>
            <a:pPr indent="450000" algn="just"/>
            <a:r>
              <a:rPr lang="ru-RU" sz="1200" dirty="0">
                <a:latin typeface="Arial" panose="020B0604020202020204" pitchFamily="34" charset="0"/>
                <a:cs typeface="Arial" panose="020B0604020202020204" pitchFamily="34" charset="0"/>
              </a:rPr>
              <a:t>- выполнено строительство (реконструкция) 6 котельных муниципальной собственности, 1 – областной собственности.</a:t>
            </a:r>
          </a:p>
          <a:p>
            <a:pPr indent="450000" algn="just"/>
            <a:r>
              <a:rPr lang="ru-RU" sz="1200" dirty="0">
                <a:latin typeface="Arial" panose="020B0604020202020204" pitchFamily="34" charset="0"/>
                <a:cs typeface="Arial" panose="020B0604020202020204" pitchFamily="34" charset="0"/>
              </a:rPr>
              <a:t>По состоянию на 01.01.2022 на территории Воронежской области осуществляли деятельность 608 организаций жилищно-коммунального комплекса, оказывающие услуги по управлению многоквартирными домами.</a:t>
            </a:r>
          </a:p>
          <a:p>
            <a:pPr indent="450000" algn="just"/>
            <a:r>
              <a:rPr lang="ru-RU" sz="1200" b="1" i="1" dirty="0" smtClean="0">
                <a:latin typeface="Arial" panose="020B0604020202020204" pitchFamily="34" charset="0"/>
                <a:cs typeface="Arial" panose="020B0604020202020204" pitchFamily="34" charset="0"/>
              </a:rPr>
              <a:t>Доля </a:t>
            </a:r>
            <a:r>
              <a:rPr lang="ru-RU" sz="1200" b="1" i="1" dirty="0">
                <a:latin typeface="Arial" panose="020B0604020202020204" pitchFamily="34" charset="0"/>
                <a:cs typeface="Arial" panose="020B0604020202020204" pitchFamily="34" charset="0"/>
              </a:rPr>
              <a:t>многоквартирных домов, в которых собственники помещений выбрали и реализуют один из способов управления многоквартирными домами, в общем числе многоквартирных домов, в которых собственники должны выбрать способ управления данными домами, </a:t>
            </a:r>
            <a:r>
              <a:rPr lang="ru-RU" sz="1200" dirty="0">
                <a:latin typeface="Arial" panose="020B0604020202020204" pitchFamily="34" charset="0"/>
                <a:cs typeface="Arial" panose="020B0604020202020204" pitchFamily="34" charset="0"/>
              </a:rPr>
              <a:t>по итогам 2021 года в среднем по муниципальным образованиям составила 99,3 %, что на 0,5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выше уровня прошлого года и незначительно (на 0,1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выше уровня 2018 года.</a:t>
            </a:r>
          </a:p>
          <a:p>
            <a:pPr indent="450000" algn="just"/>
            <a:r>
              <a:rPr lang="ru-RU" sz="1200" dirty="0">
                <a:latin typeface="Arial" panose="020B0604020202020204" pitchFamily="34" charset="0"/>
                <a:cs typeface="Arial" panose="020B0604020202020204" pitchFamily="34" charset="0"/>
              </a:rPr>
              <a:t>100%-</a:t>
            </a:r>
            <a:r>
              <a:rPr lang="ru-RU" sz="1200" dirty="0" err="1">
                <a:latin typeface="Arial" panose="020B0604020202020204" pitchFamily="34" charset="0"/>
                <a:cs typeface="Arial" panose="020B0604020202020204" pitchFamily="34" charset="0"/>
              </a:rPr>
              <a:t>ное</a:t>
            </a:r>
            <a:r>
              <a:rPr lang="ru-RU" sz="1200" dirty="0">
                <a:latin typeface="Arial" panose="020B0604020202020204" pitchFamily="34" charset="0"/>
                <a:cs typeface="Arial" panose="020B0604020202020204" pitchFamily="34" charset="0"/>
              </a:rPr>
              <a:t> значение показателя отмечается во всех городских округах и 27 муниципальных районах. В 2021 году максимальное значение показателя достигнуто </a:t>
            </a:r>
            <a:r>
              <a:rPr lang="ru-RU" sz="1200" dirty="0" err="1">
                <a:latin typeface="Arial" panose="020B0604020202020204" pitchFamily="34" charset="0"/>
                <a:cs typeface="Arial" panose="020B0604020202020204" pitchFamily="34" charset="0"/>
              </a:rPr>
              <a:t>Новоусманским</a:t>
            </a:r>
            <a:r>
              <a:rPr lang="ru-RU" sz="1200" dirty="0">
                <a:latin typeface="Arial" panose="020B0604020202020204" pitchFamily="34" charset="0"/>
                <a:cs typeface="Arial" panose="020B0604020202020204" pitchFamily="34" charset="0"/>
              </a:rPr>
              <a:t> районом.  </a:t>
            </a:r>
          </a:p>
          <a:p>
            <a:pPr indent="450000" algn="just"/>
            <a:r>
              <a:rPr lang="ru-RU" sz="1200" dirty="0">
                <a:latin typeface="Arial" panose="020B0604020202020204" pitchFamily="34" charset="0"/>
                <a:cs typeface="Arial" panose="020B0604020202020204" pitchFamily="34" charset="0"/>
              </a:rPr>
              <a:t>В 2021 году проблема с выбором и реализацией способа управления многоквартирными домами по-прежнему остается в </a:t>
            </a:r>
            <a:r>
              <a:rPr lang="ru-RU" sz="1200" dirty="0" err="1">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(значение показателя – 67%), </a:t>
            </a:r>
            <a:r>
              <a:rPr lang="ru-RU" sz="1200" dirty="0" err="1">
                <a:latin typeface="Arial" panose="020B0604020202020204" pitchFamily="34" charset="0"/>
                <a:cs typeface="Arial" panose="020B0604020202020204" pitchFamily="34" charset="0"/>
              </a:rPr>
              <a:t>Поворинском</a:t>
            </a:r>
            <a:r>
              <a:rPr lang="ru-RU" sz="1200" dirty="0">
                <a:latin typeface="Arial" panose="020B0604020202020204" pitchFamily="34" charset="0"/>
                <a:cs typeface="Arial" panose="020B0604020202020204" pitchFamily="34" charset="0"/>
              </a:rPr>
              <a:t> (97,9%), Семилукском (91,1%) и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(87,1%) муниципальных районах.  </a:t>
            </a:r>
          </a:p>
          <a:p>
            <a:pPr indent="450000" algn="just"/>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Прямоугольник 5"/>
          <p:cNvSpPr/>
          <p:nvPr/>
        </p:nvSpPr>
        <p:spPr>
          <a:xfrm>
            <a:off x="594172" y="5871482"/>
            <a:ext cx="9865096" cy="1384995"/>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000" algn="just"/>
            <a:r>
              <a:rPr lang="ru-RU" sz="1200" dirty="0">
                <a:latin typeface="Arial" panose="020B0604020202020204" pitchFamily="34" charset="0"/>
                <a:cs typeface="Arial" panose="020B0604020202020204" pitchFamily="34" charset="0"/>
              </a:rPr>
              <a:t>В целях улучшения значений показателя органам местного самоуправления поселений вышеперечисленных муниципальных районов </a:t>
            </a:r>
            <a:r>
              <a:rPr lang="ru-RU" sz="1200" b="1" i="1" dirty="0">
                <a:latin typeface="Arial" panose="020B0604020202020204" pitchFamily="34" charset="0"/>
                <a:cs typeface="Arial" panose="020B0604020202020204" pitchFamily="34" charset="0"/>
              </a:rPr>
              <a:t>рекомендуется:</a:t>
            </a:r>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осуществлять контроль за соблюдением ст. 161 Жилищного Кодекса РФ</a:t>
            </a:r>
            <a:r>
              <a:rPr lang="ru-RU" sz="1200" dirty="0" smtClean="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проводить информационно-разъяснительную работу с населением путем размещения информации в СМИ, в сети Интернет, организации встреч, собраний и совещаний, об обязанности самостоятельно решать и выбирать наиболее удобный для всех способ управления своим домом, о плюсах и минусах того или иного способа управления многоквартирными домами, об изменении в действующем законодательстве</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669132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59</a:t>
            </a:fld>
            <a:endParaRPr lang="ru-RU" dirty="0"/>
          </a:p>
        </p:txBody>
      </p:sp>
      <p:sp>
        <p:nvSpPr>
          <p:cNvPr id="3" name="Прямоугольник 2"/>
          <p:cNvSpPr/>
          <p:nvPr/>
        </p:nvSpPr>
        <p:spPr>
          <a:xfrm>
            <a:off x="522164" y="669453"/>
            <a:ext cx="9865096" cy="1384995"/>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marL="171450" lvl="0" indent="-17145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составлять </a:t>
            </a:r>
            <a:r>
              <a:rPr lang="ru-RU" sz="1200" dirty="0">
                <a:latin typeface="Arial" panose="020B0604020202020204" pitchFamily="34" charset="0"/>
                <a:cs typeface="Arial" panose="020B0604020202020204" pitchFamily="34" charset="0"/>
              </a:rPr>
              <a:t>графики проведения общих собраний и осуществлять ежемесячный мониторинг принятия решений собственниками помещений в многоквартирных домах по выбору способа управления;</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оказывать организационную и методологическую помощь по проведению общих собраний, правильному оформлению документов по выбору способа управления многоквартирными домами; </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привлекать положительно зарекомендовавшие управляющие организации, имеющие лицензию, с целью предоставления возможности собственникам жилых помещений многоквартирных домов сделать соответствующий выбор и реализовать один из способов управления многоквартирными домами</a:t>
            </a:r>
            <a:r>
              <a:rPr lang="ru-RU" sz="1200" dirty="0" smtClean="0">
                <a:latin typeface="Arial" panose="020B0604020202020204" pitchFamily="34" charset="0"/>
                <a:cs typeface="Arial" panose="020B0604020202020204" pitchFamily="34" charset="0"/>
              </a:rPr>
              <a:t>.</a:t>
            </a: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Прямоугольник 6"/>
          <p:cNvSpPr/>
          <p:nvPr/>
        </p:nvSpPr>
        <p:spPr>
          <a:xfrm>
            <a:off x="391768" y="2176334"/>
            <a:ext cx="10099223" cy="1384995"/>
          </a:xfrm>
          <a:prstGeom prst="rect">
            <a:avLst/>
          </a:prstGeom>
        </p:spPr>
        <p:txBody>
          <a:bodyPr wrap="square">
            <a:spAutoFit/>
          </a:bodyPr>
          <a:lstStyle/>
          <a:p>
            <a:pPr indent="450000" algn="just"/>
            <a:r>
              <a:rPr lang="ru-RU" sz="1200" b="1" i="1" dirty="0">
                <a:latin typeface="Arial" panose="020B0604020202020204" pitchFamily="34" charset="0"/>
                <a:cs typeface="Arial" panose="020B0604020202020204" pitchFamily="34" charset="0"/>
              </a:rPr>
              <a:t>Доля организаций коммунального комплекса, осуществляющих производство товаров, оказание услуг по водо-, тепло-, газо-, электроснабжению, водоотведению, очистке сточных вод, утилизации ТБО и использующих объекты коммунальной инфраструктуры на праве частной собственности, по договору аренды или концессии, участие области и (или) муниципального образования в уставном капитале которых составляет не более 25 процентов, в общем числе организаций коммунального комплекса, осуществляющих свою деятельность на территориях городских округов и муниципальных районов, </a:t>
            </a:r>
            <a:r>
              <a:rPr lang="ru-RU" sz="1200" dirty="0">
                <a:latin typeface="Arial" panose="020B0604020202020204" pitchFamily="34" charset="0"/>
                <a:cs typeface="Arial" panose="020B0604020202020204" pitchFamily="34" charset="0"/>
              </a:rPr>
              <a:t>в целом по области за 2021 год составила 77,9%, что незначительно (на 0,3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ниже уровня 2020 года и на 2,3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ниже уровня 2018 года</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
        <p:nvSpPr>
          <p:cNvPr id="8" name="Прямоугольник 7"/>
          <p:cNvSpPr/>
          <p:nvPr/>
        </p:nvSpPr>
        <p:spPr>
          <a:xfrm>
            <a:off x="391768" y="3486163"/>
            <a:ext cx="10081120" cy="1195712"/>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100%-</a:t>
            </a:r>
            <a:r>
              <a:rPr lang="ru-RU" sz="1200" dirty="0" err="1">
                <a:latin typeface="Arial" panose="020B0604020202020204" pitchFamily="34" charset="0"/>
                <a:cs typeface="Arial" panose="020B0604020202020204" pitchFamily="34" charset="0"/>
              </a:rPr>
              <a:t>ное</a:t>
            </a:r>
            <a:r>
              <a:rPr lang="ru-RU" sz="1200" dirty="0">
                <a:latin typeface="Arial" panose="020B0604020202020204" pitchFamily="34" charset="0"/>
                <a:cs typeface="Arial" panose="020B0604020202020204" pitchFamily="34" charset="0"/>
              </a:rPr>
              <a:t> значение показателя по-прежнему отмечается в Бобровском,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Каменском, Нижнедевицком, </a:t>
            </a:r>
            <a:r>
              <a:rPr lang="ru-RU" sz="1200" dirty="0" err="1">
                <a:latin typeface="Arial" panose="020B0604020202020204" pitchFamily="34" charset="0"/>
                <a:cs typeface="Arial" panose="020B0604020202020204" pitchFamily="34" charset="0"/>
              </a:rPr>
              <a:t>Ольховатском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Репьевском</a:t>
            </a:r>
            <a:r>
              <a:rPr lang="ru-RU" sz="1200" dirty="0">
                <a:latin typeface="Arial" panose="020B0604020202020204" pitchFamily="34" charset="0"/>
                <a:cs typeface="Arial" panose="020B0604020202020204" pitchFamily="34" charset="0"/>
              </a:rPr>
              <a:t> муниципальных районах. Максимальное значение в 2021 году достигнуто в Терновском районе.  </a:t>
            </a:r>
          </a:p>
          <a:p>
            <a:pPr indent="450000" algn="just"/>
            <a:r>
              <a:rPr lang="ru-RU" sz="1200" dirty="0">
                <a:latin typeface="Arial" panose="020B0604020202020204" pitchFamily="34" charset="0"/>
                <a:cs typeface="Arial" panose="020B0604020202020204" pitchFamily="34" charset="0"/>
              </a:rPr>
              <a:t>Низкие значения показателя отмечаются в Аннинском (30,8%) и </a:t>
            </a:r>
            <a:r>
              <a:rPr lang="ru-RU" sz="1200" dirty="0" err="1">
                <a:latin typeface="Arial" panose="020B0604020202020204" pitchFamily="34" charset="0"/>
                <a:cs typeface="Arial" panose="020B0604020202020204" pitchFamily="34" charset="0"/>
              </a:rPr>
              <a:t>Калачеевском</a:t>
            </a:r>
            <a:r>
              <a:rPr lang="ru-RU" sz="1200" dirty="0">
                <a:latin typeface="Arial" panose="020B0604020202020204" pitchFamily="34" charset="0"/>
                <a:cs typeface="Arial" panose="020B0604020202020204" pitchFamily="34" charset="0"/>
              </a:rPr>
              <a:t> (33,3%) муниципальных районах</a:t>
            </a:r>
            <a:r>
              <a:rPr lang="ru-RU" sz="1200" dirty="0" smtClean="0">
                <a:latin typeface="Arial" panose="020B0604020202020204" pitchFamily="34" charset="0"/>
                <a:cs typeface="Arial" panose="020B0604020202020204" pitchFamily="34" charset="0"/>
              </a:rPr>
              <a:t>.</a:t>
            </a:r>
          </a:p>
          <a:p>
            <a:pPr indent="450000" algn="just"/>
            <a:r>
              <a:rPr lang="ru-RU" sz="1200" dirty="0">
                <a:latin typeface="Arial" panose="020B0604020202020204" pitchFamily="34" charset="0"/>
                <a:cs typeface="Arial" panose="020B0604020202020204" pitchFamily="34" charset="0"/>
              </a:rPr>
              <a:t>В большинстве муниципальных образований показатель остался на уровне прошлого года. Существенный рост произошел в Терновском и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муниципальных районах, существенное снижение - в Подгоренском и </a:t>
            </a:r>
            <a:r>
              <a:rPr lang="ru-RU" sz="1200" dirty="0" err="1">
                <a:latin typeface="Arial" panose="020B0604020202020204" pitchFamily="34" charset="0"/>
                <a:cs typeface="Arial" panose="020B0604020202020204" pitchFamily="34" charset="0"/>
              </a:rPr>
              <a:t>Бутурлиновском</a:t>
            </a:r>
            <a:r>
              <a:rPr lang="ru-RU" sz="1200" dirty="0">
                <a:latin typeface="Arial" panose="020B0604020202020204" pitchFamily="34" charset="0"/>
                <a:cs typeface="Arial" panose="020B0604020202020204" pitchFamily="34" charset="0"/>
              </a:rPr>
              <a:t> районах. </a:t>
            </a:r>
            <a:endParaRPr lang="ru-RU" sz="1200" dirty="0">
              <a:latin typeface="Arial" panose="020B0604020202020204" pitchFamily="34" charset="0"/>
              <a:ea typeface="Calibri" panose="020F0502020204030204" pitchFamily="34" charset="0"/>
              <a:cs typeface="Arial" panose="020B0604020202020204" pitchFamily="34" charset="0"/>
            </a:endParaRPr>
          </a:p>
          <a:p>
            <a:pPr indent="450000" algn="just">
              <a:spcAft>
                <a:spcPts val="0"/>
              </a:spcAft>
            </a:pPr>
            <a:endParaRPr lang="ru-RU" sz="117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0" name="Диаграмма 9"/>
          <p:cNvGraphicFramePr>
            <a:graphicFrameLocks/>
          </p:cNvGraphicFramePr>
          <p:nvPr>
            <p:extLst>
              <p:ext uri="{D42A27DB-BD31-4B8C-83A1-F6EECF244321}">
                <p14:modId xmlns:p14="http://schemas.microsoft.com/office/powerpoint/2010/main" xmlns="" val="1303843769"/>
              </p:ext>
            </p:extLst>
          </p:nvPr>
        </p:nvGraphicFramePr>
        <p:xfrm>
          <a:off x="529912" y="4501365"/>
          <a:ext cx="9793088" cy="2772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82662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03230" y="630085"/>
            <a:ext cx="9656036" cy="6537389"/>
          </a:xfrm>
        </p:spPr>
        <p:txBody>
          <a:bodyPr>
            <a:noAutofit/>
          </a:bodyPr>
          <a:lstStyle/>
          <a:p>
            <a:pPr marL="0" indent="450850" algn="just">
              <a:buNone/>
              <a:defRPr/>
            </a:pPr>
            <a:r>
              <a:rPr lang="ru-RU" sz="1200" dirty="0">
                <a:latin typeface="Arial" pitchFamily="34" charset="0"/>
                <a:cs typeface="Arial" pitchFamily="34" charset="0"/>
              </a:rPr>
              <a:t>В соответствии с постановлением Правительства Российской Федерации от 17.12.2012 № 1317, указом губернатора Воронежской области от 21.02.2013 № 62-у департаментом по развитию муниципальных образований Воронежской области проведена комплексная оценка эффективности деятельности органов местного самоуправления городских округов и муниципальных районов Воронежской области по итогам 2021 года, учитывающая средний объем (уровень) показателей за 3 года и средний темп роста показателей за 3 года. </a:t>
            </a:r>
          </a:p>
          <a:p>
            <a:pPr marL="0" indent="450850" algn="just">
              <a:buNone/>
              <a:defRPr/>
            </a:pPr>
            <a:r>
              <a:rPr lang="ru-RU" sz="1200" dirty="0" smtClean="0">
                <a:latin typeface="Arial" pitchFamily="34" charset="0"/>
                <a:cs typeface="Arial" pitchFamily="34" charset="0"/>
              </a:rPr>
              <a:t>Оценка эффективности деятельности органов местного самоуправления осуществлялась отдельно по городским округам и отдельно по муниципальным районам. </a:t>
            </a:r>
          </a:p>
          <a:p>
            <a:pPr marL="0" indent="450850" algn="just">
              <a:buNone/>
              <a:defRPr/>
            </a:pPr>
            <a:r>
              <a:rPr lang="ru-RU" sz="1200" dirty="0" smtClean="0">
                <a:latin typeface="Arial" pitchFamily="34" charset="0"/>
                <a:cs typeface="Arial" pitchFamily="34" charset="0"/>
              </a:rPr>
              <a:t>Источниками данных для проведения оценки являлись данные, представленные органами местного самоуправления, исполнительными органами государственной власти области, Территориальным органом Федеральной службы государственной статистики по Воронежской области. При проведении оценки значений показателей, имеющих несколько источников данных, предпочтение отдано данным исполнительных органов государственной власти области.</a:t>
            </a:r>
            <a:endParaRPr lang="ru-RU" sz="1200" dirty="0" smtClean="0">
              <a:solidFill>
                <a:srgbClr val="FF0000"/>
              </a:solidFill>
              <a:latin typeface="Arial" pitchFamily="34" charset="0"/>
              <a:cs typeface="Arial" pitchFamily="34" charset="0"/>
            </a:endParaRPr>
          </a:p>
          <a:p>
            <a:pPr marL="0" indent="432000" algn="just">
              <a:spcBef>
                <a:spcPts val="0"/>
              </a:spcBef>
              <a:buNone/>
              <a:defRPr/>
            </a:pPr>
            <a:r>
              <a:rPr lang="ru-RU" sz="1200" dirty="0" smtClean="0">
                <a:latin typeface="Arial" pitchFamily="34" charset="0"/>
                <a:cs typeface="Arial" pitchFamily="34" charset="0"/>
              </a:rPr>
              <a:t>В соответствии с указом губернатора Воронежской области от 21.02.2013 № 62-у исполнительными органами государственной власти области проведен мониторинг эффективности деятельности органов местного самоуправления городских округов и муниципальных районов по следующим сферам: экономическое развитие, образование, культура, физическая культура и спорт, жилищное строительство и обеспечение граждан жильем, жилищно-коммунальное хозяйство, </a:t>
            </a:r>
            <a:r>
              <a:rPr lang="ru-RU" sz="1200" dirty="0">
                <a:latin typeface="Arial" pitchFamily="34" charset="0"/>
                <a:cs typeface="Arial" pitchFamily="34" charset="0"/>
              </a:rPr>
              <a:t>энергосбережение и повышение энергетической </a:t>
            </a:r>
            <a:r>
              <a:rPr lang="ru-RU" sz="1200" dirty="0" smtClean="0">
                <a:latin typeface="Arial" pitchFamily="34" charset="0"/>
                <a:cs typeface="Arial" pitchFamily="34" charset="0"/>
              </a:rPr>
              <a:t>эффективности, организация муниципального управления, проведение независимой оценки качества условий оказания услуг муниципальными учреждениями социальной сферы. В ходе проведенного мониторинга определены зоны, требующие приоритетного внимания органов местного самоуправления, сформированы рекомендации органам местного самоуправления по повышению эффективности их деятельности и решению выявленных в ходе анализа проблем.</a:t>
            </a:r>
          </a:p>
          <a:p>
            <a:pPr marL="0" indent="432000" algn="just">
              <a:spcBef>
                <a:spcPts val="0"/>
              </a:spcBef>
              <a:buNone/>
              <a:defRPr/>
            </a:pPr>
            <a:r>
              <a:rPr lang="ru-RU" sz="1200" dirty="0" smtClean="0">
                <a:latin typeface="Arial" pitchFamily="34" charset="0"/>
                <a:cs typeface="Arial" pitchFamily="34" charset="0"/>
              </a:rPr>
              <a:t>На основании информации, предоставленной исполнительными органами государственной власти области и структурными подразделениями правительства Воронежской области, департаментом по развитию муниципальных образований сформирован Сводный доклад о результатах мониторинга эффективности деятельности органов местного самоуправления городских округов и муниципальных районов Воронежской области по итогам 2021 года. </a:t>
            </a:r>
          </a:p>
          <a:p>
            <a:pPr marL="0" indent="492782" algn="just">
              <a:lnSpc>
                <a:spcPct val="114000"/>
              </a:lnSpc>
              <a:spcBef>
                <a:spcPts val="0"/>
              </a:spcBef>
              <a:buNone/>
              <a:defRPr/>
            </a:pPr>
            <a:endParaRPr lang="ru-RU" sz="1200" dirty="0" smtClean="0">
              <a:latin typeface="Arial" pitchFamily="34" charset="0"/>
              <a:cs typeface="Arial" pitchFamily="34" charset="0"/>
            </a:endParaRPr>
          </a:p>
          <a:p>
            <a:pPr marL="0" indent="492782" algn="just">
              <a:lnSpc>
                <a:spcPct val="114000"/>
              </a:lnSpc>
              <a:spcBef>
                <a:spcPts val="0"/>
              </a:spcBef>
              <a:buNone/>
              <a:defRPr/>
            </a:pPr>
            <a:endParaRPr lang="ru-RU" sz="1200" dirty="0" smtClean="0">
              <a:latin typeface="Arial" pitchFamily="34" charset="0"/>
              <a:cs typeface="Arial" pitchFamily="34" charset="0"/>
            </a:endParaRPr>
          </a:p>
          <a:p>
            <a:pPr marL="0" indent="492782" algn="just">
              <a:lnSpc>
                <a:spcPct val="114000"/>
              </a:lnSpc>
              <a:spcBef>
                <a:spcPts val="0"/>
              </a:spcBef>
              <a:buNone/>
              <a:defRPr/>
            </a:pPr>
            <a:endParaRPr lang="ru-RU" sz="1200" dirty="0" smtClean="0"/>
          </a:p>
        </p:txBody>
      </p:sp>
      <p:sp>
        <p:nvSpPr>
          <p:cNvPr id="6" name="Номер слайда 5"/>
          <p:cNvSpPr>
            <a:spLocks noGrp="1"/>
          </p:cNvSpPr>
          <p:nvPr>
            <p:ph type="sldNum" sz="quarter" idx="12"/>
          </p:nvPr>
        </p:nvSpPr>
        <p:spPr/>
        <p:txBody>
          <a:bodyPr/>
          <a:lstStyle/>
          <a:p>
            <a:pPr>
              <a:defRPr/>
            </a:pPr>
            <a:fld id="{54AD3D45-A844-4AB9-8524-B0882179B315}" type="slidenum">
              <a:rPr lang="ru-RU" smtClean="0"/>
              <a:pPr>
                <a:defRPr/>
              </a:pPr>
              <a:t>6</a:t>
            </a:fld>
            <a:endParaRPr lang="ru-RU"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60</a:t>
            </a:fld>
            <a:endParaRPr lang="ru-RU" dirty="0"/>
          </a:p>
        </p:txBody>
      </p:sp>
      <p:sp>
        <p:nvSpPr>
          <p:cNvPr id="7" name="TextBox 6"/>
          <p:cNvSpPr txBox="1"/>
          <p:nvPr/>
        </p:nvSpPr>
        <p:spPr>
          <a:xfrm>
            <a:off x="542581" y="756295"/>
            <a:ext cx="4796768" cy="577081"/>
          </a:xfrm>
          <a:prstGeom prst="rect">
            <a:avLst/>
          </a:prstGeom>
          <a:noFill/>
        </p:spPr>
        <p:txBody>
          <a:bodyPr wrap="square" rtlCol="0">
            <a:spAutoFit/>
          </a:bodyPr>
          <a:lstStyle/>
          <a:p>
            <a:pPr algn="ctr"/>
            <a:r>
              <a:rPr lang="ru-RU" sz="1050" b="1" i="1" dirty="0" smtClean="0">
                <a:latin typeface="Arial" pitchFamily="34" charset="0"/>
                <a:cs typeface="Arial" pitchFamily="34" charset="0"/>
              </a:rPr>
              <a:t>Доля многоквартирных домов, расположенных  на земельных участках, в отношении которых  осуществлен </a:t>
            </a:r>
          </a:p>
          <a:p>
            <a:pPr algn="ctr"/>
            <a:r>
              <a:rPr lang="ru-RU" sz="1050" b="1" i="1" dirty="0" smtClean="0">
                <a:latin typeface="Arial" pitchFamily="34" charset="0"/>
                <a:cs typeface="Arial" pitchFamily="34" charset="0"/>
              </a:rPr>
              <a:t>государственный кадастровый учет, %</a:t>
            </a:r>
            <a:endParaRPr lang="ru-RU" sz="1050" b="1" i="1" dirty="0">
              <a:latin typeface="Arial" pitchFamily="34" charset="0"/>
              <a:cs typeface="Arial" pitchFamily="34" charset="0"/>
            </a:endParaRPr>
          </a:p>
        </p:txBody>
      </p:sp>
      <p:graphicFrame>
        <p:nvGraphicFramePr>
          <p:cNvPr id="8" name="Диаграмма 7"/>
          <p:cNvGraphicFramePr>
            <a:graphicFrameLocks/>
          </p:cNvGraphicFramePr>
          <p:nvPr>
            <p:extLst>
              <p:ext uri="{D42A27DB-BD31-4B8C-83A1-F6EECF244321}">
                <p14:modId xmlns:p14="http://schemas.microsoft.com/office/powerpoint/2010/main" xmlns="" val="241571472"/>
              </p:ext>
            </p:extLst>
          </p:nvPr>
        </p:nvGraphicFramePr>
        <p:xfrm>
          <a:off x="666180" y="1359241"/>
          <a:ext cx="4302032" cy="1962009"/>
        </p:xfrm>
        <a:graphic>
          <a:graphicData uri="http://schemas.openxmlformats.org/drawingml/2006/chart">
            <c:chart xmlns:c="http://schemas.openxmlformats.org/drawingml/2006/chart" xmlns:r="http://schemas.openxmlformats.org/officeDocument/2006/relationships" r:id="rId2"/>
          </a:graphicData>
        </a:graphic>
      </p:graphicFrame>
      <p:sp>
        <p:nvSpPr>
          <p:cNvPr id="10" name="Прямоугольник 9"/>
          <p:cNvSpPr/>
          <p:nvPr/>
        </p:nvSpPr>
        <p:spPr>
          <a:xfrm>
            <a:off x="5339348" y="818418"/>
            <a:ext cx="4999195" cy="2477601"/>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По состоянию на конец 2021 года </a:t>
            </a:r>
            <a:r>
              <a:rPr lang="ru-RU" sz="1200" b="1" i="1" dirty="0">
                <a:latin typeface="Arial" panose="020B0604020202020204" pitchFamily="34" charset="0"/>
                <a:cs typeface="Arial" panose="020B0604020202020204" pitchFamily="34" charset="0"/>
              </a:rPr>
              <a:t>доля многоквартирных домов, расположенных на земельных участках, в отношении которых осуществлен государственный кадастровый учет, </a:t>
            </a:r>
            <a:r>
              <a:rPr lang="ru-RU" sz="1200" dirty="0">
                <a:latin typeface="Arial" panose="020B0604020202020204" pitchFamily="34" charset="0"/>
                <a:cs typeface="Arial" panose="020B0604020202020204" pitchFamily="34" charset="0"/>
              </a:rPr>
              <a:t>в среднем по области составила 94,8%, что незначительно (на 0,2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выше уровня 2020 года и на 3,8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выше уровня 2018 года.</a:t>
            </a:r>
          </a:p>
          <a:p>
            <a:pPr indent="450000" algn="just"/>
            <a:r>
              <a:rPr lang="ru-RU" sz="1200" dirty="0">
                <a:latin typeface="Arial" panose="020B0604020202020204" pitchFamily="34" charset="0"/>
                <a:cs typeface="Arial" panose="020B0604020202020204" pitchFamily="34" charset="0"/>
              </a:rPr>
              <a:t>Все земельные участки под многоквартирными домами поставлены на государственный кадастровый учет в 25 муниципальных образованиях, еще в 7 муниципальных образованиях значение показателя превышает 95%.</a:t>
            </a:r>
          </a:p>
          <a:p>
            <a:pPr indent="450000" algn="just"/>
            <a:r>
              <a:rPr lang="ru-RU" sz="1200" dirty="0">
                <a:latin typeface="Arial" panose="020B0604020202020204" pitchFamily="34" charset="0"/>
                <a:cs typeface="Arial" panose="020B0604020202020204" pitchFamily="34" charset="0"/>
              </a:rPr>
              <a:t>Низкие значения по-прежнему остаются в </a:t>
            </a:r>
            <a:r>
              <a:rPr lang="ru-RU" sz="1200" dirty="0" err="1">
                <a:latin typeface="Arial" panose="020B0604020202020204" pitchFamily="34" charset="0"/>
                <a:cs typeface="Arial" panose="020B0604020202020204" pitchFamily="34" charset="0"/>
              </a:rPr>
              <a:t>Панинском</a:t>
            </a:r>
            <a:r>
              <a:rPr lang="ru-RU" sz="1200" dirty="0">
                <a:latin typeface="Arial" panose="020B0604020202020204" pitchFamily="34" charset="0"/>
                <a:cs typeface="Arial" panose="020B0604020202020204" pitchFamily="34" charset="0"/>
              </a:rPr>
              <a:t> районе (85,5%) и городском округе г. Воронеж (83,4%).</a:t>
            </a:r>
          </a:p>
          <a:p>
            <a:pPr indent="450215" algn="just">
              <a:spcAft>
                <a:spcPts val="0"/>
              </a:spcAft>
            </a:pPr>
            <a:endParaRPr lang="ru-RU" sz="11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xmlns="" val="3795223008"/>
              </p:ext>
            </p:extLst>
          </p:nvPr>
        </p:nvGraphicFramePr>
        <p:xfrm>
          <a:off x="296596" y="3348583"/>
          <a:ext cx="10041947" cy="2952328"/>
        </p:xfrm>
        <a:graphic>
          <a:graphicData uri="http://schemas.openxmlformats.org/drawingml/2006/chart">
            <c:chart xmlns:c="http://schemas.openxmlformats.org/drawingml/2006/chart" xmlns:r="http://schemas.openxmlformats.org/officeDocument/2006/relationships" r:id="rId3"/>
          </a:graphicData>
        </a:graphic>
      </p:graphicFrame>
      <p:sp>
        <p:nvSpPr>
          <p:cNvPr id="13" name="Прямоугольник 12"/>
          <p:cNvSpPr/>
          <p:nvPr/>
        </p:nvSpPr>
        <p:spPr>
          <a:xfrm>
            <a:off x="321008" y="6149842"/>
            <a:ext cx="10057060" cy="1015663"/>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000" algn="just"/>
            <a:r>
              <a:rPr lang="ru-RU" sz="1200" dirty="0">
                <a:latin typeface="Arial" panose="020B0604020202020204" pitchFamily="34" charset="0"/>
                <a:cs typeface="Arial" panose="020B0604020202020204" pitchFamily="34" charset="0"/>
              </a:rPr>
              <a:t>Для улучшения значений показателя </a:t>
            </a:r>
            <a:r>
              <a:rPr lang="ru-RU" sz="1200" b="1" i="1" dirty="0">
                <a:latin typeface="Arial" panose="020B0604020202020204" pitchFamily="34" charset="0"/>
                <a:cs typeface="Arial" panose="020B0604020202020204" pitchFamily="34" charset="0"/>
              </a:rPr>
              <a:t>органам местного самоуправления рекомендуется</a:t>
            </a:r>
            <a:r>
              <a:rPr lang="ru-RU" sz="1200" i="1" dirty="0" smtClean="0">
                <a:latin typeface="Arial" panose="020B0604020202020204" pitchFamily="34" charset="0"/>
                <a:cs typeface="Arial" panose="020B0604020202020204" pitchFamily="34" charset="0"/>
              </a:rPr>
              <a:t>:</a:t>
            </a:r>
          </a:p>
          <a:p>
            <a:pPr indent="450000" algn="just"/>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актуализировать базу данных по многоквартирным домам, расположенным на территориях муниципальных образований;</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активизировать работу с товариществами собственников жилья, управляющими компаниями и собственниками жилых помещений по вопросу формирования земельных участков, занимаемых многоквартирными жилыми домами</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007347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61</a:t>
            </a:fld>
            <a:endParaRPr lang="ru-RU" dirty="0"/>
          </a:p>
        </p:txBody>
      </p:sp>
      <p:sp>
        <p:nvSpPr>
          <p:cNvPr id="3" name="TextBox 2"/>
          <p:cNvSpPr txBox="1"/>
          <p:nvPr/>
        </p:nvSpPr>
        <p:spPr>
          <a:xfrm>
            <a:off x="234132" y="721396"/>
            <a:ext cx="4896544" cy="738664"/>
          </a:xfrm>
          <a:prstGeom prst="rect">
            <a:avLst/>
          </a:prstGeom>
          <a:noFill/>
        </p:spPr>
        <p:txBody>
          <a:bodyPr wrap="square" rtlCol="0">
            <a:spAutoFit/>
          </a:bodyPr>
          <a:lstStyle/>
          <a:p>
            <a:pPr algn="ctr"/>
            <a:r>
              <a:rPr lang="ru-RU" sz="1050" b="1" i="1" dirty="0" smtClean="0">
                <a:latin typeface="Arial" pitchFamily="34" charset="0"/>
                <a:cs typeface="Arial" pitchFamily="34" charset="0"/>
              </a:rPr>
              <a:t>Доля населения, получившего жилые помещения </a:t>
            </a:r>
          </a:p>
          <a:p>
            <a:pPr algn="ctr"/>
            <a:r>
              <a:rPr lang="ru-RU" sz="1050" b="1" i="1" dirty="0" smtClean="0">
                <a:latin typeface="Arial" pitchFamily="34" charset="0"/>
                <a:cs typeface="Arial" pitchFamily="34" charset="0"/>
              </a:rPr>
              <a:t>и улучшившего жилищные условия, в общей </a:t>
            </a:r>
          </a:p>
          <a:p>
            <a:pPr algn="ctr"/>
            <a:r>
              <a:rPr lang="ru-RU" sz="1050" b="1" i="1" dirty="0" smtClean="0">
                <a:latin typeface="Arial" pitchFamily="34" charset="0"/>
                <a:cs typeface="Arial" pitchFamily="34" charset="0"/>
              </a:rPr>
              <a:t>численности населения, состоящего на учете в качестве нуждающегося в жилых помещениях,% </a:t>
            </a:r>
            <a:endParaRPr lang="ru-RU" sz="1050" b="1" i="1" dirty="0">
              <a:latin typeface="Arial" pitchFamily="34" charset="0"/>
              <a:cs typeface="Arial" pitchFamily="34"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xmlns="" val="89242526"/>
              </p:ext>
            </p:extLst>
          </p:nvPr>
        </p:nvGraphicFramePr>
        <p:xfrm>
          <a:off x="578800" y="1443192"/>
          <a:ext cx="4032448" cy="20388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a:graphicFrameLocks/>
          </p:cNvGraphicFramePr>
          <p:nvPr>
            <p:extLst>
              <p:ext uri="{D42A27DB-BD31-4B8C-83A1-F6EECF244321}">
                <p14:modId xmlns:p14="http://schemas.microsoft.com/office/powerpoint/2010/main" xmlns="" val="2519772832"/>
              </p:ext>
            </p:extLst>
          </p:nvPr>
        </p:nvGraphicFramePr>
        <p:xfrm>
          <a:off x="234132" y="3586542"/>
          <a:ext cx="10153128" cy="3852641"/>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5040560" y="935338"/>
            <a:ext cx="5346700" cy="2677656"/>
          </a:xfrm>
          <a:prstGeom prst="rect">
            <a:avLst/>
          </a:prstGeom>
        </p:spPr>
        <p:txBody>
          <a:bodyPr>
            <a:spAutoFit/>
          </a:bodyPr>
          <a:lstStyle/>
          <a:p>
            <a:pPr indent="450000" algn="just"/>
            <a:r>
              <a:rPr lang="ru-RU" sz="1200" b="1" i="1" dirty="0">
                <a:latin typeface="Arial" panose="020B0604020202020204" pitchFamily="34" charset="0"/>
                <a:cs typeface="Arial" panose="020B0604020202020204" pitchFamily="34" charset="0"/>
              </a:rPr>
              <a:t>Доля населения, получившего жилые помещения и улучшившего жилищные условия в отчетном году, в общей численности населения, стоящего на учете в качестве нуждающегося в жилых помещениях, </a:t>
            </a:r>
            <a:r>
              <a:rPr lang="ru-RU" sz="1200" dirty="0">
                <a:latin typeface="Arial" panose="020B0604020202020204" pitchFamily="34" charset="0"/>
                <a:cs typeface="Arial" panose="020B0604020202020204" pitchFamily="34" charset="0"/>
              </a:rPr>
              <a:t>в целом по муниципальным образованиям составила 2,3%, что на 0,5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ниже уровня 2020 года и на 0,8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ниже уровня 2018 года.</a:t>
            </a:r>
          </a:p>
          <a:p>
            <a:pPr indent="450000" algn="just"/>
            <a:r>
              <a:rPr lang="ru-RU" sz="1200" dirty="0">
                <a:latin typeface="Arial" panose="020B0604020202020204" pitchFamily="34" charset="0"/>
                <a:cs typeface="Arial" panose="020B0604020202020204" pitchFamily="34" charset="0"/>
              </a:rPr>
              <a:t>Наибольшие значения показателя отмечаются в Грибановском (80,4%), Бобровском (77,9%), Аннинском (55,1%), </a:t>
            </a:r>
            <a:r>
              <a:rPr lang="ru-RU" sz="1200" dirty="0" err="1">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(53,7%), Каменском (53,3%), Новохоперском (47,1%), Павловском (41,3%) муниципальных районах.</a:t>
            </a:r>
          </a:p>
          <a:p>
            <a:pPr indent="450000" algn="just"/>
            <a:r>
              <a:rPr lang="ru-RU" sz="1200" dirty="0">
                <a:latin typeface="Arial" panose="020B0604020202020204" pitchFamily="34" charset="0"/>
                <a:cs typeface="Arial" panose="020B0604020202020204" pitchFamily="34" charset="0"/>
              </a:rPr>
              <a:t>Низкие значения показателя – в городском округе г. Воронеж (0,3%), а также в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(2,0%), Петропавловском (2,8%), </a:t>
            </a:r>
            <a:r>
              <a:rPr lang="ru-RU" sz="1200" dirty="0" err="1">
                <a:latin typeface="Arial" panose="020B0604020202020204" pitchFamily="34" charset="0"/>
                <a:cs typeface="Arial" panose="020B0604020202020204" pitchFamily="34" charset="0"/>
              </a:rPr>
              <a:t>Бутурлиновском</a:t>
            </a:r>
            <a:r>
              <a:rPr lang="ru-RU" sz="1200" dirty="0">
                <a:latin typeface="Arial" panose="020B0604020202020204" pitchFamily="34" charset="0"/>
                <a:cs typeface="Arial" panose="020B0604020202020204" pitchFamily="34" charset="0"/>
              </a:rPr>
              <a:t> (3,2%), </a:t>
            </a:r>
            <a:r>
              <a:rPr lang="ru-RU" sz="1200" dirty="0" err="1">
                <a:latin typeface="Arial" panose="020B0604020202020204" pitchFamily="34" charset="0"/>
                <a:cs typeface="Arial" panose="020B0604020202020204" pitchFamily="34" charset="0"/>
              </a:rPr>
              <a:t>Репьевском</a:t>
            </a:r>
            <a:r>
              <a:rPr lang="ru-RU" sz="1200" dirty="0">
                <a:latin typeface="Arial" panose="020B0604020202020204" pitchFamily="34" charset="0"/>
                <a:cs typeface="Arial" panose="020B0604020202020204" pitchFamily="34" charset="0"/>
              </a:rPr>
              <a:t> (3,3%) муниципальных районах.</a:t>
            </a:r>
          </a:p>
          <a:p>
            <a:pPr indent="448310" algn="just">
              <a:spcAft>
                <a:spcPts val="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7805814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62</a:t>
            </a:fld>
            <a:endParaRPr lang="ru-RU" dirty="0"/>
          </a:p>
        </p:txBody>
      </p:sp>
      <p:graphicFrame>
        <p:nvGraphicFramePr>
          <p:cNvPr id="3" name="Диаграмма 2"/>
          <p:cNvGraphicFramePr>
            <a:graphicFrameLocks/>
          </p:cNvGraphicFramePr>
          <p:nvPr>
            <p:extLst>
              <p:ext uri="{D42A27DB-BD31-4B8C-83A1-F6EECF244321}">
                <p14:modId xmlns:p14="http://schemas.microsoft.com/office/powerpoint/2010/main" xmlns="" val="1398888884"/>
              </p:ext>
            </p:extLst>
          </p:nvPr>
        </p:nvGraphicFramePr>
        <p:xfrm>
          <a:off x="90116" y="1332359"/>
          <a:ext cx="6245642" cy="598589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25908" y="783446"/>
            <a:ext cx="7416824" cy="415498"/>
          </a:xfrm>
          <a:prstGeom prst="rect">
            <a:avLst/>
          </a:prstGeom>
          <a:noFill/>
        </p:spPr>
        <p:txBody>
          <a:bodyPr wrap="square" rtlCol="0">
            <a:spAutoFit/>
          </a:bodyPr>
          <a:lstStyle/>
          <a:p>
            <a:pPr algn="ctr"/>
            <a:r>
              <a:rPr lang="ru-RU" sz="1050" b="1" i="1" dirty="0" smtClean="0">
                <a:latin typeface="Arial" pitchFamily="34" charset="0"/>
                <a:cs typeface="Arial" pitchFamily="34" charset="0"/>
              </a:rPr>
              <a:t>Категории граждан, </a:t>
            </a:r>
          </a:p>
          <a:p>
            <a:pPr algn="ctr"/>
            <a:r>
              <a:rPr lang="ru-RU" sz="1050" b="1" i="1" dirty="0" smtClean="0">
                <a:latin typeface="Arial" pitchFamily="34" charset="0"/>
                <a:cs typeface="Arial" pitchFamily="34" charset="0"/>
              </a:rPr>
              <a:t>получивших жилые помещения и улучшивших жилищные условия в 2021 году, %</a:t>
            </a:r>
            <a:endParaRPr lang="ru-RU" sz="1050" b="1" i="1" dirty="0">
              <a:latin typeface="Arial" pitchFamily="34" charset="0"/>
              <a:cs typeface="Arial" pitchFamily="34" charset="0"/>
            </a:endParaRPr>
          </a:p>
        </p:txBody>
      </p:sp>
      <p:sp>
        <p:nvSpPr>
          <p:cNvPr id="5" name="Прямоугольник 4"/>
          <p:cNvSpPr/>
          <p:nvPr/>
        </p:nvSpPr>
        <p:spPr>
          <a:xfrm>
            <a:off x="6714852" y="828303"/>
            <a:ext cx="3672408" cy="7035772"/>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Всего в 2021 году получили жилые помещения и улучшили жилищные условия 2137 человек, что на 23% ниже уровня 2020 года. Из них:</a:t>
            </a:r>
          </a:p>
          <a:p>
            <a:pPr indent="432000" algn="just"/>
            <a:r>
              <a:rPr lang="ru-RU" sz="1200" dirty="0">
                <a:latin typeface="Arial" panose="020B0604020202020204" pitchFamily="34" charset="0"/>
                <a:cs typeface="Arial" panose="020B0604020202020204" pitchFamily="34" charset="0"/>
              </a:rPr>
              <a:t>- 81,4% граждан - путем участия в реализации мероприятий государственной программы по обеспечению жильем молодых семей;</a:t>
            </a:r>
          </a:p>
          <a:p>
            <a:pPr indent="450000" algn="just"/>
            <a:r>
              <a:rPr lang="ru-RU" sz="1200" dirty="0">
                <a:latin typeface="Arial" panose="020B0604020202020204" pitchFamily="34" charset="0"/>
                <a:cs typeface="Arial" panose="020B0604020202020204" pitchFamily="34" charset="0"/>
              </a:rPr>
              <a:t>- 9,2% граждан - путем участия в других государственных программах, реализуемых на территории области;</a:t>
            </a:r>
          </a:p>
          <a:p>
            <a:pPr indent="450000" algn="just"/>
            <a:r>
              <a:rPr lang="ru-RU" sz="1200" dirty="0">
                <a:latin typeface="Arial" panose="020B0604020202020204" pitchFamily="34" charset="0"/>
                <a:cs typeface="Arial" panose="020B0604020202020204" pitchFamily="34" charset="0"/>
              </a:rPr>
              <a:t>- 4,1% граждан (88 человек) получили муниципальное жилье по договорам социального и коммерческого найма (в городском округе г. </a:t>
            </a:r>
            <a:r>
              <a:rPr lang="ru-RU" sz="1200" dirty="0" smtClean="0">
                <a:latin typeface="Arial" panose="020B0604020202020204" pitchFamily="34" charset="0"/>
                <a:cs typeface="Arial" panose="020B0604020202020204" pitchFamily="34" charset="0"/>
              </a:rPr>
              <a:t>Воронеж и в </a:t>
            </a:r>
            <a:r>
              <a:rPr lang="ru-RU" sz="1200" dirty="0">
                <a:latin typeface="Arial" panose="020B0604020202020204" pitchFamily="34" charset="0"/>
                <a:cs typeface="Arial" panose="020B0604020202020204" pitchFamily="34" charset="0"/>
              </a:rPr>
              <a:t>5 муниципальных районах: Бобровском, </a:t>
            </a:r>
            <a:r>
              <a:rPr lang="ru-RU" sz="1200" dirty="0" err="1">
                <a:latin typeface="Arial" panose="020B0604020202020204" pitchFamily="34" charset="0"/>
                <a:cs typeface="Arial" panose="020B0604020202020204" pitchFamily="34" charset="0"/>
              </a:rPr>
              <a:t>Бутурлиновском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Калачеевском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Новохопёрском</a:t>
            </a:r>
            <a:r>
              <a:rPr lang="ru-RU" sz="1200" dirty="0">
                <a:latin typeface="Arial" panose="020B0604020202020204" pitchFamily="34" charset="0"/>
                <a:cs typeface="Arial" panose="020B0604020202020204" pitchFamily="34" charset="0"/>
              </a:rPr>
              <a:t>, Острогожском);</a:t>
            </a:r>
          </a:p>
          <a:p>
            <a:pPr indent="450000" algn="just"/>
            <a:r>
              <a:rPr lang="ru-RU" sz="1200" dirty="0">
                <a:latin typeface="Arial" panose="020B0604020202020204" pitchFamily="34" charset="0"/>
                <a:cs typeface="Arial" panose="020B0604020202020204" pitchFamily="34" charset="0"/>
              </a:rPr>
              <a:t>- 5,3% граждан – иные категории.</a:t>
            </a:r>
          </a:p>
          <a:p>
            <a:pPr indent="450000" algn="just"/>
            <a:r>
              <a:rPr lang="ru-RU" sz="1200" dirty="0">
                <a:latin typeface="Arial" panose="020B0604020202020204" pitchFamily="34" charset="0"/>
                <a:cs typeface="Arial" panose="020B0604020202020204" pitchFamily="34" charset="0"/>
              </a:rPr>
              <a:t>Общая численность населения, состоящего на учете в качестве нуждающегося в жилых помещениях, остается высокой по причине того, что отсутствуют свободные жилые помещения в муниципальных жилищных фондах, строительство муниципального жилья практически не ведется в связи с недостатком средств в местных бюджетах.</a:t>
            </a:r>
          </a:p>
          <a:p>
            <a:pPr indent="450000" algn="just"/>
            <a:r>
              <a:rPr lang="ru-RU" sz="1200" dirty="0">
                <a:latin typeface="Arial" panose="020B0604020202020204" pitchFamily="34" charset="0"/>
                <a:cs typeface="Arial" panose="020B0604020202020204" pitchFamily="34" charset="0"/>
              </a:rPr>
              <a:t>Выходом из сложившейся ситуации является участие муниципальных образований в государственных программах, которые направлены на обеспечение жильем и улучшение жилищных условий граждан различных категорий.</a:t>
            </a:r>
          </a:p>
          <a:p>
            <a:pPr algn="just"/>
            <a:r>
              <a:rPr lang="ru-RU" sz="1200" b="1" i="1" dirty="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algn="just">
              <a:lnSpc>
                <a:spcPct val="120000"/>
              </a:lnSpc>
            </a:pPr>
            <a:r>
              <a:rPr lang="ru-RU" sz="1200" b="1" i="1" dirty="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algn="just">
              <a:lnSpc>
                <a:spcPct val="120000"/>
              </a:lnSpc>
            </a:pPr>
            <a:r>
              <a:rPr lang="ru-RU" sz="1200" b="1" i="1" dirty="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indent="448310" algn="just" fontAlgn="base">
              <a:lnSpc>
                <a:spcPct val="120000"/>
              </a:lnSpc>
              <a:spcAft>
                <a:spcPts val="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0815203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63</a:t>
            </a:fld>
            <a:endParaRPr lang="ru-RU" dirty="0"/>
          </a:p>
        </p:txBody>
      </p:sp>
      <p:sp>
        <p:nvSpPr>
          <p:cNvPr id="3" name="TextBox 2"/>
          <p:cNvSpPr txBox="1"/>
          <p:nvPr/>
        </p:nvSpPr>
        <p:spPr>
          <a:xfrm>
            <a:off x="810196" y="670220"/>
            <a:ext cx="6157391" cy="276999"/>
          </a:xfrm>
          <a:prstGeom prst="rect">
            <a:avLst/>
          </a:prstGeom>
          <a:noFill/>
        </p:spPr>
        <p:txBody>
          <a:bodyPr wrap="none" rtlCol="0">
            <a:spAutoFit/>
          </a:bodyPr>
          <a:lstStyle/>
          <a:p>
            <a:r>
              <a:rPr lang="ru-RU" sz="1200" b="1" i="1" dirty="0" smtClean="0">
                <a:latin typeface="Arial" pitchFamily="34" charset="0"/>
                <a:cs typeface="Arial" pitchFamily="34" charset="0"/>
              </a:rPr>
              <a:t>ЭНЕРГОСБЕРЕЖЕНИЕ И ПОВЫШЕНИЕ ЭНЕРГЕТИЧЕСКОЙ ЭФФЕКТИВНОСТИ</a:t>
            </a:r>
            <a:endParaRPr lang="ru-RU" sz="1200" b="1" i="1" dirty="0">
              <a:latin typeface="Arial" pitchFamily="34" charset="0"/>
              <a:cs typeface="Arial" pitchFamily="34" charset="0"/>
            </a:endParaRPr>
          </a:p>
        </p:txBody>
      </p:sp>
      <p:sp>
        <p:nvSpPr>
          <p:cNvPr id="4" name="Прямоугольник 3"/>
          <p:cNvSpPr/>
          <p:nvPr/>
        </p:nvSpPr>
        <p:spPr>
          <a:xfrm>
            <a:off x="450156" y="1100014"/>
            <a:ext cx="10026016" cy="6370975"/>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 Воронежской области в течение длительного времени проводится активная работа в сфере повышения энергосбережения и </a:t>
            </a:r>
            <a:r>
              <a:rPr lang="ru-RU" sz="1200" dirty="0" err="1">
                <a:latin typeface="Arial" panose="020B0604020202020204" pitchFamily="34" charset="0"/>
                <a:cs typeface="Arial" panose="020B0604020202020204" pitchFamily="34" charset="0"/>
              </a:rPr>
              <a:t>энергоэффективности</a:t>
            </a:r>
            <a:r>
              <a:rPr lang="ru-RU" sz="1200" dirty="0">
                <a:latin typeface="Arial" panose="020B0604020202020204" pitchFamily="34" charset="0"/>
                <a:cs typeface="Arial" panose="020B0604020202020204" pitchFamily="34" charset="0"/>
              </a:rPr>
              <a:t>. Основная деятельность в этом направлении в 2021 году осуществлялась в рамках мероприятий государственной программы Воронежской области и муниципальных программ, направленных на уменьшение объема используемых энергоресурсов в бюджетной сфере, жилищном фонде и других отраслях экономики. Реализация данных программ способствует снижению потерь в инженерных сетях, а также исключению неэффективного потребления коммунальных ресурсов.</a:t>
            </a:r>
          </a:p>
          <a:p>
            <a:pPr indent="450000" algn="just"/>
            <a:r>
              <a:rPr lang="ru-RU" sz="1200" dirty="0">
                <a:latin typeface="Arial" panose="020B0604020202020204" pitchFamily="34" charset="0"/>
                <a:cs typeface="Arial" panose="020B0604020202020204" pitchFamily="34" charset="0"/>
              </a:rPr>
              <a:t>В 2021 году в рамках государственной программы Воронежской области «</a:t>
            </a:r>
            <a:r>
              <a:rPr lang="ru-RU" sz="1200" dirty="0" err="1">
                <a:latin typeface="Arial" panose="020B0604020202020204" pitchFamily="34" charset="0"/>
                <a:cs typeface="Arial" panose="020B0604020202020204" pitchFamily="34" charset="0"/>
              </a:rPr>
              <a:t>Энергоэффективность</a:t>
            </a:r>
            <a:r>
              <a:rPr lang="ru-RU" sz="1200" dirty="0">
                <a:latin typeface="Arial" panose="020B0604020202020204" pitchFamily="34" charset="0"/>
                <a:cs typeface="Arial" panose="020B0604020202020204" pitchFamily="34" charset="0"/>
              </a:rPr>
              <a:t> и развитие энергетики» в 28 поселениях Воронежской области было установлено почти 7 тыс. новых светодиодных светильников. На эту работу было направлено более 73 млн рублей из областного бюджета. В 2022 году реализация госпрограммы продолжится – в 22 муниципальных районах Воронежской области планируется установить более 10 тыс. новых светодиодных светильников на общую сумму свыше 157 млн рублей.</a:t>
            </a:r>
          </a:p>
          <a:p>
            <a:pPr indent="450000" algn="just"/>
            <a:r>
              <a:rPr lang="ru-RU" sz="1200" dirty="0">
                <a:latin typeface="Arial" panose="020B0604020202020204" pitchFamily="34" charset="0"/>
                <a:cs typeface="Arial" panose="020B0604020202020204" pitchFamily="34" charset="0"/>
              </a:rPr>
              <a:t>Анализ значений показателей в сфере энергосбережения показывает, что в целом по муниципальным образованиям складывается положительная динамика, отражающая комфортность проживания населения в зависимости как от внешних погодных условий, в частности температуры наружного воздуха, так и от качества предоставляемых услуг. Внедрение приборов учета теплоснабжения, горячего и холодного водоснабжения обеспечивает оплату населения только за реально полученные ресурсы.</a:t>
            </a:r>
          </a:p>
          <a:p>
            <a:pPr algn="just"/>
            <a:r>
              <a:rPr lang="ru-RU" sz="1200" b="1" i="1" dirty="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 В 2021 году </a:t>
            </a:r>
            <a:r>
              <a:rPr lang="ru-RU" sz="1200" b="1" i="1" dirty="0">
                <a:latin typeface="Arial" panose="020B0604020202020204" pitchFamily="34" charset="0"/>
                <a:cs typeface="Arial" panose="020B0604020202020204" pitchFamily="34" charset="0"/>
              </a:rPr>
              <a:t>удельная величина потребления электрической энергии в многоквартирных домах на 1 проживающего</a:t>
            </a:r>
            <a:r>
              <a:rPr lang="ru-RU" sz="1200" dirty="0">
                <a:latin typeface="Arial" panose="020B0604020202020204" pitchFamily="34" charset="0"/>
                <a:cs typeface="Arial" panose="020B0604020202020204" pitchFamily="34" charset="0"/>
              </a:rPr>
              <a:t> в среднем по области составила 684,9 кВт*ч, что незначительно (на 0,4%) выше уровня 2020 года и на 0,6% выше уровня 2018 года. </a:t>
            </a:r>
          </a:p>
          <a:p>
            <a:pPr indent="450000" algn="just"/>
            <a:r>
              <a:rPr lang="ru-RU" sz="1200" dirty="0">
                <a:latin typeface="Arial" panose="020B0604020202020204" pitchFamily="34" charset="0"/>
                <a:cs typeface="Arial" panose="020B0604020202020204" pitchFamily="34" charset="0"/>
              </a:rPr>
              <a:t>Положительная  </a:t>
            </a:r>
            <a:r>
              <a:rPr lang="ru-RU" sz="1200" dirty="0" smtClean="0">
                <a:latin typeface="Arial" panose="020B0604020202020204" pitchFamily="34" charset="0"/>
                <a:cs typeface="Arial" panose="020B0604020202020204" pitchFamily="34" charset="0"/>
              </a:rPr>
              <a:t>динамика отмечается </a:t>
            </a:r>
            <a:r>
              <a:rPr lang="ru-RU" sz="1200" dirty="0">
                <a:latin typeface="Arial" panose="020B0604020202020204" pitchFamily="34" charset="0"/>
                <a:cs typeface="Arial" panose="020B0604020202020204" pitchFamily="34" charset="0"/>
              </a:rPr>
              <a:t>в 18 муниципальных образованиях, что свидетельствует о применении населением энергосберегающих приборов и менее энергоемкого оборудования (светодиодных и люминесцентных светильников и др.), а также связана с установкой индивидуальных и общедомовых приборов учета, установкой датчиков движения включения и выключения света в местах общего пользования многоквартирных домов. </a:t>
            </a:r>
          </a:p>
          <a:p>
            <a:pPr indent="450000" algn="just"/>
            <a:r>
              <a:rPr lang="ru-RU" sz="1200" dirty="0">
                <a:latin typeface="Arial" panose="020B0604020202020204" pitchFamily="34" charset="0"/>
                <a:cs typeface="Arial" panose="020B0604020202020204" pitchFamily="34" charset="0"/>
              </a:rPr>
              <a:t>Наибольшее снижение потребления электрической энергии произошло в Грибановском (на 10,4%) и </a:t>
            </a:r>
            <a:r>
              <a:rPr lang="ru-RU" sz="1200" dirty="0" err="1">
                <a:latin typeface="Arial" panose="020B0604020202020204" pitchFamily="34" charset="0"/>
                <a:cs typeface="Arial" panose="020B0604020202020204" pitchFamily="34" charset="0"/>
              </a:rPr>
              <a:t>Верхнехавском</a:t>
            </a:r>
            <a:r>
              <a:rPr lang="ru-RU" sz="1200" dirty="0">
                <a:latin typeface="Arial" panose="020B0604020202020204" pitchFamily="34" charset="0"/>
                <a:cs typeface="Arial" panose="020B0604020202020204" pitchFamily="34" charset="0"/>
              </a:rPr>
              <a:t> (на 7,8%) муниципальных районах</a:t>
            </a:r>
            <a:r>
              <a:rPr lang="ru-RU" sz="1200" dirty="0" smtClean="0">
                <a:latin typeface="Arial" panose="020B0604020202020204" pitchFamily="34" charset="0"/>
                <a:cs typeface="Arial" panose="020B0604020202020204" pitchFamily="34" charset="0"/>
              </a:rPr>
              <a:t>.</a:t>
            </a:r>
          </a:p>
          <a:p>
            <a:pPr indent="450000" algn="just"/>
            <a:r>
              <a:rPr lang="ru-RU" sz="1200" dirty="0">
                <a:latin typeface="Arial" panose="020B0604020202020204" pitchFamily="34" charset="0"/>
                <a:cs typeface="Arial" panose="020B0604020202020204" pitchFamily="34" charset="0"/>
              </a:rPr>
              <a:t>Значительное снижение удельной величины потребления электрической энергии в многоквартирных домах в Грибановском районе связано с уточнением данных по объему потребления электрической энергии в многоквартирных домах (включением домов блокированной застройки) и соответственно увеличением числа проживающих в многоквартирных домах, пользующихся электрической энергией.</a:t>
            </a:r>
          </a:p>
          <a:p>
            <a:pPr indent="450000" algn="just"/>
            <a:r>
              <a:rPr lang="ru-RU" sz="1200" dirty="0">
                <a:latin typeface="Arial" panose="020B0604020202020204" pitchFamily="34" charset="0"/>
                <a:cs typeface="Arial" panose="020B0604020202020204" pitchFamily="34" charset="0"/>
              </a:rPr>
              <a:t>В </a:t>
            </a:r>
            <a:r>
              <a:rPr lang="ru-RU" sz="1200" dirty="0" err="1">
                <a:latin typeface="Arial" panose="020B0604020202020204" pitchFamily="34" charset="0"/>
                <a:cs typeface="Arial" panose="020B0604020202020204" pitchFamily="34" charset="0"/>
              </a:rPr>
              <a:t>Верхнехавском</a:t>
            </a:r>
            <a:r>
              <a:rPr lang="ru-RU" sz="1200" dirty="0">
                <a:latin typeface="Arial" panose="020B0604020202020204" pitchFamily="34" charset="0"/>
                <a:cs typeface="Arial" panose="020B0604020202020204" pitchFamily="34" charset="0"/>
              </a:rPr>
              <a:t> районе улучшение показателя связано с проведением в начале 2021 года </a:t>
            </a:r>
            <a:r>
              <a:rPr lang="ru-RU" sz="1200" dirty="0" err="1">
                <a:latin typeface="Arial" panose="020B0604020202020204" pitchFamily="34" charset="0"/>
                <a:cs typeface="Arial" panose="020B0604020202020204" pitchFamily="34" charset="0"/>
              </a:rPr>
              <a:t>энергоэффективного</a:t>
            </a:r>
            <a:r>
              <a:rPr lang="ru-RU" sz="1200" dirty="0">
                <a:latin typeface="Arial" panose="020B0604020202020204" pitchFamily="34" charset="0"/>
                <a:cs typeface="Arial" panose="020B0604020202020204" pitchFamily="34" charset="0"/>
              </a:rPr>
              <a:t> капремонта в многоквартирных домах, что привело к снижению объемов потребления электрической энергии.  </a:t>
            </a:r>
          </a:p>
          <a:p>
            <a:pPr indent="450000" algn="just"/>
            <a:r>
              <a:rPr lang="ru-RU" sz="1200" dirty="0">
                <a:latin typeface="Arial" panose="020B0604020202020204" pitchFamily="34" charset="0"/>
                <a:cs typeface="Arial" panose="020B0604020202020204" pitchFamily="34" charset="0"/>
              </a:rPr>
              <a:t>Увеличение потребления электрической энергии наблюдается в 13 муниципальных образованиях и связано с приобретением и установкой бытовых приборов с большой мощностью потребления (как пример - водонагревательные котлы), устройством теплых полов в квартирах, электрического отопления квартир, повышенным использованием электрической энергии при проведении капитального ремонта в многоквартирных домах</a:t>
            </a:r>
            <a:r>
              <a:rPr lang="ru-RU" sz="1200" dirty="0" smtClean="0">
                <a:latin typeface="Arial" panose="020B0604020202020204" pitchFamily="34" charset="0"/>
                <a:cs typeface="Arial" panose="020B0604020202020204" pitchFamily="34" charset="0"/>
              </a:rPr>
              <a:t>. Рост </a:t>
            </a:r>
            <a:r>
              <a:rPr lang="ru-RU" sz="1200" dirty="0">
                <a:latin typeface="Arial" panose="020B0604020202020204" pitchFamily="34" charset="0"/>
                <a:cs typeface="Arial" panose="020B0604020202020204" pitchFamily="34" charset="0"/>
              </a:rPr>
              <a:t>показателя (на 6,8%) в Борисоглебском городском округе и (на 4,1%) в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муниципальном районе связан с вводом в эксплуатацию вновь построенных многоквартирных домов</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43737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64</a:t>
            </a:fld>
            <a:endParaRPr lang="ru-RU" dirty="0"/>
          </a:p>
        </p:txBody>
      </p:sp>
      <p:sp>
        <p:nvSpPr>
          <p:cNvPr id="3" name="Прямоугольник 2"/>
          <p:cNvSpPr/>
          <p:nvPr/>
        </p:nvSpPr>
        <p:spPr>
          <a:xfrm>
            <a:off x="306140" y="396255"/>
            <a:ext cx="10081120" cy="276999"/>
          </a:xfrm>
          <a:prstGeom prst="rect">
            <a:avLst/>
          </a:prstGeom>
        </p:spPr>
        <p:txBody>
          <a:bodyPr wrap="square">
            <a:spAutoFit/>
          </a:bodyPr>
          <a:lstStyle/>
          <a:p>
            <a:pPr indent="450850" algn="just" fontAlgn="base">
              <a:spcAft>
                <a:spcPts val="0"/>
              </a:spcAft>
            </a:pP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Прямоугольник 3"/>
          <p:cNvSpPr/>
          <p:nvPr/>
        </p:nvSpPr>
        <p:spPr>
          <a:xfrm>
            <a:off x="306140" y="2196455"/>
            <a:ext cx="10081120" cy="276999"/>
          </a:xfrm>
          <a:prstGeom prst="rect">
            <a:avLst/>
          </a:prstGeom>
        </p:spPr>
        <p:txBody>
          <a:bodyPr wrap="square">
            <a:spAutoFit/>
          </a:bodyPr>
          <a:lstStyle/>
          <a:p>
            <a:pPr indent="448310" algn="just" fontAlgn="base">
              <a:spcAft>
                <a:spcPts val="0"/>
              </a:spcAft>
            </a:pP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Прямоугольник 4"/>
          <p:cNvSpPr/>
          <p:nvPr/>
        </p:nvSpPr>
        <p:spPr>
          <a:xfrm>
            <a:off x="274936" y="4181321"/>
            <a:ext cx="10081120" cy="276999"/>
          </a:xfrm>
          <a:prstGeom prst="rect">
            <a:avLst/>
          </a:prstGeom>
        </p:spPr>
        <p:txBody>
          <a:bodyPr wrap="square">
            <a:spAutoFit/>
          </a:bodyPr>
          <a:lstStyle/>
          <a:p>
            <a:pPr indent="450850" algn="just">
              <a:spcAft>
                <a:spcPts val="0"/>
              </a:spcAft>
            </a:pPr>
            <a:endParaRPr lang="ru-RU" sz="1200" dirty="0" smtClean="0">
              <a:latin typeface="Arial" panose="020B0604020202020204" pitchFamily="34" charset="0"/>
              <a:ea typeface="Calibri" panose="020F0502020204030204" pitchFamily="34" charset="0"/>
              <a:cs typeface="Arial" panose="020B0604020202020204" pitchFamily="34" charset="0"/>
            </a:endParaRPr>
          </a:p>
        </p:txBody>
      </p:sp>
      <p:sp>
        <p:nvSpPr>
          <p:cNvPr id="7" name="Прямоугольник 6"/>
          <p:cNvSpPr/>
          <p:nvPr/>
        </p:nvSpPr>
        <p:spPr>
          <a:xfrm>
            <a:off x="378148" y="501241"/>
            <a:ext cx="10009112" cy="7146572"/>
          </a:xfrm>
          <a:prstGeom prst="rect">
            <a:avLst/>
          </a:prstGeom>
        </p:spPr>
        <p:txBody>
          <a:bodyPr wrap="square">
            <a:spAutoFit/>
          </a:bodyPr>
          <a:lstStyle/>
          <a:p>
            <a:pPr indent="457200" algn="just"/>
            <a:r>
              <a:rPr lang="ru-RU" sz="1200" dirty="0" err="1" smtClean="0">
                <a:latin typeface="Arial" panose="020B0604020202020204" pitchFamily="34" charset="0"/>
                <a:cs typeface="Arial" panose="020B0604020202020204" pitchFamily="34" charset="0"/>
              </a:rPr>
              <a:t>Среднеобластное</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значение показателя у</a:t>
            </a:r>
            <a:r>
              <a:rPr lang="ru-RU" sz="1200" b="1" i="1" dirty="0">
                <a:latin typeface="Arial" panose="020B0604020202020204" pitchFamily="34" charset="0"/>
                <a:cs typeface="Arial" panose="020B0604020202020204" pitchFamily="34" charset="0"/>
              </a:rPr>
              <a:t>дельной величины потребления тепловой энергии в многоквартирных домах на 1 м</a:t>
            </a:r>
            <a:r>
              <a:rPr lang="ru-RU" sz="1200" b="1" i="1" baseline="30000" dirty="0">
                <a:latin typeface="Arial" panose="020B0604020202020204" pitchFamily="34" charset="0"/>
                <a:cs typeface="Arial" panose="020B0604020202020204" pitchFamily="34" charset="0"/>
              </a:rPr>
              <a:t>2 </a:t>
            </a:r>
            <a:r>
              <a:rPr lang="ru-RU" sz="1200" b="1" i="1" dirty="0">
                <a:latin typeface="Arial" panose="020B0604020202020204" pitchFamily="34" charset="0"/>
                <a:cs typeface="Arial" panose="020B0604020202020204" pitchFamily="34" charset="0"/>
              </a:rPr>
              <a:t>общей площади </a:t>
            </a:r>
            <a:r>
              <a:rPr lang="ru-RU" sz="1200" dirty="0">
                <a:latin typeface="Arial" panose="020B0604020202020204" pitchFamily="34" charset="0"/>
                <a:cs typeface="Arial" panose="020B0604020202020204" pitchFamily="34" charset="0"/>
              </a:rPr>
              <a:t>в 2021 году</a:t>
            </a:r>
            <a:r>
              <a:rPr lang="ru-RU" sz="1200" b="1" i="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составило 0,14 Гкал, что соответствует уровню 2020 года и на 6,7% ниже уровня 2018 года.</a:t>
            </a:r>
          </a:p>
          <a:p>
            <a:pPr indent="450000" algn="just"/>
            <a:r>
              <a:rPr lang="ru-RU" sz="1200" dirty="0">
                <a:latin typeface="Arial" panose="020B0604020202020204" pitchFamily="34" charset="0"/>
                <a:cs typeface="Arial" panose="020B0604020202020204" pitchFamily="34" charset="0"/>
              </a:rPr>
              <a:t>Во всех муниципальных образованиях проводится работа по учету расхода энергоресурса, внедрению энергосберегающих технологий, в частности использованию энергосберегающих труб, что снижает потери тепловой энергии при ее транспортировке потребителю. Кроме того, немаловажным фактором является перевод систем отопления квартир на индивидуальные источники.</a:t>
            </a:r>
          </a:p>
          <a:p>
            <a:pPr indent="450000" algn="just"/>
            <a:r>
              <a:rPr lang="ru-RU" sz="1200" dirty="0">
                <a:latin typeface="Arial" panose="020B0604020202020204" pitchFamily="34" charset="0"/>
                <a:cs typeface="Arial" panose="020B0604020202020204" pitchFamily="34" charset="0"/>
              </a:rPr>
              <a:t>В 6 муниципальных образованиях величина потребления имеет тенденцию к снижению, в 18 – осталась на уровне прошлого года. Рост значений показателя отмечен в 10 муниципальных образованиях, наиболее существенный – в Подгоренском, Каширском, </a:t>
            </a:r>
            <a:r>
              <a:rPr lang="ru-RU" sz="1200" dirty="0" err="1">
                <a:latin typeface="Arial" panose="020B0604020202020204" pitchFamily="34" charset="0"/>
                <a:cs typeface="Arial" panose="020B0604020202020204" pitchFamily="34" charset="0"/>
              </a:rPr>
              <a:t>Репьевском</a:t>
            </a:r>
            <a:r>
              <a:rPr lang="ru-RU" sz="1200" dirty="0">
                <a:latin typeface="Arial" panose="020B0604020202020204" pitchFamily="34" charset="0"/>
                <a:cs typeface="Arial" panose="020B0604020202020204" pitchFamily="34" charset="0"/>
              </a:rPr>
              <a:t> муниципальных районах и обусловлен в основном необходимостью поддержания нормативного температурного режима в течение отопительного периода.  </a:t>
            </a:r>
          </a:p>
          <a:p>
            <a:pPr algn="just"/>
            <a:r>
              <a:rPr lang="ru-RU" sz="1200" dirty="0">
                <a:latin typeface="Arial" panose="020B0604020202020204" pitchFamily="34" charset="0"/>
                <a:cs typeface="Arial" panose="020B0604020202020204" pitchFamily="34" charset="0"/>
              </a:rPr>
              <a:t> </a:t>
            </a:r>
          </a:p>
          <a:p>
            <a:pPr indent="450000" algn="just"/>
            <a:r>
              <a:rPr lang="ru-RU" sz="1200" dirty="0">
                <a:latin typeface="Arial" panose="020B0604020202020204" pitchFamily="34" charset="0"/>
                <a:cs typeface="Arial" panose="020B0604020202020204" pitchFamily="34" charset="0"/>
              </a:rPr>
              <a:t>Анализ показателей </a:t>
            </a:r>
            <a:r>
              <a:rPr lang="ru-RU" sz="1200" b="1" i="1" dirty="0">
                <a:latin typeface="Arial" panose="020B0604020202020204" pitchFamily="34" charset="0"/>
                <a:cs typeface="Arial" panose="020B0604020202020204" pitchFamily="34" charset="0"/>
              </a:rPr>
              <a:t>потребления горячей воды</a:t>
            </a:r>
            <a:r>
              <a:rPr lang="ru-RU" sz="1200" dirty="0">
                <a:latin typeface="Arial" panose="020B0604020202020204" pitchFamily="34" charset="0"/>
                <a:cs typeface="Arial" panose="020B0604020202020204" pitchFamily="34" charset="0"/>
              </a:rPr>
              <a:t> за 2021 год выявил положительную динамику за последние 3 года. </a:t>
            </a:r>
          </a:p>
          <a:p>
            <a:pPr indent="450000" algn="just"/>
            <a:r>
              <a:rPr lang="ru-RU" sz="1200" dirty="0">
                <a:latin typeface="Arial" panose="020B0604020202020204" pitchFamily="34" charset="0"/>
                <a:cs typeface="Arial" panose="020B0604020202020204" pitchFamily="34" charset="0"/>
              </a:rPr>
              <a:t>В среднем по муниципальным образованиям значение </a:t>
            </a:r>
            <a:r>
              <a:rPr lang="ru-RU" sz="1200" b="1" i="1" dirty="0">
                <a:latin typeface="Arial" panose="020B0604020202020204" pitchFamily="34" charset="0"/>
                <a:cs typeface="Arial" panose="020B0604020202020204" pitchFamily="34" charset="0"/>
              </a:rPr>
              <a:t>удельной величины потребления горячей воды</a:t>
            </a:r>
            <a:r>
              <a:rPr lang="ru-RU" sz="1200" dirty="0">
                <a:latin typeface="Arial" panose="020B0604020202020204" pitchFamily="34" charset="0"/>
                <a:cs typeface="Arial" panose="020B0604020202020204" pitchFamily="34" charset="0"/>
              </a:rPr>
              <a:t> в многоквартирных домах на 1 проживающего уменьшилось по отношению к 2020 году на 1,4%, к 2018 году – на 5,5% и составило 20,5 м</a:t>
            </a:r>
            <a:r>
              <a:rPr lang="ru-RU" sz="1200" baseline="30000" dirty="0">
                <a:latin typeface="Arial" panose="020B0604020202020204" pitchFamily="34" charset="0"/>
                <a:cs typeface="Arial" panose="020B0604020202020204" pitchFamily="34" charset="0"/>
              </a:rPr>
              <a:t>3</a:t>
            </a:r>
            <a:r>
              <a:rPr lang="ru-RU" sz="1200" dirty="0">
                <a:latin typeface="Arial" panose="020B0604020202020204" pitchFamily="34" charset="0"/>
                <a:cs typeface="Arial" panose="020B0604020202020204" pitchFamily="34" charset="0"/>
              </a:rPr>
              <a:t>.</a:t>
            </a:r>
          </a:p>
          <a:p>
            <a:pPr indent="450000" algn="just"/>
            <a:r>
              <a:rPr lang="ru-RU" sz="1200" dirty="0">
                <a:latin typeface="Arial" panose="020B0604020202020204" pitchFamily="34" charset="0"/>
                <a:cs typeface="Arial" panose="020B0604020202020204" pitchFamily="34" charset="0"/>
              </a:rPr>
              <a:t>Положительная динамика наблюдается в 13 муниципальных образованиях, что указывает на эффективную работу, проводимую в муниципальных образованиях, как по учету расхода энергоресурса, так и по переводу централизованного горячего водоснабжения на индивидуальное (поквартирное). Наиболее существенная динамика – в Бобровском муниципальном районе.</a:t>
            </a:r>
          </a:p>
          <a:p>
            <a:pPr indent="450000" algn="just"/>
            <a:r>
              <a:rPr lang="ru-RU" sz="1200" dirty="0">
                <a:latin typeface="Arial" panose="020B0604020202020204" pitchFamily="34" charset="0"/>
                <a:cs typeface="Arial" panose="020B0604020202020204" pitchFamily="34" charset="0"/>
              </a:rPr>
              <a:t>В 16 муниципальных районах отсутствуют многоквартирные дома, подключенные к горячему водоснабжению.</a:t>
            </a:r>
          </a:p>
          <a:p>
            <a:pPr indent="450000" algn="just"/>
            <a:r>
              <a:rPr lang="ru-RU" sz="1200" dirty="0">
                <a:latin typeface="Arial" panose="020B0604020202020204" pitchFamily="34" charset="0"/>
                <a:cs typeface="Arial" panose="020B0604020202020204" pitchFamily="34" charset="0"/>
              </a:rPr>
              <a:t>Незначительный рост показателя зафиксирован в Семилукском районе. </a:t>
            </a:r>
            <a:endParaRPr lang="ru-RU" sz="1200" dirty="0" smtClean="0">
              <a:latin typeface="Arial" panose="020B0604020202020204" pitchFamily="34" charset="0"/>
              <a:cs typeface="Arial" panose="020B0604020202020204" pitchFamily="34" charset="0"/>
            </a:endParaRPr>
          </a:p>
          <a:p>
            <a:pPr indent="450000" algn="just"/>
            <a:endParaRPr lang="ru-RU" sz="1200" b="1" i="1" dirty="0" smtClean="0">
              <a:latin typeface="Arial" panose="020B0604020202020204" pitchFamily="34" charset="0"/>
              <a:cs typeface="Arial" panose="020B0604020202020204" pitchFamily="34" charset="0"/>
            </a:endParaRPr>
          </a:p>
          <a:p>
            <a:pPr indent="450000" algn="just"/>
            <a:r>
              <a:rPr lang="ru-RU" sz="1200" b="1" i="1" dirty="0" smtClean="0">
                <a:latin typeface="Arial" panose="020B0604020202020204" pitchFamily="34" charset="0"/>
                <a:cs typeface="Arial" panose="020B0604020202020204" pitchFamily="34" charset="0"/>
              </a:rPr>
              <a:t>Удельная </a:t>
            </a:r>
            <a:r>
              <a:rPr lang="ru-RU" sz="1200" b="1" i="1" dirty="0">
                <a:latin typeface="Arial" panose="020B0604020202020204" pitchFamily="34" charset="0"/>
                <a:cs typeface="Arial" panose="020B0604020202020204" pitchFamily="34" charset="0"/>
              </a:rPr>
              <a:t>величина потребления холодной воды</a:t>
            </a:r>
            <a:r>
              <a:rPr lang="ru-RU" sz="1200" dirty="0">
                <a:latin typeface="Arial" panose="020B0604020202020204" pitchFamily="34" charset="0"/>
                <a:cs typeface="Arial" panose="020B0604020202020204" pitchFamily="34" charset="0"/>
              </a:rPr>
              <a:t> в многоквартирных домах на 1 проживающего незначительно уменьшилась по отношению к 2020 году (на 1,6</a:t>
            </a:r>
            <a:r>
              <a:rPr lang="ru-RU" sz="1200" dirty="0" smtClean="0">
                <a:latin typeface="Arial" panose="020B0604020202020204" pitchFamily="34" charset="0"/>
                <a:cs typeface="Arial" panose="020B0604020202020204" pitchFamily="34" charset="0"/>
              </a:rPr>
              <a:t>%) и </a:t>
            </a:r>
            <a:r>
              <a:rPr lang="ru-RU" sz="1200" dirty="0">
                <a:latin typeface="Arial" panose="020B0604020202020204" pitchFamily="34" charset="0"/>
                <a:cs typeface="Arial" panose="020B0604020202020204" pitchFamily="34" charset="0"/>
              </a:rPr>
              <a:t>2018 году (на 1,7%)</a:t>
            </a:r>
            <a:r>
              <a:rPr lang="ru-RU" sz="1200" baseline="30000"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и составила 62,2 м</a:t>
            </a:r>
            <a:r>
              <a:rPr lang="ru-RU" sz="1200" baseline="30000" dirty="0">
                <a:latin typeface="Arial" panose="020B0604020202020204" pitchFamily="34" charset="0"/>
                <a:cs typeface="Arial" panose="020B0604020202020204" pitchFamily="34" charset="0"/>
              </a:rPr>
              <a:t>3</a:t>
            </a:r>
            <a:r>
              <a:rPr lang="ru-RU" sz="1200" dirty="0">
                <a:latin typeface="Arial" panose="020B0604020202020204" pitchFamily="34" charset="0"/>
                <a:cs typeface="Arial" panose="020B0604020202020204" pitchFamily="34" charset="0"/>
              </a:rPr>
              <a:t>. </a:t>
            </a:r>
          </a:p>
          <a:p>
            <a:pPr indent="450000" algn="just"/>
            <a:r>
              <a:rPr lang="ru-RU" sz="1200" dirty="0">
                <a:latin typeface="Arial" panose="020B0604020202020204" pitchFamily="34" charset="0"/>
                <a:cs typeface="Arial" panose="020B0604020202020204" pitchFamily="34" charset="0"/>
              </a:rPr>
              <a:t>Снижение потребления холодной воды наблюдается в 19 муниципальных образованиях. Наибольшая экономия холодной воды – в </a:t>
            </a:r>
            <a:r>
              <a:rPr lang="ru-RU" sz="1200" dirty="0" err="1">
                <a:latin typeface="Arial" panose="020B0604020202020204" pitchFamily="34" charset="0"/>
                <a:cs typeface="Arial" panose="020B0604020202020204" pitchFamily="34" charset="0"/>
              </a:rPr>
              <a:t>Воробьевском</a:t>
            </a:r>
            <a:r>
              <a:rPr lang="ru-RU" sz="1200" dirty="0">
                <a:latin typeface="Arial" panose="020B0604020202020204" pitchFamily="34" charset="0"/>
                <a:cs typeface="Arial" panose="020B0604020202020204" pitchFamily="34" charset="0"/>
              </a:rPr>
              <a:t> и Терновском муниципальных районах. </a:t>
            </a:r>
          </a:p>
          <a:p>
            <a:pPr indent="450000" algn="just"/>
            <a:r>
              <a:rPr lang="ru-RU" sz="1200" dirty="0">
                <a:latin typeface="Arial" panose="020B0604020202020204" pitchFamily="34" charset="0"/>
                <a:cs typeface="Arial" panose="020B0604020202020204" pitchFamily="34" charset="0"/>
              </a:rPr>
              <a:t>Положительная динамика обусловлена проводимой работой по организации системы учета расхода воды, внедрению энергосберегающих технологий, использованию современных труб, что снижает утечки воды при транспортировке потребителю. </a:t>
            </a:r>
          </a:p>
          <a:p>
            <a:pPr indent="450000" algn="just"/>
            <a:r>
              <a:rPr lang="ru-RU" sz="1200" dirty="0">
                <a:latin typeface="Arial" panose="020B0604020202020204" pitchFamily="34" charset="0"/>
                <a:cs typeface="Arial" panose="020B0604020202020204" pitchFamily="34" charset="0"/>
              </a:rPr>
              <a:t>Рост значений показателя по отношению к прошлому году отмечается в 15 муниципальных образованиях, наиболее существенный - в Кантемировском, </a:t>
            </a:r>
            <a:r>
              <a:rPr lang="ru-RU" sz="1200" dirty="0" err="1">
                <a:latin typeface="Arial" panose="020B0604020202020204" pitchFamily="34" charset="0"/>
                <a:cs typeface="Arial" panose="020B0604020202020204" pitchFamily="34" charset="0"/>
              </a:rPr>
              <a:t>Репьевском</a:t>
            </a:r>
            <a:r>
              <a:rPr lang="ru-RU" sz="1200" dirty="0">
                <a:latin typeface="Arial" panose="020B0604020202020204" pitchFamily="34" charset="0"/>
                <a:cs typeface="Arial" panose="020B0604020202020204" pitchFamily="34" charset="0"/>
              </a:rPr>
              <a:t> муниципальных районах, а также городских округах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и Борисоглебский. </a:t>
            </a:r>
          </a:p>
          <a:p>
            <a:pPr indent="450000" algn="just"/>
            <a:r>
              <a:rPr lang="ru-RU" sz="1200" dirty="0">
                <a:latin typeface="Arial" panose="020B0604020202020204" pitchFamily="34" charset="0"/>
                <a:cs typeface="Arial" panose="020B0604020202020204" pitchFamily="34" charset="0"/>
              </a:rPr>
              <a:t>Самый высокий расход холодной воды у жителей многоквартирных домов городского округа г. Воронеж (70,1 м</a:t>
            </a:r>
            <a:r>
              <a:rPr lang="ru-RU" sz="1200" baseline="30000" dirty="0">
                <a:latin typeface="Arial" panose="020B0604020202020204" pitchFamily="34" charset="0"/>
                <a:cs typeface="Arial" panose="020B0604020202020204" pitchFamily="34" charset="0"/>
              </a:rPr>
              <a:t>3</a:t>
            </a:r>
            <a:r>
              <a:rPr lang="ru-RU" sz="1200" dirty="0">
                <a:latin typeface="Arial" panose="020B0604020202020204" pitchFamily="34" charset="0"/>
                <a:cs typeface="Arial" panose="020B0604020202020204" pitchFamily="34" charset="0"/>
              </a:rPr>
              <a:t>), самый низкий – в Бобровском муниципальном районе (12,2 м</a:t>
            </a:r>
            <a:r>
              <a:rPr lang="ru-RU" sz="1200" baseline="30000" dirty="0">
                <a:latin typeface="Arial" panose="020B0604020202020204" pitchFamily="34" charset="0"/>
                <a:cs typeface="Arial" panose="020B0604020202020204" pitchFamily="34" charset="0"/>
              </a:rPr>
              <a:t>3</a:t>
            </a:r>
            <a:r>
              <a:rPr lang="ru-RU" sz="1200" dirty="0">
                <a:latin typeface="Arial" panose="020B0604020202020204" pitchFamily="34" charset="0"/>
                <a:cs typeface="Arial" panose="020B0604020202020204" pitchFamily="34" charset="0"/>
              </a:rPr>
              <a:t>). </a:t>
            </a:r>
            <a:endParaRPr lang="ru-RU" sz="1200" dirty="0" smtClean="0">
              <a:latin typeface="Arial" panose="020B0604020202020204" pitchFamily="34" charset="0"/>
              <a:cs typeface="Arial" panose="020B0604020202020204" pitchFamily="34" charset="0"/>
            </a:endParaRPr>
          </a:p>
          <a:p>
            <a:pPr indent="450000" algn="just"/>
            <a:endParaRPr lang="ru-RU" sz="1200" dirty="0">
              <a:latin typeface="Arial" panose="020B0604020202020204" pitchFamily="34" charset="0"/>
              <a:cs typeface="Arial" panose="020B0604020202020204" pitchFamily="34" charset="0"/>
            </a:endParaRPr>
          </a:p>
          <a:p>
            <a:pPr indent="450000" algn="just"/>
            <a:r>
              <a:rPr lang="ru-RU" sz="1200" b="1" i="1" dirty="0">
                <a:latin typeface="Arial" panose="020B0604020202020204" pitchFamily="34" charset="0"/>
                <a:cs typeface="Arial" panose="020B0604020202020204" pitchFamily="34" charset="0"/>
              </a:rPr>
              <a:t>Удельная величина потребления природного газа в многоквартирных домах на 1 проживающего </a:t>
            </a:r>
            <a:r>
              <a:rPr lang="ru-RU" sz="1200" dirty="0">
                <a:latin typeface="Arial" panose="020B0604020202020204" pitchFamily="34" charset="0"/>
                <a:cs typeface="Arial" panose="020B0604020202020204" pitchFamily="34" charset="0"/>
              </a:rPr>
              <a:t>составила 176,6 м</a:t>
            </a:r>
            <a:r>
              <a:rPr lang="ru-RU" sz="1200" baseline="30000" dirty="0">
                <a:latin typeface="Arial" panose="020B0604020202020204" pitchFamily="34" charset="0"/>
                <a:cs typeface="Arial" panose="020B0604020202020204" pitchFamily="34" charset="0"/>
              </a:rPr>
              <a:t>3</a:t>
            </a:r>
            <a:r>
              <a:rPr lang="ru-RU" sz="1200" dirty="0">
                <a:latin typeface="Arial" panose="020B0604020202020204" pitchFamily="34" charset="0"/>
                <a:cs typeface="Arial" panose="020B0604020202020204" pitchFamily="34" charset="0"/>
              </a:rPr>
              <a:t>, что незначительно ниже уровня 2020 года (на 0,9%) и уровня 2018 года (на 1,7%).</a:t>
            </a:r>
          </a:p>
          <a:p>
            <a:pPr indent="450000" algn="just"/>
            <a:r>
              <a:rPr lang="ru-RU" sz="1200" dirty="0">
                <a:latin typeface="Arial" panose="020B0604020202020204" pitchFamily="34" charset="0"/>
                <a:cs typeface="Arial" panose="020B0604020202020204" pitchFamily="34" charset="0"/>
              </a:rPr>
              <a:t>Положительная динамика отмечена в 17 муниципальных образованиях, наиболее существенная – в </a:t>
            </a:r>
            <a:r>
              <a:rPr lang="ru-RU" sz="1200" dirty="0" err="1">
                <a:latin typeface="Arial" panose="020B0604020202020204" pitchFamily="34" charset="0"/>
                <a:cs typeface="Arial" panose="020B0604020202020204" pitchFamily="34" charset="0"/>
              </a:rPr>
              <a:t>Верхнехавском</a:t>
            </a:r>
            <a:r>
              <a:rPr lang="ru-RU" sz="1200" dirty="0">
                <a:latin typeface="Arial" panose="020B0604020202020204" pitchFamily="34" charset="0"/>
                <a:cs typeface="Arial" panose="020B0604020202020204" pitchFamily="34" charset="0"/>
              </a:rPr>
              <a:t> муниципальном районе (-13,9%). Причиной уменьшения потребления природного газа в многоквартирных домах является применение энергосберегающих материалов при строительстве многоквартирных домов (выполнение работ по ремонту крыш, утепление фасадов, замена окон и дверей), установка современных индивидуальных приборов учета, а также замена внутриквартирного газового оборудования. </a:t>
            </a:r>
          </a:p>
        </p:txBody>
      </p:sp>
    </p:spTree>
    <p:extLst>
      <p:ext uri="{BB962C8B-B14F-4D97-AF65-F5344CB8AC3E}">
        <p14:creationId xmlns:p14="http://schemas.microsoft.com/office/powerpoint/2010/main" xmlns="" val="3579098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65</a:t>
            </a:fld>
            <a:endParaRPr lang="ru-RU" dirty="0"/>
          </a:p>
        </p:txBody>
      </p:sp>
      <p:sp>
        <p:nvSpPr>
          <p:cNvPr id="5" name="Прямоугольник 4"/>
          <p:cNvSpPr/>
          <p:nvPr/>
        </p:nvSpPr>
        <p:spPr>
          <a:xfrm>
            <a:off x="522163" y="684287"/>
            <a:ext cx="9815843" cy="6758773"/>
          </a:xfrm>
          <a:prstGeom prst="rect">
            <a:avLst/>
          </a:prstGeom>
        </p:spPr>
        <p:txBody>
          <a:bodyPr wrap="square">
            <a:spAutoFit/>
          </a:bodyPr>
          <a:lstStyle/>
          <a:p>
            <a:pPr indent="450000" algn="just"/>
            <a:r>
              <a:rPr lang="ru-RU" sz="1200" dirty="0" smtClean="0">
                <a:latin typeface="Arial" panose="020B0604020202020204" pitchFamily="34" charset="0"/>
                <a:cs typeface="Arial" panose="020B0604020202020204" pitchFamily="34" charset="0"/>
              </a:rPr>
              <a:t>Повышение </a:t>
            </a:r>
            <a:r>
              <a:rPr lang="ru-RU" sz="1200" dirty="0">
                <a:latin typeface="Arial" panose="020B0604020202020204" pitchFamily="34" charset="0"/>
                <a:cs typeface="Arial" panose="020B0604020202020204" pitchFamily="34" charset="0"/>
              </a:rPr>
              <a:t>удельного потребления природного газа наблюдается в 11 муниципальных образованиях и является обоснованным в связи со сложившимся температурным режимом. В Аннинском районе значительный рост показателя связан с уточнением данных об объеме потребленного газа в многоквартирных домах. </a:t>
            </a:r>
          </a:p>
          <a:p>
            <a:pPr algn="just"/>
            <a:r>
              <a:rPr lang="ru-RU" sz="1200" dirty="0">
                <a:latin typeface="Arial" panose="020B0604020202020204" pitchFamily="34" charset="0"/>
                <a:cs typeface="Arial" panose="020B0604020202020204" pitchFamily="34" charset="0"/>
              </a:rPr>
              <a:t> </a:t>
            </a:r>
          </a:p>
          <a:p>
            <a:pPr indent="450000" algn="just"/>
            <a:r>
              <a:rPr lang="ru-RU" sz="1200" b="1" i="1" dirty="0">
                <a:latin typeface="Arial" panose="020B0604020202020204" pitchFamily="34" charset="0"/>
                <a:cs typeface="Arial" panose="020B0604020202020204" pitchFamily="34" charset="0"/>
              </a:rPr>
              <a:t>Удельная величина потребления электрической энергии муниципальными бюджетными учреждениями на 1 чел. населения </a:t>
            </a:r>
            <a:r>
              <a:rPr lang="ru-RU" sz="1200" dirty="0">
                <a:latin typeface="Arial" panose="020B0604020202020204" pitchFamily="34" charset="0"/>
                <a:cs typeface="Arial" panose="020B0604020202020204" pitchFamily="34" charset="0"/>
              </a:rPr>
              <a:t>в среднем по области составила 44,9 кВт*ч, что на 8,5% выше уровня 2020 года и незначительно (на 0,9%) ниже уровня 2018 года.</a:t>
            </a:r>
          </a:p>
          <a:p>
            <a:pPr indent="450000" algn="just"/>
            <a:r>
              <a:rPr lang="ru-RU" sz="1200" dirty="0">
                <a:latin typeface="Arial" panose="020B0604020202020204" pitchFamily="34" charset="0"/>
                <a:cs typeface="Arial" panose="020B0604020202020204" pitchFamily="34" charset="0"/>
              </a:rPr>
              <a:t>Положительная динамика по отношению к 2020 году отмечена в 10 муниципальных образованиях. Снижение удельного потребления электроэнергии в бюджетных учреждениях стало возможным за счет внедрения приборного учета расхода электроэнергии, мероприятий по замене ламп накаливания на энергосберегающие, установкой датчиков движения включения и выключения света, проведение работ по замене устаревшего электрического оборудования на </a:t>
            </a:r>
            <a:r>
              <a:rPr lang="ru-RU" sz="1200" dirty="0" err="1">
                <a:latin typeface="Arial" panose="020B0604020202020204" pitchFamily="34" charset="0"/>
                <a:cs typeface="Arial" panose="020B0604020202020204" pitchFamily="34" charset="0"/>
              </a:rPr>
              <a:t>энергоэффективное</a:t>
            </a:r>
            <a:r>
              <a:rPr lang="ru-RU" sz="1200" dirty="0">
                <a:latin typeface="Arial" panose="020B0604020202020204" pitchFamily="34" charset="0"/>
                <a:cs typeface="Arial" panose="020B0604020202020204" pitchFamily="34" charset="0"/>
              </a:rPr>
              <a:t>. </a:t>
            </a:r>
          </a:p>
          <a:p>
            <a:pPr indent="450000" algn="just"/>
            <a:r>
              <a:rPr lang="ru-RU" sz="1200" dirty="0">
                <a:latin typeface="Arial" panose="020B0604020202020204" pitchFamily="34" charset="0"/>
                <a:cs typeface="Arial" panose="020B0604020202020204" pitchFamily="34" charset="0"/>
              </a:rPr>
              <a:t>Наиболее существенное снижение произошло в Аннинском и </a:t>
            </a:r>
            <a:r>
              <a:rPr lang="ru-RU" sz="1200" dirty="0" err="1">
                <a:latin typeface="Arial" panose="020B0604020202020204" pitchFamily="34" charset="0"/>
                <a:cs typeface="Arial" panose="020B0604020202020204" pitchFamily="34" charset="0"/>
              </a:rPr>
              <a:t>Верхнехавском</a:t>
            </a:r>
            <a:r>
              <a:rPr lang="ru-RU" sz="1200" dirty="0">
                <a:latin typeface="Arial" panose="020B0604020202020204" pitchFamily="34" charset="0"/>
                <a:cs typeface="Arial" panose="020B0604020202020204" pitchFamily="34" charset="0"/>
              </a:rPr>
              <a:t> районах и обусловлено проведением </a:t>
            </a:r>
            <a:r>
              <a:rPr lang="ru-RU" sz="1200" dirty="0" err="1">
                <a:latin typeface="Arial" panose="020B0604020202020204" pitchFamily="34" charset="0"/>
                <a:cs typeface="Arial" panose="020B0604020202020204" pitchFamily="34" charset="0"/>
              </a:rPr>
              <a:t>энергоэффективного</a:t>
            </a:r>
            <a:r>
              <a:rPr lang="ru-RU" sz="1200" dirty="0">
                <a:latin typeface="Arial" panose="020B0604020202020204" pitchFamily="34" charset="0"/>
                <a:cs typeface="Arial" panose="020B0604020202020204" pitchFamily="34" charset="0"/>
              </a:rPr>
              <a:t> капитального ремонта образовательных учреждений</a:t>
            </a:r>
            <a:r>
              <a:rPr lang="ru-RU" sz="1200" dirty="0" smtClean="0">
                <a:latin typeface="Arial" panose="020B0604020202020204" pitchFamily="34" charset="0"/>
                <a:cs typeface="Arial" panose="020B0604020202020204" pitchFamily="34" charset="0"/>
              </a:rPr>
              <a:t>.</a:t>
            </a:r>
          </a:p>
          <a:p>
            <a:pPr indent="450000" algn="just"/>
            <a:r>
              <a:rPr lang="ru-RU" sz="1200" dirty="0">
                <a:latin typeface="Arial" panose="020B0604020202020204" pitchFamily="34" charset="0"/>
                <a:cs typeface="Arial" panose="020B0604020202020204" pitchFamily="34" charset="0"/>
              </a:rPr>
              <a:t>Увеличение значения показателя отмечается в 24 муниципальных образованиях. Наиболее существенное – в </a:t>
            </a:r>
            <a:r>
              <a:rPr lang="ru-RU" sz="1200" dirty="0" err="1">
                <a:latin typeface="Arial" panose="020B0604020202020204" pitchFamily="34" charset="0"/>
                <a:cs typeface="Arial" panose="020B0604020202020204" pitchFamily="34" charset="0"/>
              </a:rPr>
              <a:t>Таловском</a:t>
            </a:r>
            <a:r>
              <a:rPr lang="ru-RU" sz="1200" dirty="0">
                <a:latin typeface="Arial" panose="020B0604020202020204" pitchFamily="34" charset="0"/>
                <a:cs typeface="Arial" panose="020B0604020202020204" pitchFamily="34" charset="0"/>
              </a:rPr>
              <a:t> и Петропавловском муниципальных районах и городском округе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Увеличение показателя связано с вводом в эксплуатацию учреждений (образовательных и дошкольных учреждений, культурно-досуговых центров и др.). </a:t>
            </a:r>
          </a:p>
          <a:p>
            <a:pPr algn="just"/>
            <a:r>
              <a:rPr lang="ru-RU" sz="1200" dirty="0">
                <a:latin typeface="Arial" panose="020B0604020202020204" pitchFamily="34" charset="0"/>
                <a:cs typeface="Arial" panose="020B0604020202020204" pitchFamily="34" charset="0"/>
              </a:rPr>
              <a:t> </a:t>
            </a:r>
          </a:p>
          <a:p>
            <a:pPr indent="450000" algn="just"/>
            <a:r>
              <a:rPr lang="ru-RU" sz="1200" b="1" i="1" dirty="0">
                <a:latin typeface="Arial" panose="020B0604020202020204" pitchFamily="34" charset="0"/>
                <a:cs typeface="Arial" panose="020B0604020202020204" pitchFamily="34" charset="0"/>
              </a:rPr>
              <a:t>Удельная величина потребления тепловой энергии муниципальными бюджетными учреждениями на 1 м</a:t>
            </a:r>
            <a:r>
              <a:rPr lang="ru-RU" sz="1200" b="1" i="1" baseline="30000" dirty="0">
                <a:latin typeface="Arial" panose="020B0604020202020204" pitchFamily="34" charset="0"/>
                <a:cs typeface="Arial" panose="020B0604020202020204" pitchFamily="34" charset="0"/>
              </a:rPr>
              <a:t>2 </a:t>
            </a:r>
            <a:r>
              <a:rPr lang="ru-RU" sz="1200" b="1" i="1" dirty="0">
                <a:latin typeface="Arial" panose="020B0604020202020204" pitchFamily="34" charset="0"/>
                <a:cs typeface="Arial" panose="020B0604020202020204" pitchFamily="34" charset="0"/>
              </a:rPr>
              <a:t>общей площади </a:t>
            </a:r>
            <a:r>
              <a:rPr lang="ru-RU" sz="1200" dirty="0">
                <a:latin typeface="Arial" panose="020B0604020202020204" pitchFamily="34" charset="0"/>
                <a:cs typeface="Arial" panose="020B0604020202020204" pitchFamily="34" charset="0"/>
              </a:rPr>
              <a:t>составила 0,12 Гкал и уменьшилась по отношению к 2020 году на 7,7%, по отношению к 2018 году значение показателя не изменилось. В большинстве муниципальных образований значения показателя остались на уровне прошлого года или претерпели незначительные изменения.   </a:t>
            </a:r>
          </a:p>
          <a:p>
            <a:pPr indent="450000" algn="just"/>
            <a:endParaRPr lang="ru-RU" sz="1200" dirty="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Потребление</a:t>
            </a:r>
            <a:r>
              <a:rPr lang="ru-RU" sz="1200" b="1" i="1" dirty="0">
                <a:latin typeface="Arial" panose="020B0604020202020204" pitchFamily="34" charset="0"/>
                <a:cs typeface="Arial" panose="020B0604020202020204" pitchFamily="34" charset="0"/>
              </a:rPr>
              <a:t> муниципальными бюджетными учреждениями горячей воды </a:t>
            </a:r>
            <a:r>
              <a:rPr lang="ru-RU" sz="1200" dirty="0">
                <a:latin typeface="Arial" panose="020B0604020202020204" pitchFamily="34" charset="0"/>
                <a:cs typeface="Arial" panose="020B0604020202020204" pitchFamily="34" charset="0"/>
              </a:rPr>
              <a:t>в расчете на 1 человека населения в 2021 году осталось на уровне 2020 года и составило 0,09 м</a:t>
            </a:r>
            <a:r>
              <a:rPr lang="ru-RU" sz="1200" baseline="30000" dirty="0">
                <a:latin typeface="Arial" panose="020B0604020202020204" pitchFamily="34" charset="0"/>
                <a:cs typeface="Arial" panose="020B0604020202020204" pitchFamily="34" charset="0"/>
              </a:rPr>
              <a:t>3</a:t>
            </a:r>
            <a:r>
              <a:rPr lang="ru-RU" sz="1200" dirty="0">
                <a:latin typeface="Arial" panose="020B0604020202020204" pitchFamily="34" charset="0"/>
                <a:cs typeface="Arial" panose="020B0604020202020204" pitchFamily="34" charset="0"/>
              </a:rPr>
              <a:t>. В 19 муниципальных образованиях отсутствуют муниципальные учреждения, подключенные к горячему водоснабжению.</a:t>
            </a:r>
          </a:p>
          <a:p>
            <a:pPr indent="450000" algn="just"/>
            <a:r>
              <a:rPr lang="ru-RU" sz="1200" dirty="0">
                <a:latin typeface="Arial" panose="020B0604020202020204" pitchFamily="34" charset="0"/>
                <a:cs typeface="Arial" panose="020B0604020202020204" pitchFamily="34" charset="0"/>
              </a:rPr>
              <a:t>В 3 муниципальных образованиях показатель остался на уровне прошлого года, в 2 – произошло снижение потребления горячей воды муниципальными учреждениями и в 10 зафиксирован рост показателя.</a:t>
            </a:r>
          </a:p>
          <a:p>
            <a:pPr indent="450000" algn="just"/>
            <a:endParaRPr lang="ru-RU" sz="1200" dirty="0" smtClean="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Потребление</a:t>
            </a:r>
            <a:r>
              <a:rPr lang="ru-RU" sz="1200" b="1" i="1" dirty="0">
                <a:latin typeface="Arial" panose="020B0604020202020204" pitchFamily="34" charset="0"/>
                <a:cs typeface="Arial" panose="020B0604020202020204" pitchFamily="34" charset="0"/>
              </a:rPr>
              <a:t> холодной воды на 1 человека населения </a:t>
            </a:r>
            <a:r>
              <a:rPr lang="ru-RU" sz="1200" dirty="0">
                <a:latin typeface="Arial" panose="020B0604020202020204" pitchFamily="34" charset="0"/>
                <a:cs typeface="Arial" panose="020B0604020202020204" pitchFamily="34" charset="0"/>
              </a:rPr>
              <a:t>в 2021 году увеличилось по отношению к 2020 году на 10,9%, к 2018 году уменьшилось на 2,4% и составило 0,81 м</a:t>
            </a:r>
            <a:r>
              <a:rPr lang="ru-RU" sz="1200" baseline="30000" dirty="0">
                <a:latin typeface="Arial" panose="020B0604020202020204" pitchFamily="34" charset="0"/>
                <a:cs typeface="Arial" panose="020B0604020202020204" pitchFamily="34" charset="0"/>
              </a:rPr>
              <a:t>3</a:t>
            </a:r>
            <a:r>
              <a:rPr lang="ru-RU" sz="1200" dirty="0">
                <a:latin typeface="Arial" panose="020B0604020202020204" pitchFamily="34" charset="0"/>
                <a:cs typeface="Arial" panose="020B0604020202020204" pitchFamily="34" charset="0"/>
              </a:rPr>
              <a:t>. Положительная динамика по отношению к прошлому году отмечается в 12 муниципальных образованиях. На уровне прошлого года показатель остался в 4 муниципальных образованиях.</a:t>
            </a:r>
          </a:p>
          <a:p>
            <a:pPr indent="450000" algn="just"/>
            <a:r>
              <a:rPr lang="ru-RU" sz="1200" dirty="0">
                <a:latin typeface="Arial" panose="020B0604020202020204" pitchFamily="34" charset="0"/>
                <a:cs typeface="Arial" panose="020B0604020202020204" pitchFamily="34" charset="0"/>
              </a:rPr>
              <a:t>Незначительный рост потребления холодной воды наблюдается в 18 муниципальных образованиях, что большей частью связано с увеличением площади муниципальных учреждений, а также проведением работ по благоустройству территорий.</a:t>
            </a:r>
          </a:p>
          <a:p>
            <a:pPr algn="just"/>
            <a:r>
              <a:rPr lang="ru-RU" sz="1200" dirty="0">
                <a:latin typeface="Arial" panose="020B0604020202020204" pitchFamily="34" charset="0"/>
                <a:cs typeface="Arial" panose="020B0604020202020204" pitchFamily="34" charset="0"/>
              </a:rPr>
              <a:t> </a:t>
            </a:r>
          </a:p>
          <a:p>
            <a:pPr indent="450000" algn="just"/>
            <a:endParaRPr lang="ru-RU" sz="1200" dirty="0">
              <a:latin typeface="Arial" panose="020B0604020202020204" pitchFamily="34" charset="0"/>
              <a:cs typeface="Arial" panose="020B0604020202020204" pitchFamily="34" charset="0"/>
            </a:endParaRPr>
          </a:p>
          <a:p>
            <a:pPr indent="450000" algn="just">
              <a:lnSpc>
                <a:spcPct val="110000"/>
              </a:lnSpc>
            </a:pP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503872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66</a:t>
            </a:fld>
            <a:endParaRPr lang="ru-RU" dirty="0"/>
          </a:p>
        </p:txBody>
      </p:sp>
      <p:sp>
        <p:nvSpPr>
          <p:cNvPr id="4" name="Прямоугольник 3"/>
          <p:cNvSpPr/>
          <p:nvPr/>
        </p:nvSpPr>
        <p:spPr>
          <a:xfrm>
            <a:off x="378148" y="468263"/>
            <a:ext cx="10028728" cy="2862322"/>
          </a:xfrm>
          <a:prstGeom prst="rect">
            <a:avLst/>
          </a:prstGeom>
        </p:spPr>
        <p:txBody>
          <a:bodyPr wrap="square">
            <a:spAutoFit/>
          </a:bodyPr>
          <a:lstStyle/>
          <a:p>
            <a:pPr algn="just"/>
            <a:r>
              <a:rPr lang="ru-RU" sz="1200" dirty="0" smtClean="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indent="450000" algn="just"/>
            <a:r>
              <a:rPr lang="ru-RU" sz="1200" dirty="0" smtClean="0">
                <a:latin typeface="Arial" panose="020B0604020202020204" pitchFamily="34" charset="0"/>
                <a:cs typeface="Arial" panose="020B0604020202020204" pitchFamily="34" charset="0"/>
              </a:rPr>
              <a:t>Среднее </a:t>
            </a:r>
            <a:r>
              <a:rPr lang="ru-RU" sz="1200" dirty="0">
                <a:latin typeface="Arial" panose="020B0604020202020204" pitchFamily="34" charset="0"/>
                <a:cs typeface="Arial" panose="020B0604020202020204" pitchFamily="34" charset="0"/>
              </a:rPr>
              <a:t>значение </a:t>
            </a:r>
            <a:r>
              <a:rPr lang="ru-RU" sz="1200" b="1" i="1" dirty="0">
                <a:latin typeface="Arial" panose="020B0604020202020204" pitchFamily="34" charset="0"/>
                <a:cs typeface="Arial" panose="020B0604020202020204" pitchFamily="34" charset="0"/>
              </a:rPr>
              <a:t>удельной величины потребления природного газа муниципальными бюджетными учреждениями на 1 чел. населения </a:t>
            </a:r>
            <a:r>
              <a:rPr lang="ru-RU" sz="1200" dirty="0">
                <a:latin typeface="Arial" panose="020B0604020202020204" pitchFamily="34" charset="0"/>
                <a:cs typeface="Arial" panose="020B0604020202020204" pitchFamily="34" charset="0"/>
              </a:rPr>
              <a:t>по области в 2021 году составило 9,5 м</a:t>
            </a:r>
            <a:r>
              <a:rPr lang="ru-RU" sz="1200" baseline="30000" dirty="0">
                <a:latin typeface="Arial" panose="020B0604020202020204" pitchFamily="34" charset="0"/>
                <a:cs typeface="Arial" panose="020B0604020202020204" pitchFamily="34" charset="0"/>
              </a:rPr>
              <a:t>3</a:t>
            </a:r>
            <a:r>
              <a:rPr lang="ru-RU" sz="1200" dirty="0">
                <a:latin typeface="Arial" panose="020B0604020202020204" pitchFamily="34" charset="0"/>
                <a:cs typeface="Arial" panose="020B0604020202020204" pitchFamily="34" charset="0"/>
              </a:rPr>
              <a:t>, что выше уровня 2020 года на 4,4%, 2018 года – на 5,6%.</a:t>
            </a:r>
          </a:p>
          <a:p>
            <a:pPr indent="450000" algn="just"/>
            <a:r>
              <a:rPr lang="ru-RU" sz="1200" dirty="0">
                <a:latin typeface="Arial" panose="020B0604020202020204" pitchFamily="34" charset="0"/>
                <a:cs typeface="Arial" panose="020B0604020202020204" pitchFamily="34" charset="0"/>
              </a:rPr>
              <a:t>Положительная динамика наблюдается в 9 муниципальных районах. Снижение удельного потребления природного газа в бюджетных учреждениях стало возможным за счет внедрения приборного учета расходов газа, а также проведения различных энергосберегающих мероприятий в рамках реализации муниципальных программ по энергосбережению. Снижение показателя в </a:t>
            </a:r>
            <a:r>
              <a:rPr lang="ru-RU" sz="1200" dirty="0" err="1">
                <a:latin typeface="Arial" panose="020B0604020202020204" pitchFamily="34" charset="0"/>
                <a:cs typeface="Arial" panose="020B0604020202020204" pitchFamily="34" charset="0"/>
              </a:rPr>
              <a:t>Панинском</a:t>
            </a:r>
            <a:r>
              <a:rPr lang="ru-RU" sz="1200" dirty="0">
                <a:latin typeface="Arial" panose="020B0604020202020204" pitchFamily="34" charset="0"/>
                <a:cs typeface="Arial" panose="020B0604020202020204" pitchFamily="34" charset="0"/>
              </a:rPr>
              <a:t> районе связано с уточнением объемов потребления природного газа муниципальными учреждениями.</a:t>
            </a:r>
          </a:p>
          <a:p>
            <a:pPr indent="450000" algn="just"/>
            <a:r>
              <a:rPr lang="ru-RU" sz="1200" dirty="0">
                <a:latin typeface="Arial" panose="020B0604020202020204" pitchFamily="34" charset="0"/>
                <a:cs typeface="Arial" panose="020B0604020202020204" pitchFamily="34" charset="0"/>
              </a:rPr>
              <a:t>В 4 муниципальных образованиях показатель остался на уровне прошлого года.</a:t>
            </a:r>
          </a:p>
          <a:p>
            <a:pPr indent="450000" algn="just"/>
            <a:r>
              <a:rPr lang="ru-RU" sz="1200" dirty="0">
                <a:latin typeface="Arial" panose="020B0604020202020204" pitchFamily="34" charset="0"/>
                <a:cs typeface="Arial" panose="020B0604020202020204" pitchFamily="34" charset="0"/>
              </a:rPr>
              <a:t>Рост показателя произошел в 21 муниципальном образовании, что обусловлено строительством и вводом в эксплуатацию учреждений (образовательных и дошкольных учреждений, культурно-досуговых центров и др.) с </a:t>
            </a:r>
            <a:r>
              <a:rPr lang="ru-RU" sz="1200" dirty="0" err="1">
                <a:latin typeface="Arial" panose="020B0604020202020204" pitchFamily="34" charset="0"/>
                <a:cs typeface="Arial" panose="020B0604020202020204" pitchFamily="34" charset="0"/>
              </a:rPr>
              <a:t>блочно</a:t>
            </a:r>
            <a:r>
              <a:rPr lang="ru-RU" sz="1200" dirty="0">
                <a:latin typeface="Arial" panose="020B0604020202020204" pitchFamily="34" charset="0"/>
                <a:cs typeface="Arial" panose="020B0604020202020204" pitchFamily="34" charset="0"/>
              </a:rPr>
              <a:t>-модульными котельными для собственных нужд данных учреждений, переходом муниципальных учреждений на отопление природным газом. Также увеличение потребления природного газа связано с ослаблением ограничительных мер по </a:t>
            </a:r>
            <a:r>
              <a:rPr lang="en-US" sz="1200" dirty="0">
                <a:latin typeface="Arial" panose="020B0604020202020204" pitchFamily="34" charset="0"/>
                <a:cs typeface="Arial" panose="020B0604020202020204" pitchFamily="34" charset="0"/>
              </a:rPr>
              <a:t>COVID</a:t>
            </a:r>
            <a:r>
              <a:rPr lang="ru-RU" sz="1200" dirty="0">
                <a:latin typeface="Arial" panose="020B0604020202020204" pitchFamily="34" charset="0"/>
                <a:cs typeface="Arial" panose="020B0604020202020204" pitchFamily="34" charset="0"/>
              </a:rPr>
              <a:t>-19 (в 2020 году муниципальные учреждения (школы, сады, ДК и др. объекты) были переведены на дистанционное обучение или полностью закрыты). </a:t>
            </a:r>
          </a:p>
          <a:p>
            <a:pPr indent="449580" algn="just"/>
            <a:endParaRPr lang="ru-RU" sz="1200" dirty="0">
              <a:latin typeface="Arial" panose="020B0604020202020204" pitchFamily="34" charset="0"/>
              <a:ea typeface="Times New Roman" panose="02020603050405020304" pitchFamily="18" charset="0"/>
              <a:cs typeface="Arial" panose="020B0604020202020204" pitchFamily="34" charset="0"/>
            </a:endParaRPr>
          </a:p>
          <a:p>
            <a:pPr indent="449580" algn="just"/>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Прямоугольник 4"/>
          <p:cNvSpPr/>
          <p:nvPr/>
        </p:nvSpPr>
        <p:spPr>
          <a:xfrm>
            <a:off x="459964" y="3060551"/>
            <a:ext cx="9865096" cy="1384995"/>
          </a:xfrm>
          <a:prstGeom prst="rect">
            <a:avLst/>
          </a:prstGeom>
          <a:solidFill>
            <a:schemeClr val="accent2">
              <a:lumMod val="20000"/>
              <a:lumOff val="80000"/>
            </a:schemeClr>
          </a:solidFill>
          <a:ln>
            <a:solidFill>
              <a:schemeClr val="accent2">
                <a:lumMod val="75000"/>
              </a:schemeClr>
            </a:solidFill>
          </a:ln>
        </p:spPr>
        <p:txBody>
          <a:bodyPr wrap="square">
            <a:spAutoFit/>
          </a:bodyPr>
          <a:lstStyle/>
          <a:p>
            <a:pPr indent="450000" algn="just"/>
            <a:r>
              <a:rPr lang="ru-RU" sz="1200" dirty="0">
                <a:latin typeface="Arial" panose="020B0604020202020204" pitchFamily="34" charset="0"/>
                <a:cs typeface="Arial" panose="020B0604020202020204" pitchFamily="34" charset="0"/>
              </a:rPr>
              <a:t>Основными </a:t>
            </a:r>
            <a:r>
              <a:rPr lang="ru-RU" sz="1200" b="1" i="1" dirty="0">
                <a:latin typeface="Arial" panose="020B0604020202020204" pitchFamily="34" charset="0"/>
                <a:cs typeface="Arial" panose="020B0604020202020204" pitchFamily="34" charset="0"/>
              </a:rPr>
              <a:t>проблемами</a:t>
            </a:r>
            <a:r>
              <a:rPr lang="ru-RU" sz="1200" dirty="0">
                <a:latin typeface="Arial" panose="020B0604020202020204" pitchFamily="34" charset="0"/>
                <a:cs typeface="Arial" panose="020B0604020202020204" pitchFamily="34" charset="0"/>
              </a:rPr>
              <a:t> в сфере энергосбережения и повышения энергетической эффективности по-прежнему являются</a:t>
            </a:r>
            <a:r>
              <a:rPr lang="ru-RU" sz="1200" dirty="0" smtClean="0">
                <a:latin typeface="Arial" panose="020B0604020202020204" pitchFamily="34" charset="0"/>
                <a:cs typeface="Arial" panose="020B0604020202020204" pitchFamily="34" charset="0"/>
              </a:rPr>
              <a:t>:</a:t>
            </a:r>
          </a:p>
          <a:p>
            <a:pPr indent="450000" algn="just"/>
            <a:endParaRPr lang="ru-RU" sz="12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ü"/>
            </a:pPr>
            <a:r>
              <a:rPr lang="ru-RU" sz="1200" dirty="0" smtClean="0">
                <a:latin typeface="Arial" panose="020B0604020202020204" pitchFamily="34" charset="0"/>
                <a:cs typeface="Arial" panose="020B0604020202020204" pitchFamily="34" charset="0"/>
              </a:rPr>
              <a:t>недостаток </a:t>
            </a:r>
            <a:r>
              <a:rPr lang="ru-RU" sz="1200" dirty="0">
                <a:latin typeface="Arial" panose="020B0604020202020204" pitchFamily="34" charset="0"/>
                <a:cs typeface="Arial" panose="020B0604020202020204" pitchFamily="34" charset="0"/>
              </a:rPr>
              <a:t>финансирования муниципальных программ по энергосбережению вследствие дефицита местных бюджетов; </a:t>
            </a:r>
          </a:p>
          <a:p>
            <a:pPr marL="171450" indent="-171450" algn="just">
              <a:buFont typeface="Wingdings" panose="05000000000000000000" pitchFamily="2" charset="2"/>
              <a:buChar char="ü"/>
            </a:pPr>
            <a:r>
              <a:rPr lang="ru-RU" sz="1200" dirty="0" smtClean="0">
                <a:latin typeface="Arial" panose="020B0604020202020204" pitchFamily="34" charset="0"/>
                <a:cs typeface="Arial" panose="020B0604020202020204" pitchFamily="34" charset="0"/>
              </a:rPr>
              <a:t>эксплуатация </a:t>
            </a:r>
            <a:r>
              <a:rPr lang="ru-RU" sz="1200" dirty="0">
                <a:latin typeface="Arial" panose="020B0604020202020204" pitchFamily="34" charset="0"/>
                <a:cs typeface="Arial" panose="020B0604020202020204" pitchFamily="34" charset="0"/>
              </a:rPr>
              <a:t>организациями коммунального комплекса ветхих инженерных сетей и оборудования;</a:t>
            </a:r>
          </a:p>
          <a:p>
            <a:pPr marL="171450" indent="-171450" algn="just">
              <a:buFont typeface="Wingdings" panose="05000000000000000000" pitchFamily="2" charset="2"/>
              <a:buChar char="ü"/>
            </a:pPr>
            <a:r>
              <a:rPr lang="ru-RU" sz="1200" dirty="0" smtClean="0">
                <a:latin typeface="Arial" panose="020B0604020202020204" pitchFamily="34" charset="0"/>
                <a:cs typeface="Arial" panose="020B0604020202020204" pitchFamily="34" charset="0"/>
              </a:rPr>
              <a:t>необходимость </a:t>
            </a:r>
            <a:r>
              <a:rPr lang="ru-RU" sz="1200" dirty="0">
                <a:latin typeface="Arial" panose="020B0604020202020204" pitchFamily="34" charset="0"/>
                <a:cs typeface="Arial" panose="020B0604020202020204" pitchFamily="34" charset="0"/>
              </a:rPr>
              <a:t>актуализации схем теплоснабжения и водоснабжения;</a:t>
            </a:r>
          </a:p>
          <a:p>
            <a:pPr marL="171450" indent="-171450" algn="just">
              <a:buFont typeface="Wingdings" panose="05000000000000000000" pitchFamily="2" charset="2"/>
              <a:buChar char="ü"/>
            </a:pPr>
            <a:r>
              <a:rPr lang="ru-RU" sz="1200" dirty="0" smtClean="0">
                <a:latin typeface="Arial" panose="020B0604020202020204" pitchFamily="34" charset="0"/>
                <a:cs typeface="Arial" panose="020B0604020202020204" pitchFamily="34" charset="0"/>
              </a:rPr>
              <a:t>необходимость </a:t>
            </a:r>
            <a:r>
              <a:rPr lang="ru-RU" sz="1200" dirty="0">
                <a:latin typeface="Arial" panose="020B0604020202020204" pitchFamily="34" charset="0"/>
                <a:cs typeface="Arial" panose="020B0604020202020204" pitchFamily="34" charset="0"/>
              </a:rPr>
              <a:t>повышения качества воды, подаваемой в систему водоснабжения, и доведения сточных вод до нормируемых </a:t>
            </a:r>
            <a:r>
              <a:rPr lang="ru-RU" sz="1200" dirty="0" smtClean="0">
                <a:latin typeface="Arial" panose="020B0604020202020204" pitchFamily="34" charset="0"/>
                <a:cs typeface="Arial" panose="020B0604020202020204" pitchFamily="34" charset="0"/>
              </a:rPr>
              <a:t>показателей</a:t>
            </a:r>
            <a:r>
              <a:rPr lang="ru-RU" sz="1200" dirty="0">
                <a:latin typeface="Arial" panose="020B0604020202020204" pitchFamily="34" charset="0"/>
                <a:cs typeface="Arial" panose="020B0604020202020204" pitchFamily="34" charset="0"/>
              </a:rPr>
              <a:t>.</a:t>
            </a:r>
          </a:p>
        </p:txBody>
      </p:sp>
      <p:sp>
        <p:nvSpPr>
          <p:cNvPr id="6" name="Прямоугольник 5"/>
          <p:cNvSpPr/>
          <p:nvPr/>
        </p:nvSpPr>
        <p:spPr>
          <a:xfrm>
            <a:off x="459964" y="4531798"/>
            <a:ext cx="9865096" cy="2677656"/>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000" algn="just"/>
            <a:r>
              <a:rPr lang="ru-RU" sz="1200" dirty="0">
                <a:latin typeface="Arial" panose="020B0604020202020204" pitchFamily="34" charset="0"/>
                <a:cs typeface="Arial" panose="020B0604020202020204" pitchFamily="34" charset="0"/>
              </a:rPr>
              <a:t>В целях повышения эффективности</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деятельности в сфере энергосбережения, повышения энергетической эффективности</a:t>
            </a:r>
            <a:r>
              <a:rPr lang="ru-RU" sz="1200" b="1" dirty="0">
                <a:latin typeface="Arial" panose="020B0604020202020204" pitchFamily="34" charset="0"/>
                <a:cs typeface="Arial" panose="020B0604020202020204" pitchFamily="34" charset="0"/>
              </a:rPr>
              <a:t> </a:t>
            </a:r>
            <a:r>
              <a:rPr lang="ru-RU" sz="1200" b="1" i="1" dirty="0">
                <a:latin typeface="Arial" panose="020B0604020202020204" pitchFamily="34" charset="0"/>
                <a:cs typeface="Arial" panose="020B0604020202020204" pitchFamily="34" charset="0"/>
              </a:rPr>
              <a:t>органам местного самоуправления муниципальных образований рекомендуется</a:t>
            </a:r>
            <a:r>
              <a:rPr lang="ru-RU" sz="1200" b="1" i="1" dirty="0" smtClean="0">
                <a:latin typeface="Arial" panose="020B0604020202020204" pitchFamily="34" charset="0"/>
                <a:cs typeface="Arial" panose="020B0604020202020204" pitchFamily="34" charset="0"/>
              </a:rPr>
              <a:t>:</a:t>
            </a:r>
          </a:p>
          <a:p>
            <a:pPr algn="just"/>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обеспечить финансирование утвержденных муниципальных программ в области энергосбережения как за счет бюджетных ресурсов, так и внебюджетных средств, и активизировать деятельность по их реализации; </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осуществлять работу по привлечению частных инвесторов в сферу жилищно-коммунального хозяйства;</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внедрять практику реализации </a:t>
            </a:r>
            <a:r>
              <a:rPr lang="ru-RU" sz="1200" dirty="0" err="1">
                <a:latin typeface="Arial" panose="020B0604020202020204" pitchFamily="34" charset="0"/>
                <a:cs typeface="Arial" panose="020B0604020202020204" pitchFamily="34" charset="0"/>
              </a:rPr>
              <a:t>энергосервисных</a:t>
            </a:r>
            <a:r>
              <a:rPr lang="ru-RU" sz="1200" dirty="0">
                <a:latin typeface="Arial" panose="020B0604020202020204" pitchFamily="34" charset="0"/>
                <a:cs typeface="Arial" panose="020B0604020202020204" pitchFamily="34" charset="0"/>
              </a:rPr>
              <a:t> контрактов на объектах бюджетной сферы и при модернизации уличного освещения;</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осуществить разработку проектно-сметной документации на реализацию мероприятий по модернизации теплоэнергетического комплекса и водопроводно-канализационного хозяйства; </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создать условия для повышения квалификации и обучения инновационным методам работы специалистов, ответственных за энергосбережение в учреждениях и организациях бюджетной сферы муниципальных образований области; </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проводить комплексные мероприятия по выполнению требований законодательства в части оборудования многоквартирных домов общедомовыми приборами учета коммунальных ресурсов</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768901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67</a:t>
            </a:fld>
            <a:endParaRPr lang="ru-RU" dirty="0"/>
          </a:p>
        </p:txBody>
      </p:sp>
      <p:sp>
        <p:nvSpPr>
          <p:cNvPr id="3" name="TextBox 2"/>
          <p:cNvSpPr txBox="1"/>
          <p:nvPr/>
        </p:nvSpPr>
        <p:spPr>
          <a:xfrm>
            <a:off x="810196" y="604184"/>
            <a:ext cx="4086311" cy="276999"/>
          </a:xfrm>
          <a:prstGeom prst="rect">
            <a:avLst/>
          </a:prstGeom>
          <a:noFill/>
        </p:spPr>
        <p:txBody>
          <a:bodyPr wrap="none" rtlCol="0">
            <a:spAutoFit/>
          </a:bodyPr>
          <a:lstStyle/>
          <a:p>
            <a:r>
              <a:rPr lang="ru-RU" sz="1200" b="1" i="1" dirty="0" smtClean="0">
                <a:latin typeface="Arial" pitchFamily="34" charset="0"/>
                <a:cs typeface="Arial" pitchFamily="34" charset="0"/>
              </a:rPr>
              <a:t>ОРГАНИЗАЦИЯ МУНИЦИПАЛЬНОГО УПРАВЛЕНИЯ</a:t>
            </a:r>
            <a:endParaRPr lang="ru-RU" sz="1200" b="1" i="1" dirty="0">
              <a:latin typeface="Arial" pitchFamily="34" charset="0"/>
              <a:cs typeface="Arial" pitchFamily="34" charset="0"/>
            </a:endParaRPr>
          </a:p>
        </p:txBody>
      </p:sp>
      <p:sp>
        <p:nvSpPr>
          <p:cNvPr id="4" name="Прямоугольник 3"/>
          <p:cNvSpPr/>
          <p:nvPr/>
        </p:nvSpPr>
        <p:spPr>
          <a:xfrm>
            <a:off x="344374" y="931203"/>
            <a:ext cx="10081120" cy="1754326"/>
          </a:xfrm>
          <a:prstGeom prst="rect">
            <a:avLst/>
          </a:prstGeom>
        </p:spPr>
        <p:txBody>
          <a:bodyPr wrap="square">
            <a:spAutoFit/>
          </a:bodyPr>
          <a:lstStyle/>
          <a:p>
            <a:pPr indent="450215" algn="just"/>
            <a:r>
              <a:rPr lang="ru-RU" sz="1200" dirty="0">
                <a:latin typeface="Arial" panose="020B0604020202020204" pitchFamily="34" charset="0"/>
                <a:cs typeface="Arial" panose="020B0604020202020204" pitchFamily="34" charset="0"/>
              </a:rPr>
              <a:t>Уровень финансовой самостоятельности муниципального образования и эффективности работы органов местного самоуправления по развитию собственной доходной базы характеризует показатель </a:t>
            </a:r>
            <a:r>
              <a:rPr lang="ru-RU" sz="1200" b="1" i="1" dirty="0">
                <a:latin typeface="Arial" panose="020B0604020202020204" pitchFamily="34" charset="0"/>
                <a:cs typeface="Arial" panose="020B0604020202020204" pitchFamily="34" charset="0"/>
              </a:rPr>
              <a:t>«Доля налоговых и неналоговых доходов местного бюджета (за исключением поступлений налоговых доходов по дополнительным нормативам отчислений) в общем объеме собственных доходов бюджета муниципального образования (без учета субвенций)». </a:t>
            </a:r>
            <a:r>
              <a:rPr lang="ru-RU" sz="1200" dirty="0">
                <a:latin typeface="Arial" panose="020B0604020202020204" pitchFamily="34" charset="0"/>
                <a:cs typeface="Arial" panose="020B0604020202020204" pitchFamily="34" charset="0"/>
              </a:rPr>
              <a:t>В 2021 году в целом по муниципальным образованиям значение показателя составило 49,7%, что ниже уровня 2020 года на 1,8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2018 года – на 4,0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Снижение показателя связано в основном с увеличением субсидий и иных межбюджетных </a:t>
            </a:r>
            <a:r>
              <a:rPr lang="ru-RU" sz="1200" dirty="0" smtClean="0">
                <a:latin typeface="Arial" panose="020B0604020202020204" pitchFamily="34" charset="0"/>
                <a:cs typeface="Arial" panose="020B0604020202020204" pitchFamily="34" charset="0"/>
              </a:rPr>
              <a:t>трансфертов</a:t>
            </a:r>
            <a:r>
              <a:rPr lang="en-US" sz="1200" dirty="0" smtClean="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из вышестоящих бюджетов в общем объеме </a:t>
            </a:r>
            <a:r>
              <a:rPr lang="ru-RU" sz="1200" dirty="0">
                <a:latin typeface="Arial" panose="020B0604020202020204" pitchFamily="34" charset="0"/>
                <a:cs typeface="Arial" panose="020B0604020202020204" pitchFamily="34" charset="0"/>
              </a:rPr>
              <a:t>собственных доходов местных бюджетов. При этом налоговые и неналоговые доходы местных бюджетов также увеличились. Рост налоговых и неналоговых доходов по отношению к 2020 году составил 111,5%.</a:t>
            </a:r>
          </a:p>
          <a:p>
            <a:pPr indent="450215" algn="just"/>
            <a:endParaRPr lang="ru-RU" sz="1200" dirty="0">
              <a:effectLst/>
              <a:latin typeface="Arial" panose="020B0604020202020204" pitchFamily="34" charset="0"/>
              <a:cs typeface="Arial" panose="020B0604020202020204" pitchFamily="34" charset="0"/>
            </a:endParaRPr>
          </a:p>
        </p:txBody>
      </p:sp>
      <p:sp>
        <p:nvSpPr>
          <p:cNvPr id="5" name="TextBox 4"/>
          <p:cNvSpPr txBox="1"/>
          <p:nvPr/>
        </p:nvSpPr>
        <p:spPr>
          <a:xfrm>
            <a:off x="233080" y="2437719"/>
            <a:ext cx="4248472" cy="400110"/>
          </a:xfrm>
          <a:prstGeom prst="rect">
            <a:avLst/>
          </a:prstGeom>
          <a:noFill/>
        </p:spPr>
        <p:txBody>
          <a:bodyPr wrap="square" rtlCol="0">
            <a:spAutoFit/>
          </a:bodyPr>
          <a:lstStyle/>
          <a:p>
            <a:pPr algn="ctr"/>
            <a:r>
              <a:rPr lang="ru-RU" sz="1000" b="1" i="1" dirty="0" smtClean="0">
                <a:latin typeface="Arial" pitchFamily="34" charset="0"/>
                <a:cs typeface="Arial" pitchFamily="34" charset="0"/>
              </a:rPr>
              <a:t>Налоговые и неналоговые </a:t>
            </a:r>
          </a:p>
          <a:p>
            <a:pPr algn="ctr"/>
            <a:r>
              <a:rPr lang="ru-RU" sz="1000" b="1" i="1" dirty="0" smtClean="0">
                <a:latin typeface="Arial" pitchFamily="34" charset="0"/>
                <a:cs typeface="Arial" pitchFamily="34" charset="0"/>
              </a:rPr>
              <a:t>доходы местных бюджетов</a:t>
            </a:r>
          </a:p>
        </p:txBody>
      </p:sp>
      <p:graphicFrame>
        <p:nvGraphicFramePr>
          <p:cNvPr id="6" name="Диаграмма 5"/>
          <p:cNvGraphicFramePr>
            <a:graphicFrameLocks/>
          </p:cNvGraphicFramePr>
          <p:nvPr>
            <p:extLst>
              <p:ext uri="{D42A27DB-BD31-4B8C-83A1-F6EECF244321}">
                <p14:modId xmlns:p14="http://schemas.microsoft.com/office/powerpoint/2010/main" xmlns="" val="1022552868"/>
              </p:ext>
            </p:extLst>
          </p:nvPr>
        </p:nvGraphicFramePr>
        <p:xfrm>
          <a:off x="387373" y="2806115"/>
          <a:ext cx="3816424" cy="189277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14577" y="4899930"/>
            <a:ext cx="10459268" cy="400110"/>
          </a:xfrm>
          <a:prstGeom prst="rect">
            <a:avLst/>
          </a:prstGeom>
          <a:noFill/>
        </p:spPr>
        <p:txBody>
          <a:bodyPr wrap="square" rtlCol="0">
            <a:spAutoFit/>
          </a:bodyPr>
          <a:lstStyle/>
          <a:p>
            <a:pPr algn="ctr"/>
            <a:r>
              <a:rPr lang="ru-RU" sz="1000" b="1" i="1" dirty="0" smtClean="0">
                <a:latin typeface="Arial" pitchFamily="34" charset="0"/>
                <a:cs typeface="Arial" pitchFamily="34" charset="0"/>
              </a:rPr>
              <a:t>Доля налоговых и неналоговых доходов местных бюджетов (за исключением поступлений налоговых доходов по дополнительным</a:t>
            </a:r>
          </a:p>
          <a:p>
            <a:pPr algn="ctr"/>
            <a:r>
              <a:rPr lang="ru-RU" sz="1000" b="1" i="1" dirty="0" smtClean="0">
                <a:latin typeface="Arial" pitchFamily="34" charset="0"/>
                <a:cs typeface="Arial" pitchFamily="34" charset="0"/>
              </a:rPr>
              <a:t> нормативам отчислений) в общем объеме собственных доходов бюджетов муниципальных образований  (без учета субвенций), %</a:t>
            </a:r>
            <a:endParaRPr lang="ru-RU" sz="1000" b="1" i="1" dirty="0">
              <a:latin typeface="Arial" pitchFamily="34" charset="0"/>
              <a:cs typeface="Arial" pitchFamily="34" charset="0"/>
            </a:endParaRPr>
          </a:p>
        </p:txBody>
      </p:sp>
      <p:graphicFrame>
        <p:nvGraphicFramePr>
          <p:cNvPr id="8" name="Диаграмма 7"/>
          <p:cNvGraphicFramePr>
            <a:graphicFrameLocks/>
          </p:cNvGraphicFramePr>
          <p:nvPr>
            <p:extLst>
              <p:ext uri="{D42A27DB-BD31-4B8C-83A1-F6EECF244321}">
                <p14:modId xmlns:p14="http://schemas.microsoft.com/office/powerpoint/2010/main" xmlns="" val="3659319417"/>
              </p:ext>
            </p:extLst>
          </p:nvPr>
        </p:nvGraphicFramePr>
        <p:xfrm>
          <a:off x="102075" y="5300040"/>
          <a:ext cx="10309904" cy="2261921"/>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9"/>
          <p:cNvSpPr/>
          <p:nvPr/>
        </p:nvSpPr>
        <p:spPr>
          <a:xfrm>
            <a:off x="4366997" y="2358440"/>
            <a:ext cx="6044982" cy="2677656"/>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Наибольшую финансовую самостоятельность (значение показателя выше 70%) в 2021 году имели: Рамонский (78,8%) и </a:t>
            </a:r>
            <a:r>
              <a:rPr lang="ru-RU" sz="1200" dirty="0" err="1">
                <a:latin typeface="Arial" panose="020B0604020202020204" pitchFamily="34" charset="0"/>
                <a:cs typeface="Arial" panose="020B0604020202020204" pitchFamily="34" charset="0"/>
              </a:rPr>
              <a:t>Лискинский</a:t>
            </a:r>
            <a:r>
              <a:rPr lang="ru-RU" sz="1200" dirty="0">
                <a:latin typeface="Arial" panose="020B0604020202020204" pitchFamily="34" charset="0"/>
                <a:cs typeface="Arial" panose="020B0604020202020204" pitchFamily="34" charset="0"/>
              </a:rPr>
              <a:t> (73,1%) муниципальные районы.</a:t>
            </a:r>
          </a:p>
          <a:p>
            <a:pPr indent="450000" algn="just"/>
            <a:r>
              <a:rPr lang="ru-RU" sz="1200" dirty="0">
                <a:latin typeface="Arial" panose="020B0604020202020204" pitchFamily="34" charset="0"/>
                <a:cs typeface="Arial" panose="020B0604020202020204" pitchFamily="34" charset="0"/>
              </a:rPr>
              <a:t>Наименьшая доля налоговых и неналоговых доходов в общем объеме собственных доходов в 2021 году (ниже 30%) сложилась в Бобровском – 24,0%, </a:t>
            </a:r>
            <a:r>
              <a:rPr lang="ru-RU" sz="1200" dirty="0" err="1">
                <a:latin typeface="Arial" panose="020B0604020202020204" pitchFamily="34" charset="0"/>
                <a:cs typeface="Arial" panose="020B0604020202020204" pitchFamily="34" charset="0"/>
              </a:rPr>
              <a:t>Репьевском</a:t>
            </a:r>
            <a:r>
              <a:rPr lang="ru-RU" sz="1200" dirty="0">
                <a:latin typeface="Arial" panose="020B0604020202020204" pitchFamily="34" charset="0"/>
                <a:cs typeface="Arial" panose="020B0604020202020204" pitchFamily="34" charset="0"/>
              </a:rPr>
              <a:t> – 25,0% муниципальных районах. Низкое значение показателя в </a:t>
            </a:r>
            <a:r>
              <a:rPr lang="ru-RU" sz="1200" dirty="0" smtClean="0">
                <a:latin typeface="Arial" panose="020B0604020202020204" pitchFamily="34" charset="0"/>
                <a:cs typeface="Arial" panose="020B0604020202020204" pitchFamily="34" charset="0"/>
              </a:rPr>
              <a:t>вышеуказанных районах </a:t>
            </a:r>
            <a:r>
              <a:rPr lang="ru-RU" sz="1200" dirty="0">
                <a:latin typeface="Arial" panose="020B0604020202020204" pitchFamily="34" charset="0"/>
                <a:cs typeface="Arial" panose="020B0604020202020204" pitchFamily="34" charset="0"/>
              </a:rPr>
              <a:t>связано с высокой долей субсидий и иных межбюджетных трансфертов, полученных из </a:t>
            </a:r>
            <a:r>
              <a:rPr lang="ru-RU" sz="1200" dirty="0" smtClean="0">
                <a:latin typeface="Arial" panose="020B0604020202020204" pitchFamily="34" charset="0"/>
                <a:cs typeface="Arial" panose="020B0604020202020204" pitchFamily="34" charset="0"/>
              </a:rPr>
              <a:t>вышестоящих бюджетов.</a:t>
            </a:r>
            <a:endParaRPr lang="ru-RU" sz="1200" dirty="0">
              <a:latin typeface="Arial" panose="020B0604020202020204" pitchFamily="34" charset="0"/>
              <a:cs typeface="Arial" panose="020B0604020202020204" pitchFamily="34" charset="0"/>
            </a:endParaRPr>
          </a:p>
          <a:p>
            <a:pPr indent="450000" algn="just"/>
            <a:r>
              <a:rPr lang="ru-RU" sz="1200" dirty="0">
                <a:latin typeface="Arial" panose="020B0604020202020204" pitchFamily="34" charset="0"/>
                <a:cs typeface="Arial" panose="020B0604020202020204" pitchFamily="34" charset="0"/>
              </a:rPr>
              <a:t> Рост доли налоговых и неналоговых </a:t>
            </a:r>
            <a:r>
              <a:rPr lang="ru-RU" sz="1200" dirty="0" smtClean="0">
                <a:latin typeface="Arial" panose="020B0604020202020204" pitchFamily="34" charset="0"/>
                <a:cs typeface="Arial" panose="020B0604020202020204" pitchFamily="34" charset="0"/>
              </a:rPr>
              <a:t>доходов в общем объеме собственных доходов к уровню 2020 года </a:t>
            </a:r>
            <a:r>
              <a:rPr lang="ru-RU" sz="1200" dirty="0">
                <a:latin typeface="Arial" panose="020B0604020202020204" pitchFamily="34" charset="0"/>
                <a:cs typeface="Arial" panose="020B0604020202020204" pitchFamily="34" charset="0"/>
              </a:rPr>
              <a:t>произошел в 11 муниципальных образованиях, наиболее существенный в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(+22,2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Грибановском (+18,2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Каменском (+12,4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Таловском</a:t>
            </a:r>
            <a:r>
              <a:rPr lang="ru-RU" sz="1200" dirty="0">
                <a:latin typeface="Arial" panose="020B0604020202020204" pitchFamily="34" charset="0"/>
                <a:cs typeface="Arial" panose="020B0604020202020204" pitchFamily="34" charset="0"/>
              </a:rPr>
              <a:t> (+10,5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муниципальных районах. </a:t>
            </a:r>
          </a:p>
          <a:p>
            <a:pPr indent="450000" algn="just"/>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730727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68</a:t>
            </a:fld>
            <a:endParaRPr lang="ru-RU" dirty="0"/>
          </a:p>
        </p:txBody>
      </p:sp>
      <p:graphicFrame>
        <p:nvGraphicFramePr>
          <p:cNvPr id="5" name="Диаграмма 4"/>
          <p:cNvGraphicFramePr>
            <a:graphicFrameLocks/>
          </p:cNvGraphicFramePr>
          <p:nvPr>
            <p:extLst>
              <p:ext uri="{D42A27DB-BD31-4B8C-83A1-F6EECF244321}">
                <p14:modId xmlns:p14="http://schemas.microsoft.com/office/powerpoint/2010/main" xmlns="" val="2962395971"/>
              </p:ext>
            </p:extLst>
          </p:nvPr>
        </p:nvGraphicFramePr>
        <p:xfrm>
          <a:off x="577362" y="5021524"/>
          <a:ext cx="3337727" cy="1833152"/>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4210018" y="4192508"/>
            <a:ext cx="6211269" cy="2859244"/>
          </a:xfrm>
          <a:prstGeom prst="rect">
            <a:avLst/>
          </a:prstGeom>
        </p:spPr>
        <p:txBody>
          <a:bodyPr wrap="square">
            <a:spAutoFit/>
          </a:bodyPr>
          <a:lstStyle/>
          <a:p>
            <a:pPr indent="450000" algn="just"/>
            <a:r>
              <a:rPr lang="ru-RU" sz="1200" b="1" i="1" dirty="0">
                <a:latin typeface="Arial" panose="020B0604020202020204" pitchFamily="34" charset="0"/>
                <a:cs typeface="Arial" panose="020B0604020202020204" pitchFamily="34" charset="0"/>
              </a:rPr>
              <a:t>В расчете на одного жителя расходы на содержание работников органов местного самоуправления </a:t>
            </a:r>
            <a:r>
              <a:rPr lang="ru-RU" sz="1200" dirty="0">
                <a:latin typeface="Arial" panose="020B0604020202020204" pitchFamily="34" charset="0"/>
                <a:cs typeface="Arial" panose="020B0604020202020204" pitchFamily="34" charset="0"/>
              </a:rPr>
              <a:t>составили 1 983,5 руб. и увеличились по отношению к 2020 году на 111,3 руб. (на 5,9%), к 2018 году – на 201,4 руб. (на 11,3%).</a:t>
            </a:r>
          </a:p>
          <a:p>
            <a:pPr indent="450000" algn="just"/>
            <a:r>
              <a:rPr lang="ru-RU" sz="1200" dirty="0">
                <a:latin typeface="Arial" panose="020B0604020202020204" pitchFamily="34" charset="0"/>
                <a:cs typeface="Arial" panose="020B0604020202020204" pitchFamily="34" charset="0"/>
              </a:rPr>
              <a:t>Наименьший уровень расходов на содержание работников органов местного самоуправления в расчете на одного жителя приходится на Россошанский муниципальный район (1401,8 руб.) и городские округа г. Воронеж (1443,6 руб.) и Борисоглебский (1446,1 руб.).</a:t>
            </a:r>
          </a:p>
          <a:p>
            <a:pPr indent="450000" algn="just"/>
            <a:r>
              <a:rPr lang="ru-RU" sz="1200" dirty="0">
                <a:latin typeface="Arial" panose="020B0604020202020204" pitchFamily="34" charset="0"/>
                <a:cs typeface="Arial" panose="020B0604020202020204" pitchFamily="34" charset="0"/>
              </a:rPr>
              <a:t>Наиболее высокий уровень расходов на одного жителя отмечен в </a:t>
            </a:r>
            <a:r>
              <a:rPr lang="ru-RU" sz="1200" dirty="0" err="1">
                <a:latin typeface="Arial" panose="020B0604020202020204" pitchFamily="34" charset="0"/>
                <a:cs typeface="Arial" panose="020B0604020202020204" pitchFamily="34" charset="0"/>
              </a:rPr>
              <a:t>Воробьевском</a:t>
            </a:r>
            <a:r>
              <a:rPr lang="ru-RU" sz="1200" dirty="0">
                <a:latin typeface="Arial" panose="020B0604020202020204" pitchFamily="34" charset="0"/>
                <a:cs typeface="Arial" panose="020B0604020202020204" pitchFamily="34" charset="0"/>
              </a:rPr>
              <a:t> (4535,6 руб.), Петропавловском (4176,2 руб.),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(3869,3 руб.), Нижнедевицком (3817,8 руб.), </a:t>
            </a:r>
            <a:r>
              <a:rPr lang="ru-RU" sz="1200" dirty="0" err="1">
                <a:latin typeface="Arial" panose="020B0604020202020204" pitchFamily="34" charset="0"/>
                <a:cs typeface="Arial" panose="020B0604020202020204" pitchFamily="34" charset="0"/>
              </a:rPr>
              <a:t>Репьевском</a:t>
            </a:r>
            <a:r>
              <a:rPr lang="ru-RU" sz="1200" dirty="0">
                <a:latin typeface="Arial" panose="020B0604020202020204" pitchFamily="34" charset="0"/>
                <a:cs typeface="Arial" panose="020B0604020202020204" pitchFamily="34" charset="0"/>
              </a:rPr>
              <a:t> (3662,1 руб.) муниципальных районах, что связано с низкой численностью населения и высокой численностью работников органов местного самоуправления на 1 тыс. жителей. </a:t>
            </a:r>
          </a:p>
          <a:p>
            <a:pPr indent="450000" algn="just"/>
            <a:endParaRPr lang="ru-RU" sz="1200" dirty="0">
              <a:latin typeface="Arial" panose="020B0604020202020204" pitchFamily="34" charset="0"/>
              <a:cs typeface="Arial" panose="020B0604020202020204" pitchFamily="34" charset="0"/>
            </a:endParaRPr>
          </a:p>
          <a:p>
            <a:pPr indent="457200" algn="just" fontAlgn="base"/>
            <a:endParaRPr lang="ru-RU" sz="1180" dirty="0">
              <a:latin typeface="Arial" panose="020B0604020202020204" pitchFamily="34" charset="0"/>
              <a:ea typeface="Calibri" panose="020F0502020204030204" pitchFamily="34" charset="0"/>
              <a:cs typeface="Arial" panose="020B0604020202020204" pitchFamily="34" charset="0"/>
            </a:endParaRPr>
          </a:p>
        </p:txBody>
      </p:sp>
      <p:sp>
        <p:nvSpPr>
          <p:cNvPr id="9" name="Прямоугольник 8"/>
          <p:cNvSpPr/>
          <p:nvPr/>
        </p:nvSpPr>
        <p:spPr>
          <a:xfrm>
            <a:off x="243917" y="3739863"/>
            <a:ext cx="10239202" cy="461665"/>
          </a:xfrm>
          <a:prstGeom prst="rect">
            <a:avLst/>
          </a:prstGeom>
        </p:spPr>
        <p:txBody>
          <a:bodyPr wrap="square">
            <a:spAutoFit/>
          </a:bodyPr>
          <a:lstStyle/>
          <a:p>
            <a:pPr indent="450000" algn="just" fontAlgn="base"/>
            <a:r>
              <a:rPr lang="ru-RU" sz="1200" dirty="0">
                <a:latin typeface="Arial" panose="020B0604020202020204" pitchFamily="34" charset="0"/>
                <a:cs typeface="Arial" panose="020B0604020202020204" pitchFamily="34" charset="0"/>
              </a:rPr>
              <a:t>В 2021 году </a:t>
            </a:r>
            <a:r>
              <a:rPr lang="ru-RU" sz="1200" b="1" i="1" dirty="0">
                <a:latin typeface="Arial" panose="020B0604020202020204" pitchFamily="34" charset="0"/>
                <a:cs typeface="Arial" panose="020B0604020202020204" pitchFamily="34" charset="0"/>
              </a:rPr>
              <a:t>расходы бюджетов муниципальных образований на содержание работников органов местного самоуправления </a:t>
            </a:r>
            <a:r>
              <a:rPr lang="ru-RU" sz="1200" dirty="0">
                <a:latin typeface="Arial" panose="020B0604020202020204" pitchFamily="34" charset="0"/>
                <a:cs typeface="Arial" panose="020B0604020202020204" pitchFamily="34" charset="0"/>
              </a:rPr>
              <a:t>составили 4 555,4 млн  рублей и относительно предыдущего года увеличились на 5,1% или на 221,4 млн рублей. </a:t>
            </a:r>
            <a:endParaRPr lang="ru-RU" sz="1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8" name="Прямоугольник 7"/>
          <p:cNvSpPr/>
          <p:nvPr/>
        </p:nvSpPr>
        <p:spPr>
          <a:xfrm>
            <a:off x="321196" y="1617465"/>
            <a:ext cx="10081120" cy="1938992"/>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000" algn="just"/>
            <a:r>
              <a:rPr lang="ru-RU" sz="1200" b="1" i="1" dirty="0">
                <a:latin typeface="Arial" panose="020B0604020202020204" pitchFamily="34" charset="0"/>
                <a:cs typeface="Arial" panose="020B0604020202020204" pitchFamily="34" charset="0"/>
              </a:rPr>
              <a:t>Основными задачами органов местного самоуправления</a:t>
            </a:r>
            <a:r>
              <a:rPr lang="ru-RU" sz="1200" dirty="0">
                <a:latin typeface="Arial" panose="020B0604020202020204" pitchFamily="34" charset="0"/>
                <a:cs typeface="Arial" panose="020B0604020202020204" pitchFamily="34" charset="0"/>
              </a:rPr>
              <a:t> по увеличению собственной доходной базы местных бюджетов являются</a:t>
            </a:r>
            <a:r>
              <a:rPr lang="ru-RU" sz="1200" dirty="0" smtClean="0">
                <a:latin typeface="Arial" panose="020B0604020202020204" pitchFamily="34" charset="0"/>
                <a:cs typeface="Arial" panose="020B0604020202020204" pitchFamily="34" charset="0"/>
              </a:rPr>
              <a:t>:</a:t>
            </a:r>
          </a:p>
          <a:p>
            <a:pPr indent="450000" algn="just"/>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повышение эффективности использования земли и имущества на территории каждого муниципального образования, в том числе за счет проведения инвентаризации муниципальной собственности, сдачи в аренду неиспользуемого имущества;  </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установление экономически обоснованных ставок налога на имущество физических лиц, земельного налога, арендной платы;</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проведение совместно с налоговой службой мероприятий по сокращению задолженности в консолидированный бюджет области по налогоплательщикам, зарегистрированным на территориях муниципальных образований;</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проведение работы по легализации заработной платы работников малого и среднего бизнеса;</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принятие мер по постановке на налоговый учет неучтенных объектов налогообложения</a:t>
            </a:r>
            <a:r>
              <a:rPr lang="ru-RU" sz="1200" dirty="0" smtClean="0">
                <a:latin typeface="Arial" panose="020B0604020202020204" pitchFamily="34" charset="0"/>
                <a:cs typeface="Arial" panose="020B0604020202020204" pitchFamily="34" charset="0"/>
              </a:rPr>
              <a:t>.</a:t>
            </a:r>
            <a:endParaRPr lang="ru-RU" sz="1200" dirty="0">
              <a:effectLst/>
              <a:latin typeface="Arial" panose="020B0604020202020204" pitchFamily="34" charset="0"/>
              <a:cs typeface="Arial" panose="020B0604020202020204" pitchFamily="34" charset="0"/>
            </a:endParaRPr>
          </a:p>
        </p:txBody>
      </p:sp>
      <p:sp>
        <p:nvSpPr>
          <p:cNvPr id="4" name="TextBox 3"/>
          <p:cNvSpPr txBox="1"/>
          <p:nvPr/>
        </p:nvSpPr>
        <p:spPr>
          <a:xfrm>
            <a:off x="577362" y="4296380"/>
            <a:ext cx="3376245" cy="707886"/>
          </a:xfrm>
          <a:prstGeom prst="rect">
            <a:avLst/>
          </a:prstGeom>
          <a:noFill/>
        </p:spPr>
        <p:txBody>
          <a:bodyPr wrap="none" rtlCol="0">
            <a:spAutoFit/>
          </a:bodyPr>
          <a:lstStyle/>
          <a:p>
            <a:pPr algn="ctr"/>
            <a:r>
              <a:rPr lang="ru-RU" sz="1000" b="1" i="1" dirty="0" smtClean="0">
                <a:latin typeface="Arial" pitchFamily="34" charset="0"/>
                <a:cs typeface="Arial" pitchFamily="34" charset="0"/>
              </a:rPr>
              <a:t>Объем расходов бюджетов </a:t>
            </a:r>
          </a:p>
          <a:p>
            <a:pPr algn="ctr"/>
            <a:r>
              <a:rPr lang="ru-RU" sz="1000" b="1" i="1" dirty="0" smtClean="0">
                <a:latin typeface="Arial" pitchFamily="34" charset="0"/>
                <a:cs typeface="Arial" pitchFamily="34" charset="0"/>
              </a:rPr>
              <a:t>муниципальных образований на содержание </a:t>
            </a:r>
          </a:p>
          <a:p>
            <a:pPr algn="ctr"/>
            <a:r>
              <a:rPr lang="ru-RU" sz="1000" b="1" i="1" dirty="0" smtClean="0">
                <a:latin typeface="Arial" pitchFamily="34" charset="0"/>
                <a:cs typeface="Arial" pitchFamily="34" charset="0"/>
              </a:rPr>
              <a:t>работников органов местного самоуправления </a:t>
            </a:r>
          </a:p>
          <a:p>
            <a:pPr algn="ctr"/>
            <a:r>
              <a:rPr lang="ru-RU" sz="1000" b="1" i="1" dirty="0" smtClean="0">
                <a:latin typeface="Arial" pitchFamily="34" charset="0"/>
                <a:cs typeface="Arial" pitchFamily="34" charset="0"/>
              </a:rPr>
              <a:t>в расчете на 1 жителя, рублей</a:t>
            </a:r>
            <a:endParaRPr lang="ru-RU" sz="1000" b="1" i="1" dirty="0">
              <a:latin typeface="Arial" pitchFamily="34" charset="0"/>
              <a:cs typeface="Arial" pitchFamily="34" charset="0"/>
            </a:endParaRPr>
          </a:p>
        </p:txBody>
      </p:sp>
      <p:sp>
        <p:nvSpPr>
          <p:cNvPr id="13" name="Прямоугольник 12"/>
          <p:cNvSpPr/>
          <p:nvPr/>
        </p:nvSpPr>
        <p:spPr>
          <a:xfrm>
            <a:off x="321196" y="796445"/>
            <a:ext cx="10084645" cy="904863"/>
          </a:xfrm>
          <a:prstGeom prst="rect">
            <a:avLst/>
          </a:prstGeom>
        </p:spPr>
        <p:txBody>
          <a:bodyPr wrap="square">
            <a:spAutoFit/>
          </a:bodyPr>
          <a:lstStyle/>
          <a:p>
            <a:pPr indent="450215" algn="just">
              <a:lnSpc>
                <a:spcPct val="110000"/>
              </a:lnSpc>
            </a:pPr>
            <a:r>
              <a:rPr lang="ru-RU" sz="1200" dirty="0">
                <a:latin typeface="Arial" panose="020B0604020202020204" pitchFamily="34" charset="0"/>
                <a:cs typeface="Arial" panose="020B0604020202020204" pitchFamily="34" charset="0"/>
              </a:rPr>
              <a:t>В остальных муниципальных образованиях отмечается снижение показателя. </a:t>
            </a:r>
            <a:r>
              <a:rPr lang="ru-RU" sz="1200" dirty="0" smtClean="0">
                <a:latin typeface="Arial" panose="020B0604020202020204" pitchFamily="34" charset="0"/>
                <a:cs typeface="Arial" panose="020B0604020202020204" pitchFamily="34" charset="0"/>
              </a:rPr>
              <a:t>Наибольшее </a:t>
            </a:r>
            <a:r>
              <a:rPr lang="ru-RU" sz="1200" dirty="0">
                <a:latin typeface="Arial" panose="020B0604020202020204" pitchFamily="34" charset="0"/>
                <a:cs typeface="Arial" panose="020B0604020202020204" pitchFamily="34" charset="0"/>
              </a:rPr>
              <a:t>снижение произошло в Семилукском (-24,9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(-20,2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Острогожском (-16,2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(-13,1 </a:t>
            </a:r>
            <a:r>
              <a:rPr lang="ru-RU" sz="1200" dirty="0" err="1">
                <a:latin typeface="Arial" panose="020B0604020202020204" pitchFamily="34" charset="0"/>
                <a:cs typeface="Arial" panose="020B0604020202020204" pitchFamily="34" charset="0"/>
              </a:rPr>
              <a:t>п.п</a:t>
            </a:r>
            <a:r>
              <a:rPr lang="ru-RU" sz="1200" dirty="0" smtClean="0">
                <a:latin typeface="Arial" panose="020B0604020202020204" pitchFamily="34" charset="0"/>
                <a:cs typeface="Arial" panose="020B0604020202020204" pitchFamily="34" charset="0"/>
              </a:rPr>
              <a:t>.), Новохоперском </a:t>
            </a:r>
            <a:r>
              <a:rPr lang="ru-RU" sz="1200" dirty="0">
                <a:latin typeface="Arial" panose="020B0604020202020204" pitchFamily="34" charset="0"/>
                <a:cs typeface="Arial" panose="020B0604020202020204" pitchFamily="34" charset="0"/>
              </a:rPr>
              <a:t>(-10,0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муниципальных районах.</a:t>
            </a:r>
          </a:p>
          <a:p>
            <a:pPr indent="450215" algn="just">
              <a:lnSpc>
                <a:spcPct val="110000"/>
              </a:lnSpc>
            </a:pPr>
            <a:endParaRPr lang="ru-RU" sz="1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867539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69</a:t>
            </a:fld>
            <a:endParaRPr lang="ru-RU" dirty="0"/>
          </a:p>
        </p:txBody>
      </p:sp>
      <p:sp>
        <p:nvSpPr>
          <p:cNvPr id="3" name="Прямоугольник 2"/>
          <p:cNvSpPr/>
          <p:nvPr/>
        </p:nvSpPr>
        <p:spPr>
          <a:xfrm>
            <a:off x="431496" y="3107920"/>
            <a:ext cx="9983520" cy="2123658"/>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Во всех муниципальных образованиях, за исключением Каменского, Новохоперского, Подгоренского, Терновского, </a:t>
            </a:r>
            <a:r>
              <a:rPr lang="ru-RU" sz="1200" dirty="0" err="1">
                <a:latin typeface="Arial" panose="020B0604020202020204" pitchFamily="34" charset="0"/>
                <a:cs typeface="Arial" panose="020B0604020202020204" pitchFamily="34" charset="0"/>
              </a:rPr>
              <a:t>Эртильского</a:t>
            </a:r>
            <a:r>
              <a:rPr lang="ru-RU" sz="1200" dirty="0">
                <a:latin typeface="Arial" panose="020B0604020202020204" pitchFamily="34" charset="0"/>
                <a:cs typeface="Arial" panose="020B0604020202020204" pitchFamily="34" charset="0"/>
              </a:rPr>
              <a:t> муниципальных районов и Борисоглебского городского округа, наблюдается рост </a:t>
            </a:r>
            <a:r>
              <a:rPr lang="ru-RU" sz="1200" dirty="0" smtClean="0">
                <a:latin typeface="Arial" panose="020B0604020202020204" pitchFamily="34" charset="0"/>
                <a:cs typeface="Arial" panose="020B0604020202020204" pitchFamily="34" charset="0"/>
              </a:rPr>
              <a:t>показателя «Расходы бюджета муниципального образования на содержание работников органов местного самоуправления в расчете на 1 жителя муниципального образования» к уровню 2020 года. </a:t>
            </a:r>
            <a:r>
              <a:rPr lang="ru-RU" sz="1200" dirty="0">
                <a:latin typeface="Arial" panose="020B0604020202020204" pitchFamily="34" charset="0"/>
                <a:cs typeface="Arial" panose="020B0604020202020204" pitchFamily="34" charset="0"/>
              </a:rPr>
              <a:t>При этом расходы на оплату труда выборных должностных лиц местного самоуправления, осуществляющих свои полномочия на постоянной основе, и муниципальных служащих в 2021 году во всех муниципальных образованиях исполнены в пределах нормативов, рассчитанных департаментом финансов Воронежской области в соответствии с методикой, утвержденной постановлением администрации Воронежской области от 28.03.2008 № 235 «Об утверждении нормативов формирования расходов на оплату труда (с начислениями) депутатов, выборных должностных лиц местного самоуправления, осуществляющих свои полномочия на постоянной основе, муниципальных служащих в органах местного самоуправления в Воронежской области» (кроме городского округа город Воронеж,  </a:t>
            </a:r>
            <a:r>
              <a:rPr lang="ru-RU" sz="1200" dirty="0" err="1">
                <a:latin typeface="Arial" panose="020B0604020202020204" pitchFamily="34" charset="0"/>
                <a:cs typeface="Arial" panose="020B0604020202020204" pitchFamily="34" charset="0"/>
              </a:rPr>
              <a:t>Лискинского</a:t>
            </a:r>
            <a:r>
              <a:rPr lang="ru-RU" sz="1200" dirty="0">
                <a:latin typeface="Arial" panose="020B0604020202020204" pitchFamily="34" charset="0"/>
                <a:cs typeface="Arial" panose="020B0604020202020204" pitchFamily="34" charset="0"/>
              </a:rPr>
              <a:t> и </a:t>
            </a:r>
            <a:r>
              <a:rPr lang="ru-RU" sz="1200" dirty="0" err="1">
                <a:latin typeface="Arial" panose="020B0604020202020204" pitchFamily="34" charset="0"/>
                <a:cs typeface="Arial" panose="020B0604020202020204" pitchFamily="34" charset="0"/>
              </a:rPr>
              <a:t>Рамонского</a:t>
            </a:r>
            <a:r>
              <a:rPr lang="ru-RU" sz="1200" dirty="0">
                <a:latin typeface="Arial" panose="020B0604020202020204" pitchFamily="34" charset="0"/>
                <a:cs typeface="Arial" panose="020B0604020202020204" pitchFamily="34" charset="0"/>
              </a:rPr>
              <a:t> муниципальных районов, которые могут превысить норматив в соответствии с бюджетным законодательством).</a:t>
            </a:r>
          </a:p>
        </p:txBody>
      </p:sp>
      <p:sp>
        <p:nvSpPr>
          <p:cNvPr id="4" name="Прямоугольник 3"/>
          <p:cNvSpPr/>
          <p:nvPr/>
        </p:nvSpPr>
        <p:spPr>
          <a:xfrm>
            <a:off x="432523" y="5231578"/>
            <a:ext cx="9947425" cy="830997"/>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226800" algn="just" fontAlgn="base">
              <a:buFont typeface="Wingdings" panose="05000000000000000000" pitchFamily="2" charset="2"/>
              <a:buChar char="Ø"/>
              <a:tabLst>
                <a:tab pos="457200" algn="l"/>
              </a:tabLst>
            </a:pPr>
            <a:r>
              <a:rPr lang="ru-RU" sz="1200" b="1" i="1" dirty="0">
                <a:latin typeface="Arial" panose="020B0604020202020204" pitchFamily="34" charset="0"/>
                <a:cs typeface="Arial" panose="020B0604020202020204" pitchFamily="34" charset="0"/>
              </a:rPr>
              <a:t>Органам местного самоуправления рекомендуется</a:t>
            </a:r>
            <a:r>
              <a:rPr lang="ru-RU" sz="1200" dirty="0">
                <a:latin typeface="Arial" panose="020B0604020202020204" pitchFamily="34" charset="0"/>
                <a:cs typeface="Arial" panose="020B0604020202020204" pitchFamily="34" charset="0"/>
              </a:rPr>
              <a:t> принять меры к оптимизации расходов на содержание органов местного самоуправления, соблюдать установленные нормативы формирования расходов на оплату труда (с начислениями) депутатов, выборных должностных лиц местного самоуправления, осуществляющих свои полномочия на постоянной основе, муниципальных служащих</a:t>
            </a:r>
            <a:r>
              <a:rPr lang="ru-RU" sz="1200" dirty="0" smtClean="0">
                <a:latin typeface="Arial" panose="020B0604020202020204" pitchFamily="34" charset="0"/>
                <a:cs typeface="Arial" panose="020B0604020202020204" pitchFamily="34" charset="0"/>
              </a:rPr>
              <a:t>.</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Прямоугольник 4"/>
          <p:cNvSpPr/>
          <p:nvPr/>
        </p:nvSpPr>
        <p:spPr>
          <a:xfrm>
            <a:off x="328667" y="6060481"/>
            <a:ext cx="10091163" cy="646331"/>
          </a:xfrm>
          <a:prstGeom prst="rect">
            <a:avLst/>
          </a:prstGeom>
        </p:spPr>
        <p:txBody>
          <a:bodyPr wrap="square">
            <a:spAutoFit/>
          </a:bodyPr>
          <a:lstStyle/>
          <a:p>
            <a:pPr indent="450215" algn="just" eaLnBrk="0" hangingPunct="0">
              <a:spcAft>
                <a:spcPts val="800"/>
              </a:spcAft>
              <a:tabLst>
                <a:tab pos="228600" algn="l"/>
              </a:tabLst>
            </a:pPr>
            <a:r>
              <a:rPr lang="ru-RU" sz="1200" dirty="0">
                <a:latin typeface="Arial" panose="020B0604020202020204" pitchFamily="34" charset="0"/>
                <a:cs typeface="Arial" panose="020B0604020202020204" pitchFamily="34" charset="0"/>
              </a:rPr>
              <a:t>В отчетном периоде </a:t>
            </a:r>
            <a:r>
              <a:rPr lang="ru-RU" sz="1200" b="1" i="1" dirty="0">
                <a:latin typeface="Arial" panose="020B0604020202020204" pitchFamily="34" charset="0"/>
                <a:cs typeface="Arial" panose="020B0604020202020204" pitchFamily="34" charset="0"/>
              </a:rPr>
              <a:t>кредиторская задолженность по оплате труда (включая начисления на оплату труда) муниципальных учреждений</a:t>
            </a:r>
            <a:r>
              <a:rPr lang="ru-RU" sz="1200" dirty="0">
                <a:latin typeface="Arial" panose="020B0604020202020204" pitchFamily="34" charset="0"/>
                <a:cs typeface="Arial" panose="020B0604020202020204" pitchFamily="34" charset="0"/>
              </a:rPr>
              <a:t> во всех городских округах и муниципальных районах Воронежской области с </a:t>
            </a:r>
            <a:r>
              <a:rPr lang="ru-RU" sz="1200" dirty="0" smtClean="0">
                <a:latin typeface="Arial" panose="020B0604020202020204" pitchFamily="34" charset="0"/>
                <a:cs typeface="Arial" panose="020B0604020202020204" pitchFamily="34" charset="0"/>
              </a:rPr>
              <a:t>2019 </a:t>
            </a:r>
            <a:r>
              <a:rPr lang="ru-RU" sz="1200" dirty="0">
                <a:latin typeface="Arial" panose="020B0604020202020204" pitchFamily="34" charset="0"/>
                <a:cs typeface="Arial" panose="020B0604020202020204" pitchFamily="34" charset="0"/>
              </a:rPr>
              <a:t>по 2021 год отсутствовала. </a:t>
            </a: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Прямоугольник 5"/>
          <p:cNvSpPr/>
          <p:nvPr/>
        </p:nvSpPr>
        <p:spPr>
          <a:xfrm>
            <a:off x="431497" y="6706812"/>
            <a:ext cx="9947426" cy="646331"/>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226800" algn="just" fontAlgn="base">
              <a:buFont typeface="Wingdings" panose="05000000000000000000" pitchFamily="2" charset="2"/>
              <a:buChar char="Ø"/>
              <a:tabLst>
                <a:tab pos="228600" algn="l"/>
              </a:tabLst>
            </a:pPr>
            <a:r>
              <a:rPr lang="ru-RU" sz="1200" dirty="0">
                <a:latin typeface="Arial" panose="020B0604020202020204" pitchFamily="34" charset="0"/>
                <a:cs typeface="Arial" panose="020B0604020202020204" pitchFamily="34" charset="0"/>
              </a:rPr>
              <a:t>Для сохранения такой же тенденции в плановом периоде 2022-2024 годов </a:t>
            </a:r>
            <a:r>
              <a:rPr lang="ru-RU" sz="1200" b="1" i="1" dirty="0">
                <a:latin typeface="Arial" panose="020B0604020202020204" pitchFamily="34" charset="0"/>
                <a:cs typeface="Arial" panose="020B0604020202020204" pitchFamily="34" charset="0"/>
              </a:rPr>
              <a:t>органами местного самоуправления должна</a:t>
            </a:r>
            <a:r>
              <a:rPr lang="ru-RU" sz="1200" dirty="0">
                <a:latin typeface="Arial" panose="020B0604020202020204" pitchFamily="34" charset="0"/>
                <a:cs typeface="Arial" panose="020B0604020202020204" pitchFamily="34" charset="0"/>
              </a:rPr>
              <a:t> проводиться бюджетная политика, направленная на гарантированное исполнение всех ранее принятых бюджетных обязательств и принятие новых обязательств только в пределах реальных возможностей их финансового обеспечения. </a:t>
            </a:r>
          </a:p>
        </p:txBody>
      </p:sp>
      <p:graphicFrame>
        <p:nvGraphicFramePr>
          <p:cNvPr id="8" name="Диаграмма 7"/>
          <p:cNvGraphicFramePr>
            <a:graphicFrameLocks/>
          </p:cNvGraphicFramePr>
          <p:nvPr>
            <p:extLst>
              <p:ext uri="{D42A27DB-BD31-4B8C-83A1-F6EECF244321}">
                <p14:modId xmlns:p14="http://schemas.microsoft.com/office/powerpoint/2010/main" xmlns="" val="2671921416"/>
              </p:ext>
            </p:extLst>
          </p:nvPr>
        </p:nvGraphicFramePr>
        <p:xfrm>
          <a:off x="395632" y="955734"/>
          <a:ext cx="10019155" cy="219589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098228" y="517841"/>
            <a:ext cx="8640960" cy="400110"/>
          </a:xfrm>
          <a:prstGeom prst="rect">
            <a:avLst/>
          </a:prstGeom>
          <a:noFill/>
        </p:spPr>
        <p:txBody>
          <a:bodyPr wrap="square" rtlCol="0">
            <a:spAutoFit/>
          </a:bodyPr>
          <a:lstStyle/>
          <a:p>
            <a:pPr algn="ctr"/>
            <a:r>
              <a:rPr lang="ru-RU" sz="1000" b="1" i="1" dirty="0" smtClean="0">
                <a:latin typeface="Arial" pitchFamily="34" charset="0"/>
                <a:cs typeface="Arial" pitchFamily="34" charset="0"/>
              </a:rPr>
              <a:t>Объем расходов бюджетов муниципальных образований на содержание работников органов местного самоуправления</a:t>
            </a:r>
          </a:p>
          <a:p>
            <a:pPr algn="ctr"/>
            <a:r>
              <a:rPr lang="ru-RU" sz="1000" b="1" i="1" dirty="0" smtClean="0">
                <a:latin typeface="Arial" pitchFamily="34" charset="0"/>
                <a:cs typeface="Arial" pitchFamily="34" charset="0"/>
              </a:rPr>
              <a:t>в расчете на 1 жителя, рублей</a:t>
            </a:r>
            <a:endParaRPr lang="ru-RU" sz="1000" b="1" i="1" dirty="0">
              <a:latin typeface="Arial" pitchFamily="34" charset="0"/>
              <a:cs typeface="Arial" pitchFamily="34" charset="0"/>
            </a:endParaRPr>
          </a:p>
        </p:txBody>
      </p:sp>
    </p:spTree>
    <p:extLst>
      <p:ext uri="{BB962C8B-B14F-4D97-AF65-F5344CB8AC3E}">
        <p14:creationId xmlns:p14="http://schemas.microsoft.com/office/powerpoint/2010/main" xmlns="" val="3015468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7</a:t>
            </a:fld>
            <a:endParaRPr lang="ru-RU" dirty="0"/>
          </a:p>
        </p:txBody>
      </p:sp>
      <p:sp>
        <p:nvSpPr>
          <p:cNvPr id="8" name="Прямоугольник 7"/>
          <p:cNvSpPr/>
          <p:nvPr/>
        </p:nvSpPr>
        <p:spPr>
          <a:xfrm>
            <a:off x="455904" y="1764407"/>
            <a:ext cx="10014727" cy="5816977"/>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По данным Единого реестра субъектов малого и среднего предпринимательства (далее – ЕРСМСП) Федеральной налоговой службы по состоянию на 10.01.2022 на территории Воронежской области было зарегистрировано 85 008 субъектов малого и среднего предпринимательства (далее – МСП), из них 286 средних предприятий, 2 914 малых, 27 842 </a:t>
            </a:r>
            <a:r>
              <a:rPr lang="ru-RU" sz="1200" dirty="0" err="1">
                <a:latin typeface="Arial" panose="020B0604020202020204" pitchFamily="34" charset="0"/>
                <a:cs typeface="Arial" panose="020B0604020202020204" pitchFamily="34" charset="0"/>
              </a:rPr>
              <a:t>микропредприятия</a:t>
            </a:r>
            <a:r>
              <a:rPr lang="ru-RU" sz="1200" dirty="0">
                <a:latin typeface="Arial" panose="020B0604020202020204" pitchFamily="34" charset="0"/>
                <a:cs typeface="Arial" panose="020B0604020202020204" pitchFamily="34" charset="0"/>
              </a:rPr>
              <a:t> и 53 966 индивидуальных предпринимателей. </a:t>
            </a:r>
          </a:p>
          <a:p>
            <a:pPr indent="450000" algn="just"/>
            <a:r>
              <a:rPr lang="ru-RU" sz="1200" dirty="0">
                <a:latin typeface="Arial" panose="020B0604020202020204" pitchFamily="34" charset="0"/>
                <a:cs typeface="Arial" panose="020B0604020202020204" pitchFamily="34" charset="0"/>
              </a:rPr>
              <a:t>Значительную долю в деятельности субъектов МСП занимает сфера оптовой и розничной торговли – 38%. Далее следуют: деятельность в сфере транспортировки и хранения – 14%, строительства – 10%, научной деятельности – 7%, обрабатывающих производств – 6%, операций с недвижимым имуществом – 5%, сельского хозяйства – 5%, информации и связи – 4%, гостиниц и </a:t>
            </a:r>
            <a:r>
              <a:rPr lang="ru-RU" sz="1200" dirty="0" smtClean="0">
                <a:latin typeface="Arial" panose="020B0604020202020204" pitchFamily="34" charset="0"/>
                <a:cs typeface="Arial" panose="020B0604020202020204" pitchFamily="34" charset="0"/>
              </a:rPr>
              <a:t>предприятий общественного питания–3%, прочее </a:t>
            </a:r>
            <a:r>
              <a:rPr lang="ru-RU" sz="1200" dirty="0">
                <a:latin typeface="Arial" panose="020B0604020202020204" pitchFamily="34" charset="0"/>
                <a:cs typeface="Arial" panose="020B0604020202020204" pitchFamily="34" charset="0"/>
              </a:rPr>
              <a:t>– 8%.</a:t>
            </a:r>
          </a:p>
          <a:p>
            <a:pPr indent="450000" algn="just"/>
            <a:r>
              <a:rPr lang="ru-RU" sz="1200" dirty="0">
                <a:latin typeface="Arial" panose="020B0604020202020204" pitchFamily="34" charset="0"/>
                <a:cs typeface="Arial" panose="020B0604020202020204" pitchFamily="34" charset="0"/>
              </a:rPr>
              <a:t>Общее количество субъектов МСП в 2021 году выросло на 965 ед., при этом количество юридических лиц уменьшилось на 1 540 ед. или на 4,7%, а количество индивидуальных предпринимателей увеличилось на 2 505 ед. или на 4,9%. </a:t>
            </a:r>
          </a:p>
          <a:p>
            <a:pPr indent="450000" algn="just"/>
            <a:r>
              <a:rPr lang="ru-RU" sz="1200" dirty="0">
                <a:latin typeface="Arial" panose="020B0604020202020204" pitchFamily="34" charset="0"/>
                <a:cs typeface="Arial" panose="020B0604020202020204" pitchFamily="34" charset="0"/>
              </a:rPr>
              <a:t>На уменьшение количества юридических лиц (в основном малых и микро- предприятий) повлияли ограничения, связанные с распространением </a:t>
            </a:r>
            <a:r>
              <a:rPr lang="ru-RU" sz="1200" dirty="0" err="1">
                <a:latin typeface="Arial" panose="020B0604020202020204" pitchFamily="34" charset="0"/>
                <a:cs typeface="Arial" panose="020B0604020202020204" pitchFamily="34" charset="0"/>
              </a:rPr>
              <a:t>коронавирусной</a:t>
            </a:r>
            <a:r>
              <a:rPr lang="ru-RU" sz="1200" dirty="0">
                <a:latin typeface="Arial" panose="020B0604020202020204" pitchFamily="34" charset="0"/>
                <a:cs typeface="Arial" panose="020B0604020202020204" pitchFamily="34" charset="0"/>
              </a:rPr>
              <a:t> инфекции, а также снижение спроса на товары и услуги. Это коснулось предприятий, которые не имели возможности перестроиться под онлайн- или дистанционный формат: сфера красоты и бытового обслуживания, перевозка пассажиров, предпринимателей, занятых ремонтом и обслуживанием автомобилей, и другие направления малого бизнеса. Многие предприниматели перешли в категорию </a:t>
            </a:r>
            <a:r>
              <a:rPr lang="ru-RU" sz="1200" dirty="0" err="1">
                <a:latin typeface="Arial" panose="020B0604020202020204" pitchFamily="34" charset="0"/>
                <a:cs typeface="Arial" panose="020B0604020202020204" pitchFamily="34" charset="0"/>
              </a:rPr>
              <a:t>самозанятых</a:t>
            </a:r>
            <a:r>
              <a:rPr lang="ru-RU" sz="1200" dirty="0">
                <a:latin typeface="Arial" panose="020B0604020202020204" pitchFamily="34" charset="0"/>
                <a:cs typeface="Arial" panose="020B0604020202020204" pitchFamily="34" charset="0"/>
              </a:rPr>
              <a:t> граждан. В 2021 году в Воронежской области количество </a:t>
            </a:r>
            <a:r>
              <a:rPr lang="ru-RU" sz="1200" dirty="0" err="1">
                <a:latin typeface="Arial" panose="020B0604020202020204" pitchFamily="34" charset="0"/>
                <a:cs typeface="Arial" panose="020B0604020202020204" pitchFamily="34" charset="0"/>
              </a:rPr>
              <a:t>самозанятых</a:t>
            </a:r>
            <a:r>
              <a:rPr lang="ru-RU" sz="1200" dirty="0">
                <a:latin typeface="Arial" panose="020B0604020202020204" pitchFamily="34" charset="0"/>
                <a:cs typeface="Arial" panose="020B0604020202020204" pitchFamily="34" charset="0"/>
              </a:rPr>
              <a:t> увеличилось в 2,6 раза и составило 49 645 человек.</a:t>
            </a:r>
          </a:p>
          <a:p>
            <a:pPr indent="450000" algn="just"/>
            <a:r>
              <a:rPr lang="ru-RU" sz="1200" dirty="0">
                <a:latin typeface="Arial" panose="020B0604020202020204" pitchFamily="34" charset="0"/>
                <a:cs typeface="Arial" panose="020B0604020202020204" pitchFamily="34" charset="0"/>
              </a:rPr>
              <a:t>Увеличению количества индивидуальных предпринимателей (далее – ИП) способствовал переход субъектов МСП на патентную систему налогообложения. По данным УФНС России по Воронежской области количество ИП, применяющих патентную систему налогообложения, на конец 2021 года составило 24 088 единиц.  </a:t>
            </a:r>
          </a:p>
          <a:p>
            <a:pPr indent="450000" algn="just"/>
            <a:r>
              <a:rPr lang="ru-RU" sz="1200" dirty="0">
                <a:latin typeface="Arial" panose="020B0604020202020204" pitchFamily="34" charset="0"/>
                <a:cs typeface="Arial" panose="020B0604020202020204" pitchFamily="34" charset="0"/>
              </a:rPr>
              <a:t>В 2021 г. Воронежская область сохранила свои позиции, занимая 3 место по ЦФО в сфере развития МСП. Увеличились численность занятых в сфере МСП и объем налоговых поступлений от малого и среднего бизнеса. </a:t>
            </a:r>
          </a:p>
          <a:p>
            <a:pPr indent="450000" algn="just"/>
            <a:r>
              <a:rPr lang="ru-RU" sz="1200" dirty="0">
                <a:latin typeface="Arial" panose="020B0604020202020204" pitchFamily="34" charset="0"/>
                <a:cs typeface="Arial" panose="020B0604020202020204" pitchFamily="34" charset="0"/>
              </a:rPr>
              <a:t>По данным Минэкономразвития России численность занятых в сфере МСП, включая индивидуальных предпринимателей и </a:t>
            </a:r>
            <a:r>
              <a:rPr lang="ru-RU" sz="1200" dirty="0" err="1">
                <a:latin typeface="Arial" panose="020B0604020202020204" pitchFamily="34" charset="0"/>
                <a:cs typeface="Arial" panose="020B0604020202020204" pitchFamily="34" charset="0"/>
              </a:rPr>
              <a:t>самозанятых</a:t>
            </a:r>
            <a:r>
              <a:rPr lang="ru-RU" sz="1200" dirty="0">
                <a:latin typeface="Arial" panose="020B0604020202020204" pitchFamily="34" charset="0"/>
                <a:cs typeface="Arial" panose="020B0604020202020204" pitchFamily="34" charset="0"/>
              </a:rPr>
              <a:t> граждан, в 2021 году составила 389,0 тыс. человек (в 2020 году – 362,1 тыс. человек). </a:t>
            </a:r>
          </a:p>
          <a:p>
            <a:pPr indent="450000" algn="just"/>
            <a:r>
              <a:rPr lang="ru-RU" sz="1200" dirty="0">
                <a:latin typeface="Arial" panose="020B0604020202020204" pitchFamily="34" charset="0"/>
                <a:cs typeface="Arial" panose="020B0604020202020204" pitchFamily="34" charset="0"/>
              </a:rPr>
              <a:t>Объем налоговых поступлений в консолидированный бюджет Воронежской области по специальным налоговым режимам от субъектов МСП (по данным ФНС России) по состоянию на 01.01.2022 составил 11 044,7 млн рублей (135,9% к 2020 году).</a:t>
            </a:r>
          </a:p>
          <a:p>
            <a:pPr indent="450000" algn="just"/>
            <a:r>
              <a:rPr lang="ru-RU" sz="1200" dirty="0">
                <a:latin typeface="Arial" panose="020B0604020202020204" pitchFamily="34" charset="0"/>
                <a:cs typeface="Arial" panose="020B0604020202020204" pitchFamily="34" charset="0"/>
              </a:rPr>
              <a:t>В Воронежской области сформирована базовая система государственной поддержки малого бизнеса, представляющая собой комплекс правовых, организационных и финансовых механизмов. Муниципальную инфраструктуру поддержки МСП представляют центры поддержки предпринимательства, которые действуют в 22 муниципальных образованиях области. </a:t>
            </a:r>
          </a:p>
          <a:p>
            <a:pPr algn="just"/>
            <a:endParaRPr lang="ru-RU" sz="1200" dirty="0">
              <a:latin typeface="Arial" panose="020B0604020202020204" pitchFamily="34" charset="0"/>
              <a:cs typeface="Arial" panose="020B0604020202020204" pitchFamily="34" charset="0"/>
            </a:endParaRPr>
          </a:p>
          <a:p>
            <a:pPr indent="450000" algn="just"/>
            <a:endParaRPr lang="ru-RU" sz="1200" dirty="0">
              <a:latin typeface="Arial" panose="020B0604020202020204" pitchFamily="34" charset="0"/>
              <a:cs typeface="Arial" panose="020B0604020202020204" pitchFamily="34" charset="0"/>
            </a:endParaRPr>
          </a:p>
        </p:txBody>
      </p:sp>
      <p:sp>
        <p:nvSpPr>
          <p:cNvPr id="9" name="Rectangle 1"/>
          <p:cNvSpPr>
            <a:spLocks noChangeArrowheads="1"/>
          </p:cNvSpPr>
          <p:nvPr/>
        </p:nvSpPr>
        <p:spPr bwMode="auto">
          <a:xfrm>
            <a:off x="455904" y="684287"/>
            <a:ext cx="5298951"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ЭКОНОМИЧЕСКОЕ РАЗВИТИЕ </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8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РАЗВИТИЕ МАЛОГО И СРЕДНЕГО ПРЕДПРИНИМАТЕЛЬСТВА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3069708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70</a:t>
            </a:fld>
            <a:endParaRPr lang="ru-RU" dirty="0"/>
          </a:p>
        </p:txBody>
      </p:sp>
      <p:sp>
        <p:nvSpPr>
          <p:cNvPr id="4" name="Прямоугольник 3"/>
          <p:cNvSpPr/>
          <p:nvPr/>
        </p:nvSpPr>
        <p:spPr>
          <a:xfrm>
            <a:off x="467800" y="5360878"/>
            <a:ext cx="9956360" cy="2492990"/>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Показатель </a:t>
            </a:r>
            <a:r>
              <a:rPr lang="ru-RU" sz="1200" b="1" i="1" dirty="0">
                <a:latin typeface="Arial" panose="020B0604020202020204" pitchFamily="34" charset="0"/>
                <a:cs typeface="Arial" panose="020B0604020202020204" pitchFamily="34" charset="0"/>
              </a:rPr>
              <a:t>«Объем не завершенного в установленные сроки строительства, осуществляемого за счет средств бюджета городского округа (муниципального района)»</a:t>
            </a:r>
            <a:r>
              <a:rPr lang="ru-RU" sz="1200" dirty="0">
                <a:latin typeface="Arial" panose="020B0604020202020204" pitchFamily="34" charset="0"/>
                <a:cs typeface="Arial" panose="020B0604020202020204" pitchFamily="34" charset="0"/>
              </a:rPr>
              <a:t> отражает фактически произведенные затраты с начала строительства по объектам, строительство которых продолжается, либо по которым акты ввода в эксплуатацию еще не оформлены в установленном порядке.</a:t>
            </a:r>
          </a:p>
          <a:p>
            <a:pPr indent="450000" algn="just"/>
            <a:r>
              <a:rPr lang="ru-RU" sz="1200" dirty="0">
                <a:latin typeface="Arial" panose="020B0604020202020204" pitchFamily="34" charset="0"/>
                <a:cs typeface="Arial" panose="020B0604020202020204" pitchFamily="34" charset="0"/>
              </a:rPr>
              <a:t>В большинстве муниципальных образований отсутствуют объекты не завершенного в установленные сроки строительства, осуществляемого за счет средств местных бюджетов. Исключение составляют городской округ г. Воронеж, Каменский, Каширский, </a:t>
            </a:r>
            <a:r>
              <a:rPr lang="ru-RU" sz="1200" dirty="0" err="1">
                <a:latin typeface="Arial" panose="020B0604020202020204" pitchFamily="34" charset="0"/>
                <a:cs typeface="Arial" panose="020B0604020202020204" pitchFamily="34" charset="0"/>
              </a:rPr>
              <a:t>Панинский</a:t>
            </a:r>
            <a:r>
              <a:rPr lang="ru-RU" sz="1200" dirty="0">
                <a:latin typeface="Arial" panose="020B0604020202020204" pitchFamily="34" charset="0"/>
                <a:cs typeface="Arial" panose="020B0604020202020204" pitchFamily="34" charset="0"/>
              </a:rPr>
              <a:t> муниципальные районы</a:t>
            </a:r>
            <a:r>
              <a:rPr lang="ru-RU" sz="1200" dirty="0" smtClean="0">
                <a:latin typeface="Arial" panose="020B0604020202020204" pitchFamily="34" charset="0"/>
                <a:cs typeface="Arial" panose="020B0604020202020204" pitchFamily="34" charset="0"/>
              </a:rPr>
              <a:t>.</a:t>
            </a:r>
          </a:p>
          <a:p>
            <a:pPr indent="450000" algn="just"/>
            <a:endParaRPr lang="ru-RU" sz="1200" dirty="0">
              <a:latin typeface="Arial" panose="020B0604020202020204" pitchFamily="34" charset="0"/>
              <a:cs typeface="Arial" panose="020B0604020202020204" pitchFamily="34" charset="0"/>
            </a:endParaRPr>
          </a:p>
          <a:p>
            <a:pPr indent="450000" algn="just"/>
            <a:r>
              <a:rPr lang="ru-RU" sz="1200" b="1" i="1" dirty="0">
                <a:latin typeface="Arial" panose="020B0604020202020204" pitchFamily="34" charset="0"/>
                <a:cs typeface="Arial" panose="020B0604020202020204" pitchFamily="34" charset="0"/>
              </a:rPr>
              <a:t>Численность</a:t>
            </a:r>
            <a:r>
              <a:rPr lang="x-none" sz="1200" b="1" i="1" dirty="0">
                <a:latin typeface="Arial" panose="020B0604020202020204" pitchFamily="34" charset="0"/>
                <a:cs typeface="Arial" panose="020B0604020202020204" pitchFamily="34" charset="0"/>
              </a:rPr>
              <a:t> постоянного</a:t>
            </a:r>
            <a:r>
              <a:rPr lang="ru-RU" sz="1200" b="1" i="1" dirty="0">
                <a:latin typeface="Arial" panose="020B0604020202020204" pitchFamily="34" charset="0"/>
                <a:cs typeface="Arial" panose="020B0604020202020204" pitchFamily="34" charset="0"/>
              </a:rPr>
              <a:t> населения </a:t>
            </a:r>
            <a:r>
              <a:rPr lang="ru-RU" sz="1200" dirty="0">
                <a:latin typeface="Arial" panose="020B0604020202020204" pitchFamily="34" charset="0"/>
                <a:cs typeface="Arial" panose="020B0604020202020204" pitchFamily="34" charset="0"/>
              </a:rPr>
              <a:t>Воронежской области на начало 2022 года составила 2287,7 тыс. человек, что на 17,9 тыс. человек (или 0,8 %) меньше численности населения на начало 2021 года.</a:t>
            </a:r>
            <a:r>
              <a:rPr lang="ru-RU" sz="1200" b="1" i="1" dirty="0">
                <a:latin typeface="Arial" panose="020B0604020202020204" pitchFamily="34" charset="0"/>
                <a:cs typeface="Arial" panose="020B0604020202020204" pitchFamily="34" charset="0"/>
              </a:rPr>
              <a:t> Среднегодовая численность населения </a:t>
            </a:r>
            <a:r>
              <a:rPr lang="ru-RU" sz="1200" dirty="0">
                <a:latin typeface="Arial" panose="020B0604020202020204" pitchFamily="34" charset="0"/>
                <a:cs typeface="Arial" panose="020B0604020202020204" pitchFamily="34" charset="0"/>
              </a:rPr>
              <a:t>в 2021 году составила </a:t>
            </a:r>
            <a:r>
              <a:rPr lang="ru-RU" sz="1200" b="1" i="1" dirty="0">
                <a:latin typeface="Arial" panose="020B0604020202020204" pitchFamily="34" charset="0"/>
                <a:cs typeface="Arial" panose="020B0604020202020204" pitchFamily="34" charset="0"/>
              </a:rPr>
              <a:t>2296,6 тыс. человек</a:t>
            </a:r>
            <a:r>
              <a:rPr lang="ru-RU" sz="1200" dirty="0">
                <a:latin typeface="Arial" panose="020B0604020202020204" pitchFamily="34" charset="0"/>
                <a:cs typeface="Arial" panose="020B0604020202020204" pitchFamily="34" charset="0"/>
              </a:rPr>
              <a:t> и уменьшилась по сравнению с 2020 годом на 18,3 тыс. чел., к 2018 году – на 34,2 тыс. чел. </a:t>
            </a:r>
          </a:p>
          <a:p>
            <a:pPr indent="450000" algn="just"/>
            <a:endParaRPr lang="ru-RU" sz="1200" dirty="0">
              <a:latin typeface="Arial" panose="020B0604020202020204" pitchFamily="34" charset="0"/>
              <a:cs typeface="Arial" panose="020B0604020202020204" pitchFamily="34" charset="0"/>
            </a:endParaRPr>
          </a:p>
          <a:p>
            <a:pPr indent="450000" algn="just" fontAlgn="base">
              <a:spcAft>
                <a:spcPts val="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Прямоугольник 7"/>
          <p:cNvSpPr/>
          <p:nvPr/>
        </p:nvSpPr>
        <p:spPr>
          <a:xfrm>
            <a:off x="467800" y="4731588"/>
            <a:ext cx="9947148" cy="646331"/>
          </a:xfrm>
          <a:prstGeom prst="rect">
            <a:avLst/>
          </a:prstGeom>
        </p:spPr>
        <p:txBody>
          <a:bodyPr wrap="square">
            <a:spAutoFit/>
          </a:bodyPr>
          <a:lstStyle/>
          <a:p>
            <a:pPr indent="448310" algn="just" fontAlgn="base"/>
            <a:r>
              <a:rPr lang="ru-RU" sz="1200" dirty="0">
                <a:latin typeface="Arial" panose="020B0604020202020204" pitchFamily="34" charset="0"/>
                <a:cs typeface="Arial" panose="020B0604020202020204" pitchFamily="34" charset="0"/>
              </a:rPr>
              <a:t>Документы территориального планирования, в том числе </a:t>
            </a:r>
            <a:r>
              <a:rPr lang="ru-RU" sz="1200" b="1" i="1" dirty="0">
                <a:latin typeface="Arial" panose="020B0604020202020204" pitchFamily="34" charset="0"/>
                <a:cs typeface="Arial" panose="020B0604020202020204" pitchFamily="34" charset="0"/>
              </a:rPr>
              <a:t>генеральные планы </a:t>
            </a:r>
            <a:r>
              <a:rPr lang="ru-RU" sz="1200" dirty="0">
                <a:latin typeface="Arial" panose="020B0604020202020204" pitchFamily="34" charset="0"/>
                <a:cs typeface="Arial" panose="020B0604020202020204" pitchFamily="34" charset="0"/>
              </a:rPr>
              <a:t>поселений и городских округов, а также </a:t>
            </a:r>
            <a:r>
              <a:rPr lang="ru-RU" sz="1200" b="1" i="1" dirty="0">
                <a:latin typeface="Arial" panose="020B0604020202020204" pitchFamily="34" charset="0"/>
                <a:cs typeface="Arial" panose="020B0604020202020204" pitchFamily="34" charset="0"/>
              </a:rPr>
              <a:t>схемы территориального планирования</a:t>
            </a:r>
            <a:r>
              <a:rPr lang="ru-RU" sz="1200" dirty="0">
                <a:latin typeface="Arial" panose="020B0604020202020204" pitchFamily="34" charset="0"/>
                <a:cs typeface="Arial" panose="020B0604020202020204" pitchFamily="34" charset="0"/>
              </a:rPr>
              <a:t> муниципальных районов, </a:t>
            </a:r>
            <a:r>
              <a:rPr lang="ru-RU" sz="1200" b="1" i="1" dirty="0">
                <a:latin typeface="Arial" panose="020B0604020202020204" pitchFamily="34" charset="0"/>
                <a:cs typeface="Arial" panose="020B0604020202020204" pitchFamily="34" charset="0"/>
              </a:rPr>
              <a:t>утверждены</a:t>
            </a:r>
            <a:r>
              <a:rPr lang="ru-RU" sz="1200" dirty="0">
                <a:latin typeface="Arial" panose="020B0604020202020204" pitchFamily="34" charset="0"/>
                <a:cs typeface="Arial" panose="020B0604020202020204" pitchFamily="34" charset="0"/>
              </a:rPr>
              <a:t> во всех муниципальных образованиях по состоянию на 01.01.2013 года. </a:t>
            </a: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Прямоугольник 8"/>
          <p:cNvSpPr/>
          <p:nvPr/>
        </p:nvSpPr>
        <p:spPr>
          <a:xfrm>
            <a:off x="467801" y="3245276"/>
            <a:ext cx="9947147" cy="1384995"/>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000" algn="just"/>
            <a:r>
              <a:rPr lang="ru-RU" sz="1200" dirty="0">
                <a:latin typeface="Arial" panose="020B0604020202020204" pitchFamily="34" charset="0"/>
                <a:cs typeface="Arial" panose="020B0604020202020204" pitchFamily="34" charset="0"/>
              </a:rPr>
              <a:t>С целью повышения эффективности деятельности по работе с муниципальным имуществом </a:t>
            </a:r>
            <a:r>
              <a:rPr lang="ru-RU" sz="1200" b="1" i="1" dirty="0">
                <a:latin typeface="Arial" panose="020B0604020202020204" pitchFamily="34" charset="0"/>
                <a:cs typeface="Arial" panose="020B0604020202020204" pitchFamily="34" charset="0"/>
              </a:rPr>
              <a:t>органам местного самоуправления рекомендуется:</a:t>
            </a:r>
            <a:endParaRPr lang="ru-RU" sz="1200"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продолжить работу по реформированию муниципальных предприятий, а также оптимизации сроков ликвидации предприятий в рамках реализации Федерального закона от 27.12.2019 № 485-ФЗ «О внесении изменений в Федеральный закон «О государственных и муниципальных унитарных предприятиях» и Федеральный закон «О защите конкуренции»;</a:t>
            </a:r>
          </a:p>
          <a:p>
            <a:pPr marL="171450" lvl="0" indent="-171450" algn="just">
              <a:buFont typeface="Wingdings" panose="05000000000000000000" pitchFamily="2" charset="2"/>
              <a:buChar char="Ø"/>
            </a:pPr>
            <a:r>
              <a:rPr lang="ru-RU" sz="1200" dirty="0">
                <a:latin typeface="Arial" panose="020B0604020202020204" pitchFamily="34" charset="0"/>
                <a:cs typeface="Arial" panose="020B0604020202020204" pitchFamily="34" charset="0"/>
              </a:rPr>
              <a:t>принимать своевременные и эффективные меры по оптимизации и недопущению возникновения просроченных обязательств предприятий, направленных в том числе на предотвращение введения процедур банкротства</a:t>
            </a:r>
            <a:r>
              <a:rPr lang="ru-RU" sz="1200" dirty="0" smtClean="0">
                <a:latin typeface="Arial" panose="020B0604020202020204" pitchFamily="34" charset="0"/>
                <a:cs typeface="Arial" panose="020B0604020202020204" pitchFamily="34" charset="0"/>
              </a:rPr>
              <a:t>.</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Прямоугольник 6"/>
          <p:cNvSpPr/>
          <p:nvPr/>
        </p:nvSpPr>
        <p:spPr>
          <a:xfrm>
            <a:off x="400814" y="612279"/>
            <a:ext cx="10081120" cy="2862322"/>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По итогам 2021 года в муниципальных образованиях области отсутствовало </a:t>
            </a:r>
            <a:r>
              <a:rPr lang="ru-RU" sz="1200" b="1" i="1" dirty="0">
                <a:latin typeface="Arial" panose="020B0604020202020204" pitchFamily="34" charset="0"/>
                <a:cs typeface="Arial" panose="020B0604020202020204" pitchFamily="34" charset="0"/>
              </a:rPr>
              <a:t>имущество предприятий, находящихся в процедуре банкротства,</a:t>
            </a:r>
            <a:r>
              <a:rPr lang="ru-RU" sz="1200" dirty="0">
                <a:latin typeface="Arial" panose="020B0604020202020204" pitchFamily="34" charset="0"/>
                <a:cs typeface="Arial" panose="020B0604020202020204" pitchFamily="34" charset="0"/>
              </a:rPr>
              <a:t> что свидетельствует об эффективной работе органов местного самоуправления с муниципальным имуществом и </a:t>
            </a:r>
            <a:r>
              <a:rPr lang="ru-RU" sz="1200" dirty="0" err="1">
                <a:latin typeface="Arial" panose="020B0604020202020204" pitchFamily="34" charset="0"/>
                <a:cs typeface="Arial" panose="020B0604020202020204" pitchFamily="34" charset="0"/>
              </a:rPr>
              <a:t>МУПами</a:t>
            </a:r>
            <a:r>
              <a:rPr lang="ru-RU" sz="1200" dirty="0">
                <a:latin typeface="Arial" panose="020B0604020202020204" pitchFamily="34" charset="0"/>
                <a:cs typeface="Arial" panose="020B0604020202020204" pitchFamily="34" charset="0"/>
              </a:rPr>
              <a:t>.  В 2021 году в отношении </a:t>
            </a:r>
            <a:r>
              <a:rPr lang="ru-RU" sz="1200" dirty="0" err="1">
                <a:latin typeface="Arial" panose="020B0604020202020204" pitchFamily="34" charset="0"/>
                <a:cs typeface="Arial" panose="020B0604020202020204" pitchFamily="34" charset="0"/>
              </a:rPr>
              <a:t>МУПов</a:t>
            </a:r>
            <a:r>
              <a:rPr lang="ru-RU" sz="1200" dirty="0">
                <a:latin typeface="Arial" panose="020B0604020202020204" pitchFamily="34" charset="0"/>
                <a:cs typeface="Arial" panose="020B0604020202020204" pitchFamily="34" charset="0"/>
              </a:rPr>
              <a:t>, осуществляющих деятельность на территории Воронежской области, процедуры банкротства не вводились.</a:t>
            </a:r>
          </a:p>
          <a:p>
            <a:pPr indent="450000" algn="just"/>
            <a:r>
              <a:rPr lang="ru-RU" sz="1200" dirty="0">
                <a:latin typeface="Arial" panose="020B0604020202020204" pitchFamily="34" charset="0"/>
                <a:cs typeface="Arial" panose="020B0604020202020204" pitchFamily="34" charset="0"/>
              </a:rPr>
              <a:t>По состоянию на 01.01.2022 года на территории Воронежской области зарегистрировано 136 муниципальных предприятий. В рамках реализации мероприятий по исполнению Федерального закона от 27.12.2019 № 485-ФЗ, предусматривающего запрет на создание и существование унитарных предприятий, за 2020-2021 годы органами местного самоуправления ликвидировано 9 предприятий, 1 предприятие преобразовано в бюджетное учреждение, по согласованию с Управлением Федеральной антимонопольной службы по Воронежской области создано 2 предприятия. </a:t>
            </a:r>
          </a:p>
          <a:p>
            <a:pPr indent="450000" algn="just"/>
            <a:r>
              <a:rPr lang="ru-RU" sz="1200" dirty="0">
                <a:latin typeface="Arial" panose="020B0604020202020204" pitchFamily="34" charset="0"/>
                <a:cs typeface="Arial" panose="020B0604020202020204" pitchFamily="34" charset="0"/>
              </a:rPr>
              <a:t>По результатам мониторинга в целом отмечается повышение качества работы муниципалитетов по обеспечению эффективной деятельности муниципальных предприятий. Совокупный финансовый результат деятельности МУП Воронежской области за 2021 год имеет позитивную динамику относительно 2020 года и отмечается существенным сокращением убыточности предприятий - на 66%. На этот факт повлияло своевременное исполнение администрациями муниципальных образований сетевых графиков по выводу убыточных предприятий на безубыточный уровень деятельности.</a:t>
            </a:r>
          </a:p>
          <a:p>
            <a:pPr indent="450000" algn="just" fontAlgn="base">
              <a:spcAft>
                <a:spcPts val="0"/>
              </a:spcAft>
            </a:pP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40241570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71</a:t>
            </a:fld>
            <a:endParaRPr lang="ru-RU" dirty="0"/>
          </a:p>
        </p:txBody>
      </p:sp>
      <p:sp>
        <p:nvSpPr>
          <p:cNvPr id="3" name="Прямоугольник 2"/>
          <p:cNvSpPr/>
          <p:nvPr/>
        </p:nvSpPr>
        <p:spPr>
          <a:xfrm>
            <a:off x="450157" y="5901088"/>
            <a:ext cx="10081120" cy="1569660"/>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360000" algn="just"/>
            <a:r>
              <a:rPr lang="ru-RU" sz="1200" dirty="0">
                <a:latin typeface="Arial" panose="020B0604020202020204" pitchFamily="34" charset="0"/>
                <a:cs typeface="Arial" panose="020B0604020202020204" pitchFamily="34" charset="0"/>
              </a:rPr>
              <a:t>Учитывая накопленные демографические проблемы, важнейшим фактором среднесрочного развития муниципальных районов и городских округов станут </a:t>
            </a:r>
            <a:r>
              <a:rPr lang="ru-RU" sz="1200" b="1" dirty="0">
                <a:latin typeface="Arial" panose="020B0604020202020204" pitchFamily="34" charset="0"/>
                <a:cs typeface="Arial" panose="020B0604020202020204" pitchFamily="34" charset="0"/>
              </a:rPr>
              <a:t>демографические вызовы. </a:t>
            </a:r>
            <a:r>
              <a:rPr lang="ru-RU" sz="1200" dirty="0">
                <a:latin typeface="Arial" panose="020B0604020202020204" pitchFamily="34" charset="0"/>
                <a:cs typeface="Arial" panose="020B0604020202020204" pitchFamily="34" charset="0"/>
              </a:rPr>
              <a:t>В силу объективных демографических трендов в ближайшие несколько лет население Воронежской области будет сокращаться. Необходимо переломить эту тенденцию и обеспечить к 2030 году рост численности населения, в первую очередь, за счет стабилизации рождаемости и снижения смертности.</a:t>
            </a:r>
            <a:endParaRPr lang="ru-RU" sz="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indent="360000" algn="just"/>
            <a:r>
              <a:rPr lang="ru-RU" sz="1200" dirty="0" smtClean="0">
                <a:latin typeface="Arial" panose="020B0604020202020204" pitchFamily="34" charset="0"/>
                <a:cs typeface="Arial" panose="020B0604020202020204" pitchFamily="34" charset="0"/>
              </a:rPr>
              <a:t>В </a:t>
            </a:r>
            <a:r>
              <a:rPr lang="ru-RU" sz="1200" dirty="0">
                <a:latin typeface="Arial" panose="020B0604020202020204" pitchFamily="34" charset="0"/>
                <a:cs typeface="Arial" panose="020B0604020202020204" pitchFamily="34" charset="0"/>
              </a:rPr>
              <a:t>целях реагирования на возможное ухудшение демографической ситуации и повышения эффективности работы по показателям численности населения </a:t>
            </a:r>
            <a:r>
              <a:rPr lang="ru-RU" sz="1200" b="1" i="1" dirty="0">
                <a:latin typeface="Arial" panose="020B0604020202020204" pitchFamily="34" charset="0"/>
                <a:cs typeface="Arial" panose="020B0604020202020204" pitchFamily="34" charset="0"/>
              </a:rPr>
              <a:t>администрациям муниципальных образований рекомендуется </a:t>
            </a:r>
            <a:r>
              <a:rPr lang="ru-RU" sz="1200" dirty="0">
                <a:latin typeface="Arial" panose="020B0604020202020204" pitchFamily="34" charset="0"/>
                <a:cs typeface="Arial" panose="020B0604020202020204" pitchFamily="34" charset="0"/>
              </a:rPr>
              <a:t>актуализировать планы мероприятий по улучшению демографической ситуации с учетом реализуемых на территории Воронежской области национальных проектов «Демография», «Здравоохранение», а также с учетом общенациональных целей по снижению убыли населения</a:t>
            </a:r>
            <a:r>
              <a:rPr lang="ru-RU" sz="1200" dirty="0" smtClean="0">
                <a:latin typeface="Arial" panose="020B0604020202020204" pitchFamily="34" charset="0"/>
                <a:cs typeface="Arial" panose="020B0604020202020204" pitchFamily="34" charset="0"/>
              </a:rPr>
              <a:t>.</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Прямоугольник 3"/>
          <p:cNvSpPr/>
          <p:nvPr/>
        </p:nvSpPr>
        <p:spPr>
          <a:xfrm>
            <a:off x="450156" y="3038766"/>
            <a:ext cx="10081120" cy="2862322"/>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 целом по области число родившихся снизилось на 3,0% и составило 18,6 тыс. младенцев. При этом увеличение числа родившихся отмечалось в 13 муниципальных образованиях: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Грибановском, </a:t>
            </a:r>
            <a:r>
              <a:rPr lang="ru-RU" sz="1200" dirty="0" err="1">
                <a:latin typeface="Arial" panose="020B0604020202020204" pitchFamily="34" charset="0"/>
                <a:cs typeface="Arial" panose="020B0604020202020204" pitchFamily="34" charset="0"/>
              </a:rPr>
              <a:t>Калачеевском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Острогожском, Павловском, Петропавловском,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Россошанском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Таловском</a:t>
            </a:r>
            <a:r>
              <a:rPr lang="ru-RU" sz="1200" dirty="0">
                <a:latin typeface="Arial" panose="020B0604020202020204" pitchFamily="34" charset="0"/>
                <a:cs typeface="Arial" panose="020B0604020202020204" pitchFamily="34" charset="0"/>
              </a:rPr>
              <a:t>, Терновском муниципальных районах, а также в Борисоглебском городском округе. Наиболее высокий прирост рождаемости зарегистрирован в Петропавловском (на 50,0%), Грибановском (на 19,3%), </a:t>
            </a:r>
            <a:r>
              <a:rPr lang="ru-RU" sz="1200" dirty="0" err="1">
                <a:latin typeface="Arial" panose="020B0604020202020204" pitchFamily="34" charset="0"/>
                <a:cs typeface="Arial" panose="020B0604020202020204" pitchFamily="34" charset="0"/>
              </a:rPr>
              <a:t>Таловском</a:t>
            </a:r>
            <a:r>
              <a:rPr lang="ru-RU" sz="1200" dirty="0">
                <a:latin typeface="Arial" panose="020B0604020202020204" pitchFamily="34" charset="0"/>
                <a:cs typeface="Arial" panose="020B0604020202020204" pitchFamily="34" charset="0"/>
              </a:rPr>
              <a:t> (на 10,4%), Терновском (на 10,2%) муниципальных районах. Самое высокое падение рождаемости зарегистрировано в Подгоренском (на 29,2%), Новохоперском (на 16,4%) муниципальных районах и городском округе город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(на 22,8%). </a:t>
            </a:r>
          </a:p>
          <a:p>
            <a:pPr indent="450000" algn="just"/>
            <a:r>
              <a:rPr lang="ru-RU" sz="1200" dirty="0">
                <a:latin typeface="Arial" panose="020B0604020202020204" pitchFamily="34" charset="0"/>
                <a:cs typeface="Arial" panose="020B0604020202020204" pitchFamily="34" charset="0"/>
              </a:rPr>
              <a:t>В целом по Воронежской области смертность населения увеличилась на 21,8% и составила 46,5 тыс. человек. Снижение смертности по сравнению с 2020 годом произошло только в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районе (на 8,6%). </a:t>
            </a:r>
          </a:p>
          <a:p>
            <a:pPr indent="450000" algn="just"/>
            <a:r>
              <a:rPr lang="ru-RU" sz="1200" dirty="0">
                <a:latin typeface="Arial" panose="020B0604020202020204" pitchFamily="34" charset="0"/>
                <a:cs typeface="Arial" panose="020B0604020202020204" pitchFamily="34" charset="0"/>
              </a:rPr>
              <a:t>В целом по области превышение числа умерших над числом родившихся составило 2,5 раза (в 2019 году </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1,9 </a:t>
            </a:r>
            <a:r>
              <a:rPr lang="ru-RU" sz="1200" dirty="0" smtClean="0">
                <a:latin typeface="Arial" panose="020B0604020202020204" pitchFamily="34" charset="0"/>
                <a:cs typeface="Arial" panose="020B0604020202020204" pitchFamily="34" charset="0"/>
              </a:rPr>
              <a:t>раза). </a:t>
            </a:r>
            <a:r>
              <a:rPr lang="ru-RU" sz="1200" dirty="0">
                <a:latin typeface="Arial" panose="020B0604020202020204" pitchFamily="34" charset="0"/>
                <a:cs typeface="Arial" panose="020B0604020202020204" pitchFamily="34" charset="0"/>
              </a:rPr>
              <a:t>В 12 муниципальных районах это превышение достигло предельных значений: в Подгоренском (в 4,9 раза), Нижнедевицком </a:t>
            </a:r>
            <a:r>
              <a:rPr lang="ru-RU" sz="1200" dirty="0" smtClean="0">
                <a:latin typeface="Arial" panose="020B0604020202020204" pitchFamily="34" charset="0"/>
                <a:cs typeface="Arial" panose="020B0604020202020204" pitchFamily="34" charset="0"/>
              </a:rPr>
              <a:t>(в 4,8 раза), </a:t>
            </a:r>
            <a:r>
              <a:rPr lang="ru-RU" sz="1200" dirty="0" err="1" smtClean="0">
                <a:latin typeface="Arial" panose="020B0604020202020204" pitchFamily="34" charset="0"/>
                <a:cs typeface="Arial" panose="020B0604020202020204" pitchFamily="34" charset="0"/>
              </a:rPr>
              <a:t>Эртильском</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(в 4,2 раза), Аннинском, </a:t>
            </a:r>
            <a:r>
              <a:rPr lang="ru-RU" sz="1200" dirty="0" err="1">
                <a:latin typeface="Arial" panose="020B0604020202020204" pitchFamily="34" charset="0"/>
                <a:cs typeface="Arial" panose="020B0604020202020204" pitchFamily="34" charset="0"/>
              </a:rPr>
              <a:t>Воробьевском</a:t>
            </a:r>
            <a:r>
              <a:rPr lang="ru-RU" sz="1200" dirty="0">
                <a:latin typeface="Arial" panose="020B0604020202020204" pitchFamily="34" charset="0"/>
                <a:cs typeface="Arial" panose="020B0604020202020204" pitchFamily="34" charset="0"/>
              </a:rPr>
              <a:t>, Новохоперском (в 3,9 раза), в </a:t>
            </a:r>
            <a:r>
              <a:rPr lang="ru-RU" sz="1200" dirty="0" err="1">
                <a:latin typeface="Arial" panose="020B0604020202020204" pitchFamily="34" charset="0"/>
                <a:cs typeface="Arial" panose="020B0604020202020204" pitchFamily="34" charset="0"/>
              </a:rPr>
              <a:t>Калачеевском</a:t>
            </a:r>
            <a:r>
              <a:rPr lang="ru-RU" sz="1200" dirty="0">
                <a:latin typeface="Arial" panose="020B0604020202020204" pitchFamily="34" charset="0"/>
                <a:cs typeface="Arial" panose="020B0604020202020204" pitchFamily="34" charset="0"/>
              </a:rPr>
              <a:t>, Острогожском, Терновском (в 3,8 раза), Каменском, Кантемировском, Петропавловском (в 3,6 раза) муниципальных районах. Наилучшее соотношение этого показателя зафиксировано в городском округе город Воронеж (в 2,0 раза),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(в 1,9 раза), </a:t>
            </a:r>
            <a:r>
              <a:rPr lang="ru-RU" sz="1200" dirty="0" err="1">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и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(в 2,2 раза) муниципальных районах. </a:t>
            </a:r>
          </a:p>
        </p:txBody>
      </p:sp>
      <p:sp>
        <p:nvSpPr>
          <p:cNvPr id="5" name="Прямоугольник 4"/>
          <p:cNvSpPr/>
          <p:nvPr/>
        </p:nvSpPr>
        <p:spPr>
          <a:xfrm>
            <a:off x="450156" y="468263"/>
            <a:ext cx="10081120" cy="2677656"/>
          </a:xfrm>
          <a:prstGeom prst="rect">
            <a:avLst/>
          </a:prstGeom>
        </p:spPr>
        <p:txBody>
          <a:bodyPr wrap="square">
            <a:spAutoFit/>
          </a:bodyPr>
          <a:lstStyle/>
          <a:p>
            <a:pPr indent="450000" algn="just"/>
            <a:r>
              <a:rPr lang="ru-RU" sz="1200" dirty="0" smtClean="0">
                <a:latin typeface="Arial" panose="020B0604020202020204" pitchFamily="34" charset="0"/>
                <a:cs typeface="Arial" panose="020B0604020202020204" pitchFamily="34" charset="0"/>
              </a:rPr>
              <a:t>Рост </a:t>
            </a:r>
            <a:r>
              <a:rPr lang="ru-RU" sz="1200" dirty="0">
                <a:latin typeface="Arial" panose="020B0604020202020204" pitchFamily="34" charset="0"/>
                <a:cs typeface="Arial" panose="020B0604020202020204" pitchFamily="34" charset="0"/>
              </a:rPr>
              <a:t>среднегодовой численности населения по отношению к 2020 году зафиксирован в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и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муниципальных районах и произошел за счет миграционного прироста населения. В 2021 году миграционный прирост увеличился в 11,6 раз по сравнению с 2020 годом и составил 10 062 человека. </a:t>
            </a:r>
          </a:p>
          <a:p>
            <a:pPr indent="450000" algn="just"/>
            <a:r>
              <a:rPr lang="ru-RU" sz="1200" dirty="0">
                <a:latin typeface="Arial" panose="020B0604020202020204" pitchFamily="34" charset="0"/>
                <a:cs typeface="Arial" panose="020B0604020202020204" pitchFamily="34" charset="0"/>
              </a:rPr>
              <a:t>Наибольшее положительное сальдо миграции, т.е. превышение числа прибывших над числом выбывших, сложилось в </a:t>
            </a:r>
            <a:r>
              <a:rPr lang="ru-RU" sz="1200" dirty="0" err="1">
                <a:latin typeface="Arial" panose="020B0604020202020204" pitchFamily="34" charset="0"/>
                <a:cs typeface="Arial" panose="020B0604020202020204" pitchFamily="34" charset="0"/>
              </a:rPr>
              <a:t>Рамонском</a:t>
            </a:r>
            <a:r>
              <a:rPr lang="ru-RU" sz="1200" dirty="0">
                <a:latin typeface="Arial" panose="020B0604020202020204" pitchFamily="34" charset="0"/>
                <a:cs typeface="Arial" panose="020B0604020202020204" pitchFamily="34" charset="0"/>
              </a:rPr>
              <a:t>, </a:t>
            </a:r>
            <a:r>
              <a:rPr lang="ru-RU" sz="1200" dirty="0" err="1" smtClean="0">
                <a:latin typeface="Arial" panose="020B0604020202020204" pitchFamily="34" charset="0"/>
                <a:cs typeface="Arial" panose="020B0604020202020204" pitchFamily="34" charset="0"/>
              </a:rPr>
              <a:t>Новоусманском</a:t>
            </a:r>
            <a:r>
              <a:rPr lang="ru-RU" sz="1200" dirty="0" smtClean="0">
                <a:latin typeface="Arial" panose="020B0604020202020204" pitchFamily="34" charset="0"/>
                <a:cs typeface="Arial" panose="020B0604020202020204" pitchFamily="34" charset="0"/>
              </a:rPr>
              <a:t>, Семилукском</a:t>
            </a:r>
            <a:r>
              <a:rPr lang="ru-RU" sz="1200" dirty="0">
                <a:latin typeface="Arial" panose="020B0604020202020204" pitchFamily="34" charset="0"/>
                <a:cs typeface="Arial" panose="020B0604020202020204" pitchFamily="34" charset="0"/>
              </a:rPr>
              <a:t>, Хохольском муниципальных районах и в городском округе город Воронеж. Существенные потери численности жителей из-за миграционной убыли наблюдались в Борисоглебском городском округе, </a:t>
            </a:r>
            <a:r>
              <a:rPr lang="ru-RU" sz="1200" dirty="0" err="1">
                <a:latin typeface="Arial" panose="020B0604020202020204" pitchFamily="34" charset="0"/>
                <a:cs typeface="Arial" panose="020B0604020202020204" pitchFamily="34" charset="0"/>
              </a:rPr>
              <a:t>Бутурлиновском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Лискинском</a:t>
            </a:r>
            <a:r>
              <a:rPr lang="ru-RU" sz="1200" dirty="0">
                <a:latin typeface="Arial" panose="020B0604020202020204" pitchFamily="34" charset="0"/>
                <a:cs typeface="Arial" panose="020B0604020202020204" pitchFamily="34" charset="0"/>
              </a:rPr>
              <a:t> и </a:t>
            </a:r>
            <a:r>
              <a:rPr lang="ru-RU" sz="1200" dirty="0" err="1">
                <a:latin typeface="Arial" panose="020B0604020202020204" pitchFamily="34" charset="0"/>
                <a:cs typeface="Arial" panose="020B0604020202020204" pitchFamily="34" charset="0"/>
              </a:rPr>
              <a:t>Калачеевском</a:t>
            </a:r>
            <a:r>
              <a:rPr lang="ru-RU" sz="1200" dirty="0">
                <a:latin typeface="Arial" panose="020B0604020202020204" pitchFamily="34" charset="0"/>
                <a:cs typeface="Arial" panose="020B0604020202020204" pitchFamily="34" charset="0"/>
              </a:rPr>
              <a:t> муниципальных районах.</a:t>
            </a:r>
          </a:p>
          <a:p>
            <a:pPr indent="450000" algn="just"/>
            <a:r>
              <a:rPr lang="ru-RU" sz="1200" dirty="0">
                <a:latin typeface="Arial" panose="020B0604020202020204" pitchFamily="34" charset="0"/>
                <a:cs typeface="Arial" panose="020B0604020202020204" pitchFamily="34" charset="0"/>
              </a:rPr>
              <a:t>В 2021 году во всех муниципальных образованиях области </a:t>
            </a:r>
            <a:r>
              <a:rPr lang="ru-RU" sz="1200" dirty="0" smtClean="0">
                <a:latin typeface="Arial" panose="020B0604020202020204" pitchFamily="34" charset="0"/>
                <a:cs typeface="Arial" panose="020B0604020202020204" pitchFamily="34" charset="0"/>
              </a:rPr>
              <a:t>по-прежнему </a:t>
            </a:r>
            <a:r>
              <a:rPr lang="ru-RU" sz="1200" dirty="0">
                <a:latin typeface="Arial" panose="020B0604020202020204" pitchFamily="34" charset="0"/>
                <a:cs typeface="Arial" panose="020B0604020202020204" pitchFamily="34" charset="0"/>
              </a:rPr>
              <a:t>наблюдалась естественная убыль населения, которая составила в целом по области 27,9 тыс. человек, что на 8,9 тыс. человек или на 47,0% выше уровня 2020 года. </a:t>
            </a:r>
          </a:p>
          <a:p>
            <a:pPr indent="450000" algn="just"/>
            <a:r>
              <a:rPr lang="ru-RU" sz="1200" dirty="0">
                <a:latin typeface="Arial" panose="020B0604020202020204" pitchFamily="34" charset="0"/>
                <a:cs typeface="Arial" panose="020B0604020202020204" pitchFamily="34" charset="0"/>
              </a:rPr>
              <a:t>По итогам 2021 года рост естественной убыли зафиксирован в 33 муниципальных образованиях области. Наибольший рост естественной убыли произошел в </a:t>
            </a:r>
            <a:r>
              <a:rPr lang="ru-RU" sz="1200" dirty="0" err="1">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районе (в 2 раза), городских округах город Воронеж (в 1,84 раза) и город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(в 1,79 раза), а также в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(в 1,76 раза),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(в 1,69 раза), Новохоперском (в 1,67 раза), </a:t>
            </a:r>
            <a:r>
              <a:rPr lang="ru-RU" sz="1200" dirty="0" err="1">
                <a:latin typeface="Arial" panose="020B0604020202020204" pitchFamily="34" charset="0"/>
                <a:cs typeface="Arial" panose="020B0604020202020204" pitchFamily="34" charset="0"/>
              </a:rPr>
              <a:t>Поворинском</a:t>
            </a:r>
            <a:r>
              <a:rPr lang="ru-RU" sz="1200" dirty="0">
                <a:latin typeface="Arial" panose="020B0604020202020204" pitchFamily="34" charset="0"/>
                <a:cs typeface="Arial" panose="020B0604020202020204" pitchFamily="34" charset="0"/>
              </a:rPr>
              <a:t> (в 1,62 раза) муниципальных районах. </a:t>
            </a:r>
          </a:p>
          <a:p>
            <a:pPr indent="450000" algn="just"/>
            <a:r>
              <a:rPr lang="ru-RU" sz="1200" dirty="0">
                <a:latin typeface="Arial" panose="020B0604020202020204" pitchFamily="34" charset="0"/>
                <a:cs typeface="Arial" panose="020B0604020202020204" pitchFamily="34" charset="0"/>
              </a:rPr>
              <a:t>Снижение естественной убыли произошло в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муниципальном районе (на 13,9</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8805339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72</a:t>
            </a:fld>
            <a:endParaRPr lang="ru-RU" dirty="0"/>
          </a:p>
        </p:txBody>
      </p:sp>
      <p:sp>
        <p:nvSpPr>
          <p:cNvPr id="3" name="TextBox 2"/>
          <p:cNvSpPr txBox="1"/>
          <p:nvPr/>
        </p:nvSpPr>
        <p:spPr>
          <a:xfrm>
            <a:off x="810196" y="661328"/>
            <a:ext cx="7763279" cy="276999"/>
          </a:xfrm>
          <a:prstGeom prst="rect">
            <a:avLst/>
          </a:prstGeom>
          <a:noFill/>
        </p:spPr>
        <p:txBody>
          <a:bodyPr wrap="none" rtlCol="0">
            <a:spAutoFit/>
          </a:bodyPr>
          <a:lstStyle/>
          <a:p>
            <a:r>
              <a:rPr lang="ru-RU" sz="1200" b="1" i="1" dirty="0" smtClean="0">
                <a:latin typeface="Arial" pitchFamily="34" charset="0"/>
                <a:cs typeface="Arial" pitchFamily="34" charset="0"/>
              </a:rPr>
              <a:t>УДОВЛЕТВОРЕННОСТЬ НАСЕЛЕНИЯ ДЕЯТЕЛЬНОСТЬЮ ОРГАНОВ МЕСТНОГО САМОУПРАВЛЕНИЯ</a:t>
            </a:r>
            <a:endParaRPr lang="ru-RU" sz="1200" b="1" i="1" dirty="0">
              <a:latin typeface="Arial" pitchFamily="34" charset="0"/>
              <a:cs typeface="Arial" pitchFamily="34" charset="0"/>
            </a:endParaRPr>
          </a:p>
        </p:txBody>
      </p:sp>
      <p:sp>
        <p:nvSpPr>
          <p:cNvPr id="4" name="TextBox 3"/>
          <p:cNvSpPr txBox="1"/>
          <p:nvPr/>
        </p:nvSpPr>
        <p:spPr>
          <a:xfrm>
            <a:off x="177325" y="2709221"/>
            <a:ext cx="4408579" cy="415498"/>
          </a:xfrm>
          <a:prstGeom prst="rect">
            <a:avLst/>
          </a:prstGeom>
          <a:noFill/>
        </p:spPr>
        <p:txBody>
          <a:bodyPr wrap="square" rtlCol="0">
            <a:spAutoFit/>
          </a:bodyPr>
          <a:lstStyle/>
          <a:p>
            <a:pPr algn="ctr"/>
            <a:r>
              <a:rPr lang="ru-RU" sz="1050" b="1" i="1" dirty="0" smtClean="0">
                <a:latin typeface="Arial" pitchFamily="34" charset="0"/>
                <a:cs typeface="Arial" pitchFamily="34" charset="0"/>
              </a:rPr>
              <a:t>Удовлетворенность населения деятельностью </a:t>
            </a:r>
          </a:p>
          <a:p>
            <a:pPr algn="ctr"/>
            <a:r>
              <a:rPr lang="ru-RU" sz="1050" b="1" i="1" dirty="0" smtClean="0">
                <a:latin typeface="Arial" pitchFamily="34" charset="0"/>
                <a:cs typeface="Arial" pitchFamily="34" charset="0"/>
              </a:rPr>
              <a:t>органов местного самоуправления,% от числа опрошенных</a:t>
            </a:r>
            <a:endParaRPr lang="ru-RU" sz="1050" b="1" i="1" dirty="0">
              <a:latin typeface="Arial" pitchFamily="34" charset="0"/>
              <a:cs typeface="Arial" pitchFamily="34"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xmlns="" val="3094184984"/>
              </p:ext>
            </p:extLst>
          </p:nvPr>
        </p:nvGraphicFramePr>
        <p:xfrm>
          <a:off x="384941" y="3102849"/>
          <a:ext cx="3744416" cy="15566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xmlns="" val="1874310450"/>
              </p:ext>
            </p:extLst>
          </p:nvPr>
        </p:nvGraphicFramePr>
        <p:xfrm>
          <a:off x="4485354" y="3119258"/>
          <a:ext cx="5924756" cy="4067187"/>
        </p:xfrm>
        <a:graphic>
          <a:graphicData uri="http://schemas.openxmlformats.org/drawingml/2006/table">
            <a:tbl>
              <a:tblPr/>
              <a:tblGrid>
                <a:gridCol w="1388252">
                  <a:extLst>
                    <a:ext uri="{9D8B030D-6E8A-4147-A177-3AD203B41FA5}">
                      <a16:colId xmlns:a16="http://schemas.microsoft.com/office/drawing/2014/main" xmlns="" val="20000"/>
                    </a:ext>
                  </a:extLst>
                </a:gridCol>
                <a:gridCol w="330360">
                  <a:extLst>
                    <a:ext uri="{9D8B030D-6E8A-4147-A177-3AD203B41FA5}">
                      <a16:colId xmlns:a16="http://schemas.microsoft.com/office/drawing/2014/main" xmlns="" val="20001"/>
                    </a:ext>
                  </a:extLst>
                </a:gridCol>
                <a:gridCol w="475298">
                  <a:extLst>
                    <a:ext uri="{9D8B030D-6E8A-4147-A177-3AD203B41FA5}">
                      <a16:colId xmlns:a16="http://schemas.microsoft.com/office/drawing/2014/main" xmlns="" val="20002"/>
                    </a:ext>
                  </a:extLst>
                </a:gridCol>
                <a:gridCol w="274394">
                  <a:extLst>
                    <a:ext uri="{9D8B030D-6E8A-4147-A177-3AD203B41FA5}">
                      <a16:colId xmlns:a16="http://schemas.microsoft.com/office/drawing/2014/main" xmlns="" val="20003"/>
                    </a:ext>
                  </a:extLst>
                </a:gridCol>
                <a:gridCol w="533197">
                  <a:extLst>
                    <a:ext uri="{9D8B030D-6E8A-4147-A177-3AD203B41FA5}">
                      <a16:colId xmlns:a16="http://schemas.microsoft.com/office/drawing/2014/main" xmlns="" val="20004"/>
                    </a:ext>
                  </a:extLst>
                </a:gridCol>
                <a:gridCol w="1267071">
                  <a:extLst>
                    <a:ext uri="{9D8B030D-6E8A-4147-A177-3AD203B41FA5}">
                      <a16:colId xmlns:a16="http://schemas.microsoft.com/office/drawing/2014/main" xmlns="" val="20005"/>
                    </a:ext>
                  </a:extLst>
                </a:gridCol>
                <a:gridCol w="288032">
                  <a:extLst>
                    <a:ext uri="{9D8B030D-6E8A-4147-A177-3AD203B41FA5}">
                      <a16:colId xmlns:a16="http://schemas.microsoft.com/office/drawing/2014/main" xmlns="" val="20006"/>
                    </a:ext>
                  </a:extLst>
                </a:gridCol>
                <a:gridCol w="576064">
                  <a:extLst>
                    <a:ext uri="{9D8B030D-6E8A-4147-A177-3AD203B41FA5}">
                      <a16:colId xmlns:a16="http://schemas.microsoft.com/office/drawing/2014/main" xmlns="" val="20007"/>
                    </a:ext>
                  </a:extLst>
                </a:gridCol>
                <a:gridCol w="288032">
                  <a:extLst>
                    <a:ext uri="{9D8B030D-6E8A-4147-A177-3AD203B41FA5}">
                      <a16:colId xmlns:a16="http://schemas.microsoft.com/office/drawing/2014/main" xmlns="" val="20008"/>
                    </a:ext>
                  </a:extLst>
                </a:gridCol>
                <a:gridCol w="504056">
                  <a:extLst>
                    <a:ext uri="{9D8B030D-6E8A-4147-A177-3AD203B41FA5}">
                      <a16:colId xmlns:a16="http://schemas.microsoft.com/office/drawing/2014/main" xmlns="" val="20009"/>
                    </a:ext>
                  </a:extLst>
                </a:gridCol>
              </a:tblGrid>
              <a:tr h="227678">
                <a:tc rowSpan="3">
                  <a:txBody>
                    <a:bodyPr/>
                    <a:lstStyle/>
                    <a:p>
                      <a:pPr algn="ctr" fontAlgn="b">
                        <a:lnSpc>
                          <a:spcPts val="1300"/>
                        </a:lnSpc>
                      </a:pPr>
                      <a:r>
                        <a:rPr lang="ru-RU" sz="900" b="1" i="1" u="none" strike="noStrike" dirty="0" smtClean="0">
                          <a:solidFill>
                            <a:srgbClr val="000000"/>
                          </a:solidFill>
                          <a:latin typeface="+mn-lt"/>
                          <a:cs typeface="Arial" pitchFamily="34" charset="0"/>
                        </a:rPr>
                        <a:t>Муниципальные образования</a:t>
                      </a:r>
                      <a:r>
                        <a:rPr lang="ru-RU" sz="900" b="1" i="1" u="none" strike="noStrike" dirty="0">
                          <a:solidFill>
                            <a:srgbClr val="000000"/>
                          </a:solidFill>
                          <a:latin typeface="Arial" pitchFamily="34" charset="0"/>
                          <a:cs typeface="Arial" pitchFamily="34" charset="0"/>
                        </a:rPr>
                        <a:t> </a:t>
                      </a: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gridSpan="4">
                  <a:txBody>
                    <a:bodyPr/>
                    <a:lstStyle/>
                    <a:p>
                      <a:pPr algn="ctr" fontAlgn="b">
                        <a:lnSpc>
                          <a:spcPts val="1100"/>
                        </a:lnSpc>
                      </a:pPr>
                      <a:r>
                        <a:rPr lang="ru-RU" sz="900" b="1" i="1" u="none" strike="noStrike" dirty="0">
                          <a:solidFill>
                            <a:srgbClr val="000000"/>
                          </a:solidFill>
                          <a:latin typeface="+mj-lt"/>
                          <a:cs typeface="Arial" pitchFamily="34" charset="0"/>
                        </a:rPr>
                        <a:t>Уровень удовлетворенности </a:t>
                      </a: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hMerge="1">
                  <a:txBody>
                    <a:bodyPr/>
                    <a:lstStyle/>
                    <a:p>
                      <a:pPr algn="ctr" fontAlgn="b"/>
                      <a:endParaRPr lang="ru-RU" sz="1000" b="0" i="0" u="none" strike="noStrike" dirty="0">
                        <a:solidFill>
                          <a:srgbClr val="000000"/>
                        </a:solidFill>
                        <a:latin typeface="+mj-lt"/>
                        <a:cs typeface="Arial" pitchFamily="34" charset="0"/>
                      </a:endParaRP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row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900" b="1" i="1" u="none" strike="noStrike" dirty="0" smtClean="0">
                          <a:solidFill>
                            <a:srgbClr val="000000"/>
                          </a:solidFill>
                          <a:latin typeface="+mn-lt"/>
                          <a:cs typeface="Arial" pitchFamily="34" charset="0"/>
                        </a:rPr>
                        <a:t>Муниципальные образования</a:t>
                      </a:r>
                      <a:r>
                        <a:rPr lang="ru-RU" sz="900" b="1" i="1" u="none" strike="noStrike" dirty="0" smtClean="0">
                          <a:solidFill>
                            <a:srgbClr val="000000"/>
                          </a:solidFill>
                          <a:latin typeface="Arial" pitchFamily="34" charset="0"/>
                          <a:cs typeface="Arial" pitchFamily="34" charset="0"/>
                        </a:rPr>
                        <a:t> </a:t>
                      </a:r>
                      <a:endParaRPr lang="ru-RU" sz="900" b="1" i="1" u="none" strike="noStrike" dirty="0">
                        <a:solidFill>
                          <a:srgbClr val="000000"/>
                        </a:solidFill>
                        <a:latin typeface="+mj-lt"/>
                        <a:cs typeface="Arial" pitchFamily="34" charset="0"/>
                      </a:endParaRP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gridSpan="4">
                  <a:txBody>
                    <a:bodyPr/>
                    <a:lstStyle/>
                    <a:p>
                      <a:pPr algn="ctr" fontAlgn="b">
                        <a:lnSpc>
                          <a:spcPts val="1100"/>
                        </a:lnSpc>
                      </a:pPr>
                      <a:r>
                        <a:rPr lang="ru-RU" sz="900" b="1" i="1" u="none" strike="noStrike" dirty="0">
                          <a:solidFill>
                            <a:srgbClr val="000000"/>
                          </a:solidFill>
                          <a:latin typeface="+mj-lt"/>
                          <a:cs typeface="Arial" pitchFamily="34" charset="0"/>
                        </a:rPr>
                        <a:t>Уровень удовлетворенности </a:t>
                      </a: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hMerge="1">
                  <a:txBody>
                    <a:bodyPr/>
                    <a:lstStyle/>
                    <a:p>
                      <a:pPr algn="ctr" fontAlgn="b"/>
                      <a:endParaRPr lang="ru-RU" sz="1000" b="0" i="0" u="none" strike="noStrike" dirty="0">
                        <a:solidFill>
                          <a:srgbClr val="000000"/>
                        </a:solidFill>
                        <a:latin typeface="+mj-lt"/>
                        <a:cs typeface="Arial" pitchFamily="34" charset="0"/>
                      </a:endParaRP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xmlns="" val="10000"/>
                  </a:ext>
                </a:extLst>
              </a:tr>
              <a:tr h="156235">
                <a:tc vMerge="1">
                  <a:txBody>
                    <a:bodyPr/>
                    <a:lstStyle/>
                    <a:p>
                      <a:endParaRPr lang="ru-RU"/>
                    </a:p>
                  </a:txBody>
                  <a:tcPr/>
                </a:tc>
                <a:tc gridSpan="2">
                  <a:txBody>
                    <a:bodyPr/>
                    <a:lstStyle/>
                    <a:p>
                      <a:pPr algn="ctr" fontAlgn="b"/>
                      <a:r>
                        <a:rPr lang="ru-RU" sz="900" b="1" i="1" u="none" strike="noStrike" dirty="0" smtClean="0">
                          <a:solidFill>
                            <a:srgbClr val="000000"/>
                          </a:solidFill>
                          <a:latin typeface="+mj-lt"/>
                          <a:cs typeface="Arial" pitchFamily="34" charset="0"/>
                        </a:rPr>
                        <a:t>2021г.</a:t>
                      </a:r>
                      <a:endParaRPr lang="ru-RU" sz="900" b="1" i="1" u="none" strike="noStrike" dirty="0">
                        <a:solidFill>
                          <a:srgbClr val="000000"/>
                        </a:solidFill>
                        <a:latin typeface="+mj-lt"/>
                        <a:cs typeface="Arial" pitchFamily="34" charset="0"/>
                      </a:endParaRP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gridSpan="2">
                  <a:txBody>
                    <a:bodyPr/>
                    <a:lstStyle/>
                    <a:p>
                      <a:pPr algn="ctr" fontAlgn="b"/>
                      <a:r>
                        <a:rPr lang="ru-RU" sz="900" b="1" i="1" u="none" strike="noStrike" dirty="0" smtClean="0">
                          <a:solidFill>
                            <a:srgbClr val="000000"/>
                          </a:solidFill>
                          <a:latin typeface="+mj-lt"/>
                          <a:cs typeface="Arial" pitchFamily="34" charset="0"/>
                        </a:rPr>
                        <a:t>2020г.</a:t>
                      </a:r>
                      <a:endParaRPr lang="ru-RU" sz="900" b="1" i="1" u="none" strike="noStrike" dirty="0">
                        <a:solidFill>
                          <a:srgbClr val="000000"/>
                        </a:solidFill>
                        <a:latin typeface="+mj-lt"/>
                        <a:cs typeface="Arial" pitchFamily="34" charset="0"/>
                      </a:endParaRP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vMerge="1">
                  <a:txBody>
                    <a:bodyPr/>
                    <a:lstStyle/>
                    <a:p>
                      <a:endParaRPr lang="ru-RU"/>
                    </a:p>
                  </a:txBody>
                  <a:tcPr/>
                </a:tc>
                <a:tc gridSpan="2">
                  <a:txBody>
                    <a:bodyPr/>
                    <a:lstStyle/>
                    <a:p>
                      <a:pPr algn="ctr" fontAlgn="b"/>
                      <a:r>
                        <a:rPr lang="ru-RU" sz="900" b="1" i="1" u="none" strike="noStrike" dirty="0" smtClean="0">
                          <a:solidFill>
                            <a:srgbClr val="000000"/>
                          </a:solidFill>
                          <a:latin typeface="+mj-lt"/>
                          <a:cs typeface="Arial" pitchFamily="34" charset="0"/>
                        </a:rPr>
                        <a:t>2021г.</a:t>
                      </a:r>
                      <a:endParaRPr lang="ru-RU" sz="900" b="1" i="1" u="none" strike="noStrike" dirty="0">
                        <a:solidFill>
                          <a:srgbClr val="000000"/>
                        </a:solidFill>
                        <a:latin typeface="+mj-lt"/>
                        <a:cs typeface="Arial" pitchFamily="34" charset="0"/>
                      </a:endParaRP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gridSpan="2">
                  <a:txBody>
                    <a:bodyPr/>
                    <a:lstStyle/>
                    <a:p>
                      <a:pPr algn="ctr" fontAlgn="b"/>
                      <a:r>
                        <a:rPr lang="ru-RU" sz="900" b="1" i="1" u="none" strike="noStrike" dirty="0" smtClean="0">
                          <a:solidFill>
                            <a:srgbClr val="000000"/>
                          </a:solidFill>
                          <a:latin typeface="+mj-lt"/>
                          <a:cs typeface="Arial" pitchFamily="34" charset="0"/>
                        </a:rPr>
                        <a:t>2020г.</a:t>
                      </a:r>
                      <a:endParaRPr lang="ru-RU" sz="900" b="1" i="1" u="none" strike="noStrike" dirty="0">
                        <a:solidFill>
                          <a:srgbClr val="000000"/>
                        </a:solidFill>
                        <a:latin typeface="+mj-lt"/>
                        <a:cs typeface="Arial" pitchFamily="34" charset="0"/>
                      </a:endParaRP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extLst>
                  <a:ext uri="{0D108BD9-81ED-4DB2-BD59-A6C34878D82A}">
                    <a16:rowId xmlns:a16="http://schemas.microsoft.com/office/drawing/2014/main" xmlns="" val="10001"/>
                  </a:ext>
                </a:extLst>
              </a:tr>
              <a:tr h="140925">
                <a:tc vMerge="1">
                  <a:txBody>
                    <a:bodyPr/>
                    <a:lstStyle/>
                    <a:p>
                      <a:endParaRPr lang="ru-RU"/>
                    </a:p>
                  </a:txBody>
                  <a:tcPr/>
                </a:tc>
                <a:tc>
                  <a:txBody>
                    <a:bodyPr/>
                    <a:lstStyle/>
                    <a:p>
                      <a:pPr algn="ctr" fontAlgn="b"/>
                      <a:r>
                        <a:rPr lang="ru-RU" sz="900" b="1" i="1" u="none" strike="noStrike" dirty="0">
                          <a:solidFill>
                            <a:srgbClr val="000000"/>
                          </a:solidFill>
                          <a:latin typeface="+mj-lt"/>
                          <a:cs typeface="Arial" pitchFamily="34" charset="0"/>
                        </a:rPr>
                        <a:t>%</a:t>
                      </a: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900" b="1" i="1" u="none" strike="noStrike" dirty="0">
                          <a:solidFill>
                            <a:srgbClr val="000000"/>
                          </a:solidFill>
                          <a:latin typeface="+mj-lt"/>
                          <a:cs typeface="Arial" pitchFamily="34" charset="0"/>
                        </a:rPr>
                        <a:t>Рейтинг</a:t>
                      </a: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900" b="1" i="1" u="none" strike="noStrike" dirty="0">
                          <a:solidFill>
                            <a:srgbClr val="000000"/>
                          </a:solidFill>
                          <a:latin typeface="+mj-lt"/>
                          <a:cs typeface="Arial" pitchFamily="34" charset="0"/>
                        </a:rPr>
                        <a:t>%</a:t>
                      </a: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900" b="1" i="1" u="none" strike="noStrike" dirty="0">
                          <a:solidFill>
                            <a:srgbClr val="000000"/>
                          </a:solidFill>
                          <a:latin typeface="+mj-lt"/>
                          <a:cs typeface="Arial" pitchFamily="34" charset="0"/>
                        </a:rPr>
                        <a:t>Рейтинг</a:t>
                      </a: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vMerge="1">
                  <a:txBody>
                    <a:bodyPr/>
                    <a:lstStyle/>
                    <a:p>
                      <a:endParaRPr lang="ru-RU"/>
                    </a:p>
                  </a:txBody>
                  <a:tcPr/>
                </a:tc>
                <a:tc>
                  <a:txBody>
                    <a:bodyPr/>
                    <a:lstStyle/>
                    <a:p>
                      <a:pPr algn="ctr" fontAlgn="b"/>
                      <a:r>
                        <a:rPr lang="ru-RU" sz="900" b="1" i="1" u="none" strike="noStrike" dirty="0">
                          <a:solidFill>
                            <a:srgbClr val="000000"/>
                          </a:solidFill>
                          <a:latin typeface="+mj-lt"/>
                          <a:cs typeface="Arial" pitchFamily="34" charset="0"/>
                        </a:rPr>
                        <a:t>%</a:t>
                      </a: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900" b="1" i="1" u="none" strike="noStrike" dirty="0">
                          <a:solidFill>
                            <a:srgbClr val="000000"/>
                          </a:solidFill>
                          <a:latin typeface="+mj-lt"/>
                          <a:cs typeface="Arial" pitchFamily="34" charset="0"/>
                        </a:rPr>
                        <a:t>Рейтинг</a:t>
                      </a: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900" b="1" i="1" u="none" strike="noStrike" dirty="0">
                          <a:solidFill>
                            <a:srgbClr val="000000"/>
                          </a:solidFill>
                          <a:latin typeface="+mj-lt"/>
                          <a:cs typeface="Arial" pitchFamily="34" charset="0"/>
                        </a:rPr>
                        <a:t>%</a:t>
                      </a: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ru-RU" sz="900" b="1" i="1" u="none" strike="noStrike" dirty="0">
                          <a:solidFill>
                            <a:srgbClr val="000000"/>
                          </a:solidFill>
                          <a:latin typeface="+mj-lt"/>
                          <a:cs typeface="Arial" pitchFamily="34" charset="0"/>
                        </a:rPr>
                        <a:t>Рейтинг</a:t>
                      </a:r>
                    </a:p>
                  </a:txBody>
                  <a:tcPr marL="7410" marR="7410" marT="74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2"/>
                  </a:ext>
                </a:extLst>
              </a:tr>
              <a:tr h="204898">
                <a:tc>
                  <a:txBody>
                    <a:bodyPr/>
                    <a:lstStyle/>
                    <a:p>
                      <a:pPr algn="ctr" fontAlgn="t"/>
                      <a:r>
                        <a:rPr lang="ru-RU" sz="1000" b="1" i="0" u="none" strike="noStrike" dirty="0" err="1" smtClean="0">
                          <a:solidFill>
                            <a:srgbClr val="000000"/>
                          </a:solidFill>
                          <a:effectLst/>
                          <a:latin typeface="Calibri" panose="020F0502020204030204" pitchFamily="34" charset="0"/>
                        </a:rPr>
                        <a:t>Новоусманский</a:t>
                      </a:r>
                      <a:r>
                        <a:rPr lang="ru-RU" sz="1000" b="1" i="0" u="none" strike="noStrike" dirty="0" smtClean="0">
                          <a:solidFill>
                            <a:srgbClr val="000000"/>
                          </a:solidFill>
                          <a:effectLst/>
                          <a:latin typeface="Calibri" panose="020F0502020204030204" pitchFamily="34" charset="0"/>
                        </a:rPr>
                        <a:t> МР</a:t>
                      </a:r>
                      <a:endParaRPr lang="ru-RU" sz="10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78</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ru-RU" sz="900" b="0" i="0" u="none" strike="noStrike" dirty="0">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t"/>
                      <a:r>
                        <a:rPr lang="ru-RU" sz="1000" b="0" i="0" u="none" strike="noStrike" dirty="0" smtClean="0">
                          <a:solidFill>
                            <a:srgbClr val="000000"/>
                          </a:solidFill>
                          <a:effectLst/>
                          <a:latin typeface="Calibri" panose="020F0502020204030204" pitchFamily="34" charset="0"/>
                        </a:rPr>
                        <a:t>66,7</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ru-RU" sz="900" b="0" i="0" u="none" strike="noStrike" dirty="0" smtClean="0">
                          <a:solidFill>
                            <a:srgbClr val="000000"/>
                          </a:solidFill>
                          <a:effectLst/>
                          <a:latin typeface="+mn-lt"/>
                        </a:rPr>
                        <a:t>2</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ru-RU" sz="1000" b="1" i="0" u="none" strike="noStrike" dirty="0" err="1" smtClean="0">
                          <a:solidFill>
                            <a:srgbClr val="000000"/>
                          </a:solidFill>
                          <a:effectLst/>
                          <a:latin typeface="Calibri" panose="020F0502020204030204" pitchFamily="34" charset="0"/>
                        </a:rPr>
                        <a:t>Богучарский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59,4</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52,8</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21</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3"/>
                  </a:ext>
                </a:extLst>
              </a:tr>
              <a:tr h="210555">
                <a:tc>
                  <a:txBody>
                    <a:bodyPr/>
                    <a:lstStyle/>
                    <a:p>
                      <a:pPr algn="ctr" fontAlgn="t"/>
                      <a:r>
                        <a:rPr lang="ru-RU" sz="1000" b="1" i="0" u="none" strike="noStrike" dirty="0" smtClean="0">
                          <a:solidFill>
                            <a:srgbClr val="000000"/>
                          </a:solidFill>
                          <a:effectLst/>
                          <a:latin typeface="Calibri" panose="020F0502020204030204" pitchFamily="34" charset="0"/>
                        </a:rPr>
                        <a:t>Бобровский МР</a:t>
                      </a:r>
                      <a:endParaRPr lang="ru-RU" sz="10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76,9</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ru-RU" sz="900" b="0" i="0" u="none" strike="noStrike" dirty="0">
                          <a:solidFill>
                            <a:srgbClr val="000000"/>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t"/>
                      <a:r>
                        <a:rPr lang="ru-RU" sz="1000" b="0" i="0" u="none" strike="noStrike" dirty="0" smtClean="0">
                          <a:solidFill>
                            <a:srgbClr val="000000"/>
                          </a:solidFill>
                          <a:effectLst/>
                          <a:latin typeface="Calibri" panose="020F0502020204030204" pitchFamily="34" charset="0"/>
                        </a:rPr>
                        <a:t>71,1</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ru-RU" sz="900" b="0" i="0" u="none" strike="noStrike" dirty="0" smtClean="0">
                          <a:solidFill>
                            <a:srgbClr val="000000"/>
                          </a:solidFill>
                          <a:effectLst/>
                          <a:latin typeface="+mn-lt"/>
                        </a:rPr>
                        <a:t>1</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ru-RU" sz="1000" b="1" i="0" u="none" strike="noStrike" dirty="0" err="1" smtClean="0">
                          <a:solidFill>
                            <a:srgbClr val="000000"/>
                          </a:solidFill>
                          <a:effectLst/>
                          <a:latin typeface="Calibri" panose="020F0502020204030204" pitchFamily="34" charset="0"/>
                        </a:rPr>
                        <a:t>Ольховатский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58,3</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59,2</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14</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4"/>
                  </a:ext>
                </a:extLst>
              </a:tr>
              <a:tr h="210555">
                <a:tc>
                  <a:txBody>
                    <a:bodyPr/>
                    <a:lstStyle/>
                    <a:p>
                      <a:pPr algn="ctr" fontAlgn="t"/>
                      <a:r>
                        <a:rPr lang="ru-RU" sz="1000" b="1" i="0" u="none" strike="noStrike" dirty="0" smtClean="0">
                          <a:solidFill>
                            <a:srgbClr val="000000"/>
                          </a:solidFill>
                          <a:effectLst/>
                          <a:latin typeface="Calibri" panose="020F0502020204030204" pitchFamily="34" charset="0"/>
                        </a:rPr>
                        <a:t>ГО г. </a:t>
                      </a:r>
                      <a:r>
                        <a:rPr lang="ru-RU" sz="1000" b="1" i="0" u="none" strike="noStrike" dirty="0" err="1" smtClean="0">
                          <a:solidFill>
                            <a:srgbClr val="000000"/>
                          </a:solidFill>
                          <a:effectLst/>
                          <a:latin typeface="Calibri" panose="020F0502020204030204" pitchFamily="34" charset="0"/>
                        </a:rPr>
                        <a:t>Нововоронеж</a:t>
                      </a:r>
                      <a:endParaRPr lang="ru-RU" sz="10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71,6</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ru-RU" sz="900" b="0" i="0" u="none" strike="noStrike" dirty="0">
                          <a:solidFill>
                            <a:srgbClr val="000000"/>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t"/>
                      <a:r>
                        <a:rPr lang="ru-RU" sz="1000" b="0" i="0" u="none" strike="noStrike" dirty="0" smtClean="0">
                          <a:solidFill>
                            <a:srgbClr val="000000"/>
                          </a:solidFill>
                          <a:effectLst/>
                          <a:latin typeface="Calibri" panose="020F0502020204030204" pitchFamily="34" charset="0"/>
                        </a:rPr>
                        <a:t>66,2</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ru-RU" sz="900" b="0" i="0" u="none" strike="noStrike" dirty="0" smtClean="0">
                          <a:solidFill>
                            <a:srgbClr val="000000"/>
                          </a:solidFill>
                          <a:effectLst/>
                          <a:latin typeface="+mn-lt"/>
                        </a:rPr>
                        <a:t>3</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ru-RU" sz="1000" b="1" i="0" u="none" strike="noStrike" dirty="0" err="1" smtClean="0">
                          <a:solidFill>
                            <a:srgbClr val="000000"/>
                          </a:solidFill>
                          <a:effectLst/>
                          <a:latin typeface="Calibri" panose="020F0502020204030204" pitchFamily="34" charset="0"/>
                        </a:rPr>
                        <a:t>Лискинский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57,6</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52</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22</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5"/>
                  </a:ext>
                </a:extLst>
              </a:tr>
              <a:tr h="210555">
                <a:tc>
                  <a:txBody>
                    <a:bodyPr/>
                    <a:lstStyle/>
                    <a:p>
                      <a:pPr algn="ctr" fontAlgn="t"/>
                      <a:r>
                        <a:rPr lang="ru-RU" sz="1000" b="1" i="0" u="none" strike="noStrike" dirty="0" err="1" smtClean="0">
                          <a:solidFill>
                            <a:srgbClr val="000000"/>
                          </a:solidFill>
                          <a:effectLst/>
                          <a:latin typeface="Calibri" panose="020F0502020204030204" pitchFamily="34" charset="0"/>
                        </a:rPr>
                        <a:t>Паниский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69,1</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ru-RU" sz="900" b="0" i="0" u="none" strike="noStrike" dirty="0">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t"/>
                      <a:r>
                        <a:rPr lang="ru-RU" sz="1000" b="0" i="0" u="none" strike="noStrike" dirty="0" smtClean="0">
                          <a:solidFill>
                            <a:srgbClr val="000000"/>
                          </a:solidFill>
                          <a:effectLst/>
                          <a:latin typeface="Calibri" panose="020F0502020204030204" pitchFamily="34" charset="0"/>
                        </a:rPr>
                        <a:t>59,3</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900" b="0" i="0" u="none" strike="noStrike" dirty="0" smtClean="0">
                          <a:solidFill>
                            <a:srgbClr val="000000"/>
                          </a:solidFill>
                          <a:effectLst/>
                          <a:latin typeface="+mn-lt"/>
                        </a:rPr>
                        <a:t>13</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ru-RU" sz="1000" b="1" i="0" u="none" strike="noStrike" dirty="0" smtClean="0">
                          <a:solidFill>
                            <a:srgbClr val="000000"/>
                          </a:solidFill>
                          <a:effectLst/>
                          <a:latin typeface="Calibri" panose="020F0502020204030204" pitchFamily="34" charset="0"/>
                        </a:rPr>
                        <a:t>Хохольский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56,7</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51,1</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23</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6"/>
                  </a:ext>
                </a:extLst>
              </a:tr>
              <a:tr h="210555">
                <a:tc>
                  <a:txBody>
                    <a:bodyPr/>
                    <a:lstStyle/>
                    <a:p>
                      <a:pPr algn="ctr" fontAlgn="t"/>
                      <a:r>
                        <a:rPr lang="ru-RU" sz="1000" b="1" i="0" u="none" strike="noStrike" dirty="0" err="1" smtClean="0">
                          <a:solidFill>
                            <a:srgbClr val="000000"/>
                          </a:solidFill>
                          <a:effectLst/>
                          <a:latin typeface="Calibri" panose="020F0502020204030204" pitchFamily="34" charset="0"/>
                        </a:rPr>
                        <a:t>Поворинский</a:t>
                      </a:r>
                      <a:r>
                        <a:rPr lang="ru-RU" sz="1000" b="1" i="0" u="none" strike="noStrike" dirty="0" smtClean="0">
                          <a:solidFill>
                            <a:srgbClr val="000000"/>
                          </a:solidFill>
                          <a:effectLst/>
                          <a:latin typeface="Calibri" panose="020F0502020204030204" pitchFamily="34" charset="0"/>
                        </a:rPr>
                        <a:t> МР</a:t>
                      </a:r>
                      <a:endParaRPr lang="ru-RU" sz="10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68,9</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ru-RU" sz="900" b="0" i="0" u="none" strike="noStrike" dirty="0">
                          <a:solidFill>
                            <a:srgbClr val="000000"/>
                          </a:solidFill>
                          <a:effectLst/>
                          <a:latin typeface="+mn-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t"/>
                      <a:r>
                        <a:rPr lang="ru-RU" sz="1000" b="0" i="0" u="none" strike="noStrike" dirty="0" smtClean="0">
                          <a:solidFill>
                            <a:srgbClr val="000000"/>
                          </a:solidFill>
                          <a:effectLst/>
                          <a:latin typeface="Calibri" panose="020F0502020204030204" pitchFamily="34" charset="0"/>
                        </a:rPr>
                        <a:t>65,3</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ru-RU" sz="900" b="0" i="0" u="none" strike="noStrike" dirty="0" smtClean="0">
                          <a:solidFill>
                            <a:srgbClr val="000000"/>
                          </a:solidFill>
                          <a:effectLst/>
                          <a:latin typeface="+mn-lt"/>
                        </a:rPr>
                        <a:t>5</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ru-RU" sz="1000" b="1" i="0" u="none" strike="noStrike" dirty="0" smtClean="0">
                          <a:solidFill>
                            <a:srgbClr val="000000"/>
                          </a:solidFill>
                          <a:effectLst/>
                          <a:latin typeface="Calibri" panose="020F0502020204030204" pitchFamily="34" charset="0"/>
                        </a:rPr>
                        <a:t>Борисоглебский ГО</a:t>
                      </a:r>
                      <a:endParaRPr lang="ru-RU" sz="10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55,7</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65,3</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5</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7"/>
                  </a:ext>
                </a:extLst>
              </a:tr>
              <a:tr h="210555">
                <a:tc>
                  <a:txBody>
                    <a:bodyPr/>
                    <a:lstStyle/>
                    <a:p>
                      <a:pPr algn="ctr" fontAlgn="t"/>
                      <a:r>
                        <a:rPr lang="ru-RU" sz="1000" b="1" i="0" u="none" strike="noStrike" dirty="0" err="1" smtClean="0">
                          <a:solidFill>
                            <a:srgbClr val="000000"/>
                          </a:solidFill>
                          <a:effectLst/>
                          <a:latin typeface="Calibri" panose="020F0502020204030204" pitchFamily="34" charset="0"/>
                        </a:rPr>
                        <a:t>Бутурлиновский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68,4</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6</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t"/>
                      <a:r>
                        <a:rPr lang="ru-RU" sz="1000" b="0" i="0" u="none" strike="noStrike" dirty="0" smtClean="0">
                          <a:solidFill>
                            <a:srgbClr val="000000"/>
                          </a:solidFill>
                          <a:effectLst/>
                          <a:latin typeface="Calibri" panose="020F0502020204030204" pitchFamily="34" charset="0"/>
                        </a:rPr>
                        <a:t>62,7</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9</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1" i="0" u="none" strike="noStrike" dirty="0" smtClean="0">
                          <a:solidFill>
                            <a:srgbClr val="000000"/>
                          </a:solidFill>
                          <a:effectLst/>
                          <a:latin typeface="Calibri" panose="020F0502020204030204" pitchFamily="34" charset="0"/>
                        </a:rPr>
                        <a:t>Каширский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53,8</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59,2</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14</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8"/>
                  </a:ext>
                </a:extLst>
              </a:tr>
              <a:tr h="186360">
                <a:tc>
                  <a:txBody>
                    <a:bodyPr/>
                    <a:lstStyle/>
                    <a:p>
                      <a:pPr algn="ctr" fontAlgn="t"/>
                      <a:r>
                        <a:rPr lang="ru-RU" sz="1000" b="1" i="0" u="none" strike="noStrike" dirty="0" err="1" smtClean="0">
                          <a:solidFill>
                            <a:srgbClr val="000000"/>
                          </a:solidFill>
                          <a:effectLst/>
                          <a:latin typeface="Calibri" panose="020F0502020204030204" pitchFamily="34" charset="0"/>
                        </a:rPr>
                        <a:t>Воробьевский</a:t>
                      </a:r>
                      <a:r>
                        <a:rPr lang="ru-RU" sz="1000" b="1" i="0" u="none" strike="noStrike" dirty="0" smtClean="0">
                          <a:solidFill>
                            <a:srgbClr val="000000"/>
                          </a:solidFill>
                          <a:effectLst/>
                          <a:latin typeface="Calibri" panose="020F0502020204030204" pitchFamily="34" charset="0"/>
                        </a:rPr>
                        <a:t> МР</a:t>
                      </a:r>
                      <a:endParaRPr lang="ru-RU" sz="10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67,9</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t"/>
                      <a:r>
                        <a:rPr lang="ru-RU" sz="1000" b="0" i="0" u="none" strike="noStrike" dirty="0" smtClean="0">
                          <a:solidFill>
                            <a:srgbClr val="000000"/>
                          </a:solidFill>
                          <a:effectLst/>
                          <a:latin typeface="Calibri" panose="020F0502020204030204" pitchFamily="34" charset="0"/>
                        </a:rPr>
                        <a:t>66</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ru-RU" sz="900" b="0" i="0" u="none" strike="noStrike" dirty="0" smtClean="0">
                          <a:solidFill>
                            <a:srgbClr val="000000"/>
                          </a:solidFill>
                          <a:effectLst/>
                          <a:latin typeface="+mn-lt"/>
                        </a:rPr>
                        <a:t>4</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ru-RU" sz="1000" b="1" i="0" u="none" strike="noStrike" dirty="0" smtClean="0">
                          <a:solidFill>
                            <a:srgbClr val="000000"/>
                          </a:solidFill>
                          <a:effectLst/>
                          <a:latin typeface="Calibri" panose="020F0502020204030204" pitchFamily="34" charset="0"/>
                        </a:rPr>
                        <a:t>Грибановский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51,2</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47,6</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26</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9"/>
                  </a:ext>
                </a:extLst>
              </a:tr>
              <a:tr h="210555">
                <a:tc>
                  <a:txBody>
                    <a:bodyPr/>
                    <a:lstStyle/>
                    <a:p>
                      <a:pPr algn="ctr" fontAlgn="t"/>
                      <a:r>
                        <a:rPr lang="ru-RU" sz="1000" b="1" i="0" u="none" strike="noStrike" dirty="0" err="1" smtClean="0">
                          <a:solidFill>
                            <a:srgbClr val="000000"/>
                          </a:solidFill>
                          <a:effectLst/>
                          <a:latin typeface="Calibri" panose="020F0502020204030204" pitchFamily="34" charset="0"/>
                        </a:rPr>
                        <a:t>Нижнедевицкий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67,1</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t"/>
                      <a:r>
                        <a:rPr lang="ru-RU" sz="1000" b="0" i="0" u="none" strike="noStrike" dirty="0" smtClean="0">
                          <a:solidFill>
                            <a:srgbClr val="000000"/>
                          </a:solidFill>
                          <a:effectLst/>
                          <a:latin typeface="Calibri" panose="020F0502020204030204" pitchFamily="34" charset="0"/>
                        </a:rPr>
                        <a:t>61,6</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10</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1" i="0" u="none" strike="noStrike" dirty="0" err="1" smtClean="0">
                          <a:solidFill>
                            <a:srgbClr val="000000"/>
                          </a:solidFill>
                          <a:effectLst/>
                          <a:latin typeface="Calibri" panose="020F0502020204030204" pitchFamily="34" charset="0"/>
                        </a:rPr>
                        <a:t>Острогожский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49</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36</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ru-RU" sz="900" b="0" i="0" u="none" strike="noStrike" dirty="0" smtClean="0">
                          <a:solidFill>
                            <a:srgbClr val="000000"/>
                          </a:solidFill>
                          <a:effectLst/>
                          <a:latin typeface="+mn-lt"/>
                        </a:rPr>
                        <a:t>30</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10"/>
                  </a:ext>
                </a:extLst>
              </a:tr>
              <a:tr h="210555">
                <a:tc>
                  <a:txBody>
                    <a:bodyPr/>
                    <a:lstStyle/>
                    <a:p>
                      <a:pPr algn="ctr" fontAlgn="t"/>
                      <a:r>
                        <a:rPr lang="ru-RU" sz="1000" b="1" i="0" u="none" strike="noStrike" dirty="0" smtClean="0">
                          <a:solidFill>
                            <a:srgbClr val="000000"/>
                          </a:solidFill>
                          <a:effectLst/>
                          <a:latin typeface="Calibri" panose="020F0502020204030204" pitchFamily="34" charset="0"/>
                        </a:rPr>
                        <a:t>Каменский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67</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t"/>
                      <a:r>
                        <a:rPr lang="ru-RU" sz="1000" b="0" i="0" u="none" strike="noStrike" dirty="0" smtClean="0">
                          <a:solidFill>
                            <a:srgbClr val="000000"/>
                          </a:solidFill>
                          <a:effectLst/>
                          <a:latin typeface="Calibri" panose="020F0502020204030204" pitchFamily="34" charset="0"/>
                        </a:rPr>
                        <a:t>63,1</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8</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1" i="0" u="none" strike="noStrike" dirty="0" err="1" smtClean="0">
                          <a:solidFill>
                            <a:srgbClr val="000000"/>
                          </a:solidFill>
                          <a:effectLst/>
                          <a:latin typeface="Calibri" panose="020F0502020204030204" pitchFamily="34" charset="0"/>
                        </a:rPr>
                        <a:t>Калачеевский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44,9</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42,9</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28</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1"/>
                  </a:ext>
                </a:extLst>
              </a:tr>
              <a:tr h="211963">
                <a:tc>
                  <a:txBody>
                    <a:bodyPr/>
                    <a:lstStyle/>
                    <a:p>
                      <a:pPr algn="ctr" fontAlgn="t"/>
                      <a:r>
                        <a:rPr lang="ru-RU" sz="1000" b="1" i="0" u="none" strike="noStrike" dirty="0" err="1" smtClean="0">
                          <a:solidFill>
                            <a:srgbClr val="000000"/>
                          </a:solidFill>
                          <a:effectLst/>
                          <a:latin typeface="Calibri" panose="020F0502020204030204" pitchFamily="34" charset="0"/>
                        </a:rPr>
                        <a:t>Верхнемамонский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66,2</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t"/>
                      <a:r>
                        <a:rPr lang="ru-RU" sz="1000" b="0" i="0" u="none" strike="noStrike" dirty="0" smtClean="0">
                          <a:solidFill>
                            <a:srgbClr val="000000"/>
                          </a:solidFill>
                          <a:effectLst/>
                          <a:latin typeface="Calibri" panose="020F0502020204030204" pitchFamily="34" charset="0"/>
                        </a:rPr>
                        <a:t>57,6</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17</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1" i="0" u="none" strike="noStrike" dirty="0" smtClean="0">
                          <a:solidFill>
                            <a:srgbClr val="000000"/>
                          </a:solidFill>
                          <a:effectLst/>
                          <a:latin typeface="Calibri" panose="020F0502020204030204" pitchFamily="34" charset="0"/>
                        </a:rPr>
                        <a:t>Кантемировский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41,7</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44,4</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27</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2"/>
                  </a:ext>
                </a:extLst>
              </a:tr>
              <a:tr h="210555">
                <a:tc>
                  <a:txBody>
                    <a:bodyPr/>
                    <a:lstStyle/>
                    <a:p>
                      <a:pPr algn="ctr" fontAlgn="t"/>
                      <a:r>
                        <a:rPr lang="ru-RU" sz="1000" b="1" i="0" u="none" strike="noStrike" dirty="0" smtClean="0">
                          <a:solidFill>
                            <a:srgbClr val="000000"/>
                          </a:solidFill>
                          <a:effectLst/>
                          <a:latin typeface="Calibri" panose="020F0502020204030204" pitchFamily="34" charset="0"/>
                        </a:rPr>
                        <a:t>Подгоренский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65,5</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11</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t"/>
                      <a:r>
                        <a:rPr lang="ru-RU" sz="1000" b="0" i="0" u="none" strike="noStrike" dirty="0" smtClean="0">
                          <a:solidFill>
                            <a:srgbClr val="000000"/>
                          </a:solidFill>
                          <a:effectLst/>
                          <a:latin typeface="Calibri" panose="020F0502020204030204" pitchFamily="34" charset="0"/>
                        </a:rPr>
                        <a:t>60,5</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11</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1" i="0" u="none" strike="noStrike" dirty="0" smtClean="0">
                          <a:solidFill>
                            <a:srgbClr val="000000"/>
                          </a:solidFill>
                          <a:effectLst/>
                          <a:latin typeface="Calibri" panose="020F0502020204030204" pitchFamily="34" charset="0"/>
                        </a:rPr>
                        <a:t>Новохоперский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41,5</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49,4</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900" b="0" i="0" u="none" strike="noStrike" dirty="0" smtClean="0">
                          <a:solidFill>
                            <a:srgbClr val="000000"/>
                          </a:solidFill>
                          <a:effectLst/>
                          <a:latin typeface="+mn-lt"/>
                        </a:rPr>
                        <a:t>24</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3"/>
                  </a:ext>
                </a:extLst>
              </a:tr>
              <a:tr h="210555">
                <a:tc>
                  <a:txBody>
                    <a:bodyPr/>
                    <a:lstStyle/>
                    <a:p>
                      <a:pPr algn="ctr" fontAlgn="t"/>
                      <a:r>
                        <a:rPr lang="ru-RU" sz="1000" b="1" i="0" u="none" strike="noStrike" dirty="0" smtClean="0">
                          <a:solidFill>
                            <a:srgbClr val="000000"/>
                          </a:solidFill>
                          <a:effectLst/>
                          <a:latin typeface="Calibri" panose="020F0502020204030204" pitchFamily="34" charset="0"/>
                        </a:rPr>
                        <a:t>Терновский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65</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t"/>
                      <a:r>
                        <a:rPr lang="ru-RU" sz="1000" b="0" i="0" u="none" strike="noStrike" dirty="0" smtClean="0">
                          <a:solidFill>
                            <a:srgbClr val="000000"/>
                          </a:solidFill>
                          <a:effectLst/>
                          <a:latin typeface="Calibri" panose="020F0502020204030204" pitchFamily="34" charset="0"/>
                        </a:rPr>
                        <a:t>57</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18</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1" i="0" u="none" strike="noStrike" dirty="0">
                          <a:solidFill>
                            <a:srgbClr val="000000"/>
                          </a:solidFill>
                          <a:effectLst/>
                          <a:latin typeface="Calibri" panose="020F0502020204030204" pitchFamily="34" charset="0"/>
                        </a:rPr>
                        <a:t>Таловский 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40,5</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38</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29</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4"/>
                  </a:ext>
                </a:extLst>
              </a:tr>
              <a:tr h="210555">
                <a:tc>
                  <a:txBody>
                    <a:bodyPr/>
                    <a:lstStyle/>
                    <a:p>
                      <a:pPr algn="ctr" fontAlgn="t"/>
                      <a:r>
                        <a:rPr lang="ru-RU" sz="1000" b="1" i="0" u="none" strike="noStrike" dirty="0" smtClean="0">
                          <a:solidFill>
                            <a:srgbClr val="000000"/>
                          </a:solidFill>
                          <a:effectLst/>
                          <a:latin typeface="Calibri" panose="020F0502020204030204" pitchFamily="34" charset="0"/>
                        </a:rPr>
                        <a:t>Рамонский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64,9</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t"/>
                      <a:r>
                        <a:rPr lang="ru-RU" sz="1000" b="0" i="0" u="none" strike="noStrike" dirty="0" smtClean="0">
                          <a:solidFill>
                            <a:srgbClr val="000000"/>
                          </a:solidFill>
                          <a:effectLst/>
                          <a:latin typeface="Calibri" panose="020F0502020204030204" pitchFamily="34" charset="0"/>
                        </a:rPr>
                        <a:t>64,8</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ru-RU" sz="900" b="0" i="0" u="none" strike="noStrike" dirty="0" smtClean="0">
                          <a:solidFill>
                            <a:srgbClr val="000000"/>
                          </a:solidFill>
                          <a:effectLst/>
                          <a:latin typeface="+mn-lt"/>
                        </a:rPr>
                        <a:t>7</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ru-RU" sz="1000" b="1" i="0" u="none" strike="noStrike" dirty="0" err="1" smtClean="0">
                          <a:solidFill>
                            <a:srgbClr val="000000"/>
                          </a:solidFill>
                          <a:effectLst/>
                          <a:latin typeface="Calibri" panose="020F0502020204030204" pitchFamily="34" charset="0"/>
                        </a:rPr>
                        <a:t>Эртильский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39,9</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ru-RU" sz="900" b="0" i="0" u="none" strike="noStrike" dirty="0">
                          <a:solidFill>
                            <a:srgbClr val="000000"/>
                          </a:solidFill>
                          <a:effectLst/>
                          <a:latin typeface="+mn-lt"/>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49,1</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25</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5"/>
                  </a:ext>
                </a:extLst>
              </a:tr>
              <a:tr h="198268">
                <a:tc>
                  <a:txBody>
                    <a:bodyPr/>
                    <a:lstStyle/>
                    <a:p>
                      <a:pPr algn="ctr" fontAlgn="t"/>
                      <a:r>
                        <a:rPr lang="ru-RU" sz="1000" b="1" i="0" u="none" strike="noStrike" dirty="0" err="1" smtClean="0">
                          <a:solidFill>
                            <a:srgbClr val="000000"/>
                          </a:solidFill>
                          <a:effectLst/>
                          <a:latin typeface="Calibri" panose="020F0502020204030204" pitchFamily="34" charset="0"/>
                        </a:rPr>
                        <a:t>Верхнехавский</a:t>
                      </a:r>
                      <a:r>
                        <a:rPr lang="ru-RU" sz="1000" b="1" i="0" u="none" strike="noStrike" dirty="0" smtClean="0">
                          <a:solidFill>
                            <a:srgbClr val="000000"/>
                          </a:solidFill>
                          <a:effectLst/>
                          <a:latin typeface="Calibri" panose="020F0502020204030204" pitchFamily="34" charset="0"/>
                        </a:rPr>
                        <a:t>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63,8</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t"/>
                      <a:r>
                        <a:rPr lang="ru-RU" sz="1000" b="0" i="0" u="none" strike="noStrike" dirty="0" smtClean="0">
                          <a:solidFill>
                            <a:srgbClr val="000000"/>
                          </a:solidFill>
                          <a:effectLst/>
                          <a:latin typeface="Calibri" panose="020F0502020204030204" pitchFamily="34" charset="0"/>
                        </a:rPr>
                        <a:t>54</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19</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1" i="0" u="none" strike="noStrike" dirty="0" smtClean="0">
                          <a:solidFill>
                            <a:srgbClr val="000000"/>
                          </a:solidFill>
                          <a:effectLst/>
                          <a:latin typeface="Calibri" panose="020F0502020204030204" pitchFamily="34" charset="0"/>
                        </a:rPr>
                        <a:t>Россошанский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39,4</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ru-RU" sz="900" b="0" i="0" u="none" strike="noStrike" dirty="0">
                          <a:solidFill>
                            <a:srgbClr val="000000"/>
                          </a:solidFill>
                          <a:effectLst/>
                          <a:latin typeface="+mn-lt"/>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35,5</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ru-RU" sz="900" b="0" i="0" u="none" strike="noStrike" dirty="0" smtClean="0">
                          <a:solidFill>
                            <a:srgbClr val="000000"/>
                          </a:solidFill>
                          <a:effectLst/>
                          <a:latin typeface="+mn-lt"/>
                        </a:rPr>
                        <a:t>32</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16"/>
                  </a:ext>
                </a:extLst>
              </a:tr>
              <a:tr h="210555">
                <a:tc>
                  <a:txBody>
                    <a:bodyPr/>
                    <a:lstStyle/>
                    <a:p>
                      <a:pPr algn="ctr" fontAlgn="t"/>
                      <a:r>
                        <a:rPr lang="ru-RU" sz="1000" b="1" i="0" u="none" strike="noStrike" dirty="0" smtClean="0">
                          <a:solidFill>
                            <a:srgbClr val="000000"/>
                          </a:solidFill>
                          <a:effectLst/>
                          <a:latin typeface="Calibri" panose="020F0502020204030204" pitchFamily="34" charset="0"/>
                        </a:rPr>
                        <a:t>Павловский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62</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15</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t"/>
                      <a:r>
                        <a:rPr lang="ru-RU" sz="1000" b="0" i="0" u="none" strike="noStrike" dirty="0" smtClean="0">
                          <a:solidFill>
                            <a:srgbClr val="000000"/>
                          </a:solidFill>
                          <a:effectLst/>
                          <a:latin typeface="Calibri" panose="020F0502020204030204" pitchFamily="34" charset="0"/>
                        </a:rPr>
                        <a:t>53,2</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20</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1" i="0" u="none" strike="noStrike" dirty="0" smtClean="0">
                          <a:solidFill>
                            <a:srgbClr val="000000"/>
                          </a:solidFill>
                          <a:effectLst/>
                          <a:latin typeface="Calibri" panose="020F0502020204030204" pitchFamily="34" charset="0"/>
                        </a:rPr>
                        <a:t>Семилукский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36,6</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ru-RU" sz="900" b="0" i="0" u="none" strike="noStrike" dirty="0">
                          <a:solidFill>
                            <a:srgbClr val="000000"/>
                          </a:solidFill>
                          <a:effectLst/>
                          <a:latin typeface="+mn-lt"/>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t"/>
                      <a:r>
                        <a:rPr lang="ru-RU" sz="900" b="0" i="0" u="none" strike="noStrike" kern="1200" dirty="0" smtClean="0">
                          <a:solidFill>
                            <a:srgbClr val="000000"/>
                          </a:solidFill>
                          <a:effectLst/>
                          <a:latin typeface="+mn-lt"/>
                          <a:ea typeface="+mn-ea"/>
                          <a:cs typeface="+mn-cs"/>
                        </a:rPr>
                        <a:t>35,6</a:t>
                      </a:r>
                      <a:endParaRPr lang="ru-RU" sz="9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ru-RU" sz="900" b="0" i="0" u="none" strike="noStrike" kern="1200" dirty="0" smtClean="0">
                          <a:solidFill>
                            <a:srgbClr val="000000"/>
                          </a:solidFill>
                          <a:effectLst/>
                          <a:latin typeface="+mn-lt"/>
                          <a:ea typeface="+mn-ea"/>
                          <a:cs typeface="+mn-cs"/>
                        </a:rPr>
                        <a:t>31</a:t>
                      </a:r>
                      <a:endParaRPr lang="ru-RU" sz="900" b="0" i="0" u="none" strike="noStrike" kern="1200" dirty="0">
                        <a:solidFill>
                          <a:srgbClr val="000000"/>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17"/>
                  </a:ext>
                </a:extLst>
              </a:tr>
              <a:tr h="210555">
                <a:tc>
                  <a:txBody>
                    <a:bodyPr/>
                    <a:lstStyle/>
                    <a:p>
                      <a:pPr algn="ctr" fontAlgn="t"/>
                      <a:r>
                        <a:rPr lang="ru-RU" sz="1000" b="1" i="0" u="none" strike="noStrike" dirty="0" smtClean="0">
                          <a:solidFill>
                            <a:srgbClr val="000000"/>
                          </a:solidFill>
                          <a:effectLst/>
                          <a:latin typeface="Calibri" panose="020F0502020204030204" pitchFamily="34" charset="0"/>
                        </a:rPr>
                        <a:t>Репьевский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61,9</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t"/>
                      <a:r>
                        <a:rPr lang="ru-RU" sz="1000" b="0" i="0" u="none" strike="noStrike" dirty="0" smtClean="0">
                          <a:solidFill>
                            <a:srgbClr val="000000"/>
                          </a:solidFill>
                          <a:effectLst/>
                          <a:latin typeface="Calibri" panose="020F0502020204030204" pitchFamily="34" charset="0"/>
                        </a:rPr>
                        <a:t>59,1</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16</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1" i="0" u="none" strike="noStrike" dirty="0" smtClean="0">
                          <a:solidFill>
                            <a:srgbClr val="000000"/>
                          </a:solidFill>
                          <a:effectLst/>
                          <a:latin typeface="Calibri" panose="020F0502020204030204" pitchFamily="34" charset="0"/>
                        </a:rPr>
                        <a:t>Аннинский МР</a:t>
                      </a:r>
                      <a:endParaRPr lang="ru-RU" sz="10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24,2</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ru-RU" sz="900" b="0" i="0" u="none" strike="noStrike" dirty="0">
                          <a:solidFill>
                            <a:srgbClr val="000000"/>
                          </a:solidFill>
                          <a:effectLst/>
                          <a:latin typeface="+mn-lt"/>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20,2</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ru-RU" sz="900" b="0" i="0" u="none" strike="noStrike" dirty="0" smtClean="0">
                          <a:solidFill>
                            <a:srgbClr val="000000"/>
                          </a:solidFill>
                          <a:effectLst/>
                          <a:latin typeface="+mn-lt"/>
                        </a:rPr>
                        <a:t>34</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18"/>
                  </a:ext>
                </a:extLst>
              </a:tr>
              <a:tr h="210555">
                <a:tc>
                  <a:txBody>
                    <a:bodyPr/>
                    <a:lstStyle/>
                    <a:p>
                      <a:pPr algn="ctr" fontAlgn="t"/>
                      <a:r>
                        <a:rPr lang="ru-RU" sz="1000" b="1" i="0" u="none" strike="noStrike" dirty="0" smtClean="0">
                          <a:solidFill>
                            <a:srgbClr val="000000"/>
                          </a:solidFill>
                          <a:effectLst/>
                          <a:latin typeface="Calibri" panose="020F0502020204030204" pitchFamily="34" charset="0"/>
                        </a:rPr>
                        <a:t>Петропавловский </a:t>
                      </a:r>
                      <a:r>
                        <a:rPr lang="ru-RU" sz="1000" b="1" i="0" u="none" strike="noStrike" dirty="0">
                          <a:solidFill>
                            <a:srgbClr val="000000"/>
                          </a:solidFill>
                          <a:effectLst/>
                          <a:latin typeface="Calibri" panose="020F0502020204030204" pitchFamily="34" charset="0"/>
                        </a:rPr>
                        <a:t>МР</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60,6</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a:solidFill>
                            <a:srgbClr val="000000"/>
                          </a:solidFill>
                          <a:effectLst/>
                          <a:latin typeface="+mn-lt"/>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t"/>
                      <a:r>
                        <a:rPr lang="ru-RU" sz="1000" b="0" i="0" u="none" strike="noStrike" dirty="0" smtClean="0">
                          <a:solidFill>
                            <a:srgbClr val="000000"/>
                          </a:solidFill>
                          <a:effectLst/>
                          <a:latin typeface="Calibri" panose="020F0502020204030204" pitchFamily="34" charset="0"/>
                        </a:rPr>
                        <a:t>60</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900" b="0" i="0" u="none" strike="noStrike" dirty="0" smtClean="0">
                          <a:solidFill>
                            <a:srgbClr val="000000"/>
                          </a:solidFill>
                          <a:effectLst/>
                          <a:latin typeface="+mn-lt"/>
                        </a:rPr>
                        <a:t>12</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ru-RU" sz="1000" b="1" i="0" u="none" strike="noStrike" dirty="0" smtClean="0">
                          <a:solidFill>
                            <a:srgbClr val="000000"/>
                          </a:solidFill>
                          <a:effectLst/>
                          <a:latin typeface="Calibri" panose="020F0502020204030204" pitchFamily="34" charset="0"/>
                        </a:rPr>
                        <a:t>ГО г. Воронеж</a:t>
                      </a:r>
                      <a:endParaRPr lang="ru-RU" sz="10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23,5</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ru-RU" sz="900" b="0" i="0" u="none" strike="noStrike" dirty="0">
                          <a:solidFill>
                            <a:srgbClr val="000000"/>
                          </a:solidFill>
                          <a:effectLst/>
                          <a:latin typeface="+mn-lt"/>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t"/>
                      <a:r>
                        <a:rPr lang="ru-RU" sz="1000" b="0" i="0" u="none" strike="noStrike" dirty="0" smtClean="0">
                          <a:solidFill>
                            <a:srgbClr val="000000"/>
                          </a:solidFill>
                          <a:effectLst/>
                          <a:latin typeface="Calibri" panose="020F0502020204030204" pitchFamily="34" charset="0"/>
                        </a:rPr>
                        <a:t>24</a:t>
                      </a:r>
                      <a:endParaRPr lang="ru-RU"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ru-RU" sz="900" b="0" i="0" u="none" strike="noStrike" dirty="0" smtClean="0">
                          <a:solidFill>
                            <a:srgbClr val="000000"/>
                          </a:solidFill>
                          <a:effectLst/>
                          <a:latin typeface="+mn-lt"/>
                        </a:rPr>
                        <a:t>33</a:t>
                      </a:r>
                      <a:endParaRPr lang="ru-RU" sz="9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19"/>
                  </a:ext>
                </a:extLst>
              </a:tr>
            </a:tbl>
          </a:graphicData>
        </a:graphic>
      </p:graphicFrame>
      <p:sp>
        <p:nvSpPr>
          <p:cNvPr id="7" name="Прямоугольник 6"/>
          <p:cNvSpPr/>
          <p:nvPr/>
        </p:nvSpPr>
        <p:spPr>
          <a:xfrm>
            <a:off x="328990" y="995363"/>
            <a:ext cx="10081120" cy="1941750"/>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С целью определения уровня удовлетворенности населения деятельностью органов местного самоуправления городских округов и муниципальных районов на территории Воронежской области в феврале-марте 2022 г. было проведено социологическое исследование. Опрос проводился методом телефонного формализованного интервью среди жителей каждого муниципального района (городского округа) старше 18 лет по квотной выборке, пропорциональной половозрастной структуре населения. В г. Воронеже было опрошено 800 респондентов, в районах области ~ по 450 в каждом. Всего в опросе приняло участие 15 657 респондентов.</a:t>
            </a:r>
          </a:p>
          <a:p>
            <a:pPr indent="450000" algn="just"/>
            <a:r>
              <a:rPr lang="ru-RU" sz="1200" dirty="0">
                <a:latin typeface="Arial" panose="020B0604020202020204" pitchFamily="34" charset="0"/>
                <a:cs typeface="Arial" panose="020B0604020202020204" pitchFamily="34" charset="0"/>
              </a:rPr>
              <a:t>С 2018 года фиксируется ежегодный рост </a:t>
            </a:r>
            <a:r>
              <a:rPr lang="ru-RU" sz="1200" b="1" i="1" dirty="0">
                <a:latin typeface="Arial" panose="020B0604020202020204" pitchFamily="34" charset="0"/>
                <a:cs typeface="Arial" panose="020B0604020202020204" pitchFamily="34" charset="0"/>
              </a:rPr>
              <a:t>уровня удовлетворенности населения деятельностью органов местного самоуправления</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(с </a:t>
            </a:r>
            <a:r>
              <a:rPr lang="ru-RU" sz="1200" dirty="0">
                <a:latin typeface="Arial" panose="020B0604020202020204" pitchFamily="34" charset="0"/>
                <a:cs typeface="Arial" panose="020B0604020202020204" pitchFamily="34" charset="0"/>
              </a:rPr>
              <a:t>48,6% </a:t>
            </a:r>
            <a:r>
              <a:rPr lang="ru-RU" sz="1200" dirty="0" smtClean="0">
                <a:latin typeface="Arial" panose="020B0604020202020204" pitchFamily="34" charset="0"/>
                <a:cs typeface="Arial" panose="020B0604020202020204" pitchFamily="34" charset="0"/>
              </a:rPr>
              <a:t>в 2018 г. до 56,4% в 2021 г.). </a:t>
            </a:r>
            <a:r>
              <a:rPr lang="ru-RU" sz="1200" dirty="0">
                <a:latin typeface="Arial" panose="020B0604020202020204" pitchFamily="34" charset="0"/>
                <a:cs typeface="Arial" panose="020B0604020202020204" pitchFamily="34" charset="0"/>
              </a:rPr>
              <a:t>Рост положительных оценок работы органов местного самоуправления в основном связан с обновлением состава глав администраций в муниципальных районах и городских округах, а также изменениями в политике, проводимой органами местного самоуправления в экономической и социальной сферах.</a:t>
            </a:r>
          </a:p>
          <a:p>
            <a:pPr indent="450000" algn="just">
              <a:lnSpc>
                <a:spcPct val="110000"/>
              </a:lnSpc>
            </a:pP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Прямоугольник 8"/>
          <p:cNvSpPr/>
          <p:nvPr/>
        </p:nvSpPr>
        <p:spPr>
          <a:xfrm>
            <a:off x="384941" y="4659464"/>
            <a:ext cx="4033788" cy="2746906"/>
          </a:xfrm>
          <a:prstGeom prst="rect">
            <a:avLst/>
          </a:prstGeom>
        </p:spPr>
        <p:txBody>
          <a:bodyPr wrap="square">
            <a:spAutoFit/>
          </a:bodyPr>
          <a:lstStyle/>
          <a:p>
            <a:pPr indent="450000" algn="just"/>
            <a:r>
              <a:rPr lang="ru-RU" sz="1150" dirty="0">
                <a:latin typeface="Arial" panose="020B0604020202020204" pitchFamily="34" charset="0"/>
                <a:cs typeface="Arial" panose="020B0604020202020204" pitchFamily="34" charset="0"/>
              </a:rPr>
              <a:t>Состав пятерки лидеров рейтинга муниципальных образований по итогам 2021 года существенно не изменился. На лидирующих позициях остались </a:t>
            </a:r>
            <a:r>
              <a:rPr lang="ru-RU" sz="1150" dirty="0" err="1">
                <a:latin typeface="Arial" panose="020B0604020202020204" pitchFamily="34" charset="0"/>
                <a:cs typeface="Arial" panose="020B0604020202020204" pitchFamily="34" charset="0"/>
              </a:rPr>
              <a:t>Новоусманский</a:t>
            </a:r>
            <a:r>
              <a:rPr lang="ru-RU" sz="1150" dirty="0">
                <a:latin typeface="Arial" panose="020B0604020202020204" pitchFamily="34" charset="0"/>
                <a:cs typeface="Arial" panose="020B0604020202020204" pitchFamily="34" charset="0"/>
              </a:rPr>
              <a:t> (значение показателя – 78%), Бобровский (76,9%) и </a:t>
            </a:r>
            <a:r>
              <a:rPr lang="ru-RU" sz="1150" dirty="0" err="1">
                <a:latin typeface="Arial" panose="020B0604020202020204" pitchFamily="34" charset="0"/>
                <a:cs typeface="Arial" panose="020B0604020202020204" pitchFamily="34" charset="0"/>
              </a:rPr>
              <a:t>Поворинский</a:t>
            </a:r>
            <a:r>
              <a:rPr lang="ru-RU" sz="1150" dirty="0">
                <a:latin typeface="Arial" panose="020B0604020202020204" pitchFamily="34" charset="0"/>
                <a:cs typeface="Arial" panose="020B0604020202020204" pitchFamily="34" charset="0"/>
              </a:rPr>
              <a:t> (68,9%) районы, а также городской округ г. </a:t>
            </a:r>
            <a:r>
              <a:rPr lang="ru-RU" sz="1150" dirty="0" err="1">
                <a:latin typeface="Arial" panose="020B0604020202020204" pitchFamily="34" charset="0"/>
                <a:cs typeface="Arial" panose="020B0604020202020204" pitchFamily="34" charset="0"/>
              </a:rPr>
              <a:t>Нововоронеж</a:t>
            </a:r>
            <a:r>
              <a:rPr lang="ru-RU" sz="1150" dirty="0">
                <a:latin typeface="Arial" panose="020B0604020202020204" pitchFamily="34" charset="0"/>
                <a:cs typeface="Arial" panose="020B0604020202020204" pitchFamily="34" charset="0"/>
              </a:rPr>
              <a:t> (71,6%). В состав лидеров в отчетном году вошел </a:t>
            </a:r>
            <a:r>
              <a:rPr lang="ru-RU" sz="1150" dirty="0" err="1">
                <a:latin typeface="Arial" panose="020B0604020202020204" pitchFamily="34" charset="0"/>
                <a:cs typeface="Arial" panose="020B0604020202020204" pitchFamily="34" charset="0"/>
              </a:rPr>
              <a:t>Панинский</a:t>
            </a:r>
            <a:r>
              <a:rPr lang="ru-RU" sz="1150" dirty="0">
                <a:latin typeface="Arial" panose="020B0604020202020204" pitchFamily="34" charset="0"/>
                <a:cs typeface="Arial" panose="020B0604020202020204" pitchFamily="34" charset="0"/>
              </a:rPr>
              <a:t> район (значение показателя </a:t>
            </a:r>
            <a:r>
              <a:rPr lang="ru-RU" sz="1150" dirty="0" smtClean="0">
                <a:latin typeface="Arial" panose="020B0604020202020204" pitchFamily="34" charset="0"/>
                <a:cs typeface="Arial" panose="020B0604020202020204" pitchFamily="34" charset="0"/>
              </a:rPr>
              <a:t>- 69,1</a:t>
            </a:r>
            <a:r>
              <a:rPr lang="ru-RU" sz="1150" dirty="0">
                <a:latin typeface="Arial" panose="020B0604020202020204" pitchFamily="34" charset="0"/>
                <a:cs typeface="Arial" panose="020B0604020202020204" pitchFamily="34" charset="0"/>
              </a:rPr>
              <a:t>%) с существенным ростом (на 10 </a:t>
            </a:r>
            <a:r>
              <a:rPr lang="ru-RU" sz="1150" dirty="0" err="1">
                <a:latin typeface="Arial" panose="020B0604020202020204" pitchFamily="34" charset="0"/>
                <a:cs typeface="Arial" panose="020B0604020202020204" pitchFamily="34" charset="0"/>
              </a:rPr>
              <a:t>п.п</a:t>
            </a:r>
            <a:r>
              <a:rPr lang="ru-RU" sz="1150" dirty="0" smtClean="0">
                <a:latin typeface="Arial" panose="020B0604020202020204" pitchFamily="34" charset="0"/>
                <a:cs typeface="Arial" panose="020B0604020202020204" pitchFamily="34" charset="0"/>
              </a:rPr>
              <a:t>.) уровня удовлетворенности. </a:t>
            </a:r>
            <a:endParaRPr lang="ru-RU" sz="1150" dirty="0">
              <a:latin typeface="Arial" panose="020B0604020202020204" pitchFamily="34" charset="0"/>
              <a:cs typeface="Arial" panose="020B0604020202020204" pitchFamily="34" charset="0"/>
            </a:endParaRPr>
          </a:p>
          <a:p>
            <a:pPr indent="450000" algn="just"/>
            <a:r>
              <a:rPr lang="ru-RU" sz="1150" dirty="0">
                <a:latin typeface="Arial" panose="020B0604020202020204" pitchFamily="34" charset="0"/>
                <a:cs typeface="Arial" panose="020B0604020202020204" pitchFamily="34" charset="0"/>
              </a:rPr>
              <a:t>Высокие значения показателей в пятерке лидеров подтверждаются положительными оценками жителей состояния дел в указанных районах (от 63,1% до 86,2%), а также высоким уровнем доверия населения главам администраций районов (от 72,8% до 83,5</a:t>
            </a:r>
            <a:r>
              <a:rPr lang="ru-RU" sz="1150" dirty="0" smtClean="0">
                <a:latin typeface="Arial" panose="020B0604020202020204" pitchFamily="34" charset="0"/>
                <a:cs typeface="Arial" panose="020B0604020202020204" pitchFamily="34" charset="0"/>
              </a:rPr>
              <a:t>%).</a:t>
            </a:r>
            <a:endParaRPr lang="ru-RU" sz="1150" dirty="0" smtClean="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4107599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73</a:t>
            </a:fld>
            <a:endParaRPr lang="ru-RU" dirty="0"/>
          </a:p>
        </p:txBody>
      </p:sp>
      <p:sp>
        <p:nvSpPr>
          <p:cNvPr id="5" name="Прямоугольник 4"/>
          <p:cNvSpPr/>
          <p:nvPr/>
        </p:nvSpPr>
        <p:spPr>
          <a:xfrm>
            <a:off x="338666" y="714658"/>
            <a:ext cx="10048593" cy="276999"/>
          </a:xfrm>
          <a:prstGeom prst="rect">
            <a:avLst/>
          </a:prstGeom>
        </p:spPr>
        <p:txBody>
          <a:bodyPr wrap="square">
            <a:spAutoFit/>
          </a:bodyPr>
          <a:lstStyle/>
          <a:p>
            <a:pPr indent="450000" algn="just"/>
            <a:endParaRPr lang="ru-RU" sz="1200" dirty="0">
              <a:latin typeface="Arial" panose="020B0604020202020204" pitchFamily="34" charset="0"/>
              <a:cs typeface="Arial" panose="020B0604020202020204" pitchFamily="34" charset="0"/>
            </a:endParaRPr>
          </a:p>
        </p:txBody>
      </p:sp>
      <p:sp>
        <p:nvSpPr>
          <p:cNvPr id="6" name="TextBox 5"/>
          <p:cNvSpPr txBox="1"/>
          <p:nvPr/>
        </p:nvSpPr>
        <p:spPr>
          <a:xfrm>
            <a:off x="446375" y="3358830"/>
            <a:ext cx="9852590" cy="253916"/>
          </a:xfrm>
          <a:prstGeom prst="rect">
            <a:avLst/>
          </a:prstGeom>
          <a:noFill/>
        </p:spPr>
        <p:txBody>
          <a:bodyPr wrap="square" rtlCol="0">
            <a:spAutoFit/>
          </a:bodyPr>
          <a:lstStyle/>
          <a:p>
            <a:pPr algn="ctr">
              <a:defRPr sz="1400" b="0" i="0" u="none" strike="noStrike" kern="1200" spc="0" baseline="0">
                <a:solidFill>
                  <a:prstClr val="black">
                    <a:lumMod val="65000"/>
                    <a:lumOff val="35000"/>
                  </a:prstClr>
                </a:solidFill>
                <a:latin typeface="+mn-lt"/>
                <a:ea typeface="+mn-ea"/>
                <a:cs typeface="+mn-cs"/>
              </a:defRPr>
            </a:pPr>
            <a:r>
              <a:rPr lang="ru-RU" sz="1050" b="1" i="1" dirty="0">
                <a:solidFill>
                  <a:sysClr val="windowText" lastClr="000000"/>
                </a:solidFill>
                <a:latin typeface="Arial" panose="020B0604020202020204" pitchFamily="34" charset="0"/>
                <a:cs typeface="Arial" panose="020B0604020202020204" pitchFamily="34" charset="0"/>
              </a:rPr>
              <a:t>Удовлетворенность населения </a:t>
            </a:r>
            <a:r>
              <a:rPr lang="ru-RU" sz="1050" b="1" i="1" dirty="0" smtClean="0">
                <a:solidFill>
                  <a:sysClr val="windowText" lastClr="000000"/>
                </a:solidFill>
                <a:latin typeface="Arial" panose="020B0604020202020204" pitchFamily="34" charset="0"/>
                <a:cs typeface="Arial" panose="020B0604020202020204" pitchFamily="34" charset="0"/>
              </a:rPr>
              <a:t> Воронежской области и г. Воронежа по </a:t>
            </a:r>
            <a:r>
              <a:rPr lang="ru-RU" sz="1050" b="1" i="1" dirty="0">
                <a:solidFill>
                  <a:sysClr val="windowText" lastClr="000000"/>
                </a:solidFill>
                <a:latin typeface="Arial" panose="020B0604020202020204" pitchFamily="34" charset="0"/>
                <a:cs typeface="Arial" panose="020B0604020202020204" pitchFamily="34" charset="0"/>
              </a:rPr>
              <a:t>сферам </a:t>
            </a:r>
            <a:r>
              <a:rPr lang="ru-RU" sz="1050" b="1" i="1" dirty="0" smtClean="0">
                <a:solidFill>
                  <a:sysClr val="windowText" lastClr="000000"/>
                </a:solidFill>
                <a:latin typeface="Arial" panose="020B0604020202020204" pitchFamily="34" charset="0"/>
                <a:cs typeface="Arial" panose="020B0604020202020204" pitchFamily="34" charset="0"/>
              </a:rPr>
              <a:t>деятельности в 2021 году, % </a:t>
            </a:r>
            <a:r>
              <a:rPr lang="ru-RU" sz="1050" b="1" i="1" dirty="0">
                <a:solidFill>
                  <a:sysClr val="windowText" lastClr="000000"/>
                </a:solidFill>
                <a:latin typeface="Arial" panose="020B0604020202020204" pitchFamily="34" charset="0"/>
                <a:cs typeface="Arial" panose="020B0604020202020204" pitchFamily="34" charset="0"/>
              </a:rPr>
              <a:t>от числа опрошенных</a:t>
            </a:r>
          </a:p>
        </p:txBody>
      </p:sp>
      <p:graphicFrame>
        <p:nvGraphicFramePr>
          <p:cNvPr id="8" name="Диаграмма 7"/>
          <p:cNvGraphicFramePr>
            <a:graphicFrameLocks/>
          </p:cNvGraphicFramePr>
          <p:nvPr>
            <p:extLst>
              <p:ext uri="{D42A27DB-BD31-4B8C-83A1-F6EECF244321}">
                <p14:modId xmlns:p14="http://schemas.microsoft.com/office/powerpoint/2010/main" xmlns="" val="17924881"/>
              </p:ext>
            </p:extLst>
          </p:nvPr>
        </p:nvGraphicFramePr>
        <p:xfrm>
          <a:off x="250371" y="3587260"/>
          <a:ext cx="10048594" cy="2181820"/>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234132" y="540271"/>
            <a:ext cx="10048593" cy="3046988"/>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Рейтинг лидеров возглавляет </a:t>
            </a:r>
            <a:r>
              <a:rPr lang="ru-RU" sz="1200" dirty="0" err="1">
                <a:latin typeface="Arial" panose="020B0604020202020204" pitchFamily="34" charset="0"/>
                <a:cs typeface="Arial" panose="020B0604020202020204" pitchFamily="34" charset="0"/>
              </a:rPr>
              <a:t>Новоусманский</a:t>
            </a:r>
            <a:r>
              <a:rPr lang="ru-RU" sz="1200" dirty="0">
                <a:latin typeface="Arial" panose="020B0604020202020204" pitchFamily="34" charset="0"/>
                <a:cs typeface="Arial" panose="020B0604020202020204" pitchFamily="34" charset="0"/>
              </a:rPr>
              <a:t> район. При этом в 2017 году он находился на последней строчке рейтинга. Положительная динамика обусловлена изменениями в проводимой с 2019 года политике (в результате смены главы администрации) в экономической и социальной сферах. </a:t>
            </a:r>
          </a:p>
          <a:p>
            <a:pPr indent="450000" algn="just"/>
            <a:r>
              <a:rPr lang="ru-RU" sz="1200" dirty="0">
                <a:latin typeface="Arial" panose="020B0604020202020204" pitchFamily="34" charset="0"/>
                <a:cs typeface="Arial" panose="020B0604020202020204" pitchFamily="34" charset="0"/>
              </a:rPr>
              <a:t>Покинули пятерку лидеров </a:t>
            </a:r>
            <a:r>
              <a:rPr lang="ru-RU" sz="1200" dirty="0" err="1">
                <a:latin typeface="Arial" panose="020B0604020202020204" pitchFamily="34" charset="0"/>
                <a:cs typeface="Arial" panose="020B0604020202020204" pitchFamily="34" charset="0"/>
              </a:rPr>
              <a:t>Воробьевский</a:t>
            </a:r>
            <a:r>
              <a:rPr lang="ru-RU" sz="1200" dirty="0">
                <a:latin typeface="Arial" panose="020B0604020202020204" pitchFamily="34" charset="0"/>
                <a:cs typeface="Arial" panose="020B0604020202020204" pitchFamily="34" charset="0"/>
              </a:rPr>
              <a:t> район, который несмотря на рост значения показателя (на 2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переместился с 4 на 7 место в рейтинге со значением 67,9% и Борисоглебский городской округ с существенным снижением показателя на 10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рейтинга на 17 позиций (с 5 на 22 место).</a:t>
            </a:r>
          </a:p>
          <a:p>
            <a:pPr indent="450000" algn="just"/>
            <a:r>
              <a:rPr lang="ru-RU" sz="1200" dirty="0">
                <a:latin typeface="Arial" panose="020B0604020202020204" pitchFamily="34" charset="0"/>
                <a:cs typeface="Arial" panose="020B0604020202020204" pitchFamily="34" charset="0"/>
              </a:rPr>
              <a:t>Самую низкую оценку деятельности органам местного самоуправления, как и в прошлом году, дали жители Аннинского (24,2%) и Семилукского (36,6%) муниципальных районов, а также </a:t>
            </a:r>
            <a:r>
              <a:rPr lang="ru-RU" sz="1200" dirty="0" smtClean="0">
                <a:latin typeface="Arial" panose="020B0604020202020204" pitchFamily="34" charset="0"/>
                <a:cs typeface="Arial" panose="020B0604020202020204" pitchFamily="34" charset="0"/>
              </a:rPr>
              <a:t>областного </a:t>
            </a:r>
            <a:r>
              <a:rPr lang="ru-RU" sz="1200" dirty="0">
                <a:latin typeface="Arial" panose="020B0604020202020204" pitchFamily="34" charset="0"/>
                <a:cs typeface="Arial" panose="020B0604020202020204" pitchFamily="34" charset="0"/>
              </a:rPr>
              <a:t>центра – г. Воронежа (23,5%). </a:t>
            </a:r>
          </a:p>
          <a:p>
            <a:pPr indent="450000" algn="just"/>
            <a:r>
              <a:rPr lang="ru-RU" sz="1200" dirty="0">
                <a:latin typeface="Arial" panose="020B0604020202020204" pitchFamily="34" charset="0"/>
                <a:cs typeface="Arial" panose="020B0604020202020204" pitchFamily="34" charset="0"/>
              </a:rPr>
              <a:t>В Аннинском районе с 2014 года снижается уровень положительных оценок деятельности органов местного самоуправления (в 2014 г. – 57,2%, в 2021 г. – 24,2%).</a:t>
            </a:r>
          </a:p>
          <a:p>
            <a:pPr indent="450000" algn="just"/>
            <a:r>
              <a:rPr lang="ru-RU" sz="1200" dirty="0">
                <a:latin typeface="Arial" panose="020B0604020202020204" pitchFamily="34" charset="0"/>
                <a:cs typeface="Arial" panose="020B0604020202020204" pitchFamily="34" charset="0"/>
              </a:rPr>
              <a:t>Анализ результатов социологического исследования по городскому округу г. Воронеж показал, что уровень удовлетворенности населения деятельностью органов местного самоуправления по решению большинства вопросов местного значения ниже в сравнении со средними значениями по области, что является характерным для крупного областного центра. Жители областного центра хуже, чем в целом по региону, удовлетворены качеством общего и дошкольного образования, условиями для занятий физической культурой и спортом, а также услугами ЖКХ и благоустройством территории.</a:t>
            </a:r>
          </a:p>
          <a:p>
            <a:pPr indent="450000" algn="just"/>
            <a:endParaRPr lang="ru-RU" sz="1200" dirty="0">
              <a:latin typeface="Arial" panose="020B0604020202020204" pitchFamily="34" charset="0"/>
              <a:cs typeface="Arial" panose="020B0604020202020204" pitchFamily="34" charset="0"/>
            </a:endParaRPr>
          </a:p>
        </p:txBody>
      </p:sp>
      <p:sp>
        <p:nvSpPr>
          <p:cNvPr id="9" name="Прямоугольник 8"/>
          <p:cNvSpPr/>
          <p:nvPr/>
        </p:nvSpPr>
        <p:spPr>
          <a:xfrm>
            <a:off x="322403" y="5653316"/>
            <a:ext cx="10048593" cy="1754326"/>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Город Воронеж находится на 31 месте в списке муниципальных районов и городских округов по уровню удовлетворенности жителей качеством оказываемых жилищно-коммунальных услуг. В то же время в областном центре наблюдается динамика, схожая с областной: по сравнению с 2013-м годом показатель существенно вырос – в Воронеже на 30,5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с 21,5% до 52%, по области на 23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с 41% до 64%, что подтверждает признание населением определённых изменений в сфере ЖКХ. Результаты фокусированных групповых интервью показывают, что в последние годы основные претензии населения в этой сфере связаны не с качеством, а со стоимостью предоставляемых услуг.</a:t>
            </a:r>
          </a:p>
          <a:p>
            <a:pPr indent="450000" algn="just"/>
            <a:r>
              <a:rPr lang="ru-RU" sz="1200" dirty="0">
                <a:latin typeface="Arial" panose="020B0604020202020204" pitchFamily="34" charset="0"/>
                <a:cs typeface="Arial" panose="020B0604020202020204" pitchFamily="34" charset="0"/>
              </a:rPr>
              <a:t>В Воронеже традиционно самая низкая удовлетворенность населения качеством общего и дошкольного образования. Значения показателей сохраняются примерно на одном уровне в течение последних лет: 36-39% - удовлетворенность общим образованием, 50-54% - удовлетворенность дошкольным образованием</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288068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74</a:t>
            </a:fld>
            <a:endParaRPr lang="ru-RU" dirty="0"/>
          </a:p>
        </p:txBody>
      </p:sp>
      <p:sp>
        <p:nvSpPr>
          <p:cNvPr id="5" name="Прямоугольник 4"/>
          <p:cNvSpPr/>
          <p:nvPr/>
        </p:nvSpPr>
        <p:spPr>
          <a:xfrm>
            <a:off x="299887" y="554045"/>
            <a:ext cx="10093626" cy="1377300"/>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После существенного роста уровня удовлетворенности населения качеством автомобильных дорог в г. Воронеже в 2016-2020 гг. до 62% отмечается незначительное снижение до 59%. При этом значение показателя остается существенно выше </a:t>
            </a:r>
            <a:r>
              <a:rPr lang="ru-RU" sz="1200" dirty="0" err="1">
                <a:latin typeface="Arial" panose="020B0604020202020204" pitchFamily="34" charset="0"/>
                <a:cs typeface="Arial" panose="020B0604020202020204" pitchFamily="34" charset="0"/>
              </a:rPr>
              <a:t>среднеобластного</a:t>
            </a:r>
            <a:r>
              <a:rPr lang="ru-RU" sz="1200" dirty="0">
                <a:latin typeface="Arial" panose="020B0604020202020204" pitchFamily="34" charset="0"/>
                <a:cs typeface="Arial" panose="020B0604020202020204" pitchFamily="34" charset="0"/>
              </a:rPr>
              <a:t> значения (50%). Положительная динамика предыдущих лет и лидирующие позиции в ранге муниципальных образований обусловлены масштабной работой по ремонту городских дорог, улучшению качества покрытия за последние годы.</a:t>
            </a:r>
          </a:p>
          <a:p>
            <a:pPr indent="450000" algn="just"/>
            <a:r>
              <a:rPr lang="ru-RU" sz="1200" dirty="0" smtClean="0">
                <a:latin typeface="Arial" panose="020B0604020202020204" pitchFamily="34" charset="0"/>
                <a:cs typeface="Arial" panose="020B0604020202020204" pitchFamily="34" charset="0"/>
              </a:rPr>
              <a:t>Несмотря </a:t>
            </a:r>
            <a:r>
              <a:rPr lang="ru-RU" sz="1200" dirty="0">
                <a:latin typeface="Arial" panose="020B0604020202020204" pitchFamily="34" charset="0"/>
                <a:cs typeface="Arial" panose="020B0604020202020204" pitchFamily="34" charset="0"/>
              </a:rPr>
              <a:t>на существенное снижение (на 10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удовлетворенности населения областного центра качеством транспортного обслуживания значение показателя находится на уровне </a:t>
            </a:r>
            <a:r>
              <a:rPr lang="ru-RU" sz="1200" dirty="0" err="1">
                <a:latin typeface="Arial" panose="020B0604020202020204" pitchFamily="34" charset="0"/>
                <a:cs typeface="Arial" panose="020B0604020202020204" pitchFamily="34" charset="0"/>
              </a:rPr>
              <a:t>среднеобластного</a:t>
            </a:r>
            <a:r>
              <a:rPr lang="ru-RU" sz="1200" dirty="0">
                <a:latin typeface="Arial" panose="020B0604020202020204" pitchFamily="34" charset="0"/>
                <a:cs typeface="Arial" panose="020B0604020202020204" pitchFamily="34" charset="0"/>
              </a:rPr>
              <a:t> значения и составляет 55%.</a:t>
            </a:r>
          </a:p>
          <a:p>
            <a:pPr indent="450000" algn="just"/>
            <a:endParaRPr lang="ru-RU" sz="1150" dirty="0">
              <a:latin typeface="Arial" panose="020B0604020202020204" pitchFamily="34" charset="0"/>
              <a:cs typeface="Arial" panose="020B0604020202020204" pitchFamily="34"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xmlns="" val="3414581986"/>
              </p:ext>
            </p:extLst>
          </p:nvPr>
        </p:nvGraphicFramePr>
        <p:xfrm>
          <a:off x="504801" y="2019160"/>
          <a:ext cx="10153128" cy="233768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04801" y="1756333"/>
            <a:ext cx="9852590" cy="253916"/>
          </a:xfrm>
          <a:prstGeom prst="rect">
            <a:avLst/>
          </a:prstGeom>
          <a:noFill/>
        </p:spPr>
        <p:txBody>
          <a:bodyPr wrap="square" rtlCol="0">
            <a:spAutoFit/>
          </a:bodyPr>
          <a:lstStyle/>
          <a:p>
            <a:pPr algn="ctr">
              <a:defRPr sz="1400" b="0" i="0" u="none" strike="noStrike" kern="1200" spc="0" baseline="0">
                <a:solidFill>
                  <a:prstClr val="black">
                    <a:lumMod val="65000"/>
                    <a:lumOff val="35000"/>
                  </a:prstClr>
                </a:solidFill>
                <a:latin typeface="+mn-lt"/>
                <a:ea typeface="+mn-ea"/>
                <a:cs typeface="+mn-cs"/>
              </a:defRPr>
            </a:pPr>
            <a:r>
              <a:rPr lang="ru-RU" sz="1050" b="1" i="1" dirty="0">
                <a:solidFill>
                  <a:sysClr val="windowText" lastClr="000000"/>
                </a:solidFill>
                <a:latin typeface="Arial" panose="020B0604020202020204" pitchFamily="34" charset="0"/>
                <a:cs typeface="Arial" panose="020B0604020202020204" pitchFamily="34" charset="0"/>
              </a:rPr>
              <a:t>Удовлетворенность населения </a:t>
            </a:r>
            <a:r>
              <a:rPr lang="ru-RU" sz="1050" b="1" i="1" dirty="0" smtClean="0">
                <a:solidFill>
                  <a:sysClr val="windowText" lastClr="000000"/>
                </a:solidFill>
                <a:latin typeface="Arial" panose="020B0604020202020204" pitchFamily="34" charset="0"/>
                <a:cs typeface="Arial" panose="020B0604020202020204" pitchFamily="34" charset="0"/>
              </a:rPr>
              <a:t>г. Воронежа по </a:t>
            </a:r>
            <a:r>
              <a:rPr lang="ru-RU" sz="1050" b="1" i="1" dirty="0">
                <a:solidFill>
                  <a:sysClr val="windowText" lastClr="000000"/>
                </a:solidFill>
                <a:latin typeface="Arial" panose="020B0604020202020204" pitchFamily="34" charset="0"/>
                <a:cs typeface="Arial" panose="020B0604020202020204" pitchFamily="34" charset="0"/>
              </a:rPr>
              <a:t>сферам </a:t>
            </a:r>
            <a:r>
              <a:rPr lang="ru-RU" sz="1050" b="1" i="1" dirty="0" smtClean="0">
                <a:solidFill>
                  <a:sysClr val="windowText" lastClr="000000"/>
                </a:solidFill>
                <a:latin typeface="Arial" panose="020B0604020202020204" pitchFamily="34" charset="0"/>
                <a:cs typeface="Arial" panose="020B0604020202020204" pitchFamily="34" charset="0"/>
              </a:rPr>
              <a:t>деятельности за 2018-2021 </a:t>
            </a:r>
            <a:r>
              <a:rPr lang="ru-RU" sz="1050" b="1" i="1" dirty="0" err="1" smtClean="0">
                <a:solidFill>
                  <a:sysClr val="windowText" lastClr="000000"/>
                </a:solidFill>
                <a:latin typeface="Arial" panose="020B0604020202020204" pitchFamily="34" charset="0"/>
                <a:cs typeface="Arial" panose="020B0604020202020204" pitchFamily="34" charset="0"/>
              </a:rPr>
              <a:t>г.г</a:t>
            </a:r>
            <a:r>
              <a:rPr lang="ru-RU" sz="1050" b="1" i="1" dirty="0" smtClean="0">
                <a:solidFill>
                  <a:sysClr val="windowText" lastClr="000000"/>
                </a:solidFill>
                <a:latin typeface="Arial" panose="020B0604020202020204" pitchFamily="34" charset="0"/>
                <a:cs typeface="Arial" panose="020B0604020202020204" pitchFamily="34" charset="0"/>
              </a:rPr>
              <a:t>., % </a:t>
            </a:r>
            <a:r>
              <a:rPr lang="ru-RU" sz="1050" b="1" i="1" dirty="0">
                <a:solidFill>
                  <a:sysClr val="windowText" lastClr="000000"/>
                </a:solidFill>
                <a:latin typeface="Arial" panose="020B0604020202020204" pitchFamily="34" charset="0"/>
                <a:cs typeface="Arial" panose="020B0604020202020204" pitchFamily="34" charset="0"/>
              </a:rPr>
              <a:t>от числа опрошенных</a:t>
            </a:r>
          </a:p>
        </p:txBody>
      </p:sp>
      <p:sp>
        <p:nvSpPr>
          <p:cNvPr id="7" name="Прямоугольник 6"/>
          <p:cNvSpPr/>
          <p:nvPr/>
        </p:nvSpPr>
        <p:spPr>
          <a:xfrm>
            <a:off x="299887" y="4043215"/>
            <a:ext cx="10093626" cy="3231654"/>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Высокие оценки жители областного центра дали качеству услуг в сфере культуры (64%), что характерно для столицы региона в силу сосредоточенности большого количества масштабных культурных событий и объектов инфраструктуры в городе.</a:t>
            </a:r>
          </a:p>
          <a:p>
            <a:pPr indent="450000" algn="just"/>
            <a:r>
              <a:rPr lang="ru-RU" sz="1200" dirty="0">
                <a:latin typeface="Arial" panose="020B0604020202020204" pitchFamily="34" charset="0"/>
                <a:cs typeface="Arial" panose="020B0604020202020204" pitchFamily="34" charset="0"/>
              </a:rPr>
              <a:t>Сравнительный анализ уровня удовлетворенности населения деятельностью органов местного самоуправления муниципальных районов и городских округов по итогам 2021 года показал, что в 28 муниципальных образованиях произошел рост значений показателя по сравнению с 2020 годом. Наиболее существенный рост зафиксирован в Острогожском (+13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Новоусманском</a:t>
            </a:r>
            <a:r>
              <a:rPr lang="ru-RU" sz="1200" dirty="0">
                <a:latin typeface="Arial" panose="020B0604020202020204" pitchFamily="34" charset="0"/>
                <a:cs typeface="Arial" panose="020B0604020202020204" pitchFamily="34" charset="0"/>
              </a:rPr>
              <a:t> (+11,3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Панинском</a:t>
            </a:r>
            <a:r>
              <a:rPr lang="ru-RU" sz="1200" dirty="0">
                <a:latin typeface="Arial" panose="020B0604020202020204" pitchFamily="34" charset="0"/>
                <a:cs typeface="Arial" panose="020B0604020202020204" pitchFamily="34" charset="0"/>
              </a:rPr>
              <a:t> (+9,8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Верхнехавском</a:t>
            </a:r>
            <a:r>
              <a:rPr lang="ru-RU" sz="1200" dirty="0">
                <a:latin typeface="Arial" panose="020B0604020202020204" pitchFamily="34" charset="0"/>
                <a:cs typeface="Arial" panose="020B0604020202020204" pitchFamily="34" charset="0"/>
              </a:rPr>
              <a:t> (+9,8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Павловском (+8,8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Верхнемамонском</a:t>
            </a:r>
            <a:r>
              <a:rPr lang="ru-RU" sz="1200" dirty="0">
                <a:latin typeface="Arial" panose="020B0604020202020204" pitchFamily="34" charset="0"/>
                <a:cs typeface="Arial" panose="020B0604020202020204" pitchFamily="34" charset="0"/>
              </a:rPr>
              <a:t> (+8,6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Терновском (+8,0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муниципальных районах.</a:t>
            </a:r>
          </a:p>
          <a:p>
            <a:pPr indent="450000" algn="just"/>
            <a:r>
              <a:rPr lang="ru-RU" sz="1200" dirty="0">
                <a:latin typeface="Arial" panose="020B0604020202020204" pitchFamily="34" charset="0"/>
                <a:cs typeface="Arial" panose="020B0604020202020204" pitchFamily="34" charset="0"/>
              </a:rPr>
              <a:t>Снижение уровня удовлетворенности населения деятельностью органов местного самоуправления произошло в 6 муниципальных образованиях. Наиболее существенное снижение показателя зафиксировано в Борисоглебском городском округе (–9,6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(–9,2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Новохоперском (–8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муниципальных районах.</a:t>
            </a:r>
          </a:p>
          <a:p>
            <a:pPr indent="450000" algn="just"/>
            <a:r>
              <a:rPr lang="ru-RU" sz="1200" dirty="0">
                <a:latin typeface="Arial" panose="020B0604020202020204" pitchFamily="34" charset="0"/>
                <a:cs typeface="Arial" panose="020B0604020202020204" pitchFamily="34" charset="0"/>
              </a:rPr>
              <a:t>Негативное влияние на динамику показателя в Борисоглебском городском округе оказали проблемы с вывозом мусора, вызванные конфликтной ситуацией между администрацией округа и региональным оператором. Тема получила широкое освещение в СМИ, социальных сетях. Это также подтверждается отрицательной динамикой оценок жителями городского округа качества оказания услуг ЖКХ с 54% удовлетворенных в 2020 г. (28 место в рейтинге) до 48% – в 2021 г. (34 место в рейтинге). </a:t>
            </a:r>
          </a:p>
          <a:p>
            <a:pPr indent="450000" algn="just"/>
            <a:r>
              <a:rPr lang="ru-RU" sz="1200" dirty="0">
                <a:latin typeface="Arial" panose="020B0604020202020204" pitchFamily="34" charset="0"/>
                <a:cs typeface="Arial" panose="020B0604020202020204" pitchFamily="34" charset="0"/>
              </a:rPr>
              <a:t>Снижение показателя в </a:t>
            </a:r>
            <a:r>
              <a:rPr lang="ru-RU" sz="1200" dirty="0" err="1">
                <a:latin typeface="Arial" panose="020B0604020202020204" pitchFamily="34" charset="0"/>
                <a:cs typeface="Arial" panose="020B0604020202020204" pitchFamily="34" charset="0"/>
              </a:rPr>
              <a:t>Эртильском</a:t>
            </a:r>
            <a:r>
              <a:rPr lang="ru-RU" sz="1200" dirty="0">
                <a:latin typeface="Arial" panose="020B0604020202020204" pitchFamily="34" charset="0"/>
                <a:cs typeface="Arial" panose="020B0604020202020204" pitchFamily="34" charset="0"/>
              </a:rPr>
              <a:t> и Новохоперском районах связано с уходом глав администраций в указанных районах в конце 2021 года, незадолго до начала опроса. Значения показателей снизились в основном за счет перераспределения ответов жителей, положительно оценивающих работу органов местного самоуправления, в затруднившихся с оценкой. </a:t>
            </a:r>
            <a:endParaRPr lang="ru-RU" sz="1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549782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75</a:t>
            </a:fld>
            <a:endParaRPr lang="ru-RU" dirty="0"/>
          </a:p>
        </p:txBody>
      </p:sp>
      <p:sp>
        <p:nvSpPr>
          <p:cNvPr id="3" name="Прямоугольник 2"/>
          <p:cNvSpPr/>
          <p:nvPr/>
        </p:nvSpPr>
        <p:spPr>
          <a:xfrm>
            <a:off x="738188" y="691365"/>
            <a:ext cx="7920880" cy="461665"/>
          </a:xfrm>
          <a:prstGeom prst="rect">
            <a:avLst/>
          </a:prstGeom>
        </p:spPr>
        <p:txBody>
          <a:bodyPr wrap="square">
            <a:spAutoFit/>
          </a:bodyPr>
          <a:lstStyle/>
          <a:p>
            <a:r>
              <a:rPr lang="ru-RU" sz="1200" b="1" i="1" dirty="0" smtClean="0">
                <a:latin typeface="Arial" panose="020B0604020202020204" pitchFamily="34" charset="0"/>
                <a:cs typeface="Arial" panose="020B0604020202020204" pitchFamily="34" charset="0"/>
              </a:rPr>
              <a:t>ПРОВЕДЕНИЕ НЕЗАВИСИМОЙ ОЦЕНКИ КАЧЕСТВА УСЛОВИЙ ОКАЗАНИЯ УСЛУГ  МУНИЦИПАЛЬНЫМИ ОРГАНИЗАЦИЯМИ СОЦИАЛЬНОЙ СФЕРЫ</a:t>
            </a:r>
            <a:endParaRPr lang="ru-RU" sz="1200" b="1" i="1" dirty="0">
              <a:latin typeface="Arial" panose="020B0604020202020204" pitchFamily="34" charset="0"/>
              <a:cs typeface="Arial" panose="020B0604020202020204" pitchFamily="34" charset="0"/>
            </a:endParaRPr>
          </a:p>
        </p:txBody>
      </p:sp>
      <p:sp>
        <p:nvSpPr>
          <p:cNvPr id="4" name="Прямоугольник 3"/>
          <p:cNvSpPr/>
          <p:nvPr/>
        </p:nvSpPr>
        <p:spPr>
          <a:xfrm>
            <a:off x="371592" y="1319808"/>
            <a:ext cx="10015670" cy="1754326"/>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 2021 году на территории Воронежской области проведена </a:t>
            </a:r>
            <a:r>
              <a:rPr lang="ru-RU" sz="1200" b="1" i="1" dirty="0">
                <a:latin typeface="Arial" panose="020B0604020202020204" pitchFamily="34" charset="0"/>
                <a:cs typeface="Arial" panose="020B0604020202020204" pitchFamily="34" charset="0"/>
              </a:rPr>
              <a:t>независимая оценка качества условий осуществления образовательной деятельности организаций, осуществляющих образовательную деятельность (НОКУООД) в сфере образования. </a:t>
            </a:r>
            <a:r>
              <a:rPr lang="ru-RU" sz="1200" dirty="0">
                <a:latin typeface="Arial" panose="020B0604020202020204" pitchFamily="34" charset="0"/>
                <a:cs typeface="Arial" panose="020B0604020202020204" pitchFamily="34" charset="0"/>
              </a:rPr>
              <a:t>В процедуре НОКУООД приняла участие 391 организация (62 организации, подведомственные департаменту образования, науки и молодежной политики Воронежской области, 281 организация, подведомственная муниципальным органам управления образования, 18 организаций </a:t>
            </a:r>
            <a:r>
              <a:rPr lang="ru-RU" sz="1200" dirty="0" err="1">
                <a:latin typeface="Arial" panose="020B0604020202020204" pitchFamily="34" charset="0"/>
                <a:cs typeface="Arial" panose="020B0604020202020204" pitchFamily="34" charset="0"/>
              </a:rPr>
              <a:t>подсферы</a:t>
            </a:r>
            <a:r>
              <a:rPr lang="ru-RU" sz="1200" dirty="0">
                <a:latin typeface="Arial" panose="020B0604020202020204" pitchFamily="34" charset="0"/>
                <a:cs typeface="Arial" panose="020B0604020202020204" pitchFamily="34" charset="0"/>
              </a:rPr>
              <a:t> культуры в сфере образования, 30 организаций </a:t>
            </a:r>
            <a:r>
              <a:rPr lang="ru-RU" sz="1200" dirty="0" err="1">
                <a:latin typeface="Arial" panose="020B0604020202020204" pitchFamily="34" charset="0"/>
                <a:cs typeface="Arial" panose="020B0604020202020204" pitchFamily="34" charset="0"/>
              </a:rPr>
              <a:t>подсферы</a:t>
            </a:r>
            <a:r>
              <a:rPr lang="ru-RU" sz="1200" dirty="0">
                <a:latin typeface="Arial" panose="020B0604020202020204" pitchFamily="34" charset="0"/>
                <a:cs typeface="Arial" panose="020B0604020202020204" pitchFamily="34" charset="0"/>
              </a:rPr>
              <a:t> спорта в сфере образования).</a:t>
            </a:r>
          </a:p>
          <a:p>
            <a:pPr indent="450000" algn="just"/>
            <a:r>
              <a:rPr lang="ru-RU" sz="1200" dirty="0">
                <a:latin typeface="Arial" panose="020B0604020202020204" pitchFamily="34" charset="0"/>
                <a:cs typeface="Arial" panose="020B0604020202020204" pitchFamily="34" charset="0"/>
              </a:rPr>
              <a:t>В электронном анкетировании приняли участие 48 880 респондентов, из них 68,7% - родители (</a:t>
            </a:r>
            <a:r>
              <a:rPr lang="ru-RU" sz="1200" dirty="0" smtClean="0">
                <a:latin typeface="Arial" panose="020B0604020202020204" pitchFamily="34" charset="0"/>
                <a:cs typeface="Arial" panose="020B0604020202020204" pitchFamily="34" charset="0"/>
              </a:rPr>
              <a:t>законные представители), </a:t>
            </a:r>
            <a:r>
              <a:rPr lang="ru-RU" sz="1200" dirty="0">
                <a:latin typeface="Arial" panose="020B0604020202020204" pitchFamily="34" charset="0"/>
                <a:cs typeface="Arial" panose="020B0604020202020204" pitchFamily="34" charset="0"/>
              </a:rPr>
              <a:t>и 31,3% - обучающиеся, достигшие 14 летнего </a:t>
            </a:r>
            <a:r>
              <a:rPr lang="ru-RU" sz="1200" dirty="0" smtClean="0">
                <a:latin typeface="Arial" panose="020B0604020202020204" pitchFamily="34" charset="0"/>
                <a:cs typeface="Arial" panose="020B0604020202020204" pitchFamily="34" charset="0"/>
              </a:rPr>
              <a:t>возраста, </a:t>
            </a:r>
            <a:r>
              <a:rPr lang="ru-RU" sz="1200" dirty="0">
                <a:latin typeface="Arial" panose="020B0604020202020204" pitchFamily="34" charset="0"/>
                <a:cs typeface="Arial" panose="020B0604020202020204" pitchFamily="34" charset="0"/>
              </a:rPr>
              <a:t>и обучающиеся профессиональных образовательных организаций. </a:t>
            </a:r>
          </a:p>
          <a:p>
            <a:pPr indent="450000" algn="just"/>
            <a:r>
              <a:rPr lang="ru-RU" sz="1200" dirty="0">
                <a:latin typeface="Arial" panose="020B0604020202020204" pitchFamily="34" charset="0"/>
                <a:cs typeface="Arial" panose="020B0604020202020204" pitchFamily="34" charset="0"/>
              </a:rPr>
              <a:t>Средняя оценка по организациям образования составила 84,2 балла</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
        <p:nvSpPr>
          <p:cNvPr id="5" name="Прямоугольник 4"/>
          <p:cNvSpPr/>
          <p:nvPr/>
        </p:nvSpPr>
        <p:spPr>
          <a:xfrm>
            <a:off x="1624880" y="3133815"/>
            <a:ext cx="7056784" cy="415498"/>
          </a:xfrm>
          <a:prstGeom prst="rect">
            <a:avLst/>
          </a:prstGeom>
        </p:spPr>
        <p:txBody>
          <a:bodyPr wrap="square">
            <a:spAutoFit/>
          </a:bodyPr>
          <a:lstStyle/>
          <a:p>
            <a:pPr algn="ctr"/>
            <a:r>
              <a:rPr lang="ru-RU" sz="1050" b="1" i="1" dirty="0" smtClean="0">
                <a:solidFill>
                  <a:prstClr val="black"/>
                </a:solidFill>
                <a:latin typeface="Arial" panose="020B0604020202020204" pitchFamily="34" charset="0"/>
                <a:cs typeface="Arial" panose="020B0604020202020204" pitchFamily="34" charset="0"/>
              </a:rPr>
              <a:t>Результаты независимой оценки </a:t>
            </a:r>
            <a:r>
              <a:rPr lang="ru-RU" sz="1050" b="1" i="1" dirty="0">
                <a:solidFill>
                  <a:prstClr val="black"/>
                </a:solidFill>
                <a:latin typeface="Arial" panose="020B0604020202020204" pitchFamily="34" charset="0"/>
                <a:cs typeface="Arial" panose="020B0604020202020204" pitchFamily="34" charset="0"/>
              </a:rPr>
              <a:t>качества условий </a:t>
            </a:r>
            <a:endParaRPr lang="ru-RU" sz="1050" b="1" i="1" dirty="0" smtClean="0">
              <a:solidFill>
                <a:prstClr val="black"/>
              </a:solidFill>
              <a:latin typeface="Arial" panose="020B0604020202020204" pitchFamily="34" charset="0"/>
              <a:cs typeface="Arial" panose="020B0604020202020204" pitchFamily="34" charset="0"/>
            </a:endParaRPr>
          </a:p>
          <a:p>
            <a:pPr algn="ctr"/>
            <a:r>
              <a:rPr lang="ru-RU" sz="1050" b="1" i="1" dirty="0" smtClean="0">
                <a:solidFill>
                  <a:prstClr val="black"/>
                </a:solidFill>
                <a:latin typeface="Arial" panose="020B0604020202020204" pitchFamily="34" charset="0"/>
                <a:cs typeface="Arial" panose="020B0604020202020204" pitchFamily="34" charset="0"/>
              </a:rPr>
              <a:t>оказания услуг муниципальными организациями в сфере образования за 2021 год, баллы </a:t>
            </a:r>
            <a:endParaRPr lang="ru-RU" sz="1050" dirty="0"/>
          </a:p>
        </p:txBody>
      </p:sp>
      <p:graphicFrame>
        <p:nvGraphicFramePr>
          <p:cNvPr id="6" name="Диаграмма 5"/>
          <p:cNvGraphicFramePr>
            <a:graphicFrameLocks/>
          </p:cNvGraphicFramePr>
          <p:nvPr>
            <p:extLst>
              <p:ext uri="{D42A27DB-BD31-4B8C-83A1-F6EECF244321}">
                <p14:modId xmlns:p14="http://schemas.microsoft.com/office/powerpoint/2010/main" xmlns="" val="260808023"/>
              </p:ext>
            </p:extLst>
          </p:nvPr>
        </p:nvGraphicFramePr>
        <p:xfrm>
          <a:off x="306139" y="3549313"/>
          <a:ext cx="10081122" cy="2535574"/>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331532" y="6084887"/>
            <a:ext cx="10153127" cy="1015663"/>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Наибольшую оценку получили учреждения </a:t>
            </a:r>
            <a:r>
              <a:rPr lang="ru-RU" sz="1200" dirty="0" err="1">
                <a:latin typeface="Arial" panose="020B0604020202020204" pitchFamily="34" charset="0"/>
                <a:cs typeface="Arial" panose="020B0604020202020204" pitchFamily="34" charset="0"/>
              </a:rPr>
              <a:t>Острогожского</a:t>
            </a:r>
            <a:r>
              <a:rPr lang="ru-RU" sz="1200" dirty="0">
                <a:latin typeface="Arial" panose="020B0604020202020204" pitchFamily="34" charset="0"/>
                <a:cs typeface="Arial" panose="020B0604020202020204" pitchFamily="34" charset="0"/>
              </a:rPr>
              <a:t> района (средняя оценка - 89,5 балла), наименьшую – Терновского (78,2 балла) района.</a:t>
            </a:r>
          </a:p>
          <a:p>
            <a:pPr indent="450000" algn="just"/>
            <a:r>
              <a:rPr lang="ru-RU" sz="1200" dirty="0">
                <a:latin typeface="Arial" panose="020B0604020202020204" pitchFamily="34" charset="0"/>
                <a:cs typeface="Arial" panose="020B0604020202020204" pitchFamily="34" charset="0"/>
              </a:rPr>
              <a:t>В ходе независимой оценки выявлены недостатки в работе образовательных организаций, утверждены планы организаций по их устранению.</a:t>
            </a:r>
          </a:p>
          <a:p>
            <a:pPr indent="450000" algn="just"/>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937355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76</a:t>
            </a:fld>
            <a:endParaRPr lang="ru-RU" dirty="0"/>
          </a:p>
        </p:txBody>
      </p:sp>
      <p:sp>
        <p:nvSpPr>
          <p:cNvPr id="4" name="Прямоугольник 3"/>
          <p:cNvSpPr/>
          <p:nvPr/>
        </p:nvSpPr>
        <p:spPr>
          <a:xfrm>
            <a:off x="378148" y="468263"/>
            <a:ext cx="10081120" cy="2492990"/>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000" algn="just"/>
            <a:r>
              <a:rPr lang="ru-RU" sz="1200" dirty="0">
                <a:latin typeface="Arial" panose="020B0604020202020204" pitchFamily="34" charset="0"/>
                <a:cs typeface="Arial" panose="020B0604020202020204" pitchFamily="34" charset="0"/>
              </a:rPr>
              <a:t>В целях повышения эффективности деятельности и улучшения работы образовательных организаций </a:t>
            </a:r>
            <a:r>
              <a:rPr lang="ru-RU" sz="1200" b="1" i="1" dirty="0">
                <a:latin typeface="Arial" panose="020B0604020202020204" pitchFamily="34" charset="0"/>
                <a:cs typeface="Arial" panose="020B0604020202020204" pitchFamily="34" charset="0"/>
              </a:rPr>
              <a:t>органам местного самоуправления рекомендуется:</a:t>
            </a:r>
            <a:r>
              <a:rPr lang="ru-RU" sz="1200" dirty="0">
                <a:latin typeface="Arial" panose="020B0604020202020204" pitchFamily="34" charset="0"/>
                <a:cs typeface="Arial" panose="020B0604020202020204" pitchFamily="34" charset="0"/>
              </a:rPr>
              <a:t> </a:t>
            </a:r>
            <a:endParaRPr lang="ru-RU" sz="1200" dirty="0" smtClean="0">
              <a:latin typeface="Arial" panose="020B0604020202020204" pitchFamily="34" charset="0"/>
              <a:cs typeface="Arial" panose="020B0604020202020204" pitchFamily="34" charset="0"/>
            </a:endParaRPr>
          </a:p>
          <a:p>
            <a:pPr indent="450000" algn="just"/>
            <a:endParaRPr lang="ru-RU" sz="1200" dirty="0">
              <a:latin typeface="Arial" panose="020B0604020202020204" pitchFamily="34" charset="0"/>
              <a:cs typeface="Arial" panose="020B0604020202020204" pitchFamily="34" charset="0"/>
            </a:endParaRP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провести </a:t>
            </a:r>
            <a:r>
              <a:rPr lang="ru-RU" sz="1200" dirty="0">
                <a:latin typeface="Arial" panose="020B0604020202020204" pitchFamily="34" charset="0"/>
                <a:cs typeface="Arial" panose="020B0604020202020204" pitchFamily="34" charset="0"/>
              </a:rPr>
              <a:t>на уровне муниципального образования анализ результатов НОКУООД с целью определения соответствия реализуемой деятельности запросам и ожиданиям участников образовательного процесса по всем показателям; </a:t>
            </a: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учитывать </a:t>
            </a:r>
            <a:r>
              <a:rPr lang="ru-RU" sz="1200" dirty="0">
                <a:latin typeface="Arial" panose="020B0604020202020204" pitchFamily="34" charset="0"/>
                <a:cs typeface="Arial" panose="020B0604020202020204" pitchFamily="34" charset="0"/>
              </a:rPr>
              <a:t>результаты НОКУООД в управлении системой образования, формировании программ развития образования на муниципальном уровне;</a:t>
            </a: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принять </a:t>
            </a:r>
            <a:r>
              <a:rPr lang="ru-RU" sz="1200" dirty="0">
                <a:latin typeface="Arial" panose="020B0604020202020204" pitchFamily="34" charset="0"/>
                <a:cs typeface="Arial" panose="020B0604020202020204" pitchFamily="34" charset="0"/>
              </a:rPr>
              <a:t>участие в разработке и согласовании планов мероприятий по улучшению качества работы образовательных организаций по результатам НОКУООД;</a:t>
            </a: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обеспечить </a:t>
            </a:r>
            <a:r>
              <a:rPr lang="ru-RU" sz="1200" dirty="0">
                <a:latin typeface="Arial" panose="020B0604020202020204" pitchFamily="34" charset="0"/>
                <a:cs typeface="Arial" panose="020B0604020202020204" pitchFamily="34" charset="0"/>
              </a:rPr>
              <a:t>исполнение планов мероприятий по устранению недостатков, выявленных в ходе НОКУООД;</a:t>
            </a: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продолжить </a:t>
            </a:r>
            <a:r>
              <a:rPr lang="ru-RU" sz="1200" dirty="0">
                <a:latin typeface="Arial" panose="020B0604020202020204" pitchFamily="34" charset="0"/>
                <a:cs typeface="Arial" panose="020B0604020202020204" pitchFamily="34" charset="0"/>
              </a:rPr>
              <a:t>информирование населения о возможности участия в НОКУООД;</a:t>
            </a: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обратить </a:t>
            </a:r>
            <a:r>
              <a:rPr lang="ru-RU" sz="1200" dirty="0">
                <a:latin typeface="Arial" panose="020B0604020202020204" pitchFamily="34" charset="0"/>
                <a:cs typeface="Arial" panose="020B0604020202020204" pitchFamily="34" charset="0"/>
              </a:rPr>
              <a:t>особое внимание на повышение уровня доступности услуг образовательными организациями для инвалидов и лиц с ограниченными возможностями здоровья</a:t>
            </a:r>
            <a:r>
              <a:rPr lang="ru-RU" sz="1200" dirty="0" smtClean="0">
                <a:latin typeface="Arial" panose="020B0604020202020204" pitchFamily="34" charset="0"/>
                <a:cs typeface="Arial" panose="020B0604020202020204" pitchFamily="34" charset="0"/>
              </a:rPr>
              <a:t>.</a:t>
            </a:r>
            <a:endParaRPr lang="ru-RU" sz="1200" dirty="0">
              <a:effectLst/>
              <a:latin typeface="Arial" panose="020B0604020202020204" pitchFamily="34" charset="0"/>
              <a:cs typeface="Arial" panose="020B0604020202020204" pitchFamily="34" charset="0"/>
            </a:endParaRPr>
          </a:p>
        </p:txBody>
      </p:sp>
      <p:sp>
        <p:nvSpPr>
          <p:cNvPr id="5" name="Прямоугольник 4"/>
          <p:cNvSpPr/>
          <p:nvPr/>
        </p:nvSpPr>
        <p:spPr>
          <a:xfrm>
            <a:off x="378148" y="3132559"/>
            <a:ext cx="10081120" cy="3970318"/>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indent="450000" algn="just"/>
            <a:r>
              <a:rPr lang="ru-RU" sz="1200" b="1" i="1" dirty="0">
                <a:latin typeface="Arial" panose="020B0604020202020204" pitchFamily="34" charset="0"/>
                <a:cs typeface="Arial" panose="020B0604020202020204" pitchFamily="34" charset="0"/>
              </a:rPr>
              <a:t>Руководителям образовательных организаций рекомендуется</a:t>
            </a:r>
            <a:r>
              <a:rPr lang="ru-RU" sz="1200" b="1" i="1" dirty="0" smtClean="0">
                <a:latin typeface="Arial" panose="020B0604020202020204" pitchFamily="34" charset="0"/>
                <a:cs typeface="Arial" panose="020B0604020202020204" pitchFamily="34" charset="0"/>
              </a:rPr>
              <a:t>:</a:t>
            </a:r>
          </a:p>
          <a:p>
            <a:pPr indent="450000" algn="just"/>
            <a:endParaRPr lang="ru-RU" sz="1200" dirty="0">
              <a:latin typeface="Arial" panose="020B0604020202020204" pitchFamily="34" charset="0"/>
              <a:cs typeface="Arial" panose="020B0604020202020204" pitchFamily="34" charset="0"/>
            </a:endParaRP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провести </a:t>
            </a:r>
            <a:r>
              <a:rPr lang="ru-RU" sz="1200" dirty="0">
                <a:latin typeface="Arial" panose="020B0604020202020204" pitchFamily="34" charset="0"/>
                <a:cs typeface="Arial" panose="020B0604020202020204" pitchFamily="34" charset="0"/>
              </a:rPr>
              <a:t>на уровне образовательной организации анализ результатов НОКУООД с целью определения соответствия реализуемой деятельности запросам и ожиданиям участников образовательного процесса по всем показателям; </a:t>
            </a: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установить </a:t>
            </a:r>
            <a:r>
              <a:rPr lang="ru-RU" sz="1200" dirty="0">
                <a:latin typeface="Arial" panose="020B0604020202020204" pitchFamily="34" charset="0"/>
                <a:cs typeface="Arial" panose="020B0604020202020204" pitchFamily="34" charset="0"/>
              </a:rPr>
              <a:t>причины, снижающие качество условий осуществления образовательной деятельности, и определить возможности его повышения; </a:t>
            </a: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разработать</a:t>
            </a:r>
            <a:r>
              <a:rPr lang="ru-RU" sz="1200" dirty="0">
                <a:latin typeface="Arial" panose="020B0604020202020204" pitchFamily="34" charset="0"/>
                <a:cs typeface="Arial" panose="020B0604020202020204" pitchFamily="34" charset="0"/>
              </a:rPr>
              <a:t>, согласовать с учредителями мероприятия по улучшению качества условий осуществления образовательной деятельности по результатам НОКУООД;</a:t>
            </a: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учитывать </a:t>
            </a:r>
            <a:r>
              <a:rPr lang="ru-RU" sz="1200" dirty="0">
                <a:latin typeface="Arial" panose="020B0604020202020204" pitchFamily="34" charset="0"/>
                <a:cs typeface="Arial" panose="020B0604020202020204" pitchFamily="34" charset="0"/>
              </a:rPr>
              <a:t>результаты НОКУООД в управленческой деятельности, формировании программы развития образовательной организации; </a:t>
            </a: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обеспечить </a:t>
            </a:r>
            <a:r>
              <a:rPr lang="ru-RU" sz="1200" dirty="0">
                <a:latin typeface="Arial" panose="020B0604020202020204" pitchFamily="34" charset="0"/>
                <a:cs typeface="Arial" panose="020B0604020202020204" pitchFamily="34" charset="0"/>
              </a:rPr>
              <a:t>исполнение планов мероприятий по устранению недостатков, выявленных в ходе НОКУООД;</a:t>
            </a: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размещать </a:t>
            </a:r>
            <a:r>
              <a:rPr lang="ru-RU" sz="1200" dirty="0">
                <a:latin typeface="Arial" panose="020B0604020202020204" pitchFamily="34" charset="0"/>
                <a:cs typeface="Arial" panose="020B0604020202020204" pitchFamily="34" charset="0"/>
              </a:rPr>
              <a:t>на сайтах образовательных организаций в разделе «Независимая оценка качества оказания услуг» информацию о результатах независимой оценки качества условий осуществления образовательной деятельности, планы по устранению недостатков, выявленных в ходе независимой оценки, отчеты о выполнении планов мероприятий;  </a:t>
            </a: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обратить </a:t>
            </a:r>
            <a:r>
              <a:rPr lang="ru-RU" sz="1200" dirty="0">
                <a:latin typeface="Arial" panose="020B0604020202020204" pitchFamily="34" charset="0"/>
                <a:cs typeface="Arial" panose="020B0604020202020204" pitchFamily="34" charset="0"/>
              </a:rPr>
              <a:t>особое внимание на повышение уровня доступности услуг образовательными организациями для инвалидов и лиц с ограниченными возможностями здоровья;</a:t>
            </a: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обеспечить </a:t>
            </a:r>
            <a:r>
              <a:rPr lang="ru-RU" sz="1200" dirty="0">
                <a:latin typeface="Arial" panose="020B0604020202020204" pitchFamily="34" charset="0"/>
                <a:cs typeface="Arial" panose="020B0604020202020204" pitchFamily="34" charset="0"/>
              </a:rPr>
              <a:t>информирование родителей о процедурах и результатах НОКУООД; </a:t>
            </a: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провести </a:t>
            </a:r>
            <a:r>
              <a:rPr lang="ru-RU" sz="1200" dirty="0">
                <a:latin typeface="Arial" panose="020B0604020202020204" pitchFamily="34" charset="0"/>
                <a:cs typeface="Arial" panose="020B0604020202020204" pitchFamily="34" charset="0"/>
              </a:rPr>
              <a:t>целенаправленную и системную работу по привлечению активных пользователей сайтов образовательных организаций через воспитание информационной культуры участников образовательных отношений; </a:t>
            </a:r>
          </a:p>
          <a:p>
            <a:pPr indent="-226800" algn="just">
              <a:buFont typeface="Wingdings" panose="05000000000000000000" pitchFamily="2" charset="2"/>
              <a:buChar char="Ø"/>
            </a:pPr>
            <a:r>
              <a:rPr lang="ru-RU" sz="1200" dirty="0" smtClean="0">
                <a:latin typeface="Arial" panose="020B0604020202020204" pitchFamily="34" charset="0"/>
                <a:cs typeface="Arial" panose="020B0604020202020204" pitchFamily="34" charset="0"/>
              </a:rPr>
              <a:t>использовать </a:t>
            </a:r>
            <a:r>
              <a:rPr lang="ru-RU" sz="1200" dirty="0">
                <a:latin typeface="Arial" panose="020B0604020202020204" pitchFamily="34" charset="0"/>
                <a:cs typeface="Arial" panose="020B0604020202020204" pitchFamily="34" charset="0"/>
              </a:rPr>
              <a:t>каналы обратной связи для выявления неудобств, с которыми сталкиваются получатели образовательных услуг при посещении сайтов образовательных организаций, предусмотреть наличие технической возможности выражения мнения участниками образовательных отношений о качестве оказания услуг в сфере образования</a:t>
            </a:r>
            <a:r>
              <a:rPr lang="ru-RU" sz="1200" dirty="0" smtClean="0">
                <a:latin typeface="Arial" panose="020B0604020202020204" pitchFamily="34" charset="0"/>
                <a:cs typeface="Arial" panose="020B0604020202020204" pitchFamily="34" charset="0"/>
              </a:rPr>
              <a:t>.</a:t>
            </a:r>
            <a:endParaRPr lang="ru-RU" sz="1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459259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77</a:t>
            </a:fld>
            <a:endParaRPr lang="ru-RU" dirty="0"/>
          </a:p>
        </p:txBody>
      </p:sp>
      <p:sp>
        <p:nvSpPr>
          <p:cNvPr id="4" name="Прямоугольник 3"/>
          <p:cNvSpPr/>
          <p:nvPr/>
        </p:nvSpPr>
        <p:spPr>
          <a:xfrm>
            <a:off x="450157" y="720121"/>
            <a:ext cx="9865096" cy="1938992"/>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В 2021 году </a:t>
            </a:r>
            <a:r>
              <a:rPr lang="ru-RU" sz="1200" b="1" i="1" dirty="0">
                <a:latin typeface="Arial" panose="020B0604020202020204" pitchFamily="34" charset="0"/>
                <a:cs typeface="Arial" panose="020B0604020202020204" pitchFamily="34" charset="0"/>
              </a:rPr>
              <a:t>независимая оценка качества условий оказания услуг муниципальными организациями в сфере культуры</a:t>
            </a:r>
            <a:r>
              <a:rPr lang="ru-RU" sz="1200" dirty="0">
                <a:latin typeface="Arial" panose="020B0604020202020204" pitchFamily="34" charset="0"/>
                <a:cs typeface="Arial" panose="020B0604020202020204" pitchFamily="34" charset="0"/>
              </a:rPr>
              <a:t> проведена в 16 </a:t>
            </a:r>
            <a:r>
              <a:rPr lang="ru-RU" sz="1200" dirty="0" smtClean="0">
                <a:latin typeface="Arial" panose="020B0604020202020204" pitchFamily="34" charset="0"/>
                <a:cs typeface="Arial" panose="020B0604020202020204" pitchFamily="34" charset="0"/>
              </a:rPr>
              <a:t>муниципальных </a:t>
            </a:r>
            <a:r>
              <a:rPr lang="ru-RU" sz="1200" dirty="0">
                <a:latin typeface="Arial" panose="020B0604020202020204" pitchFamily="34" charset="0"/>
                <a:cs typeface="Arial" panose="020B0604020202020204" pitchFamily="34" charset="0"/>
              </a:rPr>
              <a:t>образованиях. Средняя оценка по учреждениям культуры составила 91,3 балла.</a:t>
            </a:r>
          </a:p>
          <a:p>
            <a:pPr indent="450000" algn="just"/>
            <a:r>
              <a:rPr lang="ru-RU" sz="1200" dirty="0">
                <a:latin typeface="Arial" panose="020B0604020202020204" pitchFamily="34" charset="0"/>
                <a:cs typeface="Arial" panose="020B0604020202020204" pitchFamily="34" charset="0"/>
              </a:rPr>
              <a:t>Наибольшую среднюю оценку получили учреждения культуры Новоусманского (98,8 балла), Бобровского (94 балла), </a:t>
            </a:r>
            <a:r>
              <a:rPr lang="ru-RU" sz="1200" dirty="0" err="1">
                <a:latin typeface="Arial" panose="020B0604020202020204" pitchFamily="34" charset="0"/>
                <a:cs typeface="Arial" panose="020B0604020202020204" pitchFamily="34" charset="0"/>
              </a:rPr>
              <a:t>Бутурлиновского</a:t>
            </a:r>
            <a:r>
              <a:rPr lang="ru-RU" sz="1200" dirty="0">
                <a:latin typeface="Arial" panose="020B0604020202020204" pitchFamily="34" charset="0"/>
                <a:cs typeface="Arial" panose="020B0604020202020204" pitchFamily="34" charset="0"/>
              </a:rPr>
              <a:t>, Новохоперского, Хохольского (по 92,7 балла) </a:t>
            </a:r>
            <a:r>
              <a:rPr lang="ru-RU" sz="1200" dirty="0" smtClean="0">
                <a:latin typeface="Arial" panose="020B0604020202020204" pitchFamily="34" charset="0"/>
                <a:cs typeface="Arial" panose="020B0604020202020204" pitchFamily="34" charset="0"/>
              </a:rPr>
              <a:t>муниципальных </a:t>
            </a:r>
            <a:r>
              <a:rPr lang="ru-RU" sz="1200" dirty="0">
                <a:latin typeface="Arial" panose="020B0604020202020204" pitchFamily="34" charset="0"/>
                <a:cs typeface="Arial" panose="020B0604020202020204" pitchFamily="34" charset="0"/>
              </a:rPr>
              <a:t>районов и городских округов г.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(96,4 балла), Борисоглебского (92 балла), наименьшую – </a:t>
            </a:r>
            <a:r>
              <a:rPr lang="ru-RU" sz="1200" dirty="0" err="1">
                <a:latin typeface="Arial" panose="020B0604020202020204" pitchFamily="34" charset="0"/>
                <a:cs typeface="Arial" panose="020B0604020202020204" pitchFamily="34" charset="0"/>
              </a:rPr>
              <a:t>Верхнехавского</a:t>
            </a:r>
            <a:r>
              <a:rPr lang="ru-RU" sz="1200" dirty="0">
                <a:latin typeface="Arial" panose="020B0604020202020204" pitchFamily="34" charset="0"/>
                <a:cs typeface="Arial" panose="020B0604020202020204" pitchFamily="34" charset="0"/>
              </a:rPr>
              <a:t> (79 баллов), Кантемировского (80,1 балла) районов.</a:t>
            </a:r>
          </a:p>
          <a:p>
            <a:pPr indent="450000" algn="just"/>
            <a:r>
              <a:rPr lang="ru-RU" sz="1200" dirty="0">
                <a:latin typeface="Arial" panose="020B0604020202020204" pitchFamily="34" charset="0"/>
                <a:cs typeface="Arial" panose="020B0604020202020204" pitchFamily="34" charset="0"/>
              </a:rPr>
              <a:t>В 2021 году не проводилась независимая оценка в отношении учреждений культуры Аннинского, </a:t>
            </a:r>
            <a:r>
              <a:rPr lang="ru-RU" sz="1200" dirty="0" err="1">
                <a:latin typeface="Arial" panose="020B0604020202020204" pitchFamily="34" charset="0"/>
                <a:cs typeface="Arial" panose="020B0604020202020204" pitchFamily="34" charset="0"/>
              </a:rPr>
              <a:t>Богучарского</a:t>
            </a:r>
            <a:r>
              <a:rPr lang="ru-RU" sz="1200" dirty="0">
                <a:latin typeface="Arial" panose="020B0604020202020204" pitchFamily="34" charset="0"/>
                <a:cs typeface="Arial" panose="020B0604020202020204" pitchFamily="34" charset="0"/>
              </a:rPr>
              <a:t>, Верхнемамонского, Воробьевского, Грибановского, </a:t>
            </a:r>
            <a:r>
              <a:rPr lang="ru-RU" sz="1200" dirty="0" err="1">
                <a:latin typeface="Arial" panose="020B0604020202020204" pitchFamily="34" charset="0"/>
                <a:cs typeface="Arial" panose="020B0604020202020204" pitchFamily="34" charset="0"/>
              </a:rPr>
              <a:t>Калачеевского</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Лискинского</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Нижнедевицкого</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Ольховатского</a:t>
            </a:r>
            <a:r>
              <a:rPr lang="ru-RU" sz="1200" dirty="0">
                <a:latin typeface="Arial" panose="020B0604020202020204" pitchFamily="34" charset="0"/>
                <a:cs typeface="Arial" panose="020B0604020202020204" pitchFamily="34" charset="0"/>
              </a:rPr>
              <a:t>, Петропавловского, </a:t>
            </a:r>
            <a:r>
              <a:rPr lang="ru-RU" sz="1200" dirty="0" err="1">
                <a:latin typeface="Arial" panose="020B0604020202020204" pitchFamily="34" charset="0"/>
                <a:cs typeface="Arial" panose="020B0604020202020204" pitchFamily="34" charset="0"/>
              </a:rPr>
              <a:t>Поворинского</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Рамонского</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Репьевского</a:t>
            </a:r>
            <a:r>
              <a:rPr lang="ru-RU" sz="1200" dirty="0">
                <a:latin typeface="Arial" panose="020B0604020202020204" pitchFamily="34" charset="0"/>
                <a:cs typeface="Arial" panose="020B0604020202020204" pitchFamily="34" charset="0"/>
              </a:rPr>
              <a:t>, Семилукского, </a:t>
            </a:r>
            <a:r>
              <a:rPr lang="ru-RU" sz="1200" dirty="0" err="1">
                <a:latin typeface="Arial" panose="020B0604020202020204" pitchFamily="34" charset="0"/>
                <a:cs typeface="Arial" panose="020B0604020202020204" pitchFamily="34" charset="0"/>
              </a:rPr>
              <a:t>Таловского</a:t>
            </a:r>
            <a:r>
              <a:rPr lang="ru-RU" sz="1200" dirty="0">
                <a:latin typeface="Arial" panose="020B0604020202020204" pitchFamily="34" charset="0"/>
                <a:cs typeface="Arial" panose="020B0604020202020204" pitchFamily="34" charset="0"/>
              </a:rPr>
              <a:t>, Терновского, </a:t>
            </a:r>
            <a:r>
              <a:rPr lang="ru-RU" sz="1200" dirty="0" err="1">
                <a:latin typeface="Arial" panose="020B0604020202020204" pitchFamily="34" charset="0"/>
                <a:cs typeface="Arial" panose="020B0604020202020204" pitchFamily="34" charset="0"/>
              </a:rPr>
              <a:t>Эртильского</a:t>
            </a:r>
            <a:r>
              <a:rPr lang="ru-RU" sz="1200" dirty="0">
                <a:latin typeface="Arial" panose="020B0604020202020204" pitchFamily="34" charset="0"/>
                <a:cs typeface="Arial" panose="020B0604020202020204" pitchFamily="34" charset="0"/>
              </a:rPr>
              <a:t> муниципальных районов и городского округа г. Воронеж.    </a:t>
            </a:r>
          </a:p>
          <a:p>
            <a:pPr indent="450850" algn="just">
              <a:spcAft>
                <a:spcPts val="0"/>
              </a:spcAft>
            </a:pPr>
            <a:endParaRPr lang="ru-RU" sz="12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Прямоугольник 4"/>
          <p:cNvSpPr/>
          <p:nvPr/>
        </p:nvSpPr>
        <p:spPr>
          <a:xfrm>
            <a:off x="2215309" y="2507885"/>
            <a:ext cx="6264696" cy="415498"/>
          </a:xfrm>
          <a:prstGeom prst="rect">
            <a:avLst/>
          </a:prstGeom>
        </p:spPr>
        <p:txBody>
          <a:bodyPr wrap="square">
            <a:spAutoFit/>
          </a:bodyPr>
          <a:lstStyle/>
          <a:p>
            <a:pPr algn="ctr"/>
            <a:r>
              <a:rPr lang="ru-RU" sz="1050" b="1" i="1" dirty="0" smtClean="0">
                <a:solidFill>
                  <a:prstClr val="black"/>
                </a:solidFill>
                <a:latin typeface="Arial" panose="020B0604020202020204" pitchFamily="34" charset="0"/>
                <a:cs typeface="Arial" panose="020B0604020202020204" pitchFamily="34" charset="0"/>
              </a:rPr>
              <a:t>Результаты независимой оценки </a:t>
            </a:r>
            <a:r>
              <a:rPr lang="ru-RU" sz="1050" b="1" i="1" dirty="0">
                <a:solidFill>
                  <a:prstClr val="black"/>
                </a:solidFill>
                <a:latin typeface="Arial" panose="020B0604020202020204" pitchFamily="34" charset="0"/>
                <a:cs typeface="Arial" panose="020B0604020202020204" pitchFamily="34" charset="0"/>
              </a:rPr>
              <a:t>качества условий </a:t>
            </a:r>
            <a:endParaRPr lang="ru-RU" sz="1050" b="1" i="1" dirty="0" smtClean="0">
              <a:solidFill>
                <a:prstClr val="black"/>
              </a:solidFill>
              <a:latin typeface="Arial" panose="020B0604020202020204" pitchFamily="34" charset="0"/>
              <a:cs typeface="Arial" panose="020B0604020202020204" pitchFamily="34" charset="0"/>
            </a:endParaRPr>
          </a:p>
          <a:p>
            <a:pPr algn="ctr"/>
            <a:r>
              <a:rPr lang="ru-RU" sz="1050" b="1" i="1" dirty="0" smtClean="0">
                <a:solidFill>
                  <a:prstClr val="black"/>
                </a:solidFill>
                <a:latin typeface="Arial" panose="020B0604020202020204" pitchFamily="34" charset="0"/>
                <a:cs typeface="Arial" panose="020B0604020202020204" pitchFamily="34" charset="0"/>
              </a:rPr>
              <a:t>оказания услуг муниципальными организациями в сфере культуры за 2021 год, баллы </a:t>
            </a:r>
            <a:r>
              <a:rPr lang="ru-RU" sz="1050" b="1" i="1" dirty="0" smtClean="0">
                <a:solidFill>
                  <a:srgbClr val="FF0000"/>
                </a:solidFill>
                <a:latin typeface="Arial" panose="020B0604020202020204" pitchFamily="34" charset="0"/>
                <a:cs typeface="Arial" panose="020B0604020202020204" pitchFamily="34" charset="0"/>
              </a:rPr>
              <a:t> </a:t>
            </a:r>
            <a:endParaRPr lang="ru-RU" sz="1050" dirty="0">
              <a:solidFill>
                <a:srgbClr val="FF0000"/>
              </a:solidFill>
            </a:endParaRPr>
          </a:p>
        </p:txBody>
      </p:sp>
      <p:graphicFrame>
        <p:nvGraphicFramePr>
          <p:cNvPr id="6" name="Диаграмма 5"/>
          <p:cNvGraphicFramePr>
            <a:graphicFrameLocks/>
          </p:cNvGraphicFramePr>
          <p:nvPr>
            <p:extLst>
              <p:ext uri="{D42A27DB-BD31-4B8C-83A1-F6EECF244321}">
                <p14:modId xmlns:p14="http://schemas.microsoft.com/office/powerpoint/2010/main" xmlns="" val="3997247900"/>
              </p:ext>
            </p:extLst>
          </p:nvPr>
        </p:nvGraphicFramePr>
        <p:xfrm>
          <a:off x="486161" y="2975197"/>
          <a:ext cx="9672569" cy="28083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86161" y="6069432"/>
            <a:ext cx="9793088" cy="276999"/>
          </a:xfrm>
          <a:prstGeom prst="rect">
            <a:avLst/>
          </a:prstGeom>
          <a:noFill/>
        </p:spPr>
        <p:txBody>
          <a:bodyPr wrap="square" rtlCol="0">
            <a:spAutoFit/>
          </a:bodyPr>
          <a:lstStyle/>
          <a:p>
            <a:pPr indent="450000" algn="just"/>
            <a:r>
              <a:rPr lang="ru-RU" sz="1200" dirty="0">
                <a:latin typeface="Arial" panose="020B0604020202020204" pitchFamily="34" charset="0"/>
                <a:cs typeface="Arial" panose="020B0604020202020204" pitchFamily="34" charset="0"/>
              </a:rPr>
              <a:t>На территории области муниципальные организации в сферах охраны здоровья и социального обслуживания отсутствуют</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44929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78</a:t>
            </a:fld>
            <a:endParaRPr lang="ru-RU" dirty="0"/>
          </a:p>
        </p:txBody>
      </p:sp>
      <p:sp>
        <p:nvSpPr>
          <p:cNvPr id="3" name="Rectangle 66"/>
          <p:cNvSpPr>
            <a:spLocks noChangeArrowheads="1"/>
          </p:cNvSpPr>
          <p:nvPr/>
        </p:nvSpPr>
        <p:spPr bwMode="auto">
          <a:xfrm>
            <a:off x="666180" y="545874"/>
            <a:ext cx="9440333" cy="505434"/>
          </a:xfrm>
          <a:prstGeom prst="rect">
            <a:avLst/>
          </a:prstGeom>
          <a:noFill/>
          <a:ln w="9525">
            <a:noFill/>
            <a:miter lim="800000"/>
            <a:headEnd/>
            <a:tailEnd/>
          </a:ln>
        </p:spPr>
        <p:txBody>
          <a:bodyPr wrap="square" lIns="104306" tIns="52153" rIns="104306" bIns="52153">
            <a:spAutoFit/>
          </a:bodyPr>
          <a:lstStyle/>
          <a:p>
            <a:pPr algn="ctr"/>
            <a:r>
              <a:rPr lang="ru-RU" sz="1300" b="1" i="1" dirty="0" smtClean="0">
                <a:solidFill>
                  <a:srgbClr val="000000"/>
                </a:solidFill>
                <a:latin typeface="Arial" pitchFamily="34" charset="0"/>
                <a:cs typeface="Arial" pitchFamily="34" charset="0"/>
              </a:rPr>
              <a:t>Результаты оценки эффективности деятельности органов местного самоуправления городских округов и муниципальных районов Воронежской области по </a:t>
            </a:r>
            <a:r>
              <a:rPr lang="ru-RU" sz="1300" b="1" i="1">
                <a:solidFill>
                  <a:srgbClr val="000000"/>
                </a:solidFill>
                <a:latin typeface="Arial" pitchFamily="34" charset="0"/>
                <a:cs typeface="Arial" pitchFamily="34" charset="0"/>
              </a:rPr>
              <a:t>итогам </a:t>
            </a:r>
            <a:r>
              <a:rPr lang="ru-RU" sz="1300" b="1" i="1" smtClean="0">
                <a:solidFill>
                  <a:srgbClr val="000000"/>
                </a:solidFill>
                <a:latin typeface="Arial" pitchFamily="34" charset="0"/>
                <a:cs typeface="Arial" pitchFamily="34" charset="0"/>
              </a:rPr>
              <a:t>2021 </a:t>
            </a:r>
            <a:r>
              <a:rPr lang="ru-RU" sz="1300" b="1" i="1" dirty="0" smtClean="0">
                <a:solidFill>
                  <a:srgbClr val="000000"/>
                </a:solidFill>
                <a:latin typeface="Arial" pitchFamily="34" charset="0"/>
                <a:cs typeface="Arial" pitchFamily="34" charset="0"/>
              </a:rPr>
              <a:t>года</a:t>
            </a:r>
            <a:endParaRPr lang="ru-RU" sz="1300" b="1" i="1" dirty="0">
              <a:solidFill>
                <a:srgbClr val="000000"/>
              </a:solidFill>
              <a:latin typeface="Arial" pitchFamily="34" charset="0"/>
              <a:cs typeface="Arial"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1198163055"/>
              </p:ext>
            </p:extLst>
          </p:nvPr>
        </p:nvGraphicFramePr>
        <p:xfrm>
          <a:off x="162124" y="1116335"/>
          <a:ext cx="5112568" cy="5976674"/>
        </p:xfrm>
        <a:graphic>
          <a:graphicData uri="http://schemas.openxmlformats.org/drawingml/2006/table">
            <a:tbl>
              <a:tblPr/>
              <a:tblGrid>
                <a:gridCol w="1684557">
                  <a:extLst>
                    <a:ext uri="{9D8B030D-6E8A-4147-A177-3AD203B41FA5}">
                      <a16:colId xmlns:a16="http://schemas.microsoft.com/office/drawing/2014/main" xmlns="" val="20000"/>
                    </a:ext>
                  </a:extLst>
                </a:gridCol>
                <a:gridCol w="1068063">
                  <a:extLst>
                    <a:ext uri="{9D8B030D-6E8A-4147-A177-3AD203B41FA5}">
                      <a16:colId xmlns:a16="http://schemas.microsoft.com/office/drawing/2014/main" xmlns="" val="20001"/>
                    </a:ext>
                  </a:extLst>
                </a:gridCol>
                <a:gridCol w="1193718">
                  <a:extLst>
                    <a:ext uri="{9D8B030D-6E8A-4147-A177-3AD203B41FA5}">
                      <a16:colId xmlns:a16="http://schemas.microsoft.com/office/drawing/2014/main" xmlns="" val="20002"/>
                    </a:ext>
                  </a:extLst>
                </a:gridCol>
                <a:gridCol w="1166230">
                  <a:extLst>
                    <a:ext uri="{9D8B030D-6E8A-4147-A177-3AD203B41FA5}">
                      <a16:colId xmlns:a16="http://schemas.microsoft.com/office/drawing/2014/main" xmlns="" val="20003"/>
                    </a:ext>
                  </a:extLst>
                </a:gridCol>
              </a:tblGrid>
              <a:tr h="838664">
                <a:tc>
                  <a:txBody>
                    <a:bodyPr/>
                    <a:lstStyle/>
                    <a:p>
                      <a:pPr algn="ctr" fontAlgn="ctr"/>
                      <a:r>
                        <a:rPr lang="ru-RU" sz="1200" b="1" i="0" u="none" strike="noStrike" dirty="0">
                          <a:solidFill>
                            <a:srgbClr val="000000"/>
                          </a:solidFill>
                          <a:latin typeface="Arial" pitchFamily="34" charset="0"/>
                          <a:cs typeface="Arial" pitchFamily="34" charset="0"/>
                        </a:rPr>
                        <a:t>Муниципальное образование</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ctr"/>
                      <a:r>
                        <a:rPr lang="ru-RU" sz="1200" b="1" i="0" u="none" strike="noStrike" dirty="0">
                          <a:solidFill>
                            <a:srgbClr val="000000"/>
                          </a:solidFill>
                          <a:latin typeface="Arial" pitchFamily="34" charset="0"/>
                          <a:cs typeface="Arial" pitchFamily="34" charset="0"/>
                        </a:rPr>
                        <a:t>Рейтинг по уровню показателей</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ctr"/>
                      <a:r>
                        <a:rPr lang="ru-RU" sz="1200" b="1" i="0" u="none" strike="noStrike" dirty="0">
                          <a:solidFill>
                            <a:srgbClr val="000000"/>
                          </a:solidFill>
                          <a:latin typeface="Arial" pitchFamily="34" charset="0"/>
                          <a:cs typeface="Arial" pitchFamily="34" charset="0"/>
                        </a:rPr>
                        <a:t>Рейтинг по темпам роста показателей</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ctr"/>
                      <a:r>
                        <a:rPr lang="ru-RU" sz="1200" b="1" i="0" u="none" strike="noStrike" dirty="0">
                          <a:solidFill>
                            <a:srgbClr val="000000"/>
                          </a:solidFill>
                          <a:latin typeface="Arial" pitchFamily="34" charset="0"/>
                          <a:cs typeface="Arial" pitchFamily="34" charset="0"/>
                        </a:rPr>
                        <a:t>Рейтинг по комплексной оценке  </a:t>
                      </a:r>
                      <a:r>
                        <a:rPr lang="ru-RU" sz="800" b="1" i="1" u="none" strike="noStrike" dirty="0" smtClean="0">
                          <a:solidFill>
                            <a:srgbClr val="000000"/>
                          </a:solidFill>
                          <a:latin typeface="Arial" pitchFamily="34" charset="0"/>
                          <a:cs typeface="Arial" pitchFamily="34" charset="0"/>
                        </a:rPr>
                        <a:t>(уд.вес уровня</a:t>
                      </a:r>
                      <a:r>
                        <a:rPr lang="ru-RU" sz="800" b="1" i="1" u="none" strike="noStrike" baseline="0" dirty="0" smtClean="0">
                          <a:solidFill>
                            <a:srgbClr val="000000"/>
                          </a:solidFill>
                          <a:latin typeface="Arial" pitchFamily="34" charset="0"/>
                          <a:cs typeface="Arial" pitchFamily="34" charset="0"/>
                        </a:rPr>
                        <a:t> - 40%, темпов роста – 60%)</a:t>
                      </a:r>
                      <a:endParaRPr lang="ru-RU" sz="800" b="1"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extLst>
                  <a:ext uri="{0D108BD9-81ED-4DB2-BD59-A6C34878D82A}">
                    <a16:rowId xmlns:a16="http://schemas.microsoft.com/office/drawing/2014/main" xmlns="" val="10000"/>
                  </a:ext>
                </a:extLst>
              </a:tr>
              <a:tr h="285445">
                <a:tc gridSpan="4">
                  <a:txBody>
                    <a:bodyPr/>
                    <a:lstStyle/>
                    <a:p>
                      <a:pPr algn="ctr" fontAlgn="t"/>
                      <a:r>
                        <a:rPr lang="ru-RU" sz="1200" b="1" i="1" u="none" strike="noStrike" dirty="0">
                          <a:solidFill>
                            <a:srgbClr val="000000"/>
                          </a:solidFill>
                          <a:latin typeface="Arial" pitchFamily="34" charset="0"/>
                          <a:cs typeface="Arial" pitchFamily="34" charset="0"/>
                        </a:rPr>
                        <a:t>Городские округа</a:t>
                      </a:r>
                    </a:p>
                  </a:txBody>
                  <a:tcPr marL="5840" marR="5840" marT="58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1"/>
                  </a:ext>
                </a:extLst>
              </a:tr>
              <a:tr h="285445">
                <a:tc>
                  <a:txBody>
                    <a:bodyPr/>
                    <a:lstStyle/>
                    <a:p>
                      <a:pPr algn="ctr" fontAlgn="t"/>
                      <a:r>
                        <a:rPr lang="ru-RU" sz="1200" b="0" i="1" u="none" strike="noStrike" dirty="0" smtClean="0">
                          <a:solidFill>
                            <a:srgbClr val="000000"/>
                          </a:solidFill>
                          <a:latin typeface="Arial" pitchFamily="34" charset="0"/>
                          <a:cs typeface="Arial" pitchFamily="34" charset="0"/>
                        </a:rPr>
                        <a:t>Воронеж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2"/>
                  </a:ext>
                </a:extLst>
              </a:tr>
              <a:tr h="285445">
                <a:tc>
                  <a:txBody>
                    <a:bodyPr/>
                    <a:lstStyle/>
                    <a:p>
                      <a:pPr marL="0" marR="0" lvl="0" indent="0" algn="ctr" defTabSz="1043056" rtl="0" eaLnBrk="1" fontAlgn="t" latinLnBrk="0" hangingPunct="1">
                        <a:lnSpc>
                          <a:spcPct val="100000"/>
                        </a:lnSpc>
                        <a:spcBef>
                          <a:spcPts val="0"/>
                        </a:spcBef>
                        <a:spcAft>
                          <a:spcPts val="0"/>
                        </a:spcAft>
                        <a:buClrTx/>
                        <a:buSzTx/>
                        <a:buFontTx/>
                        <a:buNone/>
                        <a:tabLst/>
                        <a:defRPr/>
                      </a:pPr>
                      <a:r>
                        <a:rPr lang="ru-RU" sz="1200" b="0" i="1" u="none" strike="noStrike" dirty="0" smtClean="0">
                          <a:solidFill>
                            <a:srgbClr val="000000"/>
                          </a:solidFill>
                          <a:latin typeface="Arial" pitchFamily="34" charset="0"/>
                          <a:cs typeface="Arial" pitchFamily="34" charset="0"/>
                        </a:rPr>
                        <a:t>Борисоглебский</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3</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1043056" rtl="0" eaLnBrk="1" fontAlgn="b" latinLnBrk="0" hangingPunct="1">
                        <a:lnSpc>
                          <a:spcPct val="100000"/>
                        </a:lnSpc>
                        <a:spcBef>
                          <a:spcPts val="0"/>
                        </a:spcBef>
                        <a:spcAft>
                          <a:spcPts val="0"/>
                        </a:spcAft>
                        <a:buClrTx/>
                        <a:buSzTx/>
                        <a:buFontTx/>
                        <a:buNone/>
                        <a:tabLst/>
                        <a:defRPr/>
                      </a:pPr>
                      <a:r>
                        <a:rPr lang="ru-RU" sz="1200" b="1" i="1" u="none" strike="noStrike" dirty="0" smtClean="0">
                          <a:solidFill>
                            <a:srgbClr val="00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3"/>
                  </a:ext>
                </a:extLst>
              </a:tr>
              <a:tr h="285445">
                <a:tc>
                  <a:txBody>
                    <a:bodyPr/>
                    <a:lstStyle/>
                    <a:p>
                      <a:pPr marL="0" marR="0" lvl="0" indent="0" algn="ctr" defTabSz="1043056" rtl="0" eaLnBrk="1" fontAlgn="t" latinLnBrk="0" hangingPunct="1">
                        <a:lnSpc>
                          <a:spcPct val="100000"/>
                        </a:lnSpc>
                        <a:spcBef>
                          <a:spcPts val="0"/>
                        </a:spcBef>
                        <a:spcAft>
                          <a:spcPts val="0"/>
                        </a:spcAft>
                        <a:buClrTx/>
                        <a:buSzTx/>
                        <a:buFontTx/>
                        <a:buNone/>
                        <a:tabLst/>
                        <a:defRPr/>
                      </a:pPr>
                      <a:r>
                        <a:rPr lang="ru-RU" sz="1200" b="0" i="1" u="none" strike="noStrike" dirty="0" err="1" smtClean="0">
                          <a:solidFill>
                            <a:srgbClr val="000000"/>
                          </a:solidFill>
                          <a:latin typeface="Arial" pitchFamily="34" charset="0"/>
                          <a:cs typeface="Arial" pitchFamily="34" charset="0"/>
                        </a:rPr>
                        <a:t>Нововоронеж</a:t>
                      </a:r>
                      <a:endParaRPr lang="ru-RU" sz="1200" b="0" i="1" u="none" strike="noStrike" dirty="0" smtClean="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3</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1043056" rtl="0" eaLnBrk="1" fontAlgn="b" latinLnBrk="0" hangingPunct="1">
                        <a:lnSpc>
                          <a:spcPct val="100000"/>
                        </a:lnSpc>
                        <a:spcBef>
                          <a:spcPts val="0"/>
                        </a:spcBef>
                        <a:spcAft>
                          <a:spcPts val="0"/>
                        </a:spcAft>
                        <a:buClrTx/>
                        <a:buSzTx/>
                        <a:buFontTx/>
                        <a:buNone/>
                        <a:tabLst/>
                        <a:defRPr/>
                      </a:pPr>
                      <a:r>
                        <a:rPr lang="ru-RU" sz="1200" b="1" i="1" u="none" strike="noStrike" dirty="0" smtClean="0">
                          <a:solidFill>
                            <a:srgbClr val="000000"/>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4"/>
                  </a:ext>
                </a:extLst>
              </a:tr>
              <a:tr h="285445">
                <a:tc gridSpan="4">
                  <a:txBody>
                    <a:bodyPr/>
                    <a:lstStyle/>
                    <a:p>
                      <a:pPr algn="ctr" fontAlgn="t"/>
                      <a:r>
                        <a:rPr lang="ru-RU" sz="1200" b="1" i="1" u="none" strike="noStrike" dirty="0">
                          <a:solidFill>
                            <a:srgbClr val="000000"/>
                          </a:solidFill>
                          <a:latin typeface="Arial" pitchFamily="34" charset="0"/>
                          <a:cs typeface="Arial" pitchFamily="34" charset="0"/>
                        </a:rPr>
                        <a:t>Муниципальные районы</a:t>
                      </a:r>
                    </a:p>
                  </a:txBody>
                  <a:tcPr marL="5840" marR="5840" marT="58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5"/>
                  </a:ext>
                </a:extLst>
              </a:tr>
              <a:tr h="285445">
                <a:tc>
                  <a:txBody>
                    <a:bodyPr/>
                    <a:lstStyle/>
                    <a:p>
                      <a:pPr algn="ctr" fontAlgn="t"/>
                      <a:r>
                        <a:rPr lang="ru-RU" sz="1200" b="0" i="1" u="none" strike="noStrike" dirty="0" smtClean="0">
                          <a:solidFill>
                            <a:srgbClr val="000000"/>
                          </a:solidFill>
                          <a:latin typeface="Arial" pitchFamily="34" charset="0"/>
                          <a:cs typeface="Arial" pitchFamily="34" charset="0"/>
                        </a:rPr>
                        <a:t>Аннинский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20</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29</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29</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6"/>
                  </a:ext>
                </a:extLst>
              </a:tr>
              <a:tr h="285445">
                <a:tc>
                  <a:txBody>
                    <a:bodyPr/>
                    <a:lstStyle/>
                    <a:p>
                      <a:pPr algn="ctr" fontAlgn="t"/>
                      <a:r>
                        <a:rPr lang="ru-RU" sz="1200" b="0" i="1" u="none" strike="noStrike" smtClean="0">
                          <a:solidFill>
                            <a:srgbClr val="000000"/>
                          </a:solidFill>
                          <a:latin typeface="Arial" pitchFamily="34" charset="0"/>
                          <a:cs typeface="Arial" pitchFamily="34" charset="0"/>
                        </a:rPr>
                        <a:t>Бобровский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a:solidFill>
                            <a:srgbClr val="000000"/>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21</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10</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7"/>
                  </a:ext>
                </a:extLst>
              </a:tr>
              <a:tr h="285445">
                <a:tc>
                  <a:txBody>
                    <a:bodyPr/>
                    <a:lstStyle/>
                    <a:p>
                      <a:pPr algn="ctr" fontAlgn="t"/>
                      <a:r>
                        <a:rPr lang="ru-RU" sz="1200" b="0" i="1" u="none" strike="noStrike" dirty="0" smtClean="0">
                          <a:solidFill>
                            <a:srgbClr val="000000"/>
                          </a:solidFill>
                          <a:latin typeface="Arial" pitchFamily="34" charset="0"/>
                          <a:cs typeface="Arial" pitchFamily="34" charset="0"/>
                        </a:rPr>
                        <a:t>Богучарский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10</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25</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18</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8"/>
                  </a:ext>
                </a:extLst>
              </a:tr>
              <a:tr h="285445">
                <a:tc>
                  <a:txBody>
                    <a:bodyPr/>
                    <a:lstStyle/>
                    <a:p>
                      <a:pPr algn="ctr" fontAlgn="t"/>
                      <a:r>
                        <a:rPr lang="ru-RU" sz="1200" b="0" i="1" u="none" strike="noStrike" dirty="0" smtClean="0">
                          <a:solidFill>
                            <a:srgbClr val="000000"/>
                          </a:solidFill>
                          <a:latin typeface="Arial" pitchFamily="34" charset="0"/>
                          <a:cs typeface="Arial" pitchFamily="34" charset="0"/>
                        </a:rPr>
                        <a:t>Бутурлиновский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4</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9</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6</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9"/>
                  </a:ext>
                </a:extLst>
              </a:tr>
              <a:tr h="285445">
                <a:tc>
                  <a:txBody>
                    <a:bodyPr/>
                    <a:lstStyle/>
                    <a:p>
                      <a:pPr algn="ctr" fontAlgn="t"/>
                      <a:r>
                        <a:rPr lang="ru-RU" sz="1200" b="0" i="1" u="none" strike="noStrike" smtClean="0">
                          <a:solidFill>
                            <a:srgbClr val="000000"/>
                          </a:solidFill>
                          <a:latin typeface="Arial" pitchFamily="34" charset="0"/>
                          <a:cs typeface="Arial" pitchFamily="34" charset="0"/>
                        </a:rPr>
                        <a:t>Верхнемамонский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7</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19</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13</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0"/>
                  </a:ext>
                </a:extLst>
              </a:tr>
              <a:tr h="285445">
                <a:tc>
                  <a:txBody>
                    <a:bodyPr/>
                    <a:lstStyle/>
                    <a:p>
                      <a:pPr algn="ctr" fontAlgn="t"/>
                      <a:r>
                        <a:rPr lang="ru-RU" sz="1200" b="0" i="1" u="none" strike="noStrike" smtClean="0">
                          <a:solidFill>
                            <a:srgbClr val="000000"/>
                          </a:solidFill>
                          <a:latin typeface="Arial" pitchFamily="34" charset="0"/>
                          <a:cs typeface="Arial" pitchFamily="34" charset="0"/>
                        </a:rPr>
                        <a:t>Верхнехавский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14</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5</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7</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1"/>
                  </a:ext>
                </a:extLst>
              </a:tr>
              <a:tr h="285445">
                <a:tc>
                  <a:txBody>
                    <a:bodyPr/>
                    <a:lstStyle/>
                    <a:p>
                      <a:pPr algn="ctr" fontAlgn="t"/>
                      <a:r>
                        <a:rPr lang="ru-RU" sz="1200" b="0" i="1" u="none" strike="noStrike" dirty="0" smtClean="0">
                          <a:solidFill>
                            <a:srgbClr val="000000"/>
                          </a:solidFill>
                          <a:latin typeface="Arial" pitchFamily="34" charset="0"/>
                          <a:cs typeface="Arial" pitchFamily="34" charset="0"/>
                        </a:rPr>
                        <a:t>Воробьевский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9</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10</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12</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2"/>
                  </a:ext>
                </a:extLst>
              </a:tr>
              <a:tr h="285445">
                <a:tc>
                  <a:txBody>
                    <a:bodyPr/>
                    <a:lstStyle/>
                    <a:p>
                      <a:pPr algn="ctr" fontAlgn="t"/>
                      <a:r>
                        <a:rPr lang="ru-RU" sz="1200" b="0" i="1" u="none" strike="noStrike" dirty="0" smtClean="0">
                          <a:solidFill>
                            <a:srgbClr val="000000"/>
                          </a:solidFill>
                          <a:latin typeface="Arial" pitchFamily="34" charset="0"/>
                          <a:cs typeface="Arial" pitchFamily="34" charset="0"/>
                        </a:rPr>
                        <a:t>Грибановский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31</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28</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30</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3"/>
                  </a:ext>
                </a:extLst>
              </a:tr>
              <a:tr h="285445">
                <a:tc>
                  <a:txBody>
                    <a:bodyPr/>
                    <a:lstStyle/>
                    <a:p>
                      <a:pPr algn="ctr" fontAlgn="t"/>
                      <a:r>
                        <a:rPr lang="ru-RU" sz="1200" b="0" i="1" u="none" strike="noStrike" dirty="0" err="1" smtClean="0">
                          <a:solidFill>
                            <a:srgbClr val="000000"/>
                          </a:solidFill>
                          <a:latin typeface="Arial" pitchFamily="34" charset="0"/>
                          <a:cs typeface="Arial" pitchFamily="34" charset="0"/>
                        </a:rPr>
                        <a:t>Калачеевский</a:t>
                      </a:r>
                      <a:r>
                        <a:rPr lang="ru-RU" sz="1200" b="0" i="1" u="none" strike="noStrike" dirty="0" smtClean="0">
                          <a:solidFill>
                            <a:srgbClr val="000000"/>
                          </a:solidFill>
                          <a:latin typeface="Arial" pitchFamily="34" charset="0"/>
                          <a:cs typeface="Arial" pitchFamily="34" charset="0"/>
                        </a:rPr>
                        <a:t>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19</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11</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16</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4"/>
                  </a:ext>
                </a:extLst>
              </a:tr>
              <a:tr h="285445">
                <a:tc>
                  <a:txBody>
                    <a:bodyPr/>
                    <a:lstStyle/>
                    <a:p>
                      <a:pPr algn="ctr" fontAlgn="t"/>
                      <a:r>
                        <a:rPr lang="ru-RU" sz="1200" b="0" i="1" u="none" strike="noStrike" dirty="0" smtClean="0">
                          <a:solidFill>
                            <a:srgbClr val="000000"/>
                          </a:solidFill>
                          <a:latin typeface="Arial" pitchFamily="34" charset="0"/>
                          <a:cs typeface="Arial" pitchFamily="34" charset="0"/>
                        </a:rPr>
                        <a:t>Каменский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27</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20</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23</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5"/>
                  </a:ext>
                </a:extLst>
              </a:tr>
              <a:tr h="285445">
                <a:tc>
                  <a:txBody>
                    <a:bodyPr/>
                    <a:lstStyle/>
                    <a:p>
                      <a:pPr algn="ctr" fontAlgn="t"/>
                      <a:r>
                        <a:rPr lang="ru-RU" sz="1200" b="0" i="1" u="none" strike="noStrike" smtClean="0">
                          <a:solidFill>
                            <a:srgbClr val="000000"/>
                          </a:solidFill>
                          <a:latin typeface="Arial" pitchFamily="34" charset="0"/>
                          <a:cs typeface="Arial" pitchFamily="34" charset="0"/>
                        </a:rPr>
                        <a:t>Кантемировский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24</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30</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31</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6"/>
                  </a:ext>
                </a:extLst>
              </a:tr>
              <a:tr h="285445">
                <a:tc>
                  <a:txBody>
                    <a:bodyPr/>
                    <a:lstStyle/>
                    <a:p>
                      <a:pPr algn="ctr" fontAlgn="t"/>
                      <a:r>
                        <a:rPr lang="ru-RU" sz="1200" b="0" i="1" u="none" strike="noStrike" smtClean="0">
                          <a:solidFill>
                            <a:srgbClr val="000000"/>
                          </a:solidFill>
                          <a:latin typeface="Arial" pitchFamily="34" charset="0"/>
                          <a:cs typeface="Arial" pitchFamily="34" charset="0"/>
                        </a:rPr>
                        <a:t>Каширский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28</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27</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28</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7"/>
                  </a:ext>
                </a:extLst>
              </a:tr>
              <a:tr h="285445">
                <a:tc>
                  <a:txBody>
                    <a:bodyPr/>
                    <a:lstStyle/>
                    <a:p>
                      <a:pPr algn="ctr" fontAlgn="t"/>
                      <a:r>
                        <a:rPr lang="ru-RU" sz="1200" b="0" i="1" u="none" strike="noStrike" dirty="0" smtClean="0">
                          <a:solidFill>
                            <a:srgbClr val="000000"/>
                          </a:solidFill>
                          <a:latin typeface="Arial" pitchFamily="34" charset="0"/>
                          <a:cs typeface="Arial" pitchFamily="34" charset="0"/>
                        </a:rPr>
                        <a:t>Лискинский </a:t>
                      </a:r>
                      <a:endParaRPr lang="ru-RU" sz="1200" b="0" i="1"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3</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15</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9</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8"/>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xmlns="" val="1006682074"/>
              </p:ext>
            </p:extLst>
          </p:nvPr>
        </p:nvGraphicFramePr>
        <p:xfrm>
          <a:off x="5274692" y="1116335"/>
          <a:ext cx="5112568" cy="5976659"/>
        </p:xfrm>
        <a:graphic>
          <a:graphicData uri="http://schemas.openxmlformats.org/drawingml/2006/table">
            <a:tbl>
              <a:tblPr/>
              <a:tblGrid>
                <a:gridCol w="1684557">
                  <a:extLst>
                    <a:ext uri="{9D8B030D-6E8A-4147-A177-3AD203B41FA5}">
                      <a16:colId xmlns:a16="http://schemas.microsoft.com/office/drawing/2014/main" xmlns="" val="20000"/>
                    </a:ext>
                  </a:extLst>
                </a:gridCol>
                <a:gridCol w="1068063">
                  <a:extLst>
                    <a:ext uri="{9D8B030D-6E8A-4147-A177-3AD203B41FA5}">
                      <a16:colId xmlns:a16="http://schemas.microsoft.com/office/drawing/2014/main" xmlns="" val="20001"/>
                    </a:ext>
                  </a:extLst>
                </a:gridCol>
                <a:gridCol w="1193718">
                  <a:extLst>
                    <a:ext uri="{9D8B030D-6E8A-4147-A177-3AD203B41FA5}">
                      <a16:colId xmlns:a16="http://schemas.microsoft.com/office/drawing/2014/main" xmlns="" val="20002"/>
                    </a:ext>
                  </a:extLst>
                </a:gridCol>
                <a:gridCol w="1166230">
                  <a:extLst>
                    <a:ext uri="{9D8B030D-6E8A-4147-A177-3AD203B41FA5}">
                      <a16:colId xmlns:a16="http://schemas.microsoft.com/office/drawing/2014/main" xmlns="" val="20003"/>
                    </a:ext>
                  </a:extLst>
                </a:gridCol>
              </a:tblGrid>
              <a:tr h="838667">
                <a:tc>
                  <a:txBody>
                    <a:bodyPr/>
                    <a:lstStyle/>
                    <a:p>
                      <a:pPr algn="ctr" fontAlgn="ctr"/>
                      <a:r>
                        <a:rPr lang="ru-RU" sz="1200" b="1" i="0" u="none" strike="noStrike" dirty="0">
                          <a:solidFill>
                            <a:srgbClr val="000000"/>
                          </a:solidFill>
                          <a:latin typeface="Arial" pitchFamily="34" charset="0"/>
                          <a:cs typeface="Arial" pitchFamily="34" charset="0"/>
                        </a:rPr>
                        <a:t>Муниципальное образование</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ctr"/>
                      <a:r>
                        <a:rPr lang="ru-RU" sz="1200" b="1" i="0" u="none" strike="noStrike" dirty="0">
                          <a:solidFill>
                            <a:srgbClr val="000000"/>
                          </a:solidFill>
                          <a:latin typeface="Arial" pitchFamily="34" charset="0"/>
                          <a:cs typeface="Arial" pitchFamily="34" charset="0"/>
                        </a:rPr>
                        <a:t>Рейтинг по уровню показателей</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ctr"/>
                      <a:r>
                        <a:rPr lang="ru-RU" sz="1200" b="1" i="0" u="none" strike="noStrike" dirty="0">
                          <a:solidFill>
                            <a:srgbClr val="000000"/>
                          </a:solidFill>
                          <a:latin typeface="Arial" pitchFamily="34" charset="0"/>
                          <a:cs typeface="Arial" pitchFamily="34" charset="0"/>
                        </a:rPr>
                        <a:t>Рейтинг по темпам роста показателей</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ctr"/>
                      <a:r>
                        <a:rPr lang="ru-RU" sz="1200" b="1" i="0" u="none" strike="noStrike" dirty="0">
                          <a:solidFill>
                            <a:srgbClr val="000000"/>
                          </a:solidFill>
                          <a:latin typeface="Arial" pitchFamily="34" charset="0"/>
                          <a:cs typeface="Arial" pitchFamily="34" charset="0"/>
                        </a:rPr>
                        <a:t>Рейтинг по комплексной оценке  </a:t>
                      </a:r>
                      <a:r>
                        <a:rPr lang="ru-RU" sz="800" b="1" i="1" u="none" strike="noStrike" dirty="0" smtClean="0">
                          <a:solidFill>
                            <a:srgbClr val="000000"/>
                          </a:solidFill>
                          <a:latin typeface="Arial" pitchFamily="34" charset="0"/>
                          <a:cs typeface="Arial" pitchFamily="34" charset="0"/>
                        </a:rPr>
                        <a:t>(уд.вес уровня</a:t>
                      </a:r>
                      <a:r>
                        <a:rPr lang="ru-RU" sz="800" b="1" i="1" u="none" strike="noStrike" baseline="0" dirty="0" smtClean="0">
                          <a:solidFill>
                            <a:srgbClr val="000000"/>
                          </a:solidFill>
                          <a:latin typeface="Arial" pitchFamily="34" charset="0"/>
                          <a:cs typeface="Arial" pitchFamily="34" charset="0"/>
                        </a:rPr>
                        <a:t> - 40%, темпов роста – 60%)</a:t>
                      </a:r>
                      <a:endParaRPr lang="ru-RU" sz="800" b="1" i="0" u="none" strike="noStrike" dirty="0">
                        <a:solidFill>
                          <a:srgbClr val="000000"/>
                        </a:solidFill>
                        <a:latin typeface="Arial" pitchFamily="34" charset="0"/>
                        <a:cs typeface="Arial" pitchFamily="34" charset="0"/>
                      </a:endParaRPr>
                    </a:p>
                  </a:txBody>
                  <a:tcPr marL="5840" marR="5840" marT="58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extLst>
                  <a:ext uri="{0D108BD9-81ED-4DB2-BD59-A6C34878D82A}">
                    <a16:rowId xmlns:a16="http://schemas.microsoft.com/office/drawing/2014/main" xmlns="" val="10000"/>
                  </a:ext>
                </a:extLst>
              </a:tr>
              <a:tr h="285444">
                <a:tc>
                  <a:txBody>
                    <a:bodyPr/>
                    <a:lstStyle/>
                    <a:p>
                      <a:pPr algn="ctr" fontAlgn="t"/>
                      <a:r>
                        <a:rPr lang="ru-RU" sz="1200" b="0" i="1" u="none" strike="noStrike" dirty="0">
                          <a:solidFill>
                            <a:srgbClr val="000000"/>
                          </a:solidFill>
                          <a:latin typeface="Arial" pitchFamily="34" charset="0"/>
                          <a:cs typeface="Arial" pitchFamily="34" charset="0"/>
                        </a:rPr>
                        <a:t>Нижнедевицкий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15</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8</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11</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1"/>
                  </a:ext>
                </a:extLst>
              </a:tr>
              <a:tr h="285444">
                <a:tc>
                  <a:txBody>
                    <a:bodyPr/>
                    <a:lstStyle/>
                    <a:p>
                      <a:pPr algn="ctr" fontAlgn="t"/>
                      <a:r>
                        <a:rPr lang="ru-RU" sz="1200" b="0" i="1" u="none" strike="noStrike" dirty="0">
                          <a:solidFill>
                            <a:srgbClr val="000000"/>
                          </a:solidFill>
                          <a:latin typeface="Arial" pitchFamily="34" charset="0"/>
                          <a:cs typeface="Arial" pitchFamily="34" charset="0"/>
                        </a:rPr>
                        <a:t>Новоусманский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5</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2"/>
                  </a:ext>
                </a:extLst>
              </a:tr>
              <a:tr h="285444">
                <a:tc>
                  <a:txBody>
                    <a:bodyPr/>
                    <a:lstStyle/>
                    <a:p>
                      <a:pPr algn="ctr" fontAlgn="t"/>
                      <a:r>
                        <a:rPr lang="ru-RU" sz="1200" b="0" i="1" u="none" strike="noStrike" dirty="0">
                          <a:solidFill>
                            <a:srgbClr val="000000"/>
                          </a:solidFill>
                          <a:latin typeface="Arial" pitchFamily="34" charset="0"/>
                          <a:cs typeface="Arial" pitchFamily="34" charset="0"/>
                        </a:rPr>
                        <a:t>Новохоперский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6</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24</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14</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3"/>
                  </a:ext>
                </a:extLst>
              </a:tr>
              <a:tr h="285444">
                <a:tc>
                  <a:txBody>
                    <a:bodyPr/>
                    <a:lstStyle/>
                    <a:p>
                      <a:pPr algn="ctr" fontAlgn="t"/>
                      <a:r>
                        <a:rPr lang="ru-RU" sz="1200" b="0" i="1" u="none" strike="noStrike" dirty="0">
                          <a:solidFill>
                            <a:srgbClr val="000000"/>
                          </a:solidFill>
                          <a:latin typeface="Arial" pitchFamily="34" charset="0"/>
                          <a:cs typeface="Arial" pitchFamily="34" charset="0"/>
                        </a:rPr>
                        <a:t>Ольховатский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21</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16</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20</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4"/>
                  </a:ext>
                </a:extLst>
              </a:tr>
              <a:tr h="285444">
                <a:tc>
                  <a:txBody>
                    <a:bodyPr/>
                    <a:lstStyle/>
                    <a:p>
                      <a:pPr algn="ctr" fontAlgn="t"/>
                      <a:r>
                        <a:rPr lang="ru-RU" sz="1200" b="0" i="1" u="none" strike="noStrike" dirty="0">
                          <a:solidFill>
                            <a:srgbClr val="000000"/>
                          </a:solidFill>
                          <a:latin typeface="Arial" pitchFamily="34" charset="0"/>
                          <a:cs typeface="Arial" pitchFamily="34" charset="0"/>
                        </a:rPr>
                        <a:t>Острогожский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17</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17</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17</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5"/>
                  </a:ext>
                </a:extLst>
              </a:tr>
              <a:tr h="285444">
                <a:tc>
                  <a:txBody>
                    <a:bodyPr/>
                    <a:lstStyle/>
                    <a:p>
                      <a:pPr algn="ctr" fontAlgn="t"/>
                      <a:r>
                        <a:rPr lang="ru-RU" sz="1200" b="0" i="1" u="none" strike="noStrike" dirty="0">
                          <a:solidFill>
                            <a:srgbClr val="000000"/>
                          </a:solidFill>
                          <a:latin typeface="Arial" pitchFamily="34" charset="0"/>
                          <a:cs typeface="Arial" pitchFamily="34" charset="0"/>
                        </a:rPr>
                        <a:t>Павловский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13</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14</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15</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6"/>
                  </a:ext>
                </a:extLst>
              </a:tr>
              <a:tr h="285444">
                <a:tc>
                  <a:txBody>
                    <a:bodyPr/>
                    <a:lstStyle/>
                    <a:p>
                      <a:pPr algn="ctr" fontAlgn="t"/>
                      <a:r>
                        <a:rPr lang="ru-RU" sz="1200" b="0" i="1" u="none" strike="noStrike" dirty="0">
                          <a:solidFill>
                            <a:srgbClr val="000000"/>
                          </a:solidFill>
                          <a:latin typeface="Arial" pitchFamily="34" charset="0"/>
                          <a:cs typeface="Arial" pitchFamily="34" charset="0"/>
                        </a:rPr>
                        <a:t>Панинский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16</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4</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8</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7"/>
                  </a:ext>
                </a:extLst>
              </a:tr>
              <a:tr h="285444">
                <a:tc>
                  <a:txBody>
                    <a:bodyPr/>
                    <a:lstStyle/>
                    <a:p>
                      <a:pPr algn="ctr" fontAlgn="t"/>
                      <a:r>
                        <a:rPr lang="ru-RU" sz="1200" b="0" i="1" u="none" strike="noStrike" dirty="0">
                          <a:solidFill>
                            <a:srgbClr val="000000"/>
                          </a:solidFill>
                          <a:latin typeface="Arial" pitchFamily="34" charset="0"/>
                          <a:cs typeface="Arial" pitchFamily="34" charset="0"/>
                        </a:rPr>
                        <a:t>Петропавловский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25</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13</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22</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8"/>
                  </a:ext>
                </a:extLst>
              </a:tr>
              <a:tr h="285444">
                <a:tc>
                  <a:txBody>
                    <a:bodyPr/>
                    <a:lstStyle/>
                    <a:p>
                      <a:pPr algn="ctr" fontAlgn="t"/>
                      <a:r>
                        <a:rPr lang="ru-RU" sz="1200" b="0" i="1" u="none" strike="noStrike" dirty="0">
                          <a:solidFill>
                            <a:srgbClr val="000000"/>
                          </a:solidFill>
                          <a:latin typeface="Arial" pitchFamily="34" charset="0"/>
                          <a:cs typeface="Arial" pitchFamily="34" charset="0"/>
                        </a:rPr>
                        <a:t>Поворинский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26</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a:solidFill>
                            <a:srgbClr val="000000"/>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5</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09"/>
                  </a:ext>
                </a:extLst>
              </a:tr>
              <a:tr h="285444">
                <a:tc>
                  <a:txBody>
                    <a:bodyPr/>
                    <a:lstStyle/>
                    <a:p>
                      <a:pPr algn="ctr" fontAlgn="t"/>
                      <a:r>
                        <a:rPr lang="ru-RU" sz="1200" b="0" i="1" u="none" strike="noStrike" dirty="0">
                          <a:solidFill>
                            <a:srgbClr val="000000"/>
                          </a:solidFill>
                          <a:latin typeface="Arial" pitchFamily="34" charset="0"/>
                          <a:cs typeface="Arial" pitchFamily="34" charset="0"/>
                        </a:rPr>
                        <a:t>Подгоренский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29</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12</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19</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0"/>
                  </a:ext>
                </a:extLst>
              </a:tr>
              <a:tr h="285444">
                <a:tc>
                  <a:txBody>
                    <a:bodyPr/>
                    <a:lstStyle/>
                    <a:p>
                      <a:pPr algn="ctr" fontAlgn="t"/>
                      <a:r>
                        <a:rPr lang="ru-RU" sz="1200" b="0" i="1" u="none" strike="noStrike" dirty="0">
                          <a:solidFill>
                            <a:srgbClr val="000000"/>
                          </a:solidFill>
                          <a:latin typeface="Arial" pitchFamily="34" charset="0"/>
                          <a:cs typeface="Arial" pitchFamily="34" charset="0"/>
                        </a:rPr>
                        <a:t>Рамонский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7</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2</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1"/>
                  </a:ext>
                </a:extLst>
              </a:tr>
              <a:tr h="285444">
                <a:tc>
                  <a:txBody>
                    <a:bodyPr/>
                    <a:lstStyle/>
                    <a:p>
                      <a:pPr algn="ctr" fontAlgn="t"/>
                      <a:r>
                        <a:rPr lang="ru-RU" sz="1200" b="0" i="1" u="none" strike="noStrike" dirty="0">
                          <a:solidFill>
                            <a:srgbClr val="000000"/>
                          </a:solidFill>
                          <a:latin typeface="Arial" pitchFamily="34" charset="0"/>
                          <a:cs typeface="Arial" pitchFamily="34" charset="0"/>
                        </a:rPr>
                        <a:t>Репьевский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12</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26</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21</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2"/>
                  </a:ext>
                </a:extLst>
              </a:tr>
              <a:tr h="285444">
                <a:tc>
                  <a:txBody>
                    <a:bodyPr/>
                    <a:lstStyle/>
                    <a:p>
                      <a:pPr algn="ctr" fontAlgn="t"/>
                      <a:r>
                        <a:rPr lang="ru-RU" sz="1200" b="0" i="1" u="none" strike="noStrike" dirty="0">
                          <a:solidFill>
                            <a:srgbClr val="000000"/>
                          </a:solidFill>
                          <a:latin typeface="Arial" pitchFamily="34" charset="0"/>
                          <a:cs typeface="Arial" pitchFamily="34" charset="0"/>
                        </a:rPr>
                        <a:t>Россошанский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11</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31</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27</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3"/>
                  </a:ext>
                </a:extLst>
              </a:tr>
              <a:tr h="285444">
                <a:tc>
                  <a:txBody>
                    <a:bodyPr/>
                    <a:lstStyle/>
                    <a:p>
                      <a:pPr algn="ctr" fontAlgn="t"/>
                      <a:r>
                        <a:rPr lang="ru-RU" sz="1200" b="0" i="1" u="none" strike="noStrike" dirty="0">
                          <a:solidFill>
                            <a:srgbClr val="000000"/>
                          </a:solidFill>
                          <a:latin typeface="Arial" pitchFamily="34" charset="0"/>
                          <a:cs typeface="Arial" pitchFamily="34" charset="0"/>
                        </a:rPr>
                        <a:t>Семилукский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23</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22</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25</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4"/>
                  </a:ext>
                </a:extLst>
              </a:tr>
              <a:tr h="285444">
                <a:tc>
                  <a:txBody>
                    <a:bodyPr/>
                    <a:lstStyle/>
                    <a:p>
                      <a:pPr algn="ctr" fontAlgn="t"/>
                      <a:r>
                        <a:rPr lang="ru-RU" sz="1200" b="0" i="1" u="none" strike="noStrike" dirty="0">
                          <a:solidFill>
                            <a:srgbClr val="000000"/>
                          </a:solidFill>
                          <a:latin typeface="Arial" pitchFamily="34" charset="0"/>
                          <a:cs typeface="Arial" pitchFamily="34" charset="0"/>
                        </a:rPr>
                        <a:t>Таловский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30</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18</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26</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5"/>
                  </a:ext>
                </a:extLst>
              </a:tr>
              <a:tr h="285444">
                <a:tc>
                  <a:txBody>
                    <a:bodyPr/>
                    <a:lstStyle/>
                    <a:p>
                      <a:pPr algn="ctr" fontAlgn="t"/>
                      <a:r>
                        <a:rPr lang="ru-RU" sz="1200" b="0" i="1" u="none" strike="noStrike" dirty="0">
                          <a:solidFill>
                            <a:srgbClr val="000000"/>
                          </a:solidFill>
                          <a:latin typeface="Arial" pitchFamily="34" charset="0"/>
                          <a:cs typeface="Arial" pitchFamily="34" charset="0"/>
                        </a:rPr>
                        <a:t>Терновский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18</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3</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3</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6"/>
                  </a:ext>
                </a:extLst>
              </a:tr>
              <a:tr h="285444">
                <a:tc>
                  <a:txBody>
                    <a:bodyPr/>
                    <a:lstStyle/>
                    <a:p>
                      <a:pPr algn="ctr" fontAlgn="t"/>
                      <a:r>
                        <a:rPr lang="ru-RU" sz="1200" b="0" i="1" u="none" strike="noStrike" dirty="0">
                          <a:solidFill>
                            <a:srgbClr val="000000"/>
                          </a:solidFill>
                          <a:latin typeface="Arial" pitchFamily="34" charset="0"/>
                          <a:cs typeface="Arial" pitchFamily="34" charset="0"/>
                        </a:rPr>
                        <a:t>Хохольский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8</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6</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4</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7"/>
                  </a:ext>
                </a:extLst>
              </a:tr>
              <a:tr h="285444">
                <a:tc>
                  <a:txBody>
                    <a:bodyPr/>
                    <a:lstStyle/>
                    <a:p>
                      <a:pPr algn="ctr" fontAlgn="t"/>
                      <a:r>
                        <a:rPr lang="ru-RU" sz="1200" b="0" i="1" u="none" strike="noStrike" dirty="0">
                          <a:solidFill>
                            <a:srgbClr val="000000"/>
                          </a:solidFill>
                          <a:latin typeface="Arial" pitchFamily="34" charset="0"/>
                          <a:cs typeface="Arial" pitchFamily="34" charset="0"/>
                        </a:rPr>
                        <a:t>Эртильский </a:t>
                      </a:r>
                    </a:p>
                  </a:txBody>
                  <a:tcPr marL="5840" marR="5840" marT="58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CCCCFF"/>
                        </a:gs>
                        <a:gs pos="53000">
                          <a:srgbClr val="D4DEFF"/>
                        </a:gs>
                        <a:gs pos="83000">
                          <a:srgbClr val="D4DEFF"/>
                        </a:gs>
                        <a:gs pos="100000">
                          <a:srgbClr val="96AB94"/>
                        </a:gs>
                      </a:gsLst>
                      <a:lin ang="5400000" scaled="0"/>
                    </a:gra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22</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effectLst/>
                          <a:latin typeface="Arial" panose="020B0604020202020204" pitchFamily="34" charset="0"/>
                          <a:cs typeface="Arial" panose="020B0604020202020204" pitchFamily="34" charset="0"/>
                        </a:rPr>
                        <a:t>23</a:t>
                      </a:r>
                      <a:endParaRPr lang="ru-RU" sz="1200" b="0"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effectLst/>
                          <a:latin typeface="Arial" panose="020B0604020202020204" pitchFamily="34" charset="0"/>
                          <a:cs typeface="Arial" panose="020B0604020202020204" pitchFamily="34" charset="0"/>
                        </a:rPr>
                        <a:t>24</a:t>
                      </a:r>
                      <a:endParaRPr lang="ru-RU" sz="1200" b="1" i="1"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tcPr>
                </a:tc>
                <a:extLst>
                  <a:ext uri="{0D108BD9-81ED-4DB2-BD59-A6C34878D82A}">
                    <a16:rowId xmlns:a16="http://schemas.microsoft.com/office/drawing/2014/main" xmlns="" val="10018"/>
                  </a:ext>
                </a:extLst>
              </a:tr>
            </a:tbl>
          </a:graphicData>
        </a:graphic>
      </p:graphicFrame>
    </p:spTree>
    <p:extLst>
      <p:ext uri="{BB962C8B-B14F-4D97-AF65-F5344CB8AC3E}">
        <p14:creationId xmlns:p14="http://schemas.microsoft.com/office/powerpoint/2010/main" xmlns="" val="15170610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7"/>
          <p:cNvSpPr txBox="1">
            <a:spLocks noChangeArrowheads="1"/>
          </p:cNvSpPr>
          <p:nvPr/>
        </p:nvSpPr>
        <p:spPr bwMode="auto">
          <a:xfrm>
            <a:off x="584763" y="787613"/>
            <a:ext cx="9683468" cy="1382597"/>
          </a:xfrm>
          <a:prstGeom prst="rect">
            <a:avLst/>
          </a:prstGeom>
          <a:noFill/>
          <a:ln w="9525">
            <a:noFill/>
            <a:miter lim="800000"/>
            <a:headEnd/>
            <a:tailEnd/>
          </a:ln>
        </p:spPr>
        <p:txBody>
          <a:bodyPr wrap="square" lIns="104306" tIns="52153" rIns="104306" bIns="52153">
            <a:spAutoFit/>
          </a:bodyPr>
          <a:lstStyle/>
          <a:p>
            <a:pPr indent="412876" algn="ctr"/>
            <a:r>
              <a:rPr lang="ru-RU" sz="1600" b="1" i="1" dirty="0">
                <a:latin typeface="+mj-lt"/>
                <a:cs typeface="Arial" pitchFamily="34" charset="0"/>
              </a:rPr>
              <a:t>Выделение иных межбюджетных трансфертов из областного бюджета</a:t>
            </a:r>
          </a:p>
          <a:p>
            <a:pPr indent="412876" algn="ctr"/>
            <a:r>
              <a:rPr lang="ru-RU" sz="1600" b="1" i="1" dirty="0">
                <a:latin typeface="+mj-lt"/>
                <a:cs typeface="Arial" pitchFamily="34" charset="0"/>
              </a:rPr>
              <a:t>городским округам и муниципальным районам Воронежской области</a:t>
            </a:r>
          </a:p>
          <a:p>
            <a:pPr indent="412876" algn="ctr">
              <a:lnSpc>
                <a:spcPct val="85000"/>
              </a:lnSpc>
            </a:pPr>
            <a:r>
              <a:rPr lang="ru-RU" sz="1600" b="1" i="1" dirty="0">
                <a:latin typeface="+mj-lt"/>
                <a:cs typeface="Arial" pitchFamily="34" charset="0"/>
              </a:rPr>
              <a:t>за достижение наилучших значений комплексной оценки показателей эффективности </a:t>
            </a:r>
            <a:r>
              <a:rPr lang="ru-RU" sz="1600" b="1" i="1" dirty="0" smtClean="0">
                <a:latin typeface="+mj-lt"/>
                <a:cs typeface="Arial" pitchFamily="34" charset="0"/>
              </a:rPr>
              <a:t>деятельности органов местного самоуправления по итогам 2021 года</a:t>
            </a:r>
          </a:p>
          <a:p>
            <a:pPr indent="412876" algn="just">
              <a:lnSpc>
                <a:spcPct val="85000"/>
              </a:lnSpc>
            </a:pPr>
            <a:endParaRPr lang="ru-RU" sz="1400" dirty="0" smtClean="0">
              <a:latin typeface="Arial" pitchFamily="34" charset="0"/>
              <a:cs typeface="Arial" pitchFamily="34" charset="0"/>
            </a:endParaRPr>
          </a:p>
          <a:p>
            <a:pPr indent="412876" algn="ctr">
              <a:lnSpc>
                <a:spcPct val="85000"/>
              </a:lnSpc>
            </a:pPr>
            <a:r>
              <a:rPr lang="ru-RU" sz="1400" dirty="0" smtClean="0">
                <a:latin typeface="Arial" pitchFamily="34" charset="0"/>
                <a:cs typeface="Arial" pitchFamily="34" charset="0"/>
              </a:rPr>
              <a:t>Общий </a:t>
            </a:r>
            <a:r>
              <a:rPr lang="ru-RU" sz="1400" dirty="0">
                <a:latin typeface="Arial" pitchFamily="34" charset="0"/>
                <a:cs typeface="Arial" pitchFamily="34" charset="0"/>
              </a:rPr>
              <a:t>объем </a:t>
            </a:r>
            <a:r>
              <a:rPr lang="ru-RU" sz="1400" dirty="0" smtClean="0">
                <a:latin typeface="Arial" pitchFamily="34" charset="0"/>
                <a:cs typeface="Arial" pitchFamily="34" charset="0"/>
              </a:rPr>
              <a:t>грантов </a:t>
            </a:r>
            <a:r>
              <a:rPr lang="ru-RU" sz="1400" dirty="0">
                <a:latin typeface="Arial" pitchFamily="34" charset="0"/>
                <a:cs typeface="Arial" pitchFamily="34" charset="0"/>
              </a:rPr>
              <a:t>составил </a:t>
            </a:r>
            <a:r>
              <a:rPr lang="ru-RU" sz="1400" b="1" dirty="0" smtClean="0">
                <a:latin typeface="Arial" pitchFamily="34" charset="0"/>
                <a:cs typeface="Arial" pitchFamily="34" charset="0"/>
              </a:rPr>
              <a:t>35 000 </a:t>
            </a:r>
            <a:r>
              <a:rPr lang="ru-RU" sz="1400" b="1" dirty="0">
                <a:latin typeface="Arial" pitchFamily="34" charset="0"/>
                <a:cs typeface="Arial" pitchFamily="34" charset="0"/>
              </a:rPr>
              <a:t>тыс.рублей </a:t>
            </a:r>
            <a:r>
              <a:rPr lang="ru-RU" sz="1400" dirty="0">
                <a:latin typeface="Arial" pitchFamily="34" charset="0"/>
                <a:cs typeface="Arial" pitchFamily="34" charset="0"/>
              </a:rPr>
              <a:t>и распределен </a:t>
            </a:r>
            <a:r>
              <a:rPr lang="ru-RU" sz="1400" dirty="0" smtClean="0">
                <a:latin typeface="Arial" pitchFamily="34" charset="0"/>
                <a:cs typeface="Arial" pitchFamily="34" charset="0"/>
              </a:rPr>
              <a:t>следующим </a:t>
            </a:r>
            <a:r>
              <a:rPr lang="ru-RU" sz="1400" dirty="0">
                <a:latin typeface="Arial" pitchFamily="34" charset="0"/>
                <a:cs typeface="Arial" pitchFamily="34" charset="0"/>
              </a:rPr>
              <a:t>образом:</a:t>
            </a:r>
          </a:p>
        </p:txBody>
      </p:sp>
      <p:graphicFrame>
        <p:nvGraphicFramePr>
          <p:cNvPr id="17531" name="Group 123"/>
          <p:cNvGraphicFramePr>
            <a:graphicFrameLocks noGrp="1"/>
          </p:cNvGraphicFramePr>
          <p:nvPr>
            <p:extLst>
              <p:ext uri="{D42A27DB-BD31-4B8C-83A1-F6EECF244321}">
                <p14:modId xmlns:p14="http://schemas.microsoft.com/office/powerpoint/2010/main" xmlns="" val="2894641014"/>
              </p:ext>
            </p:extLst>
          </p:nvPr>
        </p:nvGraphicFramePr>
        <p:xfrm>
          <a:off x="2131990" y="2208995"/>
          <a:ext cx="6572296" cy="4446154"/>
        </p:xfrm>
        <a:graphic>
          <a:graphicData uri="http://schemas.openxmlformats.org/drawingml/2006/table">
            <a:tbl>
              <a:tblPr/>
              <a:tblGrid>
                <a:gridCol w="973673">
                  <a:extLst>
                    <a:ext uri="{9D8B030D-6E8A-4147-A177-3AD203B41FA5}">
                      <a16:colId xmlns:a16="http://schemas.microsoft.com/office/drawing/2014/main" xmlns="" val="20000"/>
                    </a:ext>
                  </a:extLst>
                </a:gridCol>
                <a:gridCol w="4462670">
                  <a:extLst>
                    <a:ext uri="{9D8B030D-6E8A-4147-A177-3AD203B41FA5}">
                      <a16:colId xmlns:a16="http://schemas.microsoft.com/office/drawing/2014/main" xmlns="" val="20001"/>
                    </a:ext>
                  </a:extLst>
                </a:gridCol>
                <a:gridCol w="1135953">
                  <a:extLst>
                    <a:ext uri="{9D8B030D-6E8A-4147-A177-3AD203B41FA5}">
                      <a16:colId xmlns:a16="http://schemas.microsoft.com/office/drawing/2014/main" xmlns="" val="20002"/>
                    </a:ext>
                  </a:extLst>
                </a:gridCol>
              </a:tblGrid>
              <a:tr h="563524">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Arial" pitchFamily="34" charset="0"/>
                          <a:cs typeface="Arial" pitchFamily="34" charset="0"/>
                        </a:rPr>
                        <a:t>Место</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60000"/>
                            <a:lumOff val="40000"/>
                          </a:schemeClr>
                        </a:gs>
                        <a:gs pos="53000">
                          <a:srgbClr val="D4DEFF"/>
                        </a:gs>
                        <a:gs pos="83000">
                          <a:srgbClr val="D4DEFF"/>
                        </a:gs>
                        <a:gs pos="100000">
                          <a:srgbClr val="96AB94"/>
                        </a:gs>
                      </a:gsLst>
                      <a:lin ang="16200000" scaled="0"/>
                    </a:gra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Arial" pitchFamily="34" charset="0"/>
                          <a:cs typeface="Arial" pitchFamily="34" charset="0"/>
                        </a:rPr>
                        <a:t>Наименование муниципального образования</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60000"/>
                            <a:lumOff val="40000"/>
                          </a:schemeClr>
                        </a:gs>
                        <a:gs pos="53000">
                          <a:srgbClr val="D4DEFF"/>
                        </a:gs>
                        <a:gs pos="83000">
                          <a:srgbClr val="D4DEFF"/>
                        </a:gs>
                        <a:gs pos="100000">
                          <a:srgbClr val="96AB94"/>
                        </a:gs>
                      </a:gsLst>
                      <a:lin ang="16200000" scaled="0"/>
                    </a:gra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Arial" pitchFamily="34" charset="0"/>
                          <a:cs typeface="Arial" pitchFamily="34" charset="0"/>
                        </a:rPr>
                        <a:t>Сумма, тыс.руб.</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60000"/>
                            <a:lumOff val="40000"/>
                          </a:schemeClr>
                        </a:gs>
                        <a:gs pos="53000">
                          <a:srgbClr val="D4DEFF"/>
                        </a:gs>
                        <a:gs pos="83000">
                          <a:srgbClr val="D4DEFF"/>
                        </a:gs>
                        <a:gs pos="100000">
                          <a:srgbClr val="96AB94"/>
                        </a:gs>
                      </a:gsLst>
                      <a:lin ang="16200000" scaled="0"/>
                    </a:gradFill>
                  </a:tcPr>
                </a:tc>
                <a:extLst>
                  <a:ext uri="{0D108BD9-81ED-4DB2-BD59-A6C34878D82A}">
                    <a16:rowId xmlns:a16="http://schemas.microsoft.com/office/drawing/2014/main" xmlns="" val="10000"/>
                  </a:ext>
                </a:extLst>
              </a:tr>
              <a:tr h="216024">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lnSpc>
                          <a:spcPct val="115000"/>
                        </a:lnSpc>
                        <a:spcAft>
                          <a:spcPts val="0"/>
                        </a:spcAft>
                      </a:pPr>
                      <a:r>
                        <a:rPr lang="ru-RU" sz="1300" b="1" i="1" dirty="0" smtClean="0">
                          <a:latin typeface="Arial" pitchFamily="34" charset="0"/>
                          <a:ea typeface="Calibri"/>
                          <a:cs typeface="Arial" pitchFamily="34" charset="0"/>
                        </a:rPr>
                        <a:t>Городские округа</a:t>
                      </a:r>
                      <a:endParaRPr lang="ru-RU" sz="1300" b="1" i="1"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1"/>
                  </a:ext>
                </a:extLst>
              </a:tr>
              <a:tr h="477742">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pitchFamily="34" charset="0"/>
                          <a:cs typeface="Arial" pitchFamily="34" charset="0"/>
                        </a:rPr>
                        <a:t>1</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algn="ctr">
                        <a:lnSpc>
                          <a:spcPct val="115000"/>
                        </a:lnSpc>
                        <a:spcAft>
                          <a:spcPts val="0"/>
                        </a:spcAft>
                      </a:pPr>
                      <a:r>
                        <a:rPr lang="ru-RU" sz="1300" dirty="0" smtClean="0">
                          <a:latin typeface="Arial" pitchFamily="34" charset="0"/>
                          <a:ea typeface="Calibri"/>
                          <a:cs typeface="Arial" pitchFamily="34" charset="0"/>
                        </a:rPr>
                        <a:t>Городской округ город Воронеж</a:t>
                      </a:r>
                      <a:endParaRPr lang="ru-RU" sz="13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pitchFamily="34" charset="0"/>
                          <a:cs typeface="Arial" pitchFamily="34" charset="0"/>
                        </a:rPr>
                        <a:t>7000</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extLst>
                  <a:ext uri="{0D108BD9-81ED-4DB2-BD59-A6C34878D82A}">
                    <a16:rowId xmlns:a16="http://schemas.microsoft.com/office/drawing/2014/main" xmlns="" val="10002"/>
                  </a:ext>
                </a:extLst>
              </a:tr>
              <a:tr h="261152">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lnSpc>
                          <a:spcPct val="115000"/>
                        </a:lnSpc>
                        <a:spcAft>
                          <a:spcPts val="0"/>
                        </a:spcAft>
                      </a:pPr>
                      <a:r>
                        <a:rPr lang="ru-RU" sz="1300" b="1" i="1" dirty="0" smtClean="0">
                          <a:latin typeface="Arial" pitchFamily="34" charset="0"/>
                          <a:ea typeface="Calibri"/>
                          <a:cs typeface="Arial" pitchFamily="34" charset="0"/>
                        </a:rPr>
                        <a:t>Муниципальные</a:t>
                      </a:r>
                      <a:r>
                        <a:rPr lang="ru-RU" sz="1300" b="1" i="1" baseline="0" dirty="0" smtClean="0">
                          <a:latin typeface="Arial" pitchFamily="34" charset="0"/>
                          <a:ea typeface="Calibri"/>
                          <a:cs typeface="Arial" pitchFamily="34" charset="0"/>
                        </a:rPr>
                        <a:t> районы</a:t>
                      </a:r>
                      <a:endParaRPr lang="ru-RU" sz="1300" b="1" i="1"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3"/>
                  </a:ext>
                </a:extLst>
              </a:tr>
              <a:tr h="477742">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pitchFamily="34" charset="0"/>
                          <a:cs typeface="Arial" pitchFamily="34" charset="0"/>
                        </a:rPr>
                        <a:t>1</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algn="ctr">
                        <a:lnSpc>
                          <a:spcPct val="115000"/>
                        </a:lnSpc>
                        <a:spcAft>
                          <a:spcPts val="0"/>
                        </a:spcAft>
                      </a:pPr>
                      <a:r>
                        <a:rPr lang="ru-RU" sz="1300" dirty="0" smtClean="0">
                          <a:latin typeface="Arial" pitchFamily="34" charset="0"/>
                          <a:ea typeface="Calibri"/>
                          <a:cs typeface="Arial" pitchFamily="34" charset="0"/>
                        </a:rPr>
                        <a:t>Новоусманский муниципальный район</a:t>
                      </a:r>
                      <a:endParaRPr lang="ru-RU" sz="13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pitchFamily="34" charset="0"/>
                          <a:cs typeface="Arial" pitchFamily="34" charset="0"/>
                        </a:rPr>
                        <a:t>7000</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extLst>
                  <a:ext uri="{0D108BD9-81ED-4DB2-BD59-A6C34878D82A}">
                    <a16:rowId xmlns:a16="http://schemas.microsoft.com/office/drawing/2014/main" xmlns="" val="10004"/>
                  </a:ext>
                </a:extLst>
              </a:tr>
              <a:tr h="477742">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pitchFamily="34" charset="0"/>
                          <a:cs typeface="Arial" pitchFamily="34" charset="0"/>
                        </a:rPr>
                        <a:t>2</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algn="ctr">
                        <a:lnSpc>
                          <a:spcPct val="115000"/>
                        </a:lnSpc>
                        <a:spcAft>
                          <a:spcPts val="0"/>
                        </a:spcAft>
                      </a:pPr>
                      <a:r>
                        <a:rPr lang="ru-RU" sz="1300" dirty="0">
                          <a:solidFill>
                            <a:srgbClr val="000000"/>
                          </a:solidFill>
                          <a:latin typeface="Arial" pitchFamily="34" charset="0"/>
                          <a:ea typeface="Times New Roman"/>
                          <a:cs typeface="Arial" pitchFamily="34" charset="0"/>
                        </a:rPr>
                        <a:t>Рамонский муниципальный район</a:t>
                      </a:r>
                      <a:endParaRPr lang="ru-RU" sz="13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pitchFamily="34" charset="0"/>
                          <a:cs typeface="Arial" pitchFamily="34" charset="0"/>
                        </a:rPr>
                        <a:t>5950</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extLst>
                  <a:ext uri="{0D108BD9-81ED-4DB2-BD59-A6C34878D82A}">
                    <a16:rowId xmlns:a16="http://schemas.microsoft.com/office/drawing/2014/main" xmlns="" val="10005"/>
                  </a:ext>
                </a:extLst>
              </a:tr>
              <a:tr h="477742">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pitchFamily="34" charset="0"/>
                          <a:cs typeface="Arial" pitchFamily="34" charset="0"/>
                        </a:rPr>
                        <a:t>3</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algn="ctr">
                        <a:lnSpc>
                          <a:spcPct val="115000"/>
                        </a:lnSpc>
                        <a:spcAft>
                          <a:spcPts val="0"/>
                        </a:spcAft>
                      </a:pPr>
                      <a:r>
                        <a:rPr lang="ru-RU" sz="1300" dirty="0" smtClean="0">
                          <a:latin typeface="Arial" pitchFamily="34" charset="0"/>
                          <a:ea typeface="Calibri"/>
                          <a:cs typeface="Arial" pitchFamily="34" charset="0"/>
                        </a:rPr>
                        <a:t>Терновский муниципальный район</a:t>
                      </a:r>
                      <a:endParaRPr lang="ru-RU" sz="13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pitchFamily="34" charset="0"/>
                          <a:cs typeface="Arial" pitchFamily="34" charset="0"/>
                        </a:rPr>
                        <a:t>5250</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extLst>
                  <a:ext uri="{0D108BD9-81ED-4DB2-BD59-A6C34878D82A}">
                    <a16:rowId xmlns:a16="http://schemas.microsoft.com/office/drawing/2014/main" xmlns="" val="10006"/>
                  </a:ext>
                </a:extLst>
              </a:tr>
              <a:tr h="477742">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pitchFamily="34" charset="0"/>
                          <a:cs typeface="Arial" pitchFamily="34" charset="0"/>
                        </a:rPr>
                        <a:t>4</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algn="ctr">
                        <a:lnSpc>
                          <a:spcPct val="115000"/>
                        </a:lnSpc>
                        <a:spcAft>
                          <a:spcPts val="0"/>
                        </a:spcAft>
                      </a:pPr>
                      <a:r>
                        <a:rPr lang="ru-RU" sz="1300" dirty="0" smtClean="0">
                          <a:latin typeface="Arial" pitchFamily="34" charset="0"/>
                          <a:ea typeface="Calibri"/>
                          <a:cs typeface="Arial" pitchFamily="34" charset="0"/>
                        </a:rPr>
                        <a:t>Хохольский муниципальный район</a:t>
                      </a:r>
                      <a:endParaRPr lang="ru-RU" sz="13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pitchFamily="34" charset="0"/>
                          <a:cs typeface="Arial" pitchFamily="34" charset="0"/>
                        </a:rPr>
                        <a:t>4200</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extLst>
                  <a:ext uri="{0D108BD9-81ED-4DB2-BD59-A6C34878D82A}">
                    <a16:rowId xmlns:a16="http://schemas.microsoft.com/office/drawing/2014/main" xmlns="" val="10007"/>
                  </a:ext>
                </a:extLst>
              </a:tr>
              <a:tr h="477742">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pitchFamily="34" charset="0"/>
                          <a:cs typeface="Arial" pitchFamily="34" charset="0"/>
                        </a:rPr>
                        <a:t>5</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algn="ctr">
                        <a:lnSpc>
                          <a:spcPct val="115000"/>
                        </a:lnSpc>
                        <a:spcAft>
                          <a:spcPts val="0"/>
                        </a:spcAft>
                      </a:pPr>
                      <a:r>
                        <a:rPr lang="ru-RU" sz="1300" dirty="0" err="1" smtClean="0">
                          <a:latin typeface="Arial" pitchFamily="34" charset="0"/>
                          <a:ea typeface="Calibri"/>
                          <a:cs typeface="Arial" pitchFamily="34" charset="0"/>
                        </a:rPr>
                        <a:t>Поворинский</a:t>
                      </a:r>
                      <a:r>
                        <a:rPr lang="ru-RU" sz="1300" dirty="0" smtClean="0">
                          <a:latin typeface="Arial" pitchFamily="34" charset="0"/>
                          <a:ea typeface="Calibri"/>
                          <a:cs typeface="Arial" pitchFamily="34" charset="0"/>
                        </a:rPr>
                        <a:t> муниципальный район</a:t>
                      </a:r>
                      <a:endParaRPr lang="ru-RU" sz="13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pitchFamily="34" charset="0"/>
                          <a:cs typeface="Arial" pitchFamily="34" charset="0"/>
                        </a:rPr>
                        <a:t>3500</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extLst>
                  <a:ext uri="{0D108BD9-81ED-4DB2-BD59-A6C34878D82A}">
                    <a16:rowId xmlns:a16="http://schemas.microsoft.com/office/drawing/2014/main" xmlns="" val="10008"/>
                  </a:ext>
                </a:extLst>
              </a:tr>
              <a:tr h="477742">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pitchFamily="34" charset="0"/>
                          <a:cs typeface="Arial" pitchFamily="34" charset="0"/>
                        </a:rPr>
                        <a:t>6</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algn="ctr">
                        <a:lnSpc>
                          <a:spcPct val="115000"/>
                        </a:lnSpc>
                        <a:spcAft>
                          <a:spcPts val="0"/>
                        </a:spcAft>
                      </a:pPr>
                      <a:r>
                        <a:rPr lang="ru-RU" sz="1300" dirty="0" err="1" smtClean="0">
                          <a:latin typeface="Arial" pitchFamily="34" charset="0"/>
                          <a:ea typeface="Calibri"/>
                          <a:cs typeface="Arial" pitchFamily="34" charset="0"/>
                        </a:rPr>
                        <a:t>Бутурлиновский</a:t>
                      </a:r>
                      <a:r>
                        <a:rPr lang="ru-RU" sz="1300" dirty="0" smtClean="0">
                          <a:latin typeface="Arial" pitchFamily="34" charset="0"/>
                          <a:ea typeface="Calibri"/>
                          <a:cs typeface="Arial" pitchFamily="34" charset="0"/>
                        </a:rPr>
                        <a:t> муниципальный район</a:t>
                      </a:r>
                      <a:endParaRPr lang="ru-RU" sz="13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pitchFamily="34" charset="0"/>
                          <a:cs typeface="Arial" pitchFamily="34" charset="0"/>
                        </a:rPr>
                        <a:t>2100</a:t>
                      </a:r>
                    </a:p>
                  </a:txBody>
                  <a:tcPr marL="106934" marR="106934" marT="50408" marB="504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2">
                            <a:lumMod val="20000"/>
                            <a:lumOff val="80000"/>
                          </a:schemeClr>
                        </a:gs>
                        <a:gs pos="53000">
                          <a:srgbClr val="D4DEFF"/>
                        </a:gs>
                        <a:gs pos="83000">
                          <a:srgbClr val="D4DEFF"/>
                        </a:gs>
                        <a:gs pos="100000">
                          <a:srgbClr val="96AB94"/>
                        </a:gs>
                      </a:gsLst>
                      <a:lin ang="16200000" scaled="1"/>
                      <a:tileRect/>
                    </a:gradFill>
                  </a:tcPr>
                </a:tc>
                <a:extLst>
                  <a:ext uri="{0D108BD9-81ED-4DB2-BD59-A6C34878D82A}">
                    <a16:rowId xmlns:a16="http://schemas.microsoft.com/office/drawing/2014/main" xmlns="" val="10009"/>
                  </a:ext>
                </a:extLst>
              </a:tr>
            </a:tbl>
          </a:graphicData>
        </a:graphic>
      </p:graphicFrame>
      <p:sp>
        <p:nvSpPr>
          <p:cNvPr id="7" name="Номер слайда 6"/>
          <p:cNvSpPr>
            <a:spLocks noGrp="1"/>
          </p:cNvSpPr>
          <p:nvPr>
            <p:ph type="sldNum" sz="quarter" idx="12"/>
          </p:nvPr>
        </p:nvSpPr>
        <p:spPr/>
        <p:txBody>
          <a:bodyPr/>
          <a:lstStyle/>
          <a:p>
            <a:pPr>
              <a:defRPr/>
            </a:pPr>
            <a:fld id="{54AD3D45-A844-4AB9-8524-B0882179B315}" type="slidenum">
              <a:rPr lang="ru-RU" smtClean="0"/>
              <a:pPr>
                <a:defRPr/>
              </a:pPr>
              <a:t>79</a:t>
            </a:fld>
            <a:endParaRPr lang="ru-RU" dirty="0"/>
          </a:p>
        </p:txBody>
      </p:sp>
    </p:spTree>
    <p:extLst>
      <p:ext uri="{BB962C8B-B14F-4D97-AF65-F5344CB8AC3E}">
        <p14:creationId xmlns:p14="http://schemas.microsoft.com/office/powerpoint/2010/main" xmlns="" val="2986608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8</a:t>
            </a:fld>
            <a:endParaRPr lang="ru-RU" dirty="0"/>
          </a:p>
        </p:txBody>
      </p:sp>
      <p:sp>
        <p:nvSpPr>
          <p:cNvPr id="5" name="Прямоугольник 4"/>
          <p:cNvSpPr/>
          <p:nvPr/>
        </p:nvSpPr>
        <p:spPr>
          <a:xfrm>
            <a:off x="440800" y="567845"/>
            <a:ext cx="10081120" cy="3970318"/>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Поддержка предприятий малого бизнеса осуществлялась в рамках реализации мероприятий национального проекта «Малое и среднее предпринимательство и поддержка индивидуальной предпринимательской инициативы».</a:t>
            </a:r>
          </a:p>
          <a:p>
            <a:pPr indent="450000" algn="just"/>
            <a:r>
              <a:rPr lang="ru-RU" sz="1200" dirty="0" smtClean="0">
                <a:latin typeface="Arial" panose="020B0604020202020204" pitchFamily="34" charset="0"/>
                <a:cs typeface="Arial" panose="020B0604020202020204" pitchFamily="34" charset="0"/>
              </a:rPr>
              <a:t>По итогам 2021 года в Центре «Мой бизнес» получили поддержку 6,5 </a:t>
            </a:r>
            <a:r>
              <a:rPr lang="ru-RU" sz="1200" dirty="0">
                <a:latin typeface="Arial" panose="020B0604020202020204" pitchFamily="34" charset="0"/>
                <a:cs typeface="Arial" panose="020B0604020202020204" pitchFamily="34" charset="0"/>
              </a:rPr>
              <a:t>тыс. субъектов МСП, физических лиц и </a:t>
            </a:r>
            <a:r>
              <a:rPr lang="ru-RU" sz="1200" dirty="0" err="1">
                <a:latin typeface="Arial" panose="020B0604020202020204" pitchFamily="34" charset="0"/>
                <a:cs typeface="Arial" panose="020B0604020202020204" pitchFamily="34" charset="0"/>
              </a:rPr>
              <a:t>самозанятых</a:t>
            </a:r>
            <a:r>
              <a:rPr lang="ru-RU" sz="1200" dirty="0">
                <a:latin typeface="Arial" panose="020B0604020202020204" pitchFamily="34" charset="0"/>
                <a:cs typeface="Arial" panose="020B0604020202020204" pitchFamily="34" charset="0"/>
              </a:rPr>
              <a:t>. В том числе оказаны услуги 3 845 уникальным гражданам, желающим вести свой бизнес, а также начинающим и действующим предпринимателям; предоставлены комплексные услуги (2 и более связанных между собой услуг) 1 801 субъекту МСП; прошли программы обучения и воспользовались услугами Центра «Мой бизнес» 395 </a:t>
            </a:r>
            <a:r>
              <a:rPr lang="ru-RU" sz="1200" dirty="0" err="1">
                <a:latin typeface="Arial" panose="020B0604020202020204" pitchFamily="34" charset="0"/>
                <a:cs typeface="Arial" panose="020B0604020202020204" pitchFamily="34" charset="0"/>
              </a:rPr>
              <a:t>самозанятых</a:t>
            </a:r>
            <a:r>
              <a:rPr lang="ru-RU" sz="1200" dirty="0">
                <a:latin typeface="Arial" panose="020B0604020202020204" pitchFamily="34" charset="0"/>
                <a:cs typeface="Arial" panose="020B0604020202020204" pitchFamily="34" charset="0"/>
              </a:rPr>
              <a:t> граждан.</a:t>
            </a:r>
          </a:p>
          <a:p>
            <a:pPr indent="450000" algn="just"/>
            <a:r>
              <a:rPr lang="ru-RU" sz="1200" dirty="0">
                <a:latin typeface="Arial" panose="020B0604020202020204" pitchFamily="34" charset="0"/>
                <a:cs typeface="Arial" panose="020B0604020202020204" pitchFamily="34" charset="0"/>
              </a:rPr>
              <a:t>В рамках антикризисной программы </a:t>
            </a:r>
            <a:r>
              <a:rPr lang="ru-RU" sz="1200" dirty="0" err="1">
                <a:latin typeface="Arial" panose="020B0604020202020204" pitchFamily="34" charset="0"/>
                <a:cs typeface="Arial" panose="020B0604020202020204" pitchFamily="34" charset="0"/>
              </a:rPr>
              <a:t>Микрокредитной</a:t>
            </a:r>
            <a:r>
              <a:rPr lang="ru-RU" sz="1200" dirty="0">
                <a:latin typeface="Arial" panose="020B0604020202020204" pitchFamily="34" charset="0"/>
                <a:cs typeface="Arial" panose="020B0604020202020204" pitchFamily="34" charset="0"/>
              </a:rPr>
              <a:t> компанией Фонд развития предпринимательства Воронежской области (далее – МКК ФРП ВО) субъектам МСП предоставлены отсрочки по выплате заемных средств по ранее выданным займам. До 5% годовых снижены процентные ставки по займам для субъектов МСП, осуществляющих деятельность в сфере производства; снижены процентные ставки до 2% годовых (займы до 500 тыс. рублей) для наиболее пострадавших отраслей, перечень видов экономической деятельности которых определен постановлением Правительства Российской Федерации от 07.09.2021 № 1513. </a:t>
            </a:r>
          </a:p>
          <a:p>
            <a:pPr indent="450000" algn="just"/>
            <a:r>
              <a:rPr lang="ru-RU" sz="1200" dirty="0">
                <a:latin typeface="Arial" panose="020B0604020202020204" pitchFamily="34" charset="0"/>
                <a:cs typeface="Arial" panose="020B0604020202020204" pitchFamily="34" charset="0"/>
              </a:rPr>
              <a:t>В 2021 году МКК ФРП ВО предоставлено 376 займов 333 клиентам на общую сумму 573,5 млн рублей, в том числе 14 займов </a:t>
            </a:r>
            <a:r>
              <a:rPr lang="ru-RU" sz="1200" dirty="0" err="1">
                <a:latin typeface="Arial" panose="020B0604020202020204" pitchFamily="34" charset="0"/>
                <a:cs typeface="Arial" panose="020B0604020202020204" pitchFamily="34" charset="0"/>
              </a:rPr>
              <a:t>самозанятым</a:t>
            </a:r>
            <a:r>
              <a:rPr lang="ru-RU" sz="1200" dirty="0">
                <a:latin typeface="Arial" panose="020B0604020202020204" pitchFamily="34" charset="0"/>
                <a:cs typeface="Arial" panose="020B0604020202020204" pitchFamily="34" charset="0"/>
              </a:rPr>
              <a:t> на сумму 4,1 млн рублей.</a:t>
            </a:r>
          </a:p>
          <a:p>
            <a:pPr indent="450000" algn="just"/>
            <a:r>
              <a:rPr lang="ru-RU" sz="1200" dirty="0">
                <a:latin typeface="Arial" panose="020B0604020202020204" pitchFamily="34" charset="0"/>
                <a:cs typeface="Arial" panose="020B0604020202020204" pitchFamily="34" charset="0"/>
              </a:rPr>
              <a:t>Центрами поддержки предпринимательства в муниципальных районах области проведены 92 обучающих мероприятия, в которых приняли участие 1 303 субъекта МСП, оказано более 101 тыс. консалтинговых услуг, подготовлены документы для оформления </a:t>
            </a:r>
            <a:r>
              <a:rPr lang="ru-RU" sz="1200" dirty="0" err="1">
                <a:latin typeface="Arial" panose="020B0604020202020204" pitchFamily="34" charset="0"/>
                <a:cs typeface="Arial" panose="020B0604020202020204" pitchFamily="34" charset="0"/>
              </a:rPr>
              <a:t>микрозаймов</a:t>
            </a:r>
            <a:r>
              <a:rPr lang="ru-RU" sz="1200" dirty="0">
                <a:latin typeface="Arial" panose="020B0604020202020204" pitchFamily="34" charset="0"/>
                <a:cs typeface="Arial" panose="020B0604020202020204" pitchFamily="34" charset="0"/>
              </a:rPr>
              <a:t> через МКК ФРП ВО на общую сумму 388,8 млн рублей. </a:t>
            </a:r>
          </a:p>
          <a:p>
            <a:pPr indent="450000" algn="just"/>
            <a:r>
              <a:rPr lang="ru-RU" sz="1200" dirty="0">
                <a:latin typeface="Arial" panose="020B0604020202020204" pitchFamily="34" charset="0"/>
                <a:cs typeface="Arial" panose="020B0604020202020204" pitchFamily="34" charset="0"/>
              </a:rPr>
              <a:t>Семи малым производственным предприятиям, осуществляющим деятельность на территории Бобровского, </a:t>
            </a:r>
            <a:r>
              <a:rPr lang="ru-RU" sz="1200" dirty="0" err="1">
                <a:latin typeface="Arial" panose="020B0604020202020204" pitchFamily="34" charset="0"/>
                <a:cs typeface="Arial" panose="020B0604020202020204" pitchFamily="34" charset="0"/>
              </a:rPr>
              <a:t>Богучарского</a:t>
            </a:r>
            <a:r>
              <a:rPr lang="ru-RU" sz="1200" dirty="0">
                <a:latin typeface="Arial" panose="020B0604020202020204" pitchFamily="34" charset="0"/>
                <a:cs typeface="Arial" panose="020B0604020202020204" pitchFamily="34" charset="0"/>
              </a:rPr>
              <a:t>, Семилукского районов и городского округа город Воронеж, предоставлены субсидии на компенсацию части затрат, связанных с увеличением производства продукции, объем заказов на которую превышает производственные мощности предприятий, на общую сумму 25 млн рублей, что позволит обеспечить создание не менее 27 новых рабочих мест. Кроме того, субсидии в виде грантов предоставлены 30 социальным предприятиям, занимающимся социально-значимыми видами деятельности, на общую сумму 14,7 млн рублей.</a:t>
            </a:r>
          </a:p>
        </p:txBody>
      </p:sp>
      <p:sp>
        <p:nvSpPr>
          <p:cNvPr id="6" name="TextBox 5"/>
          <p:cNvSpPr txBox="1"/>
          <p:nvPr/>
        </p:nvSpPr>
        <p:spPr>
          <a:xfrm>
            <a:off x="899034" y="4582441"/>
            <a:ext cx="3168352" cy="577081"/>
          </a:xfrm>
          <a:prstGeom prst="rect">
            <a:avLst/>
          </a:prstGeom>
          <a:noFill/>
        </p:spPr>
        <p:txBody>
          <a:bodyPr wrap="square" rtlCol="0">
            <a:spAutoFit/>
          </a:bodyPr>
          <a:lstStyle/>
          <a:p>
            <a:pPr algn="ctr"/>
            <a:r>
              <a:rPr lang="ru-RU" sz="1050" b="1" i="1" dirty="0" smtClean="0">
                <a:latin typeface="Arial" pitchFamily="34" charset="0"/>
                <a:cs typeface="Arial" pitchFamily="34" charset="0"/>
              </a:rPr>
              <a:t>Число субъектов малого и среднего предпринимательства в расчете на 10 тыс.человек населения, единиц</a:t>
            </a:r>
            <a:endParaRPr lang="ru-RU" sz="1050" b="1" i="1" dirty="0">
              <a:latin typeface="Arial" pitchFamily="34" charset="0"/>
              <a:cs typeface="Arial" pitchFamily="34"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xmlns="" val="3993612052"/>
              </p:ext>
            </p:extLst>
          </p:nvPr>
        </p:nvGraphicFramePr>
        <p:xfrm>
          <a:off x="608753" y="5220791"/>
          <a:ext cx="3873851" cy="2016224"/>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4482604" y="4463848"/>
            <a:ext cx="6048673" cy="3490186"/>
          </a:xfrm>
          <a:prstGeom prst="rect">
            <a:avLst/>
          </a:prstGeom>
        </p:spPr>
        <p:txBody>
          <a:bodyPr wrap="square">
            <a:spAutoFit/>
          </a:bodyPr>
          <a:lstStyle/>
          <a:p>
            <a:pPr indent="450000" algn="just"/>
            <a:r>
              <a:rPr lang="ru-RU" sz="1200" b="1" i="1" dirty="0" smtClean="0">
                <a:latin typeface="Arial" panose="020B0604020202020204" pitchFamily="34" charset="0"/>
                <a:cs typeface="Arial" panose="020B0604020202020204" pitchFamily="34" charset="0"/>
              </a:rPr>
              <a:t>Число </a:t>
            </a:r>
            <a:r>
              <a:rPr lang="ru-RU" sz="1200" b="1" i="1" dirty="0">
                <a:latin typeface="Arial" panose="020B0604020202020204" pitchFamily="34" charset="0"/>
                <a:cs typeface="Arial" panose="020B0604020202020204" pitchFamily="34" charset="0"/>
              </a:rPr>
              <a:t>субъектов малого и среднего предпринимательства в расчете на 10 тыс. человек </a:t>
            </a:r>
            <a:r>
              <a:rPr lang="ru-RU" sz="1200" b="1" i="1" dirty="0" smtClean="0">
                <a:latin typeface="Arial" panose="020B0604020202020204" pitchFamily="34" charset="0"/>
                <a:cs typeface="Arial" panose="020B0604020202020204" pitchFamily="34" charset="0"/>
              </a:rPr>
              <a:t>населения </a:t>
            </a:r>
            <a:r>
              <a:rPr lang="ru-RU" sz="1200" dirty="0">
                <a:latin typeface="Arial" panose="020B0604020202020204" pitchFamily="34" charset="0"/>
                <a:cs typeface="Arial" panose="020B0604020202020204" pitchFamily="34" charset="0"/>
              </a:rPr>
              <a:t>Воронежской области в соответствии с официальными данными Реестра ФНС на конец 2021 года составило 371,6 ед., что на 1,9 % выше уровня 2020 года и на 24,5% выше уровня 2018 года.</a:t>
            </a:r>
          </a:p>
          <a:p>
            <a:pPr indent="450000" algn="just"/>
            <a:r>
              <a:rPr lang="ru-RU" sz="1200" dirty="0">
                <a:latin typeface="Arial" panose="020B0604020202020204" pitchFamily="34" charset="0"/>
                <a:cs typeface="Arial" panose="020B0604020202020204" pitchFamily="34" charset="0"/>
              </a:rPr>
              <a:t>Рост значения показателя к 2020 году отмечен в 24 районах </a:t>
            </a:r>
            <a:br>
              <a:rPr lang="ru-RU" sz="1200" dirty="0">
                <a:latin typeface="Arial" panose="020B0604020202020204" pitchFamily="34" charset="0"/>
                <a:cs typeface="Arial" panose="020B0604020202020204" pitchFamily="34" charset="0"/>
              </a:rPr>
            </a:br>
            <a:r>
              <a:rPr lang="ru-RU" sz="1200" dirty="0">
                <a:latin typeface="Arial" panose="020B0604020202020204" pitchFamily="34" charset="0"/>
                <a:cs typeface="Arial" panose="020B0604020202020204" pitchFamily="34" charset="0"/>
              </a:rPr>
              <a:t>и 3 городских округах области. Лидирующие позиции по темпам роста занимают Рамонский (108,6%), </a:t>
            </a:r>
            <a:r>
              <a:rPr lang="ru-RU" sz="1200" dirty="0" err="1">
                <a:latin typeface="Arial" panose="020B0604020202020204" pitchFamily="34" charset="0"/>
                <a:cs typeface="Arial" panose="020B0604020202020204" pitchFamily="34" charset="0"/>
              </a:rPr>
              <a:t>Новоусманский</a:t>
            </a:r>
            <a:r>
              <a:rPr lang="ru-RU" sz="1200" dirty="0">
                <a:latin typeface="Arial" panose="020B0604020202020204" pitchFamily="34" charset="0"/>
                <a:cs typeface="Arial" panose="020B0604020202020204" pitchFamily="34" charset="0"/>
              </a:rPr>
              <a:t> (107,9%), </a:t>
            </a:r>
            <a:r>
              <a:rPr lang="ru-RU" sz="1200" dirty="0" err="1">
                <a:latin typeface="Arial" panose="020B0604020202020204" pitchFamily="34" charset="0"/>
                <a:cs typeface="Arial" panose="020B0604020202020204" pitchFamily="34" charset="0"/>
              </a:rPr>
              <a:t>Нижнедевицкий</a:t>
            </a:r>
            <a:r>
              <a:rPr lang="ru-RU" sz="1200" dirty="0">
                <a:latin typeface="Arial" panose="020B0604020202020204" pitchFamily="34" charset="0"/>
                <a:cs typeface="Arial" panose="020B0604020202020204" pitchFamily="34" charset="0"/>
              </a:rPr>
              <a:t> (106,8%), </a:t>
            </a:r>
            <a:r>
              <a:rPr lang="ru-RU" sz="1200" dirty="0" err="1">
                <a:latin typeface="Arial" panose="020B0604020202020204" pitchFamily="34" charset="0"/>
                <a:cs typeface="Arial" panose="020B0604020202020204" pitchFamily="34" charset="0"/>
              </a:rPr>
              <a:t>Таловский</a:t>
            </a:r>
            <a:r>
              <a:rPr lang="ru-RU" sz="1200" dirty="0">
                <a:latin typeface="Arial" panose="020B0604020202020204" pitchFamily="34" charset="0"/>
                <a:cs typeface="Arial" panose="020B0604020202020204" pitchFamily="34" charset="0"/>
              </a:rPr>
              <a:t> (106,8%) муниципальные районы.</a:t>
            </a:r>
          </a:p>
          <a:p>
            <a:pPr indent="450000" algn="just"/>
            <a:r>
              <a:rPr lang="ru-RU" sz="1200" dirty="0">
                <a:latin typeface="Arial" panose="020B0604020202020204" pitchFamily="34" charset="0"/>
                <a:cs typeface="Arial" panose="020B0604020202020204" pitchFamily="34" charset="0"/>
              </a:rPr>
              <a:t>Уменьшение значения показателя к 2020 году произошло </a:t>
            </a:r>
            <a:br>
              <a:rPr lang="ru-RU" sz="1200" dirty="0">
                <a:latin typeface="Arial" panose="020B0604020202020204" pitchFamily="34" charset="0"/>
                <a:cs typeface="Arial" panose="020B0604020202020204" pitchFamily="34" charset="0"/>
              </a:rPr>
            </a:br>
            <a:r>
              <a:rPr lang="ru-RU" sz="1200" dirty="0">
                <a:latin typeface="Arial" panose="020B0604020202020204" pitchFamily="34" charset="0"/>
                <a:cs typeface="Arial" panose="020B0604020202020204" pitchFamily="34" charset="0"/>
              </a:rPr>
              <a:t>в 7 муниципальных районах: Каширском, Павловском, </a:t>
            </a:r>
            <a:r>
              <a:rPr lang="ru-RU" sz="1200" dirty="0" err="1">
                <a:latin typeface="Arial" panose="020B0604020202020204" pitchFamily="34" charset="0"/>
                <a:cs typeface="Arial" panose="020B0604020202020204" pitchFamily="34" charset="0"/>
              </a:rPr>
              <a:t>Калачеевском</a:t>
            </a:r>
            <a:r>
              <a:rPr lang="ru-RU" sz="1200" dirty="0">
                <a:latin typeface="Arial" panose="020B0604020202020204" pitchFamily="34" charset="0"/>
                <a:cs typeface="Arial" panose="020B0604020202020204" pitchFamily="34" charset="0"/>
              </a:rPr>
              <a:t>, Подгоренском, </a:t>
            </a:r>
            <a:r>
              <a:rPr lang="ru-RU" sz="1200" dirty="0" err="1">
                <a:latin typeface="Arial" panose="020B0604020202020204" pitchFamily="34" charset="0"/>
                <a:cs typeface="Arial" panose="020B0604020202020204" pitchFamily="34" charset="0"/>
              </a:rPr>
              <a:t>Воробьевском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Верхнехавском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Богучарском</a:t>
            </a:r>
            <a:r>
              <a:rPr lang="ru-RU" sz="1200" dirty="0">
                <a:latin typeface="Arial" panose="020B0604020202020204" pitchFamily="34" charset="0"/>
                <a:cs typeface="Arial" panose="020B0604020202020204" pitchFamily="34" charset="0"/>
              </a:rPr>
              <a:t>. Уменьшение значения показателя в вышеназванных районах произошло как по причине прекращения деятельности предприятий, так и в связи с переходом субъектов МСП в категорию </a:t>
            </a:r>
            <a:r>
              <a:rPr lang="ru-RU" sz="1200" dirty="0" err="1">
                <a:latin typeface="Arial" panose="020B0604020202020204" pitchFamily="34" charset="0"/>
                <a:cs typeface="Arial" panose="020B0604020202020204" pitchFamily="34" charset="0"/>
              </a:rPr>
              <a:t>самозанятых</a:t>
            </a:r>
            <a:r>
              <a:rPr lang="ru-RU" sz="1200" dirty="0">
                <a:latin typeface="Arial" panose="020B0604020202020204" pitchFamily="34" charset="0"/>
                <a:cs typeface="Arial" panose="020B0604020202020204" pitchFamily="34" charset="0"/>
              </a:rPr>
              <a:t> граждан, которые не участвуют в расчете значения данного показателя.   </a:t>
            </a:r>
          </a:p>
          <a:p>
            <a:pPr indent="450000" algn="just"/>
            <a:endParaRPr lang="ru-RU" sz="1200" dirty="0">
              <a:latin typeface="Arial" panose="020B0604020202020204" pitchFamily="34" charset="0"/>
              <a:cs typeface="Arial" panose="020B0604020202020204" pitchFamily="34" charset="0"/>
            </a:endParaRPr>
          </a:p>
          <a:p>
            <a:pPr indent="450000" algn="just">
              <a:lnSpc>
                <a:spcPct val="140000"/>
              </a:lnSpc>
            </a:pPr>
            <a:r>
              <a:rPr lang="ru-RU" sz="1200" dirty="0" smtClean="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indent="450215" algn="just">
              <a:spcAft>
                <a:spcPts val="0"/>
              </a:spcAft>
            </a:pPr>
            <a:endParaRPr lang="ru-RU" sz="1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8678673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33" name="Group 197"/>
          <p:cNvGraphicFramePr>
            <a:graphicFrameLocks noGrp="1"/>
          </p:cNvGraphicFramePr>
          <p:nvPr>
            <p:extLst>
              <p:ext uri="{D42A27DB-BD31-4B8C-83A1-F6EECF244321}">
                <p14:modId xmlns:p14="http://schemas.microsoft.com/office/powerpoint/2010/main" xmlns="" val="3094526178"/>
              </p:ext>
            </p:extLst>
          </p:nvPr>
        </p:nvGraphicFramePr>
        <p:xfrm>
          <a:off x="306140" y="972319"/>
          <a:ext cx="10225136" cy="6497390"/>
        </p:xfrm>
        <a:graphic>
          <a:graphicData uri="http://schemas.openxmlformats.org/drawingml/2006/table">
            <a:tbl>
              <a:tblPr/>
              <a:tblGrid>
                <a:gridCol w="10225136">
                  <a:extLst>
                    <a:ext uri="{9D8B030D-6E8A-4147-A177-3AD203B41FA5}">
                      <a16:colId xmlns:a16="http://schemas.microsoft.com/office/drawing/2014/main" xmlns="" val="20000"/>
                    </a:ext>
                  </a:extLst>
                </a:gridCol>
              </a:tblGrid>
              <a:tr h="275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1" u="none" strike="noStrike" cap="none" normalizeH="0" baseline="0" dirty="0" smtClean="0">
                          <a:ln>
                            <a:noFill/>
                          </a:ln>
                          <a:solidFill>
                            <a:schemeClr val="tx1"/>
                          </a:solidFill>
                          <a:effectLst/>
                          <a:latin typeface="Arial" pitchFamily="34" charset="0"/>
                        </a:rPr>
                        <a:t>ГОРОДСКИЕ ОКРУГА</a:t>
                      </a:r>
                    </a:p>
                  </a:txBody>
                  <a:tcPr marL="106934" marR="106934" marT="50408" marB="504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6200000" scaled="1"/>
                      <a:tileRect/>
                    </a:gradFill>
                  </a:tcPr>
                </a:tc>
                <a:extLst>
                  <a:ext uri="{0D108BD9-81ED-4DB2-BD59-A6C34878D82A}">
                    <a16:rowId xmlns:a16="http://schemas.microsoft.com/office/drawing/2014/main" xmlns="" val="10000"/>
                  </a:ext>
                </a:extLst>
              </a:tr>
              <a:tr h="275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1" u="none" strike="noStrike" cap="none" normalizeH="0" baseline="0" dirty="0" smtClean="0">
                          <a:ln>
                            <a:noFill/>
                          </a:ln>
                          <a:solidFill>
                            <a:schemeClr val="tx1"/>
                          </a:solidFill>
                          <a:effectLst/>
                          <a:latin typeface="Arial" pitchFamily="34" charset="0"/>
                        </a:rPr>
                        <a:t>Городской округ город Воронеж – 1 место</a:t>
                      </a:r>
                    </a:p>
                  </a:txBody>
                  <a:tcPr marL="106934" marR="106934" marT="50408" marB="504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10001"/>
                  </a:ext>
                </a:extLst>
              </a:tr>
              <a:tr h="3476318">
                <a:tc>
                  <a:txBody>
                    <a:bodyPr/>
                    <a:lstStyle/>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число субъектов малого и среднего предпринимательства в расчете на 10 тыс. человек населения, единиц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(507,8 ед.),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409,8 ед. в 2018г. до 505,6 ед.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объем инвестиций в основной капитал (за исключением бюджетных средств) в расчете на 1 жителя, рублей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2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(62,8 тыс. руб.), </a:t>
                      </a:r>
                      <a:r>
                        <a:rPr lang="ru-RU" sz="1200" b="1" kern="1200" dirty="0" smtClean="0">
                          <a:solidFill>
                            <a:schemeClr val="tx1"/>
                          </a:solidFill>
                          <a:effectLst/>
                          <a:latin typeface="Arial" panose="020B0604020202020204" pitchFamily="34" charset="0"/>
                          <a:ea typeface="+mn-ea"/>
                          <a:cs typeface="Arial" panose="020B0604020202020204" pitchFamily="34" charset="0"/>
                        </a:rPr>
                        <a:t>2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63,4 тыс. руб. в 2018г. до 70,6 тыс. руб.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1-6 лет, получающих дошкольную образовательную услугу и (или) услугу по их содержанию в муниципальных образовательных учреждениях, в общей численности детей в возрасте 1-6 лет, %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kern="1200" dirty="0" smtClean="0">
                          <a:solidFill>
                            <a:schemeClr val="tx1"/>
                          </a:solidFill>
                          <a:effectLst/>
                          <a:latin typeface="Arial" panose="020B0604020202020204" pitchFamily="34" charset="0"/>
                          <a:ea typeface="+mn-ea"/>
                          <a:cs typeface="Arial" panose="020B0604020202020204" pitchFamily="34" charset="0"/>
                        </a:rPr>
                        <a:t> (рост с 75,7 % в 2018г. до 77,8 %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(92,4 %));</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5 – 18 лет, получающих услуги по дополнительному образованию в организациях различной организационно-правовой формы и формы собственности, в общей численности детей данной возрастной группы, %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1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60,2 % в 2018г. до 72,0 %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налоговых и неналоговых доходов местного бюджета (за исключением поступлений налоговых доходов по дополнительным нормативам отчислений) в общем объеме собственных доходов бюджета муниципального образования (без учета субвенций), %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(56,6 %), </a:t>
                      </a:r>
                      <a:r>
                        <a:rPr lang="ru-RU" sz="1200" b="1" kern="1200" dirty="0" smtClean="0">
                          <a:solidFill>
                            <a:schemeClr val="tx1"/>
                          </a:solidFill>
                          <a:effectLst/>
                          <a:latin typeface="Arial" panose="020B0604020202020204" pitchFamily="34" charset="0"/>
                          <a:ea typeface="+mn-ea"/>
                          <a:cs typeface="Arial" panose="020B0604020202020204" pitchFamily="34" charset="0"/>
                        </a:rPr>
                        <a:t>1</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54,8 % в 2018г. до 57,6 % в 2021г.)).</a:t>
                      </a:r>
                    </a:p>
                  </a:txBody>
                  <a:tcPr marL="106934" marR="106934"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FF99"/>
                        </a:gs>
                        <a:gs pos="100000">
                          <a:srgbClr val="99CC00">
                            <a:gamma/>
                            <a:tint val="27451"/>
                            <a:invGamma/>
                          </a:srgbClr>
                        </a:gs>
                      </a:gsLst>
                      <a:lin ang="5400000" scaled="1"/>
                    </a:gradFill>
                  </a:tcPr>
                </a:tc>
                <a:extLst>
                  <a:ext uri="{0D108BD9-81ED-4DB2-BD59-A6C34878D82A}">
                    <a16:rowId xmlns:a16="http://schemas.microsoft.com/office/drawing/2014/main" xmlns="" val="10002"/>
                  </a:ext>
                </a:extLst>
              </a:tr>
              <a:tr h="275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1" u="none" strike="noStrike" cap="none" normalizeH="0" baseline="0" dirty="0" smtClean="0">
                          <a:ln>
                            <a:noFill/>
                          </a:ln>
                          <a:solidFill>
                            <a:schemeClr val="tx1"/>
                          </a:solidFill>
                          <a:effectLst/>
                          <a:latin typeface="Arial" pitchFamily="34" charset="0"/>
                          <a:cs typeface="Arial" pitchFamily="34" charset="0"/>
                        </a:rPr>
                        <a:t>МУНИЦИПАЛЬНЫЕ РАЙОНЫ</a:t>
                      </a:r>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6200000" scaled="1"/>
                      <a:tileRect/>
                    </a:gradFill>
                  </a:tcPr>
                </a:tc>
                <a:extLst>
                  <a:ext uri="{0D108BD9-81ED-4DB2-BD59-A6C34878D82A}">
                    <a16:rowId xmlns:a16="http://schemas.microsoft.com/office/drawing/2014/main" xmlns="" val="10003"/>
                  </a:ext>
                </a:extLst>
              </a:tr>
              <a:tr h="275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1" u="none" strike="noStrike" cap="none" normalizeH="0" baseline="0" dirty="0" smtClean="0">
                          <a:ln>
                            <a:noFill/>
                          </a:ln>
                          <a:solidFill>
                            <a:schemeClr val="tx1"/>
                          </a:solidFill>
                          <a:effectLst/>
                          <a:latin typeface="Arial" pitchFamily="34" charset="0"/>
                          <a:cs typeface="Arial" pitchFamily="34" charset="0"/>
                        </a:rPr>
                        <a:t>Новоусманский муниципальный район – 1 место</a:t>
                      </a:r>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10004"/>
                  </a:ext>
                </a:extLst>
              </a:tr>
              <a:tr h="1787070">
                <a:tc>
                  <a:txBody>
                    <a:bodyPr/>
                    <a:lstStyle/>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1-6 лет, получающих дошкольную образовательную услугу и (или) услугу по их содержанию в муниципальных образовательных учреждениях, в общей численности детей в возрасте 1-6 лет, %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(74,2 %), </a:t>
                      </a:r>
                      <a:r>
                        <a:rPr lang="ru-RU" sz="1200" b="1" kern="1200" dirty="0" smtClean="0">
                          <a:solidFill>
                            <a:schemeClr val="tx1"/>
                          </a:solidFill>
                          <a:effectLst/>
                          <a:latin typeface="Arial" panose="020B0604020202020204" pitchFamily="34" charset="0"/>
                          <a:ea typeface="+mn-ea"/>
                          <a:cs typeface="Arial" panose="020B0604020202020204" pitchFamily="34" charset="0"/>
                        </a:rPr>
                        <a:t>2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kern="1200" dirty="0" smtClean="0">
                          <a:solidFill>
                            <a:schemeClr val="tx1"/>
                          </a:solidFill>
                          <a:effectLst/>
                          <a:latin typeface="Arial" panose="020B0604020202020204" pitchFamily="34" charset="0"/>
                          <a:ea typeface="+mn-ea"/>
                          <a:cs typeface="Arial" panose="020B0604020202020204" pitchFamily="34" charset="0"/>
                        </a:rPr>
                        <a:t> (рост с 57,1 % в 2018г. до 79,1 %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5 – 18 лет, получающих услуги по дополнительному образованию в организациях различной организационно-правовой формы и формы собственности, в общей численности детей данной возрастной группы, %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1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66,2 % в 2018г. до 93,4 %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число субъектов малого и среднего предпринимательства в расчете на 10 тыс. человек населения, единиц (</a:t>
                      </a:r>
                      <a:r>
                        <a:rPr lang="ru-RU" sz="1200" b="1" kern="1200" dirty="0" smtClean="0">
                          <a:solidFill>
                            <a:schemeClr val="tx1"/>
                          </a:solidFill>
                          <a:effectLst/>
                          <a:latin typeface="Arial" panose="020B0604020202020204" pitchFamily="34" charset="0"/>
                          <a:ea typeface="+mn-ea"/>
                          <a:cs typeface="Arial" panose="020B0604020202020204" pitchFamily="34" charset="0"/>
                        </a:rPr>
                        <a:t>2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2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(303,2 ед.), </a:t>
                      </a:r>
                      <a:r>
                        <a:rPr lang="ru-RU" sz="1200" b="1" kern="1200" dirty="0" smtClean="0">
                          <a:solidFill>
                            <a:schemeClr val="tx1"/>
                          </a:solidFill>
                          <a:effectLst/>
                          <a:latin typeface="Arial" panose="020B0604020202020204" pitchFamily="34" charset="0"/>
                          <a:ea typeface="+mn-ea"/>
                          <a:cs typeface="Arial" panose="020B0604020202020204" pitchFamily="34" charset="0"/>
                        </a:rPr>
                        <a:t>2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225,1 ед. в 2018г. до 315,2 ед. в 2021г.));</a:t>
                      </a:r>
                    </a:p>
                  </a:txBody>
                  <a:tcPr marL="106934" marR="106934"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CCFF99"/>
                        </a:gs>
                        <a:gs pos="100000">
                          <a:srgbClr val="99CC00">
                            <a:gamma/>
                            <a:tint val="27451"/>
                            <a:invGamma/>
                          </a:srgbClr>
                        </a:gs>
                      </a:gsLst>
                      <a:lin ang="5400000" scaled="1"/>
                    </a:gradFill>
                  </a:tcPr>
                </a:tc>
                <a:extLst>
                  <a:ext uri="{0D108BD9-81ED-4DB2-BD59-A6C34878D82A}">
                    <a16:rowId xmlns:a16="http://schemas.microsoft.com/office/drawing/2014/main" xmlns="" val="10005"/>
                  </a:ext>
                </a:extLst>
              </a:tr>
            </a:tbl>
          </a:graphicData>
        </a:graphic>
      </p:graphicFrame>
      <p:sp>
        <p:nvSpPr>
          <p:cNvPr id="15402" name="Text Box 216"/>
          <p:cNvSpPr txBox="1">
            <a:spLocks noChangeArrowheads="1"/>
          </p:cNvSpPr>
          <p:nvPr/>
        </p:nvSpPr>
        <p:spPr bwMode="auto">
          <a:xfrm>
            <a:off x="414437" y="308754"/>
            <a:ext cx="10081120" cy="690100"/>
          </a:xfrm>
          <a:prstGeom prst="rect">
            <a:avLst/>
          </a:prstGeom>
          <a:noFill/>
          <a:ln w="9525">
            <a:noFill/>
            <a:miter lim="800000"/>
            <a:headEnd/>
            <a:tailEnd/>
          </a:ln>
        </p:spPr>
        <p:txBody>
          <a:bodyPr wrap="square" lIns="104306" tIns="52153" rIns="104306" bIns="52153">
            <a:spAutoFit/>
          </a:bodyPr>
          <a:lstStyle/>
          <a:p>
            <a:pPr algn="ctr"/>
            <a:r>
              <a:rPr lang="ru-RU" sz="1400" b="1" i="1" u="sng" dirty="0">
                <a:latin typeface="Arial" pitchFamily="34" charset="0"/>
                <a:cs typeface="Arial" pitchFamily="34" charset="0"/>
              </a:rPr>
              <a:t>Муниципальные образования – лидеры по комплексной </a:t>
            </a:r>
            <a:r>
              <a:rPr lang="ru-RU" sz="1400" b="1" i="1" u="sng" dirty="0" smtClean="0">
                <a:latin typeface="Arial" pitchFamily="34" charset="0"/>
                <a:cs typeface="Arial" pitchFamily="34" charset="0"/>
              </a:rPr>
              <a:t>оценке</a:t>
            </a:r>
            <a:endParaRPr lang="ru-RU" sz="1200" b="1" i="1" u="sng" dirty="0">
              <a:latin typeface="Arial" pitchFamily="34" charset="0"/>
              <a:cs typeface="Arial" pitchFamily="34" charset="0"/>
            </a:endParaRPr>
          </a:p>
          <a:p>
            <a:pPr algn="ctr"/>
            <a:r>
              <a:rPr lang="ru-RU" sz="1200" b="1" i="1" dirty="0" smtClean="0">
                <a:latin typeface="Arial" pitchFamily="34" charset="0"/>
                <a:cs typeface="Arial" pitchFamily="34" charset="0"/>
              </a:rPr>
              <a:t>Показатели, оказавшие наибольшее влияние на рейтинг муниципальных образований </a:t>
            </a:r>
            <a:r>
              <a:rPr lang="ru-RU" sz="1200" b="1" i="1" dirty="0" smtClean="0">
                <a:solidFill>
                  <a:srgbClr val="000000"/>
                </a:solidFill>
                <a:latin typeface="Arial" pitchFamily="34" charset="0"/>
                <a:cs typeface="Arial" pitchFamily="34" charset="0"/>
              </a:rPr>
              <a:t>по комплексной оценке показателей эффективности деятельности органов местного самоуправления по итогам 2021 года </a:t>
            </a:r>
            <a:endParaRPr lang="ru-RU" sz="900" b="1" i="1" dirty="0" smtClean="0">
              <a:solidFill>
                <a:srgbClr val="000000"/>
              </a:solidFill>
              <a:latin typeface="Arial" pitchFamily="34" charset="0"/>
              <a:cs typeface="Arial" pitchFamily="34" charset="0"/>
            </a:endParaRPr>
          </a:p>
        </p:txBody>
      </p:sp>
      <p:sp>
        <p:nvSpPr>
          <p:cNvPr id="8" name="Номер слайда 7"/>
          <p:cNvSpPr>
            <a:spLocks noGrp="1"/>
          </p:cNvSpPr>
          <p:nvPr>
            <p:ph type="sldNum" sz="quarter" idx="12"/>
          </p:nvPr>
        </p:nvSpPr>
        <p:spPr>
          <a:xfrm>
            <a:off x="8198273" y="7036175"/>
            <a:ext cx="2495127" cy="525088"/>
          </a:xfrm>
        </p:spPr>
        <p:txBody>
          <a:bodyPr/>
          <a:lstStyle/>
          <a:p>
            <a:pPr>
              <a:defRPr/>
            </a:pPr>
            <a:fld id="{54AD3D45-A844-4AB9-8524-B0882179B315}" type="slidenum">
              <a:rPr lang="ru-RU" smtClean="0"/>
              <a:pPr>
                <a:defRPr/>
              </a:pPr>
              <a:t>80</a:t>
            </a:fld>
            <a:endParaRPr lang="ru-RU" dirty="0"/>
          </a:p>
        </p:txBody>
      </p:sp>
    </p:spTree>
    <p:extLst>
      <p:ext uri="{BB962C8B-B14F-4D97-AF65-F5344CB8AC3E}">
        <p14:creationId xmlns:p14="http://schemas.microsoft.com/office/powerpoint/2010/main" xmlns="" val="31735774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97"/>
          <p:cNvGraphicFramePr>
            <a:graphicFrameLocks noGrp="1"/>
          </p:cNvGraphicFramePr>
          <p:nvPr>
            <p:extLst>
              <p:ext uri="{D42A27DB-BD31-4B8C-83A1-F6EECF244321}">
                <p14:modId xmlns:p14="http://schemas.microsoft.com/office/powerpoint/2010/main" xmlns="" val="3081422253"/>
              </p:ext>
            </p:extLst>
          </p:nvPr>
        </p:nvGraphicFramePr>
        <p:xfrm>
          <a:off x="450156" y="3343490"/>
          <a:ext cx="10082289" cy="4064972"/>
        </p:xfrm>
        <a:graphic>
          <a:graphicData uri="http://schemas.openxmlformats.org/drawingml/2006/table">
            <a:tbl>
              <a:tblPr/>
              <a:tblGrid>
                <a:gridCol w="10082289">
                  <a:extLst>
                    <a:ext uri="{9D8B030D-6E8A-4147-A177-3AD203B41FA5}">
                      <a16:colId xmlns:a16="http://schemas.microsoft.com/office/drawing/2014/main" xmlns="" val="20000"/>
                    </a:ext>
                  </a:extLst>
                </a:gridCol>
              </a:tblGrid>
              <a:tr h="2690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1" u="none" strike="noStrike" cap="none" normalizeH="0" baseline="0" dirty="0" smtClean="0">
                          <a:ln>
                            <a:noFill/>
                          </a:ln>
                          <a:solidFill>
                            <a:schemeClr val="tx1"/>
                          </a:solidFill>
                          <a:effectLst/>
                          <a:latin typeface="Arial" pitchFamily="34" charset="0"/>
                        </a:rPr>
                        <a:t>Рамонский муниципальный район – 2 место</a:t>
                      </a:r>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10000"/>
                  </a:ext>
                </a:extLst>
              </a:tr>
              <a:tr h="3696437">
                <a:tc>
                  <a:txBody>
                    <a:bodyPr/>
                    <a:lstStyle/>
                    <a:p>
                      <a:pPr marL="171450" indent="-171450" algn="just">
                        <a:buFont typeface="Wingdings" panose="05000000000000000000" pitchFamily="2" charset="2"/>
                        <a:buChar char="ü"/>
                      </a:pPr>
                      <a:r>
                        <a:rPr lang="ru-RU" sz="1150" kern="1200" dirty="0" smtClean="0">
                          <a:solidFill>
                            <a:schemeClr val="tx1"/>
                          </a:solidFill>
                          <a:effectLst/>
                          <a:latin typeface="Arial" panose="020B0604020202020204" pitchFamily="34" charset="0"/>
                          <a:ea typeface="+mn-ea"/>
                          <a:cs typeface="Arial" panose="020B0604020202020204" pitchFamily="34" charset="0"/>
                        </a:rPr>
                        <a:t>число субъектов малого и среднего предпринимательства в расчете на 10 тыс. человек населения, единиц (</a:t>
                      </a:r>
                      <a:r>
                        <a:rPr lang="ru-RU" sz="115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150" b="1" i="1" kern="1200" dirty="0" smtClean="0">
                          <a:solidFill>
                            <a:schemeClr val="tx1"/>
                          </a:solidFill>
                          <a:effectLst/>
                          <a:latin typeface="Arial" panose="020B0604020202020204" pitchFamily="34" charset="0"/>
                          <a:ea typeface="+mn-ea"/>
                          <a:cs typeface="Arial" panose="020B0604020202020204" pitchFamily="34" charset="0"/>
                        </a:rPr>
                        <a:t> </a:t>
                      </a:r>
                      <a:r>
                        <a:rPr lang="ru-RU" sz="115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15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150" b="1" kern="1200" dirty="0" smtClean="0">
                          <a:solidFill>
                            <a:schemeClr val="tx1"/>
                          </a:solidFill>
                          <a:effectLst/>
                          <a:latin typeface="Arial" panose="020B0604020202020204" pitchFamily="34" charset="0"/>
                          <a:ea typeface="+mn-ea"/>
                          <a:cs typeface="Arial" panose="020B0604020202020204" pitchFamily="34" charset="0"/>
                        </a:rPr>
                        <a:t>: 1 место</a:t>
                      </a:r>
                      <a:r>
                        <a:rPr lang="ru-RU" sz="115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15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150" kern="1200" dirty="0" smtClean="0">
                          <a:solidFill>
                            <a:schemeClr val="tx1"/>
                          </a:solidFill>
                          <a:effectLst/>
                          <a:latin typeface="Arial" panose="020B0604020202020204" pitchFamily="34" charset="0"/>
                          <a:ea typeface="+mn-ea"/>
                          <a:cs typeface="Arial" panose="020B0604020202020204" pitchFamily="34" charset="0"/>
                        </a:rPr>
                        <a:t>за 3 года (418,1 ед.), </a:t>
                      </a:r>
                      <a:r>
                        <a:rPr lang="ru-RU" sz="1150" b="1" kern="1200" dirty="0" smtClean="0">
                          <a:solidFill>
                            <a:schemeClr val="tx1"/>
                          </a:solidFill>
                          <a:effectLst/>
                          <a:latin typeface="Arial" panose="020B0604020202020204" pitchFamily="34" charset="0"/>
                          <a:ea typeface="+mn-ea"/>
                          <a:cs typeface="Arial" panose="020B0604020202020204" pitchFamily="34" charset="0"/>
                        </a:rPr>
                        <a:t>1 место </a:t>
                      </a:r>
                      <a:r>
                        <a:rPr lang="ru-RU" sz="115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150" i="1" kern="1200" dirty="0" smtClean="0">
                          <a:solidFill>
                            <a:schemeClr val="tx1"/>
                          </a:solidFill>
                          <a:effectLst/>
                          <a:latin typeface="Arial" panose="020B0604020202020204" pitchFamily="34" charset="0"/>
                          <a:ea typeface="+mn-ea"/>
                          <a:cs typeface="Arial" panose="020B0604020202020204" pitchFamily="34" charset="0"/>
                        </a:rPr>
                        <a:t> </a:t>
                      </a:r>
                      <a:r>
                        <a:rPr lang="ru-RU" sz="115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150" b="1" kern="1200" dirty="0" smtClean="0">
                          <a:solidFill>
                            <a:schemeClr val="tx1"/>
                          </a:solidFill>
                          <a:effectLst/>
                          <a:latin typeface="Arial" panose="020B0604020202020204" pitchFamily="34" charset="0"/>
                          <a:ea typeface="+mn-ea"/>
                          <a:cs typeface="Arial" panose="020B0604020202020204" pitchFamily="34" charset="0"/>
                        </a:rPr>
                        <a:t> </a:t>
                      </a:r>
                      <a:r>
                        <a:rPr lang="ru-RU" sz="1150" kern="1200" dirty="0" smtClean="0">
                          <a:solidFill>
                            <a:schemeClr val="tx1"/>
                          </a:solidFill>
                          <a:effectLst/>
                          <a:latin typeface="Arial" panose="020B0604020202020204" pitchFamily="34" charset="0"/>
                          <a:ea typeface="+mn-ea"/>
                          <a:cs typeface="Arial" panose="020B0604020202020204" pitchFamily="34" charset="0"/>
                        </a:rPr>
                        <a:t>(рост с 243,4 ед. в 2018г. до 442,3 ед. в 2021г.));</a:t>
                      </a:r>
                    </a:p>
                    <a:p>
                      <a:pPr marL="171450" indent="-171450" algn="just">
                        <a:buFont typeface="Wingdings" panose="05000000000000000000" pitchFamily="2" charset="2"/>
                        <a:buChar char="ü"/>
                      </a:pPr>
                      <a:r>
                        <a:rPr lang="ru-RU" sz="1150" kern="1200" dirty="0" smtClean="0">
                          <a:solidFill>
                            <a:schemeClr val="tx1"/>
                          </a:solidFill>
                          <a:effectLst/>
                          <a:latin typeface="Arial" panose="020B0604020202020204" pitchFamily="34" charset="0"/>
                          <a:ea typeface="+mn-ea"/>
                          <a:cs typeface="Arial" panose="020B0604020202020204" pitchFamily="34" charset="0"/>
                        </a:rPr>
                        <a:t>общая площадь жилых помещений, введенная в действие за год, приходящаяся в среднем на одного жителя, кв. м (</a:t>
                      </a:r>
                      <a:r>
                        <a:rPr lang="ru-RU" sz="1150" b="1" kern="1200" dirty="0" smtClean="0">
                          <a:solidFill>
                            <a:schemeClr val="tx1"/>
                          </a:solidFill>
                          <a:effectLst/>
                          <a:latin typeface="Arial" panose="020B0604020202020204" pitchFamily="34" charset="0"/>
                          <a:ea typeface="+mn-ea"/>
                          <a:cs typeface="Arial" panose="020B0604020202020204" pitchFamily="34" charset="0"/>
                        </a:rPr>
                        <a:t>1</a:t>
                      </a:r>
                      <a:r>
                        <a:rPr lang="ru-RU" sz="1150" kern="1200" dirty="0" smtClean="0">
                          <a:solidFill>
                            <a:schemeClr val="tx1"/>
                          </a:solidFill>
                          <a:effectLst/>
                          <a:latin typeface="Arial" panose="020B0604020202020204" pitchFamily="34" charset="0"/>
                          <a:ea typeface="+mn-ea"/>
                          <a:cs typeface="Arial" panose="020B0604020202020204" pitchFamily="34" charset="0"/>
                        </a:rPr>
                        <a:t> </a:t>
                      </a:r>
                      <a:r>
                        <a:rPr lang="ru-RU" sz="115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150" b="1" i="1" kern="1200" dirty="0" smtClean="0">
                          <a:solidFill>
                            <a:schemeClr val="tx1"/>
                          </a:solidFill>
                          <a:effectLst/>
                          <a:latin typeface="Arial" panose="020B0604020202020204" pitchFamily="34" charset="0"/>
                          <a:ea typeface="+mn-ea"/>
                          <a:cs typeface="Arial" panose="020B0604020202020204" pitchFamily="34" charset="0"/>
                        </a:rPr>
                        <a:t> </a:t>
                      </a:r>
                      <a:r>
                        <a:rPr lang="ru-RU" sz="115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15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150" b="1" kern="1200" dirty="0" smtClean="0">
                          <a:solidFill>
                            <a:schemeClr val="tx1"/>
                          </a:solidFill>
                          <a:effectLst/>
                          <a:latin typeface="Arial" panose="020B0604020202020204" pitchFamily="34" charset="0"/>
                          <a:ea typeface="+mn-ea"/>
                          <a:cs typeface="Arial" panose="020B0604020202020204" pitchFamily="34" charset="0"/>
                        </a:rPr>
                        <a:t>: 1 место</a:t>
                      </a:r>
                      <a:r>
                        <a:rPr lang="ru-RU" sz="115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15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150" kern="1200" dirty="0" smtClean="0">
                          <a:solidFill>
                            <a:schemeClr val="tx1"/>
                          </a:solidFill>
                          <a:effectLst/>
                          <a:latin typeface="Arial" panose="020B0604020202020204" pitchFamily="34" charset="0"/>
                          <a:ea typeface="+mn-ea"/>
                          <a:cs typeface="Arial" panose="020B0604020202020204" pitchFamily="34" charset="0"/>
                        </a:rPr>
                        <a:t>за 3 года (5,03 кв. м), </a:t>
                      </a:r>
                      <a:r>
                        <a:rPr lang="ru-RU" sz="1150" b="1" kern="1200" dirty="0" smtClean="0">
                          <a:solidFill>
                            <a:schemeClr val="tx1"/>
                          </a:solidFill>
                          <a:effectLst/>
                          <a:latin typeface="Arial" panose="020B0604020202020204" pitchFamily="34" charset="0"/>
                          <a:ea typeface="+mn-ea"/>
                          <a:cs typeface="Arial" panose="020B0604020202020204" pitchFamily="34" charset="0"/>
                        </a:rPr>
                        <a:t>3 место </a:t>
                      </a:r>
                      <a:r>
                        <a:rPr lang="ru-RU" sz="115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150" i="1" kern="1200" dirty="0" smtClean="0">
                          <a:solidFill>
                            <a:schemeClr val="tx1"/>
                          </a:solidFill>
                          <a:effectLst/>
                          <a:latin typeface="Arial" panose="020B0604020202020204" pitchFamily="34" charset="0"/>
                          <a:ea typeface="+mn-ea"/>
                          <a:cs typeface="Arial" panose="020B0604020202020204" pitchFamily="34" charset="0"/>
                        </a:rPr>
                        <a:t> </a:t>
                      </a:r>
                      <a:r>
                        <a:rPr lang="ru-RU" sz="115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150" b="1" kern="1200" dirty="0" smtClean="0">
                          <a:solidFill>
                            <a:schemeClr val="tx1"/>
                          </a:solidFill>
                          <a:effectLst/>
                          <a:latin typeface="Arial" panose="020B0604020202020204" pitchFamily="34" charset="0"/>
                          <a:ea typeface="+mn-ea"/>
                          <a:cs typeface="Arial" panose="020B0604020202020204" pitchFamily="34" charset="0"/>
                        </a:rPr>
                        <a:t> </a:t>
                      </a:r>
                      <a:r>
                        <a:rPr lang="ru-RU" sz="1150" kern="1200" dirty="0" smtClean="0">
                          <a:solidFill>
                            <a:schemeClr val="tx1"/>
                          </a:solidFill>
                          <a:effectLst/>
                          <a:latin typeface="Arial" panose="020B0604020202020204" pitchFamily="34" charset="0"/>
                          <a:ea typeface="+mn-ea"/>
                          <a:cs typeface="Arial" panose="020B0604020202020204" pitchFamily="34" charset="0"/>
                        </a:rPr>
                        <a:t>(рост с 3,37 кв. м в 2018 г. до 6,47 кв. м в 2021 г.));</a:t>
                      </a:r>
                    </a:p>
                    <a:p>
                      <a:pPr marL="171450" indent="-171450" algn="just">
                        <a:buFont typeface="Wingdings" panose="05000000000000000000" pitchFamily="2" charset="2"/>
                        <a:buChar char="ü"/>
                      </a:pPr>
                      <a:r>
                        <a:rPr lang="ru-RU" sz="1150" kern="1200" dirty="0" smtClean="0">
                          <a:solidFill>
                            <a:schemeClr val="tx1"/>
                          </a:solidFill>
                          <a:effectLst/>
                          <a:latin typeface="Arial" panose="020B0604020202020204" pitchFamily="34" charset="0"/>
                          <a:ea typeface="+mn-ea"/>
                          <a:cs typeface="Arial" panose="020B0604020202020204" pitchFamily="34" charset="0"/>
                        </a:rPr>
                        <a:t>объем инвестиций в основной капитал (за исключением бюджетных средств) в расчете на 1 жителя, рублей (</a:t>
                      </a:r>
                      <a:r>
                        <a:rPr lang="ru-RU" sz="1150" b="1" kern="1200" dirty="0" smtClean="0">
                          <a:solidFill>
                            <a:schemeClr val="tx1"/>
                          </a:solidFill>
                          <a:effectLst/>
                          <a:latin typeface="Arial" panose="020B0604020202020204" pitchFamily="34" charset="0"/>
                          <a:ea typeface="+mn-ea"/>
                          <a:cs typeface="Arial" panose="020B0604020202020204" pitchFamily="34" charset="0"/>
                        </a:rPr>
                        <a:t>5 место</a:t>
                      </a:r>
                      <a:r>
                        <a:rPr lang="ru-RU" sz="115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150" i="1" kern="1200" dirty="0" smtClean="0">
                          <a:solidFill>
                            <a:schemeClr val="tx1"/>
                          </a:solidFill>
                          <a:effectLst/>
                          <a:latin typeface="Arial" panose="020B0604020202020204" pitchFamily="34" charset="0"/>
                          <a:ea typeface="+mn-ea"/>
                          <a:cs typeface="Arial" panose="020B0604020202020204" pitchFamily="34" charset="0"/>
                        </a:rPr>
                        <a:t> </a:t>
                      </a:r>
                      <a:r>
                        <a:rPr lang="ru-RU" sz="115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150" kern="1200" dirty="0" smtClean="0">
                          <a:solidFill>
                            <a:schemeClr val="tx1"/>
                          </a:solidFill>
                          <a:effectLst/>
                          <a:latin typeface="Arial" panose="020B0604020202020204" pitchFamily="34" charset="0"/>
                          <a:ea typeface="+mn-ea"/>
                          <a:cs typeface="Arial" panose="020B0604020202020204" pitchFamily="34" charset="0"/>
                        </a:rPr>
                        <a:t>: </a:t>
                      </a:r>
                      <a:r>
                        <a:rPr lang="ru-RU" sz="1150" b="1" kern="1200" dirty="0" smtClean="0">
                          <a:solidFill>
                            <a:schemeClr val="tx1"/>
                          </a:solidFill>
                          <a:effectLst/>
                          <a:latin typeface="Arial" panose="020B0604020202020204" pitchFamily="34" charset="0"/>
                          <a:ea typeface="+mn-ea"/>
                          <a:cs typeface="Arial" panose="020B0604020202020204" pitchFamily="34" charset="0"/>
                        </a:rPr>
                        <a:t>2 место</a:t>
                      </a:r>
                      <a:r>
                        <a:rPr lang="ru-RU" sz="115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15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150" kern="1200" dirty="0" smtClean="0">
                          <a:solidFill>
                            <a:schemeClr val="tx1"/>
                          </a:solidFill>
                          <a:effectLst/>
                          <a:latin typeface="Arial" panose="020B0604020202020204" pitchFamily="34" charset="0"/>
                          <a:ea typeface="+mn-ea"/>
                          <a:cs typeface="Arial" panose="020B0604020202020204" pitchFamily="34" charset="0"/>
                        </a:rPr>
                        <a:t>за 3 года (156,3 тыс. руб.));</a:t>
                      </a:r>
                    </a:p>
                    <a:p>
                      <a:pPr marL="171450" indent="-171450" algn="just">
                        <a:buFont typeface="Wingdings" panose="05000000000000000000" pitchFamily="2" charset="2"/>
                        <a:buChar char="ü"/>
                      </a:pPr>
                      <a:r>
                        <a:rPr lang="ru-RU" sz="115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1-6 лет, получающих дошкольную образовательную услугу и (или) услугу по их содержанию в муниципальных образовательных учреждениях, в общей численности детей в возрасте 1-6 лет, % (</a:t>
                      </a:r>
                      <a:r>
                        <a:rPr lang="ru-RU" sz="1150" b="1" kern="1200" dirty="0" smtClean="0">
                          <a:solidFill>
                            <a:schemeClr val="tx1"/>
                          </a:solidFill>
                          <a:effectLst/>
                          <a:latin typeface="Arial" panose="020B0604020202020204" pitchFamily="34" charset="0"/>
                          <a:ea typeface="+mn-ea"/>
                          <a:cs typeface="Arial" panose="020B0604020202020204" pitchFamily="34" charset="0"/>
                        </a:rPr>
                        <a:t>2 место</a:t>
                      </a:r>
                      <a:r>
                        <a:rPr lang="ru-RU" sz="115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150"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150" kern="1200" dirty="0" smtClean="0">
                          <a:solidFill>
                            <a:schemeClr val="tx1"/>
                          </a:solidFill>
                          <a:effectLst/>
                          <a:latin typeface="Arial" panose="020B0604020202020204" pitchFamily="34" charset="0"/>
                          <a:ea typeface="+mn-ea"/>
                          <a:cs typeface="Arial" panose="020B0604020202020204" pitchFamily="34" charset="0"/>
                        </a:rPr>
                        <a:t>: </a:t>
                      </a:r>
                      <a:r>
                        <a:rPr lang="ru-RU" sz="1150" b="1" kern="1200" dirty="0" smtClean="0">
                          <a:solidFill>
                            <a:schemeClr val="tx1"/>
                          </a:solidFill>
                          <a:effectLst/>
                          <a:latin typeface="Arial" panose="020B0604020202020204" pitchFamily="34" charset="0"/>
                          <a:ea typeface="+mn-ea"/>
                          <a:cs typeface="Arial" panose="020B0604020202020204" pitchFamily="34" charset="0"/>
                        </a:rPr>
                        <a:t>8 место</a:t>
                      </a:r>
                      <a:r>
                        <a:rPr lang="ru-RU" sz="115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15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150" kern="1200" dirty="0" smtClean="0">
                          <a:solidFill>
                            <a:schemeClr val="tx1"/>
                          </a:solidFill>
                          <a:effectLst/>
                          <a:latin typeface="Arial" panose="020B0604020202020204" pitchFamily="34" charset="0"/>
                          <a:ea typeface="+mn-ea"/>
                          <a:cs typeface="Arial" panose="020B0604020202020204" pitchFamily="34" charset="0"/>
                        </a:rPr>
                        <a:t>за 3 года (66,3 %), </a:t>
                      </a:r>
                      <a:r>
                        <a:rPr lang="ru-RU" sz="1150" b="1" kern="1200" dirty="0" smtClean="0">
                          <a:solidFill>
                            <a:schemeClr val="tx1"/>
                          </a:solidFill>
                          <a:effectLst/>
                          <a:latin typeface="Arial" panose="020B0604020202020204" pitchFamily="34" charset="0"/>
                          <a:ea typeface="+mn-ea"/>
                          <a:cs typeface="Arial" panose="020B0604020202020204" pitchFamily="34" charset="0"/>
                        </a:rPr>
                        <a:t>4 место</a:t>
                      </a:r>
                      <a:r>
                        <a:rPr lang="ru-RU" sz="115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150"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150" kern="1200" dirty="0" smtClean="0">
                          <a:solidFill>
                            <a:schemeClr val="tx1"/>
                          </a:solidFill>
                          <a:effectLst/>
                          <a:latin typeface="Arial" panose="020B0604020202020204" pitchFamily="34" charset="0"/>
                          <a:ea typeface="+mn-ea"/>
                          <a:cs typeface="Arial" panose="020B0604020202020204" pitchFamily="34" charset="0"/>
                        </a:rPr>
                        <a:t> (рост с 54,2 % в 2018г. до 70,7 % в 2021г.));</a:t>
                      </a:r>
                    </a:p>
                    <a:p>
                      <a:pPr marL="171450" indent="-171450" algn="just">
                        <a:buFont typeface="Wingdings" panose="05000000000000000000" pitchFamily="2" charset="2"/>
                        <a:buChar char="ü"/>
                      </a:pPr>
                      <a:r>
                        <a:rPr lang="ru-RU" sz="1150" kern="1200" dirty="0" smtClean="0">
                          <a:solidFill>
                            <a:schemeClr val="tx1"/>
                          </a:solidFill>
                          <a:effectLst/>
                          <a:latin typeface="Arial" panose="020B0604020202020204" pitchFamily="34" charset="0"/>
                          <a:ea typeface="+mn-ea"/>
                          <a:cs typeface="Arial" panose="020B0604020202020204" pitchFamily="34" charset="0"/>
                        </a:rPr>
                        <a:t>доля налоговых и неналоговых доходов местного бюджета (за исключением поступлений налоговых доходов по дополнительным нормативам отчислений) в общем объеме собственных доходов бюджета муниципального образования (без учета субвенций), % (</a:t>
                      </a:r>
                      <a:r>
                        <a:rPr lang="ru-RU" sz="1150" b="1" kern="1200" dirty="0" smtClean="0">
                          <a:solidFill>
                            <a:schemeClr val="tx1"/>
                          </a:solidFill>
                          <a:effectLst/>
                          <a:latin typeface="Arial" panose="020B0604020202020204" pitchFamily="34" charset="0"/>
                          <a:ea typeface="+mn-ea"/>
                          <a:cs typeface="Arial" panose="020B0604020202020204" pitchFamily="34" charset="0"/>
                        </a:rPr>
                        <a:t>3 место</a:t>
                      </a:r>
                      <a:r>
                        <a:rPr lang="ru-RU" sz="115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15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150" kern="1200" dirty="0" smtClean="0">
                          <a:solidFill>
                            <a:schemeClr val="tx1"/>
                          </a:solidFill>
                          <a:effectLst/>
                          <a:latin typeface="Arial" panose="020B0604020202020204" pitchFamily="34" charset="0"/>
                          <a:ea typeface="+mn-ea"/>
                          <a:cs typeface="Arial" panose="020B0604020202020204" pitchFamily="34" charset="0"/>
                        </a:rPr>
                        <a:t>: </a:t>
                      </a:r>
                      <a:r>
                        <a:rPr lang="ru-RU" sz="1150" b="1" kern="1200" dirty="0" smtClean="0">
                          <a:solidFill>
                            <a:schemeClr val="tx1"/>
                          </a:solidFill>
                          <a:effectLst/>
                          <a:latin typeface="Arial" panose="020B0604020202020204" pitchFamily="34" charset="0"/>
                          <a:ea typeface="+mn-ea"/>
                          <a:cs typeface="Arial" panose="020B0604020202020204" pitchFamily="34" charset="0"/>
                        </a:rPr>
                        <a:t>3 место </a:t>
                      </a:r>
                      <a:r>
                        <a:rPr lang="ru-RU" sz="115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150" i="1" kern="1200" dirty="0" smtClean="0">
                          <a:solidFill>
                            <a:schemeClr val="tx1"/>
                          </a:solidFill>
                          <a:effectLst/>
                          <a:latin typeface="Arial" panose="020B0604020202020204" pitchFamily="34" charset="0"/>
                          <a:ea typeface="+mn-ea"/>
                          <a:cs typeface="Arial" panose="020B0604020202020204" pitchFamily="34" charset="0"/>
                        </a:rPr>
                        <a:t> </a:t>
                      </a:r>
                      <a:r>
                        <a:rPr lang="ru-RU" sz="115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a:t>
                      </a:r>
                      <a:r>
                        <a:rPr lang="ru-RU" sz="1150" i="1" kern="1200" dirty="0" smtClean="0">
                          <a:solidFill>
                            <a:schemeClr val="tx1"/>
                          </a:solidFill>
                          <a:effectLst/>
                          <a:latin typeface="Arial" panose="020B0604020202020204" pitchFamily="34" charset="0"/>
                          <a:ea typeface="+mn-ea"/>
                          <a:cs typeface="Arial" panose="020B0604020202020204" pitchFamily="34" charset="0"/>
                        </a:rPr>
                        <a:t> </a:t>
                      </a:r>
                      <a:r>
                        <a:rPr lang="ru-RU" sz="1150" kern="1200" dirty="0" smtClean="0">
                          <a:solidFill>
                            <a:schemeClr val="tx1"/>
                          </a:solidFill>
                          <a:effectLst/>
                          <a:latin typeface="Arial" panose="020B0604020202020204" pitchFamily="34" charset="0"/>
                          <a:ea typeface="+mn-ea"/>
                          <a:cs typeface="Arial" panose="020B0604020202020204" pitchFamily="34" charset="0"/>
                        </a:rPr>
                        <a:t>за 3 года (64,1 %), </a:t>
                      </a:r>
                      <a:r>
                        <a:rPr lang="ru-RU" sz="1150" b="1" kern="1200" dirty="0" smtClean="0">
                          <a:solidFill>
                            <a:schemeClr val="tx1"/>
                          </a:solidFill>
                          <a:effectLst/>
                          <a:latin typeface="Arial" panose="020B0604020202020204" pitchFamily="34" charset="0"/>
                          <a:ea typeface="+mn-ea"/>
                          <a:cs typeface="Arial" panose="020B0604020202020204" pitchFamily="34" charset="0"/>
                        </a:rPr>
                        <a:t>4</a:t>
                      </a:r>
                      <a:r>
                        <a:rPr lang="ru-RU" sz="1150" kern="1200" dirty="0" smtClean="0">
                          <a:solidFill>
                            <a:schemeClr val="tx1"/>
                          </a:solidFill>
                          <a:effectLst/>
                          <a:latin typeface="Arial" panose="020B0604020202020204" pitchFamily="34" charset="0"/>
                          <a:ea typeface="+mn-ea"/>
                          <a:cs typeface="Arial" panose="020B0604020202020204" pitchFamily="34" charset="0"/>
                        </a:rPr>
                        <a:t> </a:t>
                      </a:r>
                      <a:r>
                        <a:rPr lang="ru-RU" sz="115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15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15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150" b="1" kern="1200" dirty="0" smtClean="0">
                          <a:solidFill>
                            <a:schemeClr val="tx1"/>
                          </a:solidFill>
                          <a:effectLst/>
                          <a:latin typeface="Arial" panose="020B0604020202020204" pitchFamily="34" charset="0"/>
                          <a:ea typeface="+mn-ea"/>
                          <a:cs typeface="Arial" panose="020B0604020202020204" pitchFamily="34" charset="0"/>
                        </a:rPr>
                        <a:t> </a:t>
                      </a:r>
                      <a:r>
                        <a:rPr lang="ru-RU" sz="1150" kern="1200" dirty="0" smtClean="0">
                          <a:solidFill>
                            <a:schemeClr val="tx1"/>
                          </a:solidFill>
                          <a:effectLst/>
                          <a:latin typeface="Arial" panose="020B0604020202020204" pitchFamily="34" charset="0"/>
                          <a:ea typeface="+mn-ea"/>
                          <a:cs typeface="Arial" panose="020B0604020202020204" pitchFamily="34" charset="0"/>
                        </a:rPr>
                        <a:t>(рост с 68,9 % в 2018г. до 78,8 % в 2021г.));</a:t>
                      </a:r>
                    </a:p>
                    <a:p>
                      <a:pPr marL="171450" indent="-171450" algn="just">
                        <a:buFont typeface="Wingdings" panose="05000000000000000000" pitchFamily="2" charset="2"/>
                        <a:buChar char="ü"/>
                      </a:pPr>
                      <a:r>
                        <a:rPr lang="ru-RU" sz="115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5 – 18 лет, получающих услуги по дополнительному образованию в организациях различной организационно-правовой формы собственности, в общей численности детей данной возрастной группы, % (</a:t>
                      </a:r>
                      <a:r>
                        <a:rPr lang="ru-RU" sz="1150" b="1" kern="1200" dirty="0" smtClean="0">
                          <a:solidFill>
                            <a:schemeClr val="tx1"/>
                          </a:solidFill>
                          <a:effectLst/>
                          <a:latin typeface="Arial" panose="020B0604020202020204" pitchFamily="34" charset="0"/>
                          <a:ea typeface="+mn-ea"/>
                          <a:cs typeface="Arial" panose="020B0604020202020204" pitchFamily="34" charset="0"/>
                        </a:rPr>
                        <a:t>7 место</a:t>
                      </a:r>
                      <a:r>
                        <a:rPr lang="ru-RU" sz="1150" i="1" kern="1200" dirty="0" smtClean="0">
                          <a:solidFill>
                            <a:schemeClr val="tx1"/>
                          </a:solidFill>
                          <a:effectLst/>
                          <a:latin typeface="Arial" panose="020B0604020202020204" pitchFamily="34" charset="0"/>
                          <a:ea typeface="+mn-ea"/>
                          <a:cs typeface="Arial" panose="020B0604020202020204" pitchFamily="34" charset="0"/>
                        </a:rPr>
                        <a:t> </a:t>
                      </a:r>
                      <a:r>
                        <a:rPr lang="ru-RU" sz="115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15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150" b="1" kern="1200" dirty="0" smtClean="0">
                          <a:solidFill>
                            <a:schemeClr val="tx1"/>
                          </a:solidFill>
                          <a:effectLst/>
                          <a:latin typeface="Arial" panose="020B0604020202020204" pitchFamily="34" charset="0"/>
                          <a:ea typeface="+mn-ea"/>
                          <a:cs typeface="Arial" panose="020B0604020202020204" pitchFamily="34" charset="0"/>
                        </a:rPr>
                        <a:t>: 10</a:t>
                      </a:r>
                      <a:r>
                        <a:rPr lang="ru-RU" sz="1150" kern="1200" dirty="0" smtClean="0">
                          <a:solidFill>
                            <a:schemeClr val="tx1"/>
                          </a:solidFill>
                          <a:effectLst/>
                          <a:latin typeface="Arial" panose="020B0604020202020204" pitchFamily="34" charset="0"/>
                          <a:ea typeface="+mn-ea"/>
                          <a:cs typeface="Arial" panose="020B0604020202020204" pitchFamily="34" charset="0"/>
                        </a:rPr>
                        <a:t> место по оценке </a:t>
                      </a:r>
                      <a:r>
                        <a:rPr lang="ru-RU" sz="115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a:t>
                      </a:r>
                      <a:r>
                        <a:rPr lang="ru-RU" sz="1150" kern="1200" dirty="0" smtClean="0">
                          <a:solidFill>
                            <a:schemeClr val="tx1"/>
                          </a:solidFill>
                          <a:effectLst/>
                          <a:latin typeface="Arial" panose="020B0604020202020204" pitchFamily="34" charset="0"/>
                          <a:ea typeface="+mn-ea"/>
                          <a:cs typeface="Arial" panose="020B0604020202020204" pitchFamily="34" charset="0"/>
                        </a:rPr>
                        <a:t> за 3 года (89,1 %), </a:t>
                      </a:r>
                      <a:r>
                        <a:rPr lang="ru-RU" sz="1150" b="1" kern="1200" dirty="0" smtClean="0">
                          <a:solidFill>
                            <a:schemeClr val="tx1"/>
                          </a:solidFill>
                          <a:effectLst/>
                          <a:latin typeface="Arial" panose="020B0604020202020204" pitchFamily="34" charset="0"/>
                          <a:ea typeface="+mn-ea"/>
                          <a:cs typeface="Arial" panose="020B0604020202020204" pitchFamily="34" charset="0"/>
                        </a:rPr>
                        <a:t>6 место </a:t>
                      </a:r>
                      <a:r>
                        <a:rPr lang="ru-RU" sz="115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150" i="1" kern="1200" dirty="0" smtClean="0">
                          <a:solidFill>
                            <a:schemeClr val="tx1"/>
                          </a:solidFill>
                          <a:effectLst/>
                          <a:latin typeface="Arial" panose="020B0604020202020204" pitchFamily="34" charset="0"/>
                          <a:ea typeface="+mn-ea"/>
                          <a:cs typeface="Arial" panose="020B0604020202020204" pitchFamily="34" charset="0"/>
                        </a:rPr>
                        <a:t> </a:t>
                      </a:r>
                      <a:r>
                        <a:rPr lang="ru-RU" sz="115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150" b="1" kern="1200" dirty="0" smtClean="0">
                          <a:solidFill>
                            <a:schemeClr val="tx1"/>
                          </a:solidFill>
                          <a:effectLst/>
                          <a:latin typeface="Arial" panose="020B0604020202020204" pitchFamily="34" charset="0"/>
                          <a:ea typeface="+mn-ea"/>
                          <a:cs typeface="Arial" panose="020B0604020202020204" pitchFamily="34" charset="0"/>
                        </a:rPr>
                        <a:t> </a:t>
                      </a:r>
                      <a:r>
                        <a:rPr lang="ru-RU" sz="1150" kern="1200" dirty="0" smtClean="0">
                          <a:solidFill>
                            <a:schemeClr val="tx1"/>
                          </a:solidFill>
                          <a:effectLst/>
                          <a:latin typeface="Arial" panose="020B0604020202020204" pitchFamily="34" charset="0"/>
                          <a:ea typeface="+mn-ea"/>
                          <a:cs typeface="Arial" panose="020B0604020202020204" pitchFamily="34" charset="0"/>
                        </a:rPr>
                        <a:t>(рост с 85,4 % в 2018г. до 96,4 % в 2021г.));</a:t>
                      </a:r>
                    </a:p>
                    <a:p>
                      <a:pPr marL="171450" indent="-171450" algn="just">
                        <a:buFont typeface="Wingdings" panose="05000000000000000000" pitchFamily="2" charset="2"/>
                        <a:buChar char="ü"/>
                      </a:pPr>
                      <a:r>
                        <a:rPr lang="ru-RU" sz="1150" kern="1200" dirty="0" smtClean="0">
                          <a:solidFill>
                            <a:schemeClr val="tx1"/>
                          </a:solidFill>
                          <a:effectLst/>
                          <a:latin typeface="Arial" panose="020B0604020202020204" pitchFamily="34" charset="0"/>
                          <a:ea typeface="+mn-ea"/>
                          <a:cs typeface="Arial" panose="020B0604020202020204" pitchFamily="34" charset="0"/>
                        </a:rPr>
                        <a:t>доля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 % (</a:t>
                      </a:r>
                      <a:r>
                        <a:rPr lang="ru-RU" sz="1150" b="1" kern="1200" dirty="0" smtClean="0">
                          <a:solidFill>
                            <a:schemeClr val="tx1"/>
                          </a:solidFill>
                          <a:effectLst/>
                          <a:latin typeface="Arial" panose="020B0604020202020204" pitchFamily="34" charset="0"/>
                          <a:ea typeface="+mn-ea"/>
                          <a:cs typeface="Arial" panose="020B0604020202020204" pitchFamily="34" charset="0"/>
                        </a:rPr>
                        <a:t>6 место</a:t>
                      </a:r>
                      <a:r>
                        <a:rPr lang="ru-RU" sz="1150" b="1" i="1" kern="1200" dirty="0" smtClean="0">
                          <a:solidFill>
                            <a:schemeClr val="tx1"/>
                          </a:solidFill>
                          <a:effectLst/>
                          <a:latin typeface="Arial" panose="020B0604020202020204" pitchFamily="34" charset="0"/>
                          <a:ea typeface="+mn-ea"/>
                          <a:cs typeface="Arial" panose="020B0604020202020204" pitchFamily="34" charset="0"/>
                        </a:rPr>
                        <a:t> </a:t>
                      </a:r>
                      <a:r>
                        <a:rPr lang="ru-RU" sz="115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15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150" kern="1200" dirty="0" smtClean="0">
                          <a:solidFill>
                            <a:schemeClr val="tx1"/>
                          </a:solidFill>
                          <a:effectLst/>
                          <a:latin typeface="Arial" panose="020B0604020202020204" pitchFamily="34" charset="0"/>
                          <a:ea typeface="+mn-ea"/>
                          <a:cs typeface="Arial" panose="020B0604020202020204" pitchFamily="34" charset="0"/>
                        </a:rPr>
                        <a:t>: </a:t>
                      </a:r>
                      <a:r>
                        <a:rPr lang="ru-RU" sz="1150" b="1" kern="1200" dirty="0" smtClean="0">
                          <a:solidFill>
                            <a:schemeClr val="tx1"/>
                          </a:solidFill>
                          <a:effectLst/>
                          <a:latin typeface="Arial" panose="020B0604020202020204" pitchFamily="34" charset="0"/>
                          <a:ea typeface="+mn-ea"/>
                          <a:cs typeface="Arial" panose="020B0604020202020204" pitchFamily="34" charset="0"/>
                        </a:rPr>
                        <a:t>9 место</a:t>
                      </a:r>
                      <a:r>
                        <a:rPr lang="ru-RU" sz="115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15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150" kern="1200" dirty="0" smtClean="0">
                          <a:solidFill>
                            <a:schemeClr val="tx1"/>
                          </a:solidFill>
                          <a:effectLst/>
                          <a:latin typeface="Arial" panose="020B0604020202020204" pitchFamily="34" charset="0"/>
                          <a:ea typeface="+mn-ea"/>
                          <a:cs typeface="Arial" panose="020B0604020202020204" pitchFamily="34" charset="0"/>
                        </a:rPr>
                        <a:t>за 3 года (2,7 %), </a:t>
                      </a:r>
                      <a:r>
                        <a:rPr lang="ru-RU" sz="1150" b="1" kern="1200" dirty="0" smtClean="0">
                          <a:solidFill>
                            <a:schemeClr val="tx1"/>
                          </a:solidFill>
                          <a:effectLst/>
                          <a:latin typeface="Arial" panose="020B0604020202020204" pitchFamily="34" charset="0"/>
                          <a:ea typeface="+mn-ea"/>
                          <a:cs typeface="Arial" panose="020B0604020202020204" pitchFamily="34" charset="0"/>
                        </a:rPr>
                        <a:t>11 место </a:t>
                      </a:r>
                      <a:r>
                        <a:rPr lang="ru-RU" sz="115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150" i="1" kern="1200" dirty="0" smtClean="0">
                          <a:solidFill>
                            <a:schemeClr val="tx1"/>
                          </a:solidFill>
                          <a:effectLst/>
                          <a:latin typeface="Arial" panose="020B0604020202020204" pitchFamily="34" charset="0"/>
                          <a:ea typeface="+mn-ea"/>
                          <a:cs typeface="Arial" panose="020B0604020202020204" pitchFamily="34" charset="0"/>
                        </a:rPr>
                        <a:t> </a:t>
                      </a:r>
                      <a:r>
                        <a:rPr lang="ru-RU" sz="115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150" b="1" kern="1200" dirty="0" smtClean="0">
                          <a:solidFill>
                            <a:schemeClr val="tx1"/>
                          </a:solidFill>
                          <a:effectLst/>
                          <a:latin typeface="Arial" panose="020B0604020202020204" pitchFamily="34" charset="0"/>
                          <a:ea typeface="+mn-ea"/>
                          <a:cs typeface="Arial" panose="020B0604020202020204" pitchFamily="34" charset="0"/>
                        </a:rPr>
                        <a:t> </a:t>
                      </a:r>
                      <a:r>
                        <a:rPr lang="ru-RU" sz="1150" kern="1200" dirty="0" smtClean="0">
                          <a:solidFill>
                            <a:schemeClr val="tx1"/>
                          </a:solidFill>
                          <a:effectLst/>
                          <a:latin typeface="Arial" panose="020B0604020202020204" pitchFamily="34" charset="0"/>
                          <a:ea typeface="+mn-ea"/>
                          <a:cs typeface="Arial" panose="020B0604020202020204" pitchFamily="34" charset="0"/>
                        </a:rPr>
                        <a:t>(снижение с 4,1 % в 2018г. до 2,0 % в 2021г.)).</a:t>
                      </a:r>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CCFF99"/>
                        </a:gs>
                        <a:gs pos="100000">
                          <a:srgbClr val="99CC00">
                            <a:gamma/>
                            <a:tint val="27451"/>
                            <a:invGamma/>
                          </a:srgbClr>
                        </a:gs>
                      </a:gsLst>
                      <a:lin ang="5400000" scaled="1"/>
                    </a:gradFill>
                  </a:tcPr>
                </a:tc>
                <a:extLst>
                  <a:ext uri="{0D108BD9-81ED-4DB2-BD59-A6C34878D82A}">
                    <a16:rowId xmlns:a16="http://schemas.microsoft.com/office/drawing/2014/main" xmlns="" val="10001"/>
                  </a:ext>
                </a:extLst>
              </a:tr>
            </a:tbl>
          </a:graphicData>
        </a:graphic>
      </p:graphicFrame>
      <p:sp>
        <p:nvSpPr>
          <p:cNvPr id="6" name="Номер слайда 5"/>
          <p:cNvSpPr>
            <a:spLocks noGrp="1"/>
          </p:cNvSpPr>
          <p:nvPr>
            <p:ph type="sldNum" sz="quarter" idx="12"/>
          </p:nvPr>
        </p:nvSpPr>
        <p:spPr>
          <a:xfrm>
            <a:off x="8354202" y="7088707"/>
            <a:ext cx="2339198" cy="472556"/>
          </a:xfrm>
        </p:spPr>
        <p:txBody>
          <a:bodyPr/>
          <a:lstStyle/>
          <a:p>
            <a:pPr>
              <a:defRPr/>
            </a:pPr>
            <a:fld id="{54AD3D45-A844-4AB9-8524-B0882179B315}" type="slidenum">
              <a:rPr lang="ru-RU" smtClean="0"/>
              <a:pPr>
                <a:defRPr/>
              </a:pPr>
              <a:t>81</a:t>
            </a:fld>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xmlns="" val="312501392"/>
              </p:ext>
            </p:extLst>
          </p:nvPr>
        </p:nvGraphicFramePr>
        <p:xfrm>
          <a:off x="450156" y="478952"/>
          <a:ext cx="10081120" cy="2838152"/>
        </p:xfrm>
        <a:graphic>
          <a:graphicData uri="http://schemas.openxmlformats.org/drawingml/2006/table">
            <a:tbl>
              <a:tblPr/>
              <a:tblGrid>
                <a:gridCol w="10081120">
                  <a:extLst>
                    <a:ext uri="{9D8B030D-6E8A-4147-A177-3AD203B41FA5}">
                      <a16:colId xmlns:a16="http://schemas.microsoft.com/office/drawing/2014/main" xmlns="" val="664702131"/>
                    </a:ext>
                  </a:extLst>
                </a:gridCol>
              </a:tblGrid>
              <a:tr h="2519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1" u="none" strike="noStrike" cap="none" normalizeH="0" baseline="0" dirty="0" smtClean="0">
                          <a:ln>
                            <a:noFill/>
                          </a:ln>
                          <a:solidFill>
                            <a:schemeClr val="tx1"/>
                          </a:solidFill>
                          <a:effectLst/>
                          <a:latin typeface="Arial" pitchFamily="34" charset="0"/>
                          <a:cs typeface="Arial" pitchFamily="34" charset="0"/>
                        </a:rPr>
                        <a:t>Новоусманский муниципальный район (продолжение)</a:t>
                      </a:r>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4125908748"/>
                  </a:ext>
                </a:extLst>
              </a:tr>
              <a:tr h="1908426">
                <a:tc>
                  <a:txBody>
                    <a:bodyPr/>
                    <a:lstStyle/>
                    <a:p>
                      <a:pPr marL="171450" marR="0" indent="-171450" algn="just" defTabSz="1043056"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u-RU" sz="1150" kern="1200" dirty="0" smtClean="0">
                          <a:solidFill>
                            <a:schemeClr val="tx1"/>
                          </a:solidFill>
                          <a:effectLst/>
                          <a:latin typeface="Arial" panose="020B0604020202020204" pitchFamily="34" charset="0"/>
                          <a:ea typeface="+mn-ea"/>
                          <a:cs typeface="Arial" panose="020B0604020202020204" pitchFamily="34" charset="0"/>
                        </a:rPr>
                        <a:t>общая площадь жилых помещений, введенная в действие за год, приходящаяся в среднем на одного жителя, кв. м (</a:t>
                      </a:r>
                      <a:r>
                        <a:rPr lang="ru-RU" sz="1150" b="1" kern="1200" dirty="0" smtClean="0">
                          <a:solidFill>
                            <a:schemeClr val="tx1"/>
                          </a:solidFill>
                          <a:effectLst/>
                          <a:latin typeface="Arial" panose="020B0604020202020204" pitchFamily="34" charset="0"/>
                          <a:ea typeface="+mn-ea"/>
                          <a:cs typeface="Arial" panose="020B0604020202020204" pitchFamily="34" charset="0"/>
                        </a:rPr>
                        <a:t>2</a:t>
                      </a:r>
                      <a:r>
                        <a:rPr lang="ru-RU" sz="1150" kern="1200" dirty="0" smtClean="0">
                          <a:solidFill>
                            <a:schemeClr val="tx1"/>
                          </a:solidFill>
                          <a:effectLst/>
                          <a:latin typeface="Arial" panose="020B0604020202020204" pitchFamily="34" charset="0"/>
                          <a:ea typeface="+mn-ea"/>
                          <a:cs typeface="Arial" panose="020B0604020202020204" pitchFamily="34" charset="0"/>
                        </a:rPr>
                        <a:t> </a:t>
                      </a:r>
                      <a:r>
                        <a:rPr lang="ru-RU" sz="115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150" b="1" i="1" kern="1200" dirty="0" smtClean="0">
                          <a:solidFill>
                            <a:schemeClr val="tx1"/>
                          </a:solidFill>
                          <a:effectLst/>
                          <a:latin typeface="Arial" panose="020B0604020202020204" pitchFamily="34" charset="0"/>
                          <a:ea typeface="+mn-ea"/>
                          <a:cs typeface="Arial" panose="020B0604020202020204" pitchFamily="34" charset="0"/>
                        </a:rPr>
                        <a:t> </a:t>
                      </a:r>
                      <a:r>
                        <a:rPr lang="ru-RU" sz="115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15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150" b="1" kern="1200" dirty="0" smtClean="0">
                          <a:solidFill>
                            <a:schemeClr val="tx1"/>
                          </a:solidFill>
                          <a:effectLst/>
                          <a:latin typeface="Arial" panose="020B0604020202020204" pitchFamily="34" charset="0"/>
                          <a:ea typeface="+mn-ea"/>
                          <a:cs typeface="Arial" panose="020B0604020202020204" pitchFamily="34" charset="0"/>
                        </a:rPr>
                        <a:t>: 2 место</a:t>
                      </a:r>
                      <a:r>
                        <a:rPr lang="ru-RU" sz="115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15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150" kern="1200" dirty="0" smtClean="0">
                          <a:solidFill>
                            <a:schemeClr val="tx1"/>
                          </a:solidFill>
                          <a:effectLst/>
                          <a:latin typeface="Arial" panose="020B0604020202020204" pitchFamily="34" charset="0"/>
                          <a:ea typeface="+mn-ea"/>
                          <a:cs typeface="Arial" panose="020B0604020202020204" pitchFamily="34" charset="0"/>
                        </a:rPr>
                        <a:t>за 3 года (2,37 кв. м), </a:t>
                      </a:r>
                      <a:r>
                        <a:rPr lang="ru-RU" sz="1150" b="1" kern="1200" dirty="0" smtClean="0">
                          <a:solidFill>
                            <a:schemeClr val="tx1"/>
                          </a:solidFill>
                          <a:effectLst/>
                          <a:latin typeface="Arial" panose="020B0604020202020204" pitchFamily="34" charset="0"/>
                          <a:ea typeface="+mn-ea"/>
                          <a:cs typeface="Arial" panose="020B0604020202020204" pitchFamily="34" charset="0"/>
                        </a:rPr>
                        <a:t>4 место </a:t>
                      </a:r>
                      <a:r>
                        <a:rPr lang="ru-RU" sz="115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150" i="1" kern="1200" dirty="0" smtClean="0">
                          <a:solidFill>
                            <a:schemeClr val="tx1"/>
                          </a:solidFill>
                          <a:effectLst/>
                          <a:latin typeface="Arial" panose="020B0604020202020204" pitchFamily="34" charset="0"/>
                          <a:ea typeface="+mn-ea"/>
                          <a:cs typeface="Arial" panose="020B0604020202020204" pitchFamily="34" charset="0"/>
                        </a:rPr>
                        <a:t> </a:t>
                      </a:r>
                      <a:r>
                        <a:rPr lang="ru-RU" sz="115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150" b="1" kern="1200" dirty="0" smtClean="0">
                          <a:solidFill>
                            <a:schemeClr val="tx1"/>
                          </a:solidFill>
                          <a:effectLst/>
                          <a:latin typeface="Arial" panose="020B0604020202020204" pitchFamily="34" charset="0"/>
                          <a:ea typeface="+mn-ea"/>
                          <a:cs typeface="Arial" panose="020B0604020202020204" pitchFamily="34" charset="0"/>
                        </a:rPr>
                        <a:t> </a:t>
                      </a:r>
                      <a:r>
                        <a:rPr lang="ru-RU" sz="1150" kern="1200" dirty="0" smtClean="0">
                          <a:solidFill>
                            <a:schemeClr val="tx1"/>
                          </a:solidFill>
                          <a:effectLst/>
                          <a:latin typeface="Arial" panose="020B0604020202020204" pitchFamily="34" charset="0"/>
                          <a:ea typeface="+mn-ea"/>
                          <a:cs typeface="Arial" panose="020B0604020202020204" pitchFamily="34" charset="0"/>
                        </a:rPr>
                        <a:t>(рост с 1,75 кв. м в 2018 г. до 3,33 кв. м в 2021 г.));</a:t>
                      </a:r>
                    </a:p>
                    <a:p>
                      <a:pPr marL="171450" indent="-171450" algn="just">
                        <a:buFont typeface="Wingdings" panose="05000000000000000000" pitchFamily="2" charset="2"/>
                        <a:buChar char="ü"/>
                      </a:pPr>
                      <a:r>
                        <a:rPr lang="ru-RU" sz="1150" kern="1200" dirty="0" smtClean="0">
                          <a:solidFill>
                            <a:schemeClr val="tx1"/>
                          </a:solidFill>
                          <a:effectLst/>
                          <a:latin typeface="Arial" panose="020B0604020202020204" pitchFamily="34" charset="0"/>
                          <a:ea typeface="+mn-ea"/>
                          <a:cs typeface="Arial" panose="020B0604020202020204" pitchFamily="34" charset="0"/>
                        </a:rPr>
                        <a:t>удовлетворенность населения деятельностью органов местного самоуправления, % (</a:t>
                      </a:r>
                      <a:r>
                        <a:rPr lang="ru-RU" sz="1150" b="1" kern="1200" dirty="0" smtClean="0">
                          <a:solidFill>
                            <a:schemeClr val="tx1"/>
                          </a:solidFill>
                          <a:effectLst/>
                          <a:latin typeface="Arial" panose="020B0604020202020204" pitchFamily="34" charset="0"/>
                          <a:ea typeface="+mn-ea"/>
                          <a:cs typeface="Arial" panose="020B0604020202020204" pitchFamily="34" charset="0"/>
                        </a:rPr>
                        <a:t>2 место</a:t>
                      </a:r>
                      <a:r>
                        <a:rPr lang="ru-RU" sz="1150" b="1" i="1" kern="1200" dirty="0" smtClean="0">
                          <a:solidFill>
                            <a:schemeClr val="tx1"/>
                          </a:solidFill>
                          <a:effectLst/>
                          <a:latin typeface="Arial" panose="020B0604020202020204" pitchFamily="34" charset="0"/>
                          <a:ea typeface="+mn-ea"/>
                          <a:cs typeface="Arial" panose="020B0604020202020204" pitchFamily="34" charset="0"/>
                        </a:rPr>
                        <a:t> </a:t>
                      </a:r>
                      <a:r>
                        <a:rPr lang="ru-RU" sz="115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150" i="1" u="sng" kern="1200" dirty="0" smtClean="0">
                          <a:solidFill>
                            <a:schemeClr val="tx1"/>
                          </a:solidFill>
                          <a:effectLst/>
                          <a:latin typeface="Arial" panose="020B0604020202020204" pitchFamily="34" charset="0"/>
                          <a:ea typeface="+mn-ea"/>
                          <a:cs typeface="Arial" panose="020B0604020202020204" pitchFamily="34" charset="0"/>
                        </a:rPr>
                        <a:t> показателя</a:t>
                      </a:r>
                      <a:r>
                        <a:rPr lang="ru-RU" sz="1150" b="1" kern="1200" dirty="0" smtClean="0">
                          <a:solidFill>
                            <a:schemeClr val="tx1"/>
                          </a:solidFill>
                          <a:effectLst/>
                          <a:latin typeface="Arial" panose="020B0604020202020204" pitchFamily="34" charset="0"/>
                          <a:ea typeface="+mn-ea"/>
                          <a:cs typeface="Arial" panose="020B0604020202020204" pitchFamily="34" charset="0"/>
                        </a:rPr>
                        <a:t>: 2 место</a:t>
                      </a:r>
                      <a:r>
                        <a:rPr lang="ru-RU" sz="115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15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150" kern="1200" dirty="0" smtClean="0">
                          <a:solidFill>
                            <a:schemeClr val="tx1"/>
                          </a:solidFill>
                          <a:effectLst/>
                          <a:latin typeface="Arial" panose="020B0604020202020204" pitchFamily="34" charset="0"/>
                          <a:ea typeface="+mn-ea"/>
                          <a:cs typeface="Arial" panose="020B0604020202020204" pitchFamily="34" charset="0"/>
                        </a:rPr>
                        <a:t>за 3 года (67,6 %), </a:t>
                      </a:r>
                      <a:r>
                        <a:rPr lang="ru-RU" sz="1150" b="1" kern="1200" dirty="0" smtClean="0">
                          <a:solidFill>
                            <a:schemeClr val="tx1"/>
                          </a:solidFill>
                          <a:effectLst/>
                          <a:latin typeface="Arial" panose="020B0604020202020204" pitchFamily="34" charset="0"/>
                          <a:ea typeface="+mn-ea"/>
                          <a:cs typeface="Arial" panose="020B0604020202020204" pitchFamily="34" charset="0"/>
                        </a:rPr>
                        <a:t>2 место </a:t>
                      </a:r>
                      <a:r>
                        <a:rPr lang="ru-RU" sz="115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150" i="1" kern="1200" dirty="0" smtClean="0">
                          <a:solidFill>
                            <a:schemeClr val="tx1"/>
                          </a:solidFill>
                          <a:effectLst/>
                          <a:latin typeface="Arial" panose="020B0604020202020204" pitchFamily="34" charset="0"/>
                          <a:ea typeface="+mn-ea"/>
                          <a:cs typeface="Arial" panose="020B0604020202020204" pitchFamily="34" charset="0"/>
                        </a:rPr>
                        <a:t> </a:t>
                      </a:r>
                      <a:r>
                        <a:rPr lang="ru-RU" sz="115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150" b="1" kern="1200" dirty="0" smtClean="0">
                          <a:solidFill>
                            <a:schemeClr val="tx1"/>
                          </a:solidFill>
                          <a:effectLst/>
                          <a:latin typeface="Arial" panose="020B0604020202020204" pitchFamily="34" charset="0"/>
                          <a:ea typeface="+mn-ea"/>
                          <a:cs typeface="Arial" panose="020B0604020202020204" pitchFamily="34" charset="0"/>
                        </a:rPr>
                        <a:t> </a:t>
                      </a:r>
                      <a:r>
                        <a:rPr lang="ru-RU" sz="1150" kern="1200" dirty="0" smtClean="0">
                          <a:solidFill>
                            <a:schemeClr val="tx1"/>
                          </a:solidFill>
                          <a:effectLst/>
                          <a:latin typeface="Arial" panose="020B0604020202020204" pitchFamily="34" charset="0"/>
                          <a:ea typeface="+mn-ea"/>
                          <a:cs typeface="Arial" panose="020B0604020202020204" pitchFamily="34" charset="0"/>
                        </a:rPr>
                        <a:t>(рост с 41,1 % в 2018г. до 78 % в 2021г.));</a:t>
                      </a:r>
                    </a:p>
                    <a:p>
                      <a:pPr marL="171450" indent="-171450" algn="just">
                        <a:buFont typeface="Wingdings" panose="05000000000000000000" pitchFamily="2" charset="2"/>
                        <a:buChar char="ü"/>
                      </a:pPr>
                      <a:r>
                        <a:rPr lang="ru-RU" sz="1150" kern="1200" dirty="0" smtClean="0">
                          <a:solidFill>
                            <a:schemeClr val="tx1"/>
                          </a:solidFill>
                          <a:effectLst/>
                          <a:latin typeface="Arial" panose="020B0604020202020204" pitchFamily="34" charset="0"/>
                          <a:ea typeface="+mn-ea"/>
                          <a:cs typeface="Arial" panose="020B0604020202020204" pitchFamily="34" charset="0"/>
                        </a:rPr>
                        <a:t>доля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 % (</a:t>
                      </a:r>
                      <a:r>
                        <a:rPr lang="ru-RU" sz="1150" b="1" kern="1200" dirty="0" smtClean="0">
                          <a:solidFill>
                            <a:schemeClr val="tx1"/>
                          </a:solidFill>
                          <a:effectLst/>
                          <a:latin typeface="Arial" panose="020B0604020202020204" pitchFamily="34" charset="0"/>
                          <a:ea typeface="+mn-ea"/>
                          <a:cs typeface="Arial" panose="020B0604020202020204" pitchFamily="34" charset="0"/>
                        </a:rPr>
                        <a:t>3 место</a:t>
                      </a:r>
                      <a:r>
                        <a:rPr lang="ru-RU" sz="1150" b="1" i="1" kern="1200" dirty="0" smtClean="0">
                          <a:solidFill>
                            <a:schemeClr val="tx1"/>
                          </a:solidFill>
                          <a:effectLst/>
                          <a:latin typeface="Arial" panose="020B0604020202020204" pitchFamily="34" charset="0"/>
                          <a:ea typeface="+mn-ea"/>
                          <a:cs typeface="Arial" panose="020B0604020202020204" pitchFamily="34" charset="0"/>
                        </a:rPr>
                        <a:t> </a:t>
                      </a:r>
                      <a:r>
                        <a:rPr lang="ru-RU" sz="115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15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150" kern="1200" dirty="0" smtClean="0">
                          <a:solidFill>
                            <a:schemeClr val="tx1"/>
                          </a:solidFill>
                          <a:effectLst/>
                          <a:latin typeface="Arial" panose="020B0604020202020204" pitchFamily="34" charset="0"/>
                          <a:ea typeface="+mn-ea"/>
                          <a:cs typeface="Arial" panose="020B0604020202020204" pitchFamily="34" charset="0"/>
                        </a:rPr>
                        <a:t>: </a:t>
                      </a:r>
                      <a:r>
                        <a:rPr lang="ru-RU" sz="1150" b="1" kern="1200" dirty="0" smtClean="0">
                          <a:solidFill>
                            <a:schemeClr val="tx1"/>
                          </a:solidFill>
                          <a:effectLst/>
                          <a:latin typeface="Arial" panose="020B0604020202020204" pitchFamily="34" charset="0"/>
                          <a:ea typeface="+mn-ea"/>
                          <a:cs typeface="Arial" panose="020B0604020202020204" pitchFamily="34" charset="0"/>
                        </a:rPr>
                        <a:t>5 место </a:t>
                      </a:r>
                      <a:r>
                        <a:rPr lang="ru-RU" sz="115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150" i="1" kern="1200" dirty="0" smtClean="0">
                          <a:solidFill>
                            <a:schemeClr val="tx1"/>
                          </a:solidFill>
                          <a:effectLst/>
                          <a:latin typeface="Arial" panose="020B0604020202020204" pitchFamily="34" charset="0"/>
                          <a:ea typeface="+mn-ea"/>
                          <a:cs typeface="Arial" panose="020B0604020202020204" pitchFamily="34" charset="0"/>
                        </a:rPr>
                        <a:t> </a:t>
                      </a:r>
                      <a:r>
                        <a:rPr lang="ru-RU" sz="115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150" b="1" kern="1200" dirty="0" smtClean="0">
                          <a:solidFill>
                            <a:schemeClr val="tx1"/>
                          </a:solidFill>
                          <a:effectLst/>
                          <a:latin typeface="Arial" panose="020B0604020202020204" pitchFamily="34" charset="0"/>
                          <a:ea typeface="+mn-ea"/>
                          <a:cs typeface="Arial" panose="020B0604020202020204" pitchFamily="34" charset="0"/>
                        </a:rPr>
                        <a:t> </a:t>
                      </a:r>
                      <a:r>
                        <a:rPr lang="ru-RU" sz="1150" kern="1200" dirty="0" smtClean="0">
                          <a:solidFill>
                            <a:schemeClr val="tx1"/>
                          </a:solidFill>
                          <a:effectLst/>
                          <a:latin typeface="Arial" panose="020B0604020202020204" pitchFamily="34" charset="0"/>
                          <a:ea typeface="+mn-ea"/>
                          <a:cs typeface="Arial" panose="020B0604020202020204" pitchFamily="34" charset="0"/>
                        </a:rPr>
                        <a:t>(снижение с 8,9 % в 2018г. до 3,6 % в 2021г.));</a:t>
                      </a:r>
                    </a:p>
                    <a:p>
                      <a:pPr marL="171450" indent="-171450" algn="just">
                        <a:buFont typeface="Wingdings" panose="05000000000000000000" pitchFamily="2" charset="2"/>
                        <a:buChar char="ü"/>
                      </a:pPr>
                      <a:r>
                        <a:rPr lang="ru-RU" sz="1150" kern="1200" dirty="0" smtClean="0">
                          <a:solidFill>
                            <a:schemeClr val="tx1"/>
                          </a:solidFill>
                          <a:effectLst/>
                          <a:latin typeface="Arial" panose="020B0604020202020204" pitchFamily="34" charset="0"/>
                          <a:ea typeface="+mn-ea"/>
                          <a:cs typeface="Arial" panose="020B0604020202020204" pitchFamily="34" charset="0"/>
                        </a:rPr>
                        <a:t>объем инвестиций в основной капитал (за исключением бюджетных средств) в расчете на 1 жителя, рублей (</a:t>
                      </a:r>
                      <a:r>
                        <a:rPr lang="ru-RU" sz="1150" b="1" kern="1200" dirty="0" smtClean="0">
                          <a:solidFill>
                            <a:schemeClr val="tx1"/>
                          </a:solidFill>
                          <a:effectLst/>
                          <a:latin typeface="Arial" panose="020B0604020202020204" pitchFamily="34" charset="0"/>
                          <a:ea typeface="+mn-ea"/>
                          <a:cs typeface="Arial" panose="020B0604020202020204" pitchFamily="34" charset="0"/>
                        </a:rPr>
                        <a:t>4 место</a:t>
                      </a:r>
                      <a:r>
                        <a:rPr lang="ru-RU" sz="115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150" i="1" kern="1200" dirty="0" smtClean="0">
                          <a:solidFill>
                            <a:schemeClr val="tx1"/>
                          </a:solidFill>
                          <a:effectLst/>
                          <a:latin typeface="Arial" panose="020B0604020202020204" pitchFamily="34" charset="0"/>
                          <a:ea typeface="+mn-ea"/>
                          <a:cs typeface="Arial" panose="020B0604020202020204" pitchFamily="34" charset="0"/>
                        </a:rPr>
                        <a:t> </a:t>
                      </a:r>
                      <a:r>
                        <a:rPr lang="ru-RU" sz="115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150" kern="1200" dirty="0" smtClean="0">
                          <a:solidFill>
                            <a:schemeClr val="tx1"/>
                          </a:solidFill>
                          <a:effectLst/>
                          <a:latin typeface="Arial" panose="020B0604020202020204" pitchFamily="34" charset="0"/>
                          <a:ea typeface="+mn-ea"/>
                          <a:cs typeface="Arial" panose="020B0604020202020204" pitchFamily="34" charset="0"/>
                        </a:rPr>
                        <a:t>: </a:t>
                      </a:r>
                      <a:r>
                        <a:rPr lang="ru-RU" sz="1150" b="1" kern="1200" dirty="0" smtClean="0">
                          <a:solidFill>
                            <a:schemeClr val="tx1"/>
                          </a:solidFill>
                          <a:effectLst/>
                          <a:latin typeface="Arial" panose="020B0604020202020204" pitchFamily="34" charset="0"/>
                          <a:ea typeface="+mn-ea"/>
                          <a:cs typeface="Arial" panose="020B0604020202020204" pitchFamily="34" charset="0"/>
                        </a:rPr>
                        <a:t>4 место</a:t>
                      </a:r>
                      <a:r>
                        <a:rPr lang="ru-RU" sz="115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15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150" kern="1200" dirty="0" smtClean="0">
                          <a:solidFill>
                            <a:schemeClr val="tx1"/>
                          </a:solidFill>
                          <a:effectLst/>
                          <a:latin typeface="Arial" panose="020B0604020202020204" pitchFamily="34" charset="0"/>
                          <a:ea typeface="+mn-ea"/>
                          <a:cs typeface="Arial" panose="020B0604020202020204" pitchFamily="34" charset="0"/>
                        </a:rPr>
                        <a:t>за 3 года (90,4 тыс. руб.), </a:t>
                      </a:r>
                      <a:r>
                        <a:rPr lang="ru-RU" sz="1150" b="1" kern="1200" dirty="0" smtClean="0">
                          <a:solidFill>
                            <a:schemeClr val="tx1"/>
                          </a:solidFill>
                          <a:effectLst/>
                          <a:latin typeface="Arial" panose="020B0604020202020204" pitchFamily="34" charset="0"/>
                          <a:ea typeface="+mn-ea"/>
                          <a:cs typeface="Arial" panose="020B0604020202020204" pitchFamily="34" charset="0"/>
                        </a:rPr>
                        <a:t>3 место</a:t>
                      </a:r>
                      <a:r>
                        <a:rPr lang="ru-RU" sz="115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150" i="1" kern="1200" dirty="0" smtClean="0">
                          <a:solidFill>
                            <a:schemeClr val="tx1"/>
                          </a:solidFill>
                          <a:effectLst/>
                          <a:latin typeface="Arial" panose="020B0604020202020204" pitchFamily="34" charset="0"/>
                          <a:ea typeface="+mn-ea"/>
                          <a:cs typeface="Arial" panose="020B0604020202020204" pitchFamily="34" charset="0"/>
                        </a:rPr>
                        <a:t> </a:t>
                      </a:r>
                      <a:r>
                        <a:rPr lang="ru-RU" sz="115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150" b="1" kern="1200" dirty="0" smtClean="0">
                          <a:solidFill>
                            <a:schemeClr val="tx1"/>
                          </a:solidFill>
                          <a:effectLst/>
                          <a:latin typeface="Arial" panose="020B0604020202020204" pitchFamily="34" charset="0"/>
                          <a:ea typeface="+mn-ea"/>
                          <a:cs typeface="Arial" panose="020B0604020202020204" pitchFamily="34" charset="0"/>
                        </a:rPr>
                        <a:t> </a:t>
                      </a:r>
                      <a:r>
                        <a:rPr lang="ru-RU" sz="1150" kern="1200" dirty="0" smtClean="0">
                          <a:solidFill>
                            <a:schemeClr val="tx1"/>
                          </a:solidFill>
                          <a:effectLst/>
                          <a:latin typeface="Arial" panose="020B0604020202020204" pitchFamily="34" charset="0"/>
                          <a:ea typeface="+mn-ea"/>
                          <a:cs typeface="Arial" panose="020B0604020202020204" pitchFamily="34" charset="0"/>
                        </a:rPr>
                        <a:t>(рост с 40,4 тыс. руб. в 2018г. до 110,9 тыс. руб. в 2021г.));</a:t>
                      </a:r>
                    </a:p>
                    <a:p>
                      <a:pPr marL="171450" indent="-171450" algn="just">
                        <a:buFont typeface="Wingdings" panose="05000000000000000000" pitchFamily="2" charset="2"/>
                        <a:buChar char="ü"/>
                      </a:pPr>
                      <a:r>
                        <a:rPr lang="ru-RU" sz="1150" kern="1200" dirty="0" smtClean="0">
                          <a:solidFill>
                            <a:schemeClr val="tx1"/>
                          </a:solidFill>
                          <a:effectLst/>
                          <a:latin typeface="Arial" panose="020B0604020202020204" pitchFamily="34" charset="0"/>
                          <a:ea typeface="+mn-ea"/>
                          <a:cs typeface="Arial" panose="020B0604020202020204" pitchFamily="34" charset="0"/>
                        </a:rPr>
                        <a:t>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 (</a:t>
                      </a:r>
                      <a:r>
                        <a:rPr lang="ru-RU" sz="1150" b="1" kern="1200" dirty="0" smtClean="0">
                          <a:solidFill>
                            <a:schemeClr val="tx1"/>
                          </a:solidFill>
                          <a:effectLst/>
                          <a:latin typeface="Arial" panose="020B0604020202020204" pitchFamily="34" charset="0"/>
                          <a:ea typeface="+mn-ea"/>
                          <a:cs typeface="Arial" panose="020B0604020202020204" pitchFamily="34" charset="0"/>
                        </a:rPr>
                        <a:t>4 место</a:t>
                      </a:r>
                      <a:r>
                        <a:rPr lang="ru-RU" sz="1150" i="1" kern="1200" dirty="0" smtClean="0">
                          <a:solidFill>
                            <a:schemeClr val="tx1"/>
                          </a:solidFill>
                          <a:effectLst/>
                          <a:latin typeface="Arial" panose="020B0604020202020204" pitchFamily="34" charset="0"/>
                          <a:ea typeface="+mn-ea"/>
                          <a:cs typeface="Arial" panose="020B0604020202020204" pitchFamily="34" charset="0"/>
                        </a:rPr>
                        <a:t> </a:t>
                      </a:r>
                      <a:r>
                        <a:rPr lang="ru-RU" sz="115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15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150" b="1" kern="1200" dirty="0" smtClean="0">
                          <a:solidFill>
                            <a:schemeClr val="tx1"/>
                          </a:solidFill>
                          <a:effectLst/>
                          <a:latin typeface="Arial" panose="020B0604020202020204" pitchFamily="34" charset="0"/>
                          <a:ea typeface="+mn-ea"/>
                          <a:cs typeface="Arial" panose="020B0604020202020204" pitchFamily="34" charset="0"/>
                        </a:rPr>
                        <a:t>: 2 место </a:t>
                      </a:r>
                      <a:r>
                        <a:rPr lang="ru-RU" sz="115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150" i="1" kern="1200" dirty="0" smtClean="0">
                          <a:solidFill>
                            <a:schemeClr val="tx1"/>
                          </a:solidFill>
                          <a:effectLst/>
                          <a:latin typeface="Arial" panose="020B0604020202020204" pitchFamily="34" charset="0"/>
                          <a:ea typeface="+mn-ea"/>
                          <a:cs typeface="Arial" panose="020B0604020202020204" pitchFamily="34" charset="0"/>
                        </a:rPr>
                        <a:t> </a:t>
                      </a:r>
                      <a:r>
                        <a:rPr lang="ru-RU" sz="115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150" b="1" kern="1200" dirty="0" smtClean="0">
                          <a:solidFill>
                            <a:schemeClr val="tx1"/>
                          </a:solidFill>
                          <a:effectLst/>
                          <a:latin typeface="Arial" panose="020B0604020202020204" pitchFamily="34" charset="0"/>
                          <a:ea typeface="+mn-ea"/>
                          <a:cs typeface="Arial" panose="020B0604020202020204" pitchFamily="34" charset="0"/>
                        </a:rPr>
                        <a:t> </a:t>
                      </a:r>
                      <a:r>
                        <a:rPr lang="ru-RU" sz="1150" kern="1200" dirty="0" smtClean="0">
                          <a:solidFill>
                            <a:schemeClr val="tx1"/>
                          </a:solidFill>
                          <a:effectLst/>
                          <a:latin typeface="Arial" panose="020B0604020202020204" pitchFamily="34" charset="0"/>
                          <a:ea typeface="+mn-ea"/>
                          <a:cs typeface="Arial" panose="020B0604020202020204" pitchFamily="34" charset="0"/>
                        </a:rPr>
                        <a:t>(рост с 85,3 % в 2018г. до 93,0 % в 2021г.)).</a:t>
                      </a:r>
                    </a:p>
                  </a:txBody>
                  <a:tcPr marL="106934" marR="106934"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CCFF99"/>
                        </a:gs>
                        <a:gs pos="100000">
                          <a:srgbClr val="99CC00">
                            <a:gamma/>
                            <a:tint val="27451"/>
                            <a:invGamma/>
                          </a:srgbClr>
                        </a:gs>
                      </a:gsLst>
                      <a:lin ang="5400000" scaled="1"/>
                    </a:gradFill>
                  </a:tcPr>
                </a:tc>
                <a:extLst>
                  <a:ext uri="{0D108BD9-81ED-4DB2-BD59-A6C34878D82A}">
                    <a16:rowId xmlns:a16="http://schemas.microsoft.com/office/drawing/2014/main" xmlns="" val="1236618945"/>
                  </a:ext>
                </a:extLst>
              </a:tr>
            </a:tbl>
          </a:graphicData>
        </a:graphic>
      </p:graphicFrame>
    </p:spTree>
    <p:extLst>
      <p:ext uri="{BB962C8B-B14F-4D97-AF65-F5344CB8AC3E}">
        <p14:creationId xmlns:p14="http://schemas.microsoft.com/office/powerpoint/2010/main" xmlns="" val="48896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97"/>
          <p:cNvGraphicFramePr>
            <a:graphicFrameLocks noGrp="1"/>
          </p:cNvGraphicFramePr>
          <p:nvPr>
            <p:extLst>
              <p:ext uri="{D42A27DB-BD31-4B8C-83A1-F6EECF244321}">
                <p14:modId xmlns:p14="http://schemas.microsoft.com/office/powerpoint/2010/main" xmlns="" val="2209575539"/>
              </p:ext>
            </p:extLst>
          </p:nvPr>
        </p:nvGraphicFramePr>
        <p:xfrm>
          <a:off x="429545" y="3113623"/>
          <a:ext cx="10009112" cy="3347872"/>
        </p:xfrm>
        <a:graphic>
          <a:graphicData uri="http://schemas.openxmlformats.org/drawingml/2006/table">
            <a:tbl>
              <a:tblPr/>
              <a:tblGrid>
                <a:gridCol w="10009112">
                  <a:extLst>
                    <a:ext uri="{9D8B030D-6E8A-4147-A177-3AD203B41FA5}">
                      <a16:colId xmlns:a16="http://schemas.microsoft.com/office/drawing/2014/main" xmlns="" val="20000"/>
                    </a:ext>
                  </a:extLst>
                </a:gridCol>
              </a:tblGrid>
              <a:tr h="3209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1" u="none" strike="noStrike" cap="none" normalizeH="0" baseline="0" dirty="0" smtClean="0">
                          <a:ln>
                            <a:noFill/>
                          </a:ln>
                          <a:solidFill>
                            <a:schemeClr val="tx1"/>
                          </a:solidFill>
                          <a:effectLst/>
                          <a:latin typeface="Arial" pitchFamily="34" charset="0"/>
                        </a:rPr>
                        <a:t>Хохольский муниципальный район – 4 место</a:t>
                      </a:r>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10000"/>
                  </a:ext>
                </a:extLst>
              </a:tr>
              <a:tr h="1878548">
                <a:tc>
                  <a:txBody>
                    <a:bodyPr/>
                    <a:lstStyle/>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2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(97,6 %),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91,4 % в 2018г. до 100 %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1-6 лет, получающих дошкольную образовательную услугу и (или) услугу по их содержанию в муниципальных образовательных учреждениях, в общей численности детей в возрасте 1-6 лет, % (</a:t>
                      </a:r>
                      <a:r>
                        <a:rPr lang="ru-RU" sz="1200" b="1" kern="1200" dirty="0" smtClean="0">
                          <a:solidFill>
                            <a:schemeClr val="tx1"/>
                          </a:solidFill>
                          <a:effectLst/>
                          <a:latin typeface="Arial" panose="020B0604020202020204" pitchFamily="34" charset="0"/>
                          <a:ea typeface="+mn-ea"/>
                          <a:cs typeface="Arial" panose="020B0604020202020204" pitchFamily="34" charset="0"/>
                        </a:rPr>
                        <a:t>4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10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(65,0 %), </a:t>
                      </a:r>
                      <a:r>
                        <a:rPr lang="ru-RU" sz="1200" b="1" kern="1200" dirty="0" smtClean="0">
                          <a:solidFill>
                            <a:schemeClr val="tx1"/>
                          </a:solidFill>
                          <a:effectLst/>
                          <a:latin typeface="Arial" panose="020B0604020202020204" pitchFamily="34" charset="0"/>
                          <a:ea typeface="+mn-ea"/>
                          <a:cs typeface="Arial" panose="020B0604020202020204" pitchFamily="34" charset="0"/>
                        </a:rPr>
                        <a:t>7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kern="1200" dirty="0" smtClean="0">
                          <a:solidFill>
                            <a:schemeClr val="tx1"/>
                          </a:solidFill>
                          <a:effectLst/>
                          <a:latin typeface="Arial" panose="020B0604020202020204" pitchFamily="34" charset="0"/>
                          <a:ea typeface="+mn-ea"/>
                          <a:cs typeface="Arial" panose="020B0604020202020204" pitchFamily="34" charset="0"/>
                        </a:rPr>
                        <a:t> (рост с 54,1 % в 2018г. до 66,5 %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удовлетворенность населения деятельностью органов местного самоуправления, % (</a:t>
                      </a:r>
                      <a:r>
                        <a:rPr lang="ru-RU" sz="1200" b="1" kern="1200" dirty="0" smtClean="0">
                          <a:solidFill>
                            <a:schemeClr val="tx1"/>
                          </a:solidFill>
                          <a:effectLst/>
                          <a:latin typeface="Arial" panose="020B0604020202020204" pitchFamily="34" charset="0"/>
                          <a:ea typeface="+mn-ea"/>
                          <a:cs typeface="Arial" panose="020B0604020202020204" pitchFamily="34" charset="0"/>
                        </a:rPr>
                        <a:t>10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5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39,3 % в 2018г. до 56,7 %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число субъектов малого и среднего предпринимательства в расчете на 10 тыс. человек населения, единиц (</a:t>
                      </a:r>
                      <a:r>
                        <a:rPr lang="ru-RU" sz="1200" b="1" kern="1200" dirty="0" smtClean="0">
                          <a:solidFill>
                            <a:schemeClr val="tx1"/>
                          </a:solidFill>
                          <a:effectLst/>
                          <a:latin typeface="Arial" panose="020B0604020202020204" pitchFamily="34" charset="0"/>
                          <a:ea typeface="+mn-ea"/>
                          <a:cs typeface="Arial" panose="020B0604020202020204" pitchFamily="34" charset="0"/>
                        </a:rPr>
                        <a:t>6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11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(262,8 ед.), </a:t>
                      </a:r>
                      <a:r>
                        <a:rPr lang="ru-RU" sz="1200" b="1" kern="1200" dirty="0" smtClean="0">
                          <a:solidFill>
                            <a:schemeClr val="tx1"/>
                          </a:solidFill>
                          <a:effectLst/>
                          <a:latin typeface="Arial" panose="020B0604020202020204" pitchFamily="34" charset="0"/>
                          <a:ea typeface="+mn-ea"/>
                          <a:cs typeface="Arial" panose="020B0604020202020204" pitchFamily="34" charset="0"/>
                        </a:rPr>
                        <a:t>12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203,2 ед. в 2018г. до 260,6 ед.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протяженности автомобильных дорог общего пользования местного значения, не отвечающих нормативным требованиям, в общей протяженности автомобильных дорог общего пользования местного значения, % (</a:t>
                      </a:r>
                      <a:r>
                        <a:rPr lang="ru-RU" sz="1200" b="1" kern="1200" dirty="0" smtClean="0">
                          <a:solidFill>
                            <a:schemeClr val="tx1"/>
                          </a:solidFill>
                          <a:effectLst/>
                          <a:latin typeface="Arial" panose="020B0604020202020204" pitchFamily="34" charset="0"/>
                          <a:ea typeface="+mn-ea"/>
                          <a:cs typeface="Arial" panose="020B0604020202020204" pitchFamily="34" charset="0"/>
                        </a:rPr>
                        <a:t>7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a:t>
                      </a:r>
                      <a:r>
                        <a:rPr lang="ru-RU" sz="1200" b="1" kern="1200" dirty="0" smtClean="0">
                          <a:solidFill>
                            <a:schemeClr val="tx1"/>
                          </a:solidFill>
                          <a:effectLst/>
                          <a:latin typeface="Arial" panose="020B0604020202020204" pitchFamily="34" charset="0"/>
                          <a:ea typeface="+mn-ea"/>
                          <a:cs typeface="Arial" panose="020B0604020202020204" pitchFamily="34" charset="0"/>
                        </a:rPr>
                        <a:t> 7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(68,5 %), </a:t>
                      </a:r>
                      <a:r>
                        <a:rPr lang="ru-RU" sz="1200" b="1" kern="1200" dirty="0" smtClean="0">
                          <a:solidFill>
                            <a:schemeClr val="tx1"/>
                          </a:solidFill>
                          <a:effectLst/>
                          <a:latin typeface="Arial" panose="020B0604020202020204" pitchFamily="34" charset="0"/>
                          <a:ea typeface="+mn-ea"/>
                          <a:cs typeface="Arial" panose="020B0604020202020204" pitchFamily="34" charset="0"/>
                        </a:rPr>
                        <a:t>7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(снижение с 80,1 % в 2018г. до 61,8 % в 2021г.)).</a:t>
                      </a:r>
                    </a:p>
                    <a:p>
                      <a:pPr marL="0" indent="0" algn="just">
                        <a:buFontTx/>
                        <a:buNone/>
                      </a:pPr>
                      <a:endParaRPr lang="ru-RU" sz="1200" kern="1200" dirty="0" smtClean="0">
                        <a:solidFill>
                          <a:schemeClr val="tx1"/>
                        </a:solidFill>
                        <a:effectLst/>
                        <a:latin typeface="Arial" panose="020B0604020202020204" pitchFamily="34" charset="0"/>
                        <a:ea typeface="+mn-ea"/>
                        <a:cs typeface="Arial" panose="020B0604020202020204" pitchFamily="34" charset="0"/>
                      </a:endParaRPr>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CCFF99"/>
                        </a:gs>
                        <a:gs pos="100000">
                          <a:srgbClr val="99CC00">
                            <a:gamma/>
                            <a:tint val="27451"/>
                            <a:invGamma/>
                          </a:srgbClr>
                        </a:gs>
                      </a:gsLst>
                      <a:lin ang="5400000" scaled="1"/>
                    </a:gradFill>
                  </a:tcPr>
                </a:tc>
                <a:extLst>
                  <a:ext uri="{0D108BD9-81ED-4DB2-BD59-A6C34878D82A}">
                    <a16:rowId xmlns:a16="http://schemas.microsoft.com/office/drawing/2014/main" xmlns="" val="10001"/>
                  </a:ext>
                </a:extLst>
              </a:tr>
            </a:tbl>
          </a:graphicData>
        </a:graphic>
      </p:graphicFrame>
      <p:sp>
        <p:nvSpPr>
          <p:cNvPr id="6" name="Номер слайда 5"/>
          <p:cNvSpPr>
            <a:spLocks noGrp="1"/>
          </p:cNvSpPr>
          <p:nvPr>
            <p:ph type="sldNum" sz="quarter" idx="12"/>
          </p:nvPr>
        </p:nvSpPr>
        <p:spPr>
          <a:xfrm>
            <a:off x="8354202" y="7088707"/>
            <a:ext cx="2339198" cy="472556"/>
          </a:xfrm>
        </p:spPr>
        <p:txBody>
          <a:bodyPr/>
          <a:lstStyle/>
          <a:p>
            <a:pPr>
              <a:defRPr/>
            </a:pPr>
            <a:fld id="{54AD3D45-A844-4AB9-8524-B0882179B315}" type="slidenum">
              <a:rPr lang="ru-RU" smtClean="0"/>
              <a:pPr>
                <a:defRPr/>
              </a:pPr>
              <a:t>82</a:t>
            </a:fld>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xmlns="" val="4021607215"/>
              </p:ext>
            </p:extLst>
          </p:nvPr>
        </p:nvGraphicFramePr>
        <p:xfrm>
          <a:off x="429545" y="900311"/>
          <a:ext cx="10009112" cy="2213312"/>
        </p:xfrm>
        <a:graphic>
          <a:graphicData uri="http://schemas.openxmlformats.org/drawingml/2006/table">
            <a:tbl>
              <a:tblPr/>
              <a:tblGrid>
                <a:gridCol w="10009112">
                  <a:extLst>
                    <a:ext uri="{9D8B030D-6E8A-4147-A177-3AD203B41FA5}">
                      <a16:colId xmlns:a16="http://schemas.microsoft.com/office/drawing/2014/main" xmlns="" val="1511983933"/>
                    </a:ext>
                  </a:extLst>
                </a:gridCol>
              </a:tblGrid>
              <a:tr h="243944">
                <a:tc>
                  <a:txBody>
                    <a:bodyPr/>
                    <a:lstStyle/>
                    <a:p>
                      <a:pPr marL="0" marR="0" lvl="0" indent="0" algn="ctr" defTabSz="1043056" rtl="0" eaLnBrk="1" fontAlgn="auto" latinLnBrk="0" hangingPunct="1">
                        <a:lnSpc>
                          <a:spcPct val="100000"/>
                        </a:lnSpc>
                        <a:spcBef>
                          <a:spcPts val="0"/>
                        </a:spcBef>
                        <a:spcAft>
                          <a:spcPts val="0"/>
                        </a:spcAft>
                        <a:buClrTx/>
                        <a:buSzTx/>
                        <a:buFont typeface="Wingdings" pitchFamily="2" charset="2"/>
                        <a:buNone/>
                        <a:tabLst/>
                        <a:defRPr/>
                      </a:pPr>
                      <a:r>
                        <a:rPr kumimoji="0" lang="ru-RU" sz="1200" b="1" i="1" u="none" strike="noStrike" cap="none" normalizeH="0" baseline="0" dirty="0" smtClean="0">
                          <a:ln>
                            <a:noFill/>
                          </a:ln>
                          <a:solidFill>
                            <a:schemeClr val="tx1"/>
                          </a:solidFill>
                          <a:effectLst/>
                          <a:latin typeface="Arial" pitchFamily="34" charset="0"/>
                        </a:rPr>
                        <a:t>Терновский муниципальный район – 3 место</a:t>
                      </a:r>
                      <a:endParaRPr lang="ru-RU" sz="1200" dirty="0"/>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1832146820"/>
                  </a:ext>
                </a:extLst>
              </a:tr>
              <a:tr h="1428760">
                <a:tc>
                  <a:txBody>
                    <a:bodyPr/>
                    <a:lstStyle/>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удовлетворенность населения деятельностью органов местного самоуправления, %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1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29 % в 2018г. до 65 %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 % (</a:t>
                      </a:r>
                      <a:r>
                        <a:rPr lang="ru-RU" sz="1200" b="1" kern="1200" dirty="0" smtClean="0">
                          <a:solidFill>
                            <a:schemeClr val="tx1"/>
                          </a:solidFill>
                          <a:effectLst/>
                          <a:latin typeface="Arial" panose="020B0604020202020204" pitchFamily="34" charset="0"/>
                          <a:ea typeface="+mn-ea"/>
                          <a:cs typeface="Arial" panose="020B0604020202020204" pitchFamily="34" charset="0"/>
                        </a:rPr>
                        <a:t>5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2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(снижение с 14,2 % в 2018г. до 7,1 %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населения, систематически занимающегося физической культурой и спортом, % (</a:t>
                      </a:r>
                      <a:r>
                        <a:rPr lang="ru-RU" sz="1200" b="1" kern="1200" dirty="0" smtClean="0">
                          <a:solidFill>
                            <a:schemeClr val="tx1"/>
                          </a:solidFill>
                          <a:effectLst/>
                          <a:latin typeface="Arial" panose="020B0604020202020204" pitchFamily="34" charset="0"/>
                          <a:ea typeface="+mn-ea"/>
                          <a:cs typeface="Arial" panose="020B0604020202020204" pitchFamily="34" charset="0"/>
                        </a:rPr>
                        <a:t>9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6</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(52,4 %), </a:t>
                      </a:r>
                      <a:r>
                        <a:rPr lang="ru-RU" sz="1200" b="1" kern="1200" dirty="0" smtClean="0">
                          <a:solidFill>
                            <a:schemeClr val="tx1"/>
                          </a:solidFill>
                          <a:effectLst/>
                          <a:latin typeface="Arial" panose="020B0604020202020204" pitchFamily="34" charset="0"/>
                          <a:ea typeface="+mn-ea"/>
                          <a:cs typeface="Arial" panose="020B0604020202020204" pitchFamily="34" charset="0"/>
                        </a:rPr>
                        <a:t>8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44,7 % в 2018г. до 56,2 %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объем инвестиций в основной капитал (за исключением бюджетных средств) в расчете на 1 жителя, рублей (</a:t>
                      </a:r>
                      <a:r>
                        <a:rPr lang="ru-RU" sz="1200" b="1" kern="1200" dirty="0" smtClean="0">
                          <a:solidFill>
                            <a:schemeClr val="tx1"/>
                          </a:solidFill>
                          <a:effectLst/>
                          <a:latin typeface="Arial" panose="020B0604020202020204" pitchFamily="34" charset="0"/>
                          <a:ea typeface="+mn-ea"/>
                          <a:cs typeface="Arial" panose="020B0604020202020204" pitchFamily="34" charset="0"/>
                        </a:rPr>
                        <a:t>10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7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8,7 тыс. руб. в 2018г. до 14,8 тыс. руб. в 2021г.)).</a:t>
                      </a:r>
                    </a:p>
                    <a:p>
                      <a:pPr marL="171450" indent="-171450" algn="just">
                        <a:buFont typeface="Wingdings" panose="05000000000000000000" pitchFamily="2" charset="2"/>
                        <a:buChar char="ü"/>
                      </a:pPr>
                      <a:endParaRPr lang="ru-RU" sz="1200" kern="1200" dirty="0" smtClean="0">
                        <a:solidFill>
                          <a:schemeClr val="tx1"/>
                        </a:solidFill>
                        <a:effectLst/>
                        <a:latin typeface="Arial" panose="020B0604020202020204" pitchFamily="34" charset="0"/>
                        <a:ea typeface="+mn-ea"/>
                        <a:cs typeface="Arial" panose="020B0604020202020204" pitchFamily="34" charset="0"/>
                      </a:endParaRPr>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gradFill>
                      <a:gsLst>
                        <a:gs pos="0">
                          <a:srgbClr val="CCFF99"/>
                        </a:gs>
                        <a:gs pos="100000">
                          <a:srgbClr val="99CC00">
                            <a:gamma/>
                            <a:tint val="27451"/>
                            <a:invGamma/>
                          </a:srgbClr>
                        </a:gs>
                      </a:gsLst>
                      <a:lin ang="5400000" scaled="1"/>
                    </a:gradFill>
                  </a:tcPr>
                </a:tc>
                <a:extLst>
                  <a:ext uri="{0D108BD9-81ED-4DB2-BD59-A6C34878D82A}">
                    <a16:rowId xmlns:a16="http://schemas.microsoft.com/office/drawing/2014/main" xmlns="" val="2394008252"/>
                  </a:ext>
                </a:extLst>
              </a:tr>
            </a:tbl>
          </a:graphicData>
        </a:graphic>
      </p:graphicFrame>
    </p:spTree>
    <p:extLst>
      <p:ext uri="{BB962C8B-B14F-4D97-AF65-F5344CB8AC3E}">
        <p14:creationId xmlns:p14="http://schemas.microsoft.com/office/powerpoint/2010/main" xmlns="" val="11633408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83</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xmlns="" val="427345681"/>
              </p:ext>
            </p:extLst>
          </p:nvPr>
        </p:nvGraphicFramePr>
        <p:xfrm>
          <a:off x="306140" y="3276575"/>
          <a:ext cx="10068432" cy="3811412"/>
        </p:xfrm>
        <a:graphic>
          <a:graphicData uri="http://schemas.openxmlformats.org/drawingml/2006/table">
            <a:tbl>
              <a:tblPr/>
              <a:tblGrid>
                <a:gridCol w="10068432">
                  <a:extLst>
                    <a:ext uri="{9D8B030D-6E8A-4147-A177-3AD203B41FA5}">
                      <a16:colId xmlns:a16="http://schemas.microsoft.com/office/drawing/2014/main" xmlns="" val="20000"/>
                    </a:ext>
                  </a:extLst>
                </a:gridCol>
              </a:tblGrid>
              <a:tr h="418756">
                <a:tc>
                  <a:txBody>
                    <a:bodyPr/>
                    <a:lstStyle/>
                    <a:p>
                      <a:pPr marL="0" marR="0" lvl="0" indent="182563" algn="ctr" defTabSz="1043056" rtl="0" eaLnBrk="1" fontAlgn="auto" latinLnBrk="0" hangingPunct="1">
                        <a:lnSpc>
                          <a:spcPct val="100000"/>
                        </a:lnSpc>
                        <a:spcBef>
                          <a:spcPts val="0"/>
                        </a:spcBef>
                        <a:spcAft>
                          <a:spcPts val="0"/>
                        </a:spcAft>
                        <a:buClrTx/>
                        <a:buSzTx/>
                        <a:buFont typeface="Wingdings" pitchFamily="2" charset="2"/>
                        <a:buNone/>
                        <a:tabLst/>
                        <a:defRPr/>
                      </a:pPr>
                      <a:r>
                        <a:rPr kumimoji="0" lang="ru-RU" sz="1200" b="1" i="1" u="none" strike="noStrike" cap="none" normalizeH="0" baseline="0" dirty="0" err="1" smtClean="0">
                          <a:ln>
                            <a:noFill/>
                          </a:ln>
                          <a:solidFill>
                            <a:schemeClr val="tx1"/>
                          </a:solidFill>
                          <a:effectLst/>
                          <a:latin typeface="Arial" pitchFamily="34" charset="0"/>
                          <a:cs typeface="Arial" pitchFamily="34" charset="0"/>
                        </a:rPr>
                        <a:t>Бутурлиновский</a:t>
                      </a:r>
                      <a:r>
                        <a:rPr kumimoji="0" lang="ru-RU" sz="1200" b="1" i="1" u="none" strike="noStrike" cap="none" normalizeH="0" baseline="0" dirty="0" smtClean="0">
                          <a:ln>
                            <a:noFill/>
                          </a:ln>
                          <a:solidFill>
                            <a:schemeClr val="tx1"/>
                          </a:solidFill>
                          <a:effectLst/>
                          <a:latin typeface="Arial" pitchFamily="34" charset="0"/>
                          <a:cs typeface="Arial" pitchFamily="34" charset="0"/>
                        </a:rPr>
                        <a:t> муниципальный район – 6 место</a:t>
                      </a:r>
                      <a:endParaRPr lang="ru-RU" sz="1200" dirty="0">
                        <a:latin typeface="Arial" pitchFamily="34" charset="0"/>
                        <a:cs typeface="Arial" pitchFamily="34" charset="0"/>
                      </a:endParaRPr>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10000"/>
                  </a:ext>
                </a:extLst>
              </a:tr>
              <a:tr h="1311144">
                <a:tc>
                  <a:txBody>
                    <a:bodyPr/>
                    <a:lstStyle/>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 %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(0,8 %),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(снижение с 7 % в 2018г. до 0 %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 (</a:t>
                      </a:r>
                      <a:r>
                        <a:rPr lang="ru-RU" sz="1200" b="1" kern="1200" dirty="0" smtClean="0">
                          <a:solidFill>
                            <a:schemeClr val="tx1"/>
                          </a:solidFill>
                          <a:effectLst/>
                          <a:latin typeface="Arial" panose="020B0604020202020204" pitchFamily="34" charset="0"/>
                          <a:ea typeface="+mn-ea"/>
                          <a:cs typeface="Arial" panose="020B0604020202020204" pitchFamily="34" charset="0"/>
                        </a:rPr>
                        <a:t>2 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3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(95,0 %),</a:t>
                      </a:r>
                      <a:r>
                        <a:rPr lang="ru-RU" sz="1200" b="1" kern="1200" dirty="0" smtClean="0">
                          <a:solidFill>
                            <a:schemeClr val="tx1"/>
                          </a:solidFill>
                          <a:effectLst/>
                          <a:latin typeface="Arial" panose="020B0604020202020204" pitchFamily="34" charset="0"/>
                          <a:ea typeface="+mn-ea"/>
                          <a:cs typeface="Arial" panose="020B0604020202020204" pitchFamily="34" charset="0"/>
                        </a:rPr>
                        <a:t> 3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91,9 % в 2018г. до 100 %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населения, систематически занимающегося физической культурой и спортом, % (</a:t>
                      </a:r>
                      <a:r>
                        <a:rPr lang="ru-RU" sz="1200" b="1" kern="1200" dirty="0" smtClean="0">
                          <a:solidFill>
                            <a:schemeClr val="tx1"/>
                          </a:solidFill>
                          <a:effectLst/>
                          <a:latin typeface="Arial" panose="020B0604020202020204" pitchFamily="34" charset="0"/>
                          <a:ea typeface="+mn-ea"/>
                          <a:cs typeface="Arial" panose="020B0604020202020204" pitchFamily="34" charset="0"/>
                        </a:rPr>
                        <a:t>4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5</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(52,4 %), </a:t>
                      </a:r>
                      <a:r>
                        <a:rPr lang="ru-RU" sz="1200" b="1" kern="1200" dirty="0" smtClean="0">
                          <a:solidFill>
                            <a:schemeClr val="tx1"/>
                          </a:solidFill>
                          <a:effectLst/>
                          <a:latin typeface="Arial" panose="020B0604020202020204" pitchFamily="34" charset="0"/>
                          <a:ea typeface="+mn-ea"/>
                          <a:cs typeface="Arial" panose="020B0604020202020204" pitchFamily="34" charset="0"/>
                        </a:rPr>
                        <a:t>6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46,7 % в 2018г. до 61,1 %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налоговых и неналоговых доходов местного бюджета (за исключением поступлений налоговых доходов по дополнительным нормативам отчислений) в общем объеме собственных доходов бюджета муниципального образования (без учета субвенций), % (</a:t>
                      </a:r>
                      <a:r>
                        <a:rPr lang="ru-RU" sz="1200" b="1" kern="1200" dirty="0" smtClean="0">
                          <a:solidFill>
                            <a:schemeClr val="tx1"/>
                          </a:solidFill>
                          <a:effectLst/>
                          <a:latin typeface="Arial" panose="020B0604020202020204" pitchFamily="34" charset="0"/>
                          <a:ea typeface="+mn-ea"/>
                          <a:cs typeface="Arial" panose="020B0604020202020204" pitchFamily="34" charset="0"/>
                        </a:rPr>
                        <a:t>9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10</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(незначительное снижение по сравнению с другими муниципальными районами с 50,9 % в 2018г. до 49,2 %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удовлетворенность населения деятельностью органов местного самоуправления, % (</a:t>
                      </a:r>
                      <a:r>
                        <a:rPr lang="ru-RU" sz="1200" b="1" kern="1200" dirty="0" smtClean="0">
                          <a:solidFill>
                            <a:schemeClr val="tx1"/>
                          </a:solidFill>
                          <a:effectLst/>
                          <a:latin typeface="Arial" panose="020B0604020202020204" pitchFamily="34" charset="0"/>
                          <a:ea typeface="+mn-ea"/>
                          <a:cs typeface="Arial" panose="020B0604020202020204" pitchFamily="34" charset="0"/>
                        </a:rPr>
                        <a:t>9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8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(61,9 %), </a:t>
                      </a:r>
                      <a:r>
                        <a:rPr lang="ru-RU" sz="1200" b="1" kern="1200" dirty="0" smtClean="0">
                          <a:solidFill>
                            <a:schemeClr val="tx1"/>
                          </a:solidFill>
                          <a:effectLst/>
                          <a:latin typeface="Arial" panose="020B0604020202020204" pitchFamily="34" charset="0"/>
                          <a:ea typeface="+mn-ea"/>
                          <a:cs typeface="Arial" panose="020B0604020202020204" pitchFamily="34" charset="0"/>
                        </a:rPr>
                        <a:t>10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54,1 % в 2018г. до 68,4 %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5 – 18 лет, получающих услуги по дополнительному образованию в организациях различной организационно-правовой формы и формы собственности, в общей численности детей данной возрастной группы, % (</a:t>
                      </a:r>
                      <a:r>
                        <a:rPr lang="ru-RU" sz="1200" b="1" kern="1200" dirty="0" smtClean="0">
                          <a:solidFill>
                            <a:schemeClr val="tx1"/>
                          </a:solidFill>
                          <a:effectLst/>
                          <a:latin typeface="Arial" panose="020B0604020202020204" pitchFamily="34" charset="0"/>
                          <a:ea typeface="+mn-ea"/>
                          <a:cs typeface="Arial" panose="020B0604020202020204" pitchFamily="34" charset="0"/>
                        </a:rPr>
                        <a:t>10 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6</a:t>
                      </a:r>
                      <a:r>
                        <a:rPr lang="ru-RU" sz="1200" kern="1200" dirty="0" smtClean="0">
                          <a:solidFill>
                            <a:schemeClr val="tx1"/>
                          </a:solidFill>
                          <a:effectLst/>
                          <a:latin typeface="Arial" panose="020B0604020202020204" pitchFamily="34" charset="0"/>
                          <a:ea typeface="+mn-ea"/>
                          <a:cs typeface="Arial" panose="020B0604020202020204" pitchFamily="34" charset="0"/>
                        </a:rPr>
                        <a:t> место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за 3 года (95,7 %)).</a:t>
                      </a:r>
                    </a:p>
                    <a:p>
                      <a:pPr marL="0" indent="0" algn="just">
                        <a:buFont typeface="Wingdings" panose="05000000000000000000" pitchFamily="2" charset="2"/>
                        <a:buNone/>
                      </a:pPr>
                      <a:endParaRPr lang="ru-RU" sz="1200" dirty="0">
                        <a:latin typeface="Arial" pitchFamily="34" charset="0"/>
                        <a:cs typeface="Arial" pitchFamily="34" charset="0"/>
                      </a:endParaRPr>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CCFF99"/>
                        </a:gs>
                        <a:gs pos="100000">
                          <a:srgbClr val="99CC00">
                            <a:gamma/>
                            <a:tint val="27451"/>
                            <a:invGamma/>
                          </a:srgbClr>
                        </a:gs>
                      </a:gsLst>
                      <a:lin ang="5400000" scaled="1"/>
                    </a:gradFill>
                  </a:tcPr>
                </a:tc>
                <a:extLst>
                  <a:ext uri="{0D108BD9-81ED-4DB2-BD59-A6C34878D82A}">
                    <a16:rowId xmlns:a16="http://schemas.microsoft.com/office/drawing/2014/main" xmlns="" val="10001"/>
                  </a:ext>
                </a:extLst>
              </a:tr>
            </a:tbl>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xmlns="" val="344208464"/>
              </p:ext>
            </p:extLst>
          </p:nvPr>
        </p:nvGraphicFramePr>
        <p:xfrm>
          <a:off x="306140" y="665055"/>
          <a:ext cx="10068432" cy="2611520"/>
        </p:xfrm>
        <a:graphic>
          <a:graphicData uri="http://schemas.openxmlformats.org/drawingml/2006/table">
            <a:tbl>
              <a:tblPr/>
              <a:tblGrid>
                <a:gridCol w="10068432">
                  <a:extLst>
                    <a:ext uri="{9D8B030D-6E8A-4147-A177-3AD203B41FA5}">
                      <a16:colId xmlns:a16="http://schemas.microsoft.com/office/drawing/2014/main" xmlns="" val="104396523"/>
                    </a:ext>
                  </a:extLst>
                </a:gridCol>
              </a:tblGrid>
              <a:tr h="316144">
                <a:tc>
                  <a:txBody>
                    <a:bodyPr/>
                    <a:lstStyle/>
                    <a:p>
                      <a:pPr marL="0" marR="0" lvl="0" indent="0" algn="ctr" defTabSz="1043056" rtl="0" eaLnBrk="1" fontAlgn="auto" latinLnBrk="0" hangingPunct="1">
                        <a:lnSpc>
                          <a:spcPct val="100000"/>
                        </a:lnSpc>
                        <a:spcBef>
                          <a:spcPts val="0"/>
                        </a:spcBef>
                        <a:spcAft>
                          <a:spcPts val="0"/>
                        </a:spcAft>
                        <a:buClrTx/>
                        <a:buSzTx/>
                        <a:buFont typeface="Wingdings" pitchFamily="2" charset="2"/>
                        <a:buNone/>
                        <a:tabLst/>
                        <a:defRPr/>
                      </a:pPr>
                      <a:r>
                        <a:rPr kumimoji="0" lang="ru-RU" sz="1200" b="1" i="1" u="none" strike="noStrike" cap="none" normalizeH="0" baseline="0" dirty="0" err="1" smtClean="0">
                          <a:ln>
                            <a:noFill/>
                          </a:ln>
                          <a:solidFill>
                            <a:schemeClr val="tx1"/>
                          </a:solidFill>
                          <a:effectLst/>
                          <a:latin typeface="Arial" pitchFamily="34" charset="0"/>
                        </a:rPr>
                        <a:t>Поворинский</a:t>
                      </a:r>
                      <a:r>
                        <a:rPr kumimoji="0" lang="ru-RU" sz="1200" b="1" i="1" u="none" strike="noStrike" cap="none" normalizeH="0" baseline="0" dirty="0" smtClean="0">
                          <a:ln>
                            <a:noFill/>
                          </a:ln>
                          <a:solidFill>
                            <a:schemeClr val="tx1"/>
                          </a:solidFill>
                          <a:effectLst/>
                          <a:latin typeface="Arial" pitchFamily="34" charset="0"/>
                        </a:rPr>
                        <a:t> муниципальный район – 5 место</a:t>
                      </a:r>
                      <a:endParaRPr lang="ru-RU" sz="1200" dirty="0"/>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1683425314"/>
                  </a:ext>
                </a:extLst>
              </a:tr>
              <a:tr h="1592177">
                <a:tc>
                  <a:txBody>
                    <a:bodyPr/>
                    <a:lstStyle/>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объем инвестиций в основной капитал (за исключением бюджетных средств) в расчете на 1 жителя, рублей (</a:t>
                      </a:r>
                      <a:r>
                        <a:rPr lang="ru-RU" sz="1200" b="1" kern="1200" dirty="0" smtClean="0">
                          <a:solidFill>
                            <a:schemeClr val="tx1"/>
                          </a:solidFill>
                          <a:effectLst/>
                          <a:latin typeface="Arial" panose="020B0604020202020204" pitchFamily="34" charset="0"/>
                          <a:ea typeface="+mn-ea"/>
                          <a:cs typeface="Arial" panose="020B0604020202020204" pitchFamily="34" charset="0"/>
                        </a:rPr>
                        <a:t>2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14,4 тыс. руб. в 2018г. до 80,2 тыс. руб.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удовлетворенность населения деятельностью органов местного самоуправления, %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7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(64,1 %),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43,3 % в 2018г. до 68,9 %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общая площадь жилых помещений, введенная в действие за год, приходящаяся в среднем на одного жителя, кв. м (</a:t>
                      </a:r>
                      <a:r>
                        <a:rPr lang="ru-RU" sz="1200" b="1" kern="1200" dirty="0" smtClean="0">
                          <a:solidFill>
                            <a:schemeClr val="tx1"/>
                          </a:solidFill>
                          <a:effectLst/>
                          <a:latin typeface="Arial" panose="020B0604020202020204" pitchFamily="34" charset="0"/>
                          <a:ea typeface="+mn-ea"/>
                          <a:cs typeface="Arial" panose="020B0604020202020204" pitchFamily="34" charset="0"/>
                        </a:rPr>
                        <a:t>5</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6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0,15 кв. м в 2018 г. до 0,27 кв. м в 2021 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населения, систематически занимающегося физической культурой и спортом, % (</a:t>
                      </a:r>
                      <a:r>
                        <a:rPr lang="ru-RU" sz="1200" b="1" kern="1200" dirty="0" smtClean="0">
                          <a:solidFill>
                            <a:schemeClr val="tx1"/>
                          </a:solidFill>
                          <a:effectLst/>
                          <a:latin typeface="Arial" panose="020B0604020202020204" pitchFamily="34" charset="0"/>
                          <a:ea typeface="+mn-ea"/>
                          <a:cs typeface="Arial" panose="020B0604020202020204" pitchFamily="34" charset="0"/>
                        </a:rPr>
                        <a:t>5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7</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(51,3 %), </a:t>
                      </a:r>
                      <a:r>
                        <a:rPr lang="ru-RU" sz="1200" b="1" kern="1200" dirty="0" smtClean="0">
                          <a:solidFill>
                            <a:schemeClr val="tx1"/>
                          </a:solidFill>
                          <a:effectLst/>
                          <a:latin typeface="Arial" panose="020B0604020202020204" pitchFamily="34" charset="0"/>
                          <a:ea typeface="+mn-ea"/>
                          <a:cs typeface="Arial" panose="020B0604020202020204" pitchFamily="34" charset="0"/>
                        </a:rPr>
                        <a:t>5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(рост с 44,5 % в 2018г. до 59 %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1-6 лет, получающих дошкольную образовательную услугу и (или) услугу по их содержанию в муниципальных образовательных учреждениях, в общей численности детей в возрасте 1-6 лет, % (</a:t>
                      </a:r>
                      <a:r>
                        <a:rPr lang="ru-RU" sz="1200" b="1" kern="1200" dirty="0" smtClean="0">
                          <a:solidFill>
                            <a:schemeClr val="tx1"/>
                          </a:solidFill>
                          <a:effectLst/>
                          <a:latin typeface="Arial" panose="020B0604020202020204" pitchFamily="34" charset="0"/>
                          <a:ea typeface="+mn-ea"/>
                          <a:cs typeface="Arial" panose="020B0604020202020204" pitchFamily="34" charset="0"/>
                        </a:rPr>
                        <a:t>7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6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kern="1200" dirty="0" smtClean="0">
                          <a:solidFill>
                            <a:schemeClr val="tx1"/>
                          </a:solidFill>
                          <a:effectLst/>
                          <a:latin typeface="Arial" panose="020B0604020202020204" pitchFamily="34" charset="0"/>
                          <a:ea typeface="+mn-ea"/>
                          <a:cs typeface="Arial" panose="020B0604020202020204" pitchFamily="34" charset="0"/>
                        </a:rPr>
                        <a:t> (рост с 44,2 % в 2018г. до 54,8 % в 2021г.)).</a:t>
                      </a:r>
                    </a:p>
                    <a:p>
                      <a:pPr marL="0" indent="0" algn="just">
                        <a:buFontTx/>
                        <a:buNone/>
                      </a:pPr>
                      <a:endParaRPr lang="ru-RU" sz="1200" kern="1200" dirty="0" smtClean="0">
                        <a:solidFill>
                          <a:schemeClr val="tx1"/>
                        </a:solidFill>
                        <a:effectLst/>
                        <a:latin typeface="Arial" panose="020B0604020202020204" pitchFamily="34" charset="0"/>
                        <a:ea typeface="+mn-ea"/>
                        <a:cs typeface="Arial" panose="020B0604020202020204" pitchFamily="34" charset="0"/>
                      </a:endParaRPr>
                    </a:p>
                  </a:txBody>
                  <a:tcPr marL="106934" marR="106934" marT="50408" marB="504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CCFF99"/>
                        </a:gs>
                        <a:gs pos="100000">
                          <a:srgbClr val="99CC00">
                            <a:gamma/>
                            <a:tint val="27451"/>
                            <a:invGamma/>
                          </a:srgbClr>
                        </a:gs>
                      </a:gsLst>
                      <a:lin ang="5400000" scaled="1"/>
                    </a:gradFill>
                  </a:tcPr>
                </a:tc>
                <a:extLst>
                  <a:ext uri="{0D108BD9-81ED-4DB2-BD59-A6C34878D82A}">
                    <a16:rowId xmlns:a16="http://schemas.microsoft.com/office/drawing/2014/main" xmlns="" val="3396085372"/>
                  </a:ext>
                </a:extLst>
              </a:tr>
            </a:tbl>
          </a:graphicData>
        </a:graphic>
      </p:graphicFrame>
    </p:spTree>
    <p:extLst>
      <p:ext uri="{BB962C8B-B14F-4D97-AF65-F5344CB8AC3E}">
        <p14:creationId xmlns:p14="http://schemas.microsoft.com/office/powerpoint/2010/main" xmlns="" val="12771485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98"/>
          <p:cNvGraphicFramePr>
            <a:graphicFrameLocks noGrp="1"/>
          </p:cNvGraphicFramePr>
          <p:nvPr>
            <p:extLst>
              <p:ext uri="{D42A27DB-BD31-4B8C-83A1-F6EECF244321}">
                <p14:modId xmlns:p14="http://schemas.microsoft.com/office/powerpoint/2010/main" xmlns="" val="3992835139"/>
              </p:ext>
            </p:extLst>
          </p:nvPr>
        </p:nvGraphicFramePr>
        <p:xfrm>
          <a:off x="299629" y="1282789"/>
          <a:ext cx="10192418" cy="4147780"/>
        </p:xfrm>
        <a:graphic>
          <a:graphicData uri="http://schemas.openxmlformats.org/drawingml/2006/table">
            <a:tbl>
              <a:tblPr/>
              <a:tblGrid>
                <a:gridCol w="10192418">
                  <a:extLst>
                    <a:ext uri="{9D8B030D-6E8A-4147-A177-3AD203B41FA5}">
                      <a16:colId xmlns:a16="http://schemas.microsoft.com/office/drawing/2014/main" xmlns="" val="20000"/>
                    </a:ext>
                  </a:extLst>
                </a:gridCol>
              </a:tblGrid>
              <a:tr h="2861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200" b="1" i="1" u="none" strike="noStrike" cap="none" normalizeH="0" baseline="0" dirty="0" smtClean="0">
                          <a:ln>
                            <a:noFill/>
                          </a:ln>
                          <a:solidFill>
                            <a:schemeClr val="tx1"/>
                          </a:solidFill>
                          <a:effectLst/>
                          <a:latin typeface="Arial" pitchFamily="34" charset="0"/>
                        </a:rPr>
                        <a:t>ГОРОДСКИЕ ОКРУГА</a:t>
                      </a:r>
                    </a:p>
                  </a:txBody>
                  <a:tcPr marL="106934" marR="106934" marT="50408" marB="504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6200000" scaled="1"/>
                      <a:tileRect/>
                    </a:gradFill>
                  </a:tcPr>
                </a:tc>
                <a:extLst>
                  <a:ext uri="{0D108BD9-81ED-4DB2-BD59-A6C34878D82A}">
                    <a16:rowId xmlns:a16="http://schemas.microsoft.com/office/drawing/2014/main" xmlns="" val="10000"/>
                  </a:ext>
                </a:extLst>
              </a:tr>
              <a:tr h="2861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200" b="1" i="1" u="none" strike="noStrike" cap="none" normalizeH="0" baseline="0" dirty="0" smtClean="0">
                          <a:ln>
                            <a:noFill/>
                          </a:ln>
                          <a:solidFill>
                            <a:schemeClr val="tx1"/>
                          </a:solidFill>
                          <a:effectLst/>
                          <a:latin typeface="Arial" pitchFamily="34" charset="0"/>
                        </a:rPr>
                        <a:t>Городской округ город </a:t>
                      </a:r>
                      <a:r>
                        <a:rPr kumimoji="0" lang="ru-RU" sz="1200" b="1" i="1" u="none" strike="noStrike" cap="none" normalizeH="0" baseline="0" dirty="0" err="1" smtClean="0">
                          <a:ln>
                            <a:noFill/>
                          </a:ln>
                          <a:solidFill>
                            <a:schemeClr val="tx1"/>
                          </a:solidFill>
                          <a:effectLst/>
                          <a:latin typeface="Arial" pitchFamily="34" charset="0"/>
                        </a:rPr>
                        <a:t>Нововоронеж</a:t>
                      </a:r>
                      <a:r>
                        <a:rPr kumimoji="0" lang="ru-RU" sz="1200" b="1" i="1" u="none" strike="noStrike" cap="none" normalizeH="0" baseline="0" dirty="0" smtClean="0">
                          <a:ln>
                            <a:noFill/>
                          </a:ln>
                          <a:solidFill>
                            <a:schemeClr val="tx1"/>
                          </a:solidFill>
                          <a:effectLst/>
                          <a:latin typeface="Arial" pitchFamily="34" charset="0"/>
                        </a:rPr>
                        <a:t> – 3 место</a:t>
                      </a:r>
                    </a:p>
                  </a:txBody>
                  <a:tcPr marL="106934" marR="106934" marT="50408" marB="504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1"/>
                  </a:ext>
                </a:extLst>
              </a:tr>
              <a:tr h="2284264">
                <a:tc>
                  <a:txBody>
                    <a:bodyPr/>
                    <a:lstStyle/>
                    <a:p>
                      <a:pPr marL="171450" indent="-171450" algn="just">
                        <a:lnSpc>
                          <a:spcPct val="100000"/>
                        </a:lnSpc>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число субъектов малого и среднего предпринимательства в расчете на 10 тыс. человек населения, единиц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3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(221,6 ед.),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(незначительный рост по сравнению с другими городскими округами со 183,1 ед. в 2018г. до 222,0 ед. в 2021г.));</a:t>
                      </a:r>
                    </a:p>
                    <a:p>
                      <a:pPr marL="171450" indent="-171450" algn="just">
                        <a:lnSpc>
                          <a:spcPct val="100000"/>
                        </a:lnSpc>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объем инвестиций в основной капитал (за исключением бюджетных средств) в расчете на 1 жителя, рублей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3</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(снижение с 472,5 тыс. руб. в 2018г. до 117,4 тыс. руб. в 2021г.));</a:t>
                      </a:r>
                    </a:p>
                    <a:p>
                      <a:pPr marL="171450" indent="-171450" algn="just">
                        <a:lnSpc>
                          <a:spcPct val="100000"/>
                        </a:lnSpc>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протяженности автомобильных дорог общего пользования местного значения, не отвечающих нормативным требованиям, в общей протяженности автомобильных дорог общего пользования местного значения, %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a:t>
                      </a:r>
                      <a:r>
                        <a:rPr lang="ru-RU" sz="1200" b="1" kern="1200" dirty="0" smtClean="0">
                          <a:solidFill>
                            <a:schemeClr val="tx1"/>
                          </a:solidFill>
                          <a:effectLst/>
                          <a:latin typeface="Arial" panose="020B0604020202020204" pitchFamily="34" charset="0"/>
                          <a:ea typeface="+mn-ea"/>
                          <a:cs typeface="Arial" panose="020B0604020202020204" pitchFamily="34" charset="0"/>
                        </a:rPr>
                        <a:t> 3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(77,2 %));</a:t>
                      </a:r>
                    </a:p>
                    <a:p>
                      <a:pPr marL="171450" indent="-171450" algn="just">
                        <a:lnSpc>
                          <a:spcPct val="100000"/>
                        </a:lnSpc>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1-6 лет, получающих дошкольную образовательную услугу и (или) услугу по их содержанию в муниципальных образовательных учреждениях, в общей численности детей в возрасте 1-6 лет, %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kern="1200" dirty="0" smtClean="0">
                          <a:solidFill>
                            <a:schemeClr val="tx1"/>
                          </a:solidFill>
                          <a:effectLst/>
                          <a:latin typeface="Arial" panose="020B0604020202020204" pitchFamily="34" charset="0"/>
                          <a:ea typeface="+mn-ea"/>
                          <a:cs typeface="Arial" panose="020B0604020202020204" pitchFamily="34" charset="0"/>
                        </a:rPr>
                        <a:t> (снижение со 100,2 % в 2018 г. до 93,0 % в 2021 г.)); </a:t>
                      </a:r>
                    </a:p>
                    <a:p>
                      <a:pPr marL="171450" indent="-171450" algn="just">
                        <a:lnSpc>
                          <a:spcPct val="100000"/>
                        </a:lnSpc>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3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(отсутствие динамики по отношению к 2018 году));</a:t>
                      </a:r>
                    </a:p>
                    <a:p>
                      <a:pPr marL="171450" indent="-171450" algn="just">
                        <a:lnSpc>
                          <a:spcPct val="100000"/>
                        </a:lnSpc>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населения, систематически занимающегося физической культурой и спортом, %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(42,7 %), </a:t>
                      </a:r>
                      <a:r>
                        <a:rPr lang="ru-RU" sz="1200" b="1" kern="1200" dirty="0" smtClean="0">
                          <a:solidFill>
                            <a:schemeClr val="tx1"/>
                          </a:solidFill>
                          <a:effectLst/>
                          <a:latin typeface="Arial" panose="020B0604020202020204" pitchFamily="34" charset="0"/>
                          <a:ea typeface="+mn-ea"/>
                          <a:cs typeface="Arial" panose="020B0604020202020204" pitchFamily="34" charset="0"/>
                        </a:rPr>
                        <a:t>3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(незначительный рост по сравнению с другими городскими округами с 41,2 % в 2018 г. до 43,7 % в 2021 г.));</a:t>
                      </a:r>
                    </a:p>
                    <a:p>
                      <a:pPr marL="171450" indent="-171450" algn="just">
                        <a:lnSpc>
                          <a:spcPct val="100000"/>
                        </a:lnSpc>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общая площадь жилых помещений, введенная в действие за год, приходящаяся в среднем на одного жителя, кв. м (</a:t>
                      </a:r>
                      <a:r>
                        <a:rPr lang="ru-RU" sz="1200" b="1" kern="1200" dirty="0" smtClean="0">
                          <a:solidFill>
                            <a:schemeClr val="tx1"/>
                          </a:solidFill>
                          <a:effectLst/>
                          <a:latin typeface="Arial" panose="020B0604020202020204" pitchFamily="34" charset="0"/>
                          <a:ea typeface="+mn-ea"/>
                          <a:cs typeface="Arial" panose="020B0604020202020204" pitchFamily="34" charset="0"/>
                        </a:rPr>
                        <a:t>3</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3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(0,29 кв. м)).</a:t>
                      </a:r>
                    </a:p>
                  </a:txBody>
                  <a:tcPr marL="106934" marR="106934"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55000">
                          <a:srgbClr val="FFCCCC"/>
                        </a:gs>
                        <a:gs pos="100000">
                          <a:srgbClr val="FF6600">
                            <a:gamma/>
                            <a:tint val="2353"/>
                            <a:invGamma/>
                          </a:srgbClr>
                        </a:gs>
                      </a:gsLst>
                      <a:lin ang="5400000" scaled="1"/>
                    </a:gradFill>
                  </a:tcPr>
                </a:tc>
                <a:extLst>
                  <a:ext uri="{0D108BD9-81ED-4DB2-BD59-A6C34878D82A}">
                    <a16:rowId xmlns:a16="http://schemas.microsoft.com/office/drawing/2014/main" xmlns="" val="10002"/>
                  </a:ext>
                </a:extLst>
              </a:tr>
            </a:tbl>
          </a:graphicData>
        </a:graphic>
      </p:graphicFrame>
      <p:sp>
        <p:nvSpPr>
          <p:cNvPr id="10" name="Номер слайда 9"/>
          <p:cNvSpPr>
            <a:spLocks noGrp="1"/>
          </p:cNvSpPr>
          <p:nvPr>
            <p:ph type="sldNum" sz="quarter" idx="12"/>
          </p:nvPr>
        </p:nvSpPr>
        <p:spPr>
          <a:xfrm>
            <a:off x="7968658" y="7167471"/>
            <a:ext cx="2295909" cy="393792"/>
          </a:xfrm>
        </p:spPr>
        <p:txBody>
          <a:bodyPr/>
          <a:lstStyle/>
          <a:p>
            <a:pPr>
              <a:defRPr/>
            </a:pPr>
            <a:fld id="{54AD3D45-A844-4AB9-8524-B0882179B315}" type="slidenum">
              <a:rPr lang="ru-RU" smtClean="0"/>
              <a:pPr>
                <a:defRPr/>
              </a:pPr>
              <a:t>84</a:t>
            </a:fld>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xmlns="" val="4251911568"/>
              </p:ext>
            </p:extLst>
          </p:nvPr>
        </p:nvGraphicFramePr>
        <p:xfrm>
          <a:off x="299629" y="5430570"/>
          <a:ext cx="10192418" cy="1912406"/>
        </p:xfrm>
        <a:graphic>
          <a:graphicData uri="http://schemas.openxmlformats.org/drawingml/2006/table">
            <a:tbl>
              <a:tblPr/>
              <a:tblGrid>
                <a:gridCol w="10192418">
                  <a:extLst>
                    <a:ext uri="{9D8B030D-6E8A-4147-A177-3AD203B41FA5}">
                      <a16:colId xmlns:a16="http://schemas.microsoft.com/office/drawing/2014/main" xmlns="" val="20000"/>
                    </a:ext>
                  </a:extLst>
                </a:gridCol>
              </a:tblGrid>
              <a:tr h="1959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200" b="1" i="1" u="none" strike="noStrike" cap="none" normalizeH="0" baseline="0" dirty="0" smtClean="0">
                          <a:ln>
                            <a:noFill/>
                          </a:ln>
                          <a:solidFill>
                            <a:schemeClr val="tx1"/>
                          </a:solidFill>
                          <a:effectLst/>
                          <a:latin typeface="Arial" pitchFamily="34" charset="0"/>
                          <a:cs typeface="Arial" pitchFamily="34" charset="0"/>
                        </a:rPr>
                        <a:t>МУНИЦИПАЛЬНЫЕ РАЙОНЫ</a:t>
                      </a:r>
                    </a:p>
                  </a:txBody>
                  <a:tcPr marL="106934" marR="106934" marT="50408" marB="504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6200000" scaled="1"/>
                      <a:tileRect/>
                    </a:gradFill>
                  </a:tcPr>
                </a:tc>
                <a:extLst>
                  <a:ext uri="{0D108BD9-81ED-4DB2-BD59-A6C34878D82A}">
                    <a16:rowId xmlns:a16="http://schemas.microsoft.com/office/drawing/2014/main" xmlns="" val="10000"/>
                  </a:ext>
                </a:extLst>
              </a:tr>
              <a:tr h="1959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200" b="1" i="1" u="none" strike="noStrike" cap="none" normalizeH="0" baseline="0" dirty="0" smtClean="0">
                          <a:ln>
                            <a:noFill/>
                          </a:ln>
                          <a:solidFill>
                            <a:schemeClr val="tx1"/>
                          </a:solidFill>
                          <a:effectLst/>
                          <a:latin typeface="Arial" pitchFamily="34" charset="0"/>
                          <a:cs typeface="Arial" pitchFamily="34" charset="0"/>
                        </a:rPr>
                        <a:t>Кантемировский муниципальный район – 31 место</a:t>
                      </a:r>
                    </a:p>
                  </a:txBody>
                  <a:tcPr marL="106934" marR="106934" marT="50408" marB="504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1"/>
                  </a:ext>
                </a:extLst>
              </a:tr>
              <a:tr h="1345014">
                <a:tc>
                  <a:txBody>
                    <a:bodyPr/>
                    <a:lstStyle/>
                    <a:p>
                      <a:pPr marL="171450" indent="-171450" algn="just">
                        <a:lnSpc>
                          <a:spcPct val="100000"/>
                        </a:lnSpc>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5 – 18 лет, получающих услуги по дополнительному образованию в организациях различной организационно-правовой формы и формы собственности, в общей численности детей данной возрастной группы, % (</a:t>
                      </a:r>
                      <a:r>
                        <a:rPr lang="ru-RU" sz="1200" b="1" kern="1200" dirty="0" smtClean="0">
                          <a:solidFill>
                            <a:schemeClr val="tx1"/>
                          </a:solidFill>
                          <a:effectLst/>
                          <a:latin typeface="Arial" panose="020B0604020202020204" pitchFamily="34" charset="0"/>
                          <a:ea typeface="+mn-ea"/>
                          <a:cs typeface="Arial" panose="020B0604020202020204" pitchFamily="34" charset="0"/>
                        </a:rPr>
                        <a:t>31 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31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темпа роста</a:t>
                      </a:r>
                      <a:r>
                        <a:rPr lang="ru-RU" sz="1200" kern="1200" dirty="0" smtClean="0">
                          <a:solidFill>
                            <a:schemeClr val="tx1"/>
                          </a:solidFill>
                          <a:effectLst/>
                          <a:latin typeface="Arial" panose="020B0604020202020204" pitchFamily="34" charset="0"/>
                          <a:ea typeface="+mn-ea"/>
                          <a:cs typeface="Arial" panose="020B0604020202020204" pitchFamily="34" charset="0"/>
                        </a:rPr>
                        <a:t> (снижение с 91,0 % в 2018 г. до 69,4 % в 2021 г.));</a:t>
                      </a:r>
                    </a:p>
                    <a:p>
                      <a:pPr marL="171450" indent="-171450" algn="just">
                        <a:lnSpc>
                          <a:spcPct val="100000"/>
                        </a:lnSpc>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общая площадь жилых помещений, введенная в действие за год, приходящаяся в среднем на одного жителя, кв. м (</a:t>
                      </a:r>
                      <a:r>
                        <a:rPr lang="ru-RU" sz="1200" b="1" kern="1200" dirty="0" smtClean="0">
                          <a:solidFill>
                            <a:schemeClr val="tx1"/>
                          </a:solidFill>
                          <a:effectLst/>
                          <a:latin typeface="Arial" panose="020B0604020202020204" pitchFamily="34" charset="0"/>
                          <a:ea typeface="+mn-ea"/>
                          <a:cs typeface="Arial" panose="020B0604020202020204" pitchFamily="34" charset="0"/>
                        </a:rPr>
                        <a:t>29</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30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(0,08 кв. м), </a:t>
                      </a:r>
                      <a:r>
                        <a:rPr lang="ru-RU" sz="1200" b="1" kern="1200" dirty="0" smtClean="0">
                          <a:solidFill>
                            <a:schemeClr val="tx1"/>
                          </a:solidFill>
                          <a:effectLst/>
                          <a:latin typeface="Arial" panose="020B0604020202020204" pitchFamily="34" charset="0"/>
                          <a:ea typeface="+mn-ea"/>
                          <a:cs typeface="Arial" panose="020B0604020202020204" pitchFamily="34" charset="0"/>
                        </a:rPr>
                        <a:t>29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(снижение с 0,10 кв. м в 2018 г. до 0,07 кв. м в 2021 г.));</a:t>
                      </a:r>
                    </a:p>
                  </a:txBody>
                  <a:tcPr marL="106934" marR="106934"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55000">
                          <a:srgbClr val="FFCCCC"/>
                        </a:gs>
                        <a:gs pos="100000">
                          <a:srgbClr val="FF6600">
                            <a:gamma/>
                            <a:tint val="2353"/>
                            <a:invGamma/>
                          </a:srgbClr>
                        </a:gs>
                      </a:gsLst>
                      <a:lin ang="5400000" scaled="1"/>
                    </a:gradFill>
                  </a:tcPr>
                </a:tc>
                <a:extLst>
                  <a:ext uri="{0D108BD9-81ED-4DB2-BD59-A6C34878D82A}">
                    <a16:rowId xmlns:a16="http://schemas.microsoft.com/office/drawing/2014/main" xmlns="" val="10002"/>
                  </a:ext>
                </a:extLst>
              </a:tr>
            </a:tbl>
          </a:graphicData>
        </a:graphic>
      </p:graphicFrame>
      <p:sp>
        <p:nvSpPr>
          <p:cNvPr id="8" name="Text Box 216"/>
          <p:cNvSpPr txBox="1">
            <a:spLocks noChangeArrowheads="1"/>
          </p:cNvSpPr>
          <p:nvPr/>
        </p:nvSpPr>
        <p:spPr bwMode="auto">
          <a:xfrm>
            <a:off x="581915" y="396255"/>
            <a:ext cx="10081120" cy="997877"/>
          </a:xfrm>
          <a:prstGeom prst="rect">
            <a:avLst/>
          </a:prstGeom>
          <a:noFill/>
          <a:ln w="9525">
            <a:noFill/>
            <a:miter lim="800000"/>
            <a:headEnd/>
            <a:tailEnd/>
          </a:ln>
        </p:spPr>
        <p:txBody>
          <a:bodyPr wrap="square" lIns="104306" tIns="52153" rIns="104306" bIns="52153">
            <a:spAutoFit/>
          </a:bodyPr>
          <a:lstStyle/>
          <a:p>
            <a:pPr algn="ctr"/>
            <a:r>
              <a:rPr lang="ru-RU" sz="1400" b="1" i="1" u="sng" dirty="0">
                <a:latin typeface="Arial" pitchFamily="34" charset="0"/>
                <a:cs typeface="Arial" pitchFamily="34" charset="0"/>
              </a:rPr>
              <a:t>Муниципальные образования – аутсайдеры по комплексной </a:t>
            </a:r>
            <a:r>
              <a:rPr lang="ru-RU" sz="1400" b="1" i="1" u="sng" dirty="0" smtClean="0">
                <a:latin typeface="Arial" pitchFamily="34" charset="0"/>
                <a:cs typeface="Arial" pitchFamily="34" charset="0"/>
              </a:rPr>
              <a:t>оценке</a:t>
            </a:r>
          </a:p>
          <a:p>
            <a:pPr algn="ctr"/>
            <a:endParaRPr lang="ru-RU" sz="1200" b="1" i="1" u="sng" dirty="0">
              <a:latin typeface="Arial" pitchFamily="34" charset="0"/>
              <a:cs typeface="Arial" pitchFamily="34" charset="0"/>
            </a:endParaRPr>
          </a:p>
          <a:p>
            <a:pPr algn="ctr"/>
            <a:r>
              <a:rPr lang="ru-RU" sz="1200" b="1" i="1" dirty="0" smtClean="0">
                <a:latin typeface="Arial" pitchFamily="34" charset="0"/>
                <a:cs typeface="Arial" pitchFamily="34" charset="0"/>
              </a:rPr>
              <a:t>Показатели, оказавшие наибольшее влияние на рейтинг муниципальных образований </a:t>
            </a:r>
            <a:r>
              <a:rPr lang="ru-RU" sz="1200" b="1" i="1" dirty="0" smtClean="0">
                <a:solidFill>
                  <a:srgbClr val="000000"/>
                </a:solidFill>
                <a:latin typeface="Arial" pitchFamily="34" charset="0"/>
                <a:cs typeface="Arial" pitchFamily="34" charset="0"/>
              </a:rPr>
              <a:t>по комплексной оценке показателей эффективности деятельности органов местного самоуправления по итогам 2021 года </a:t>
            </a:r>
          </a:p>
          <a:p>
            <a:pPr algn="ctr"/>
            <a:endParaRPr lang="ru-RU" sz="800" b="1" i="1"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42090102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98"/>
          <p:cNvGraphicFramePr>
            <a:graphicFrameLocks noGrp="1"/>
          </p:cNvGraphicFramePr>
          <p:nvPr>
            <p:extLst>
              <p:ext uri="{D42A27DB-BD31-4B8C-83A1-F6EECF244321}">
                <p14:modId xmlns:p14="http://schemas.microsoft.com/office/powerpoint/2010/main" xmlns="" val="772557756"/>
              </p:ext>
            </p:extLst>
          </p:nvPr>
        </p:nvGraphicFramePr>
        <p:xfrm>
          <a:off x="395078" y="1927829"/>
          <a:ext cx="9998064" cy="2977503"/>
        </p:xfrm>
        <a:graphic>
          <a:graphicData uri="http://schemas.openxmlformats.org/drawingml/2006/table">
            <a:tbl>
              <a:tblPr/>
              <a:tblGrid>
                <a:gridCol w="9998064">
                  <a:extLst>
                    <a:ext uri="{9D8B030D-6E8A-4147-A177-3AD203B41FA5}">
                      <a16:colId xmlns:a16="http://schemas.microsoft.com/office/drawing/2014/main" xmlns="" val="20000"/>
                    </a:ext>
                  </a:extLst>
                </a:gridCol>
              </a:tblGrid>
              <a:tr h="2687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200" b="1" i="1" u="none" strike="noStrike" cap="none" normalizeH="0" baseline="0" dirty="0" smtClean="0">
                          <a:ln>
                            <a:noFill/>
                          </a:ln>
                          <a:solidFill>
                            <a:schemeClr val="tx1"/>
                          </a:solidFill>
                          <a:effectLst/>
                          <a:latin typeface="Arial" pitchFamily="34" charset="0"/>
                          <a:cs typeface="Arial" pitchFamily="34" charset="0"/>
                        </a:rPr>
                        <a:t>Грибановский муниципальный район – 30 место</a:t>
                      </a:r>
                      <a:endParaRPr kumimoji="0" lang="ru-RU" sz="1200" b="1" i="1" u="none" strike="noStrike" cap="none" normalizeH="0" baseline="0" dirty="0" smtClean="0">
                        <a:ln>
                          <a:noFill/>
                        </a:ln>
                        <a:solidFill>
                          <a:schemeClr val="tx1"/>
                        </a:solidFill>
                        <a:effectLst/>
                        <a:latin typeface="Arial" pitchFamily="34" charset="0"/>
                      </a:endParaRPr>
                    </a:p>
                  </a:txBody>
                  <a:tcPr marL="106934" marR="106934" marT="50408" marB="504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0"/>
                  </a:ext>
                </a:extLst>
              </a:tr>
              <a:tr h="2693807">
                <a:tc>
                  <a:txBody>
                    <a:bodyPr/>
                    <a:lstStyle/>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объем инвестиций в основной капитал (за исключением бюджетных средств) в расчете на 1 жителя, рублей (</a:t>
                      </a:r>
                      <a:r>
                        <a:rPr lang="ru-RU" sz="1200" b="1" kern="1200" dirty="0" smtClean="0">
                          <a:solidFill>
                            <a:schemeClr val="tx1"/>
                          </a:solidFill>
                          <a:effectLst/>
                          <a:latin typeface="Arial" panose="020B0604020202020204" pitchFamily="34" charset="0"/>
                          <a:ea typeface="+mn-ea"/>
                          <a:cs typeface="Arial" panose="020B0604020202020204" pitchFamily="34" charset="0"/>
                        </a:rPr>
                        <a:t>31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29</a:t>
                      </a:r>
                      <a:r>
                        <a:rPr lang="ru-RU" sz="1200" kern="1200" dirty="0" smtClean="0">
                          <a:solidFill>
                            <a:schemeClr val="tx1"/>
                          </a:solidFill>
                          <a:effectLst/>
                          <a:latin typeface="Arial" panose="020B0604020202020204" pitchFamily="34" charset="0"/>
                          <a:ea typeface="+mn-ea"/>
                          <a:cs typeface="Arial" panose="020B0604020202020204" pitchFamily="34" charset="0"/>
                        </a:rPr>
                        <a:t> место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за 3 года (4,7 тыс. руб.), </a:t>
                      </a:r>
                      <a:r>
                        <a:rPr lang="ru-RU" sz="1200" b="1" kern="1200" dirty="0" smtClean="0">
                          <a:solidFill>
                            <a:schemeClr val="tx1"/>
                          </a:solidFill>
                          <a:effectLst/>
                          <a:latin typeface="Arial" panose="020B0604020202020204" pitchFamily="34" charset="0"/>
                          <a:ea typeface="+mn-ea"/>
                          <a:cs typeface="Arial" panose="020B0604020202020204" pitchFamily="34" charset="0"/>
                        </a:rPr>
                        <a:t>30</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(снижение с 12,8 тыс. руб. в 2018 г. до 3,0 тыс. руб. в 2021 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населения, систематически занимающегося физической культурой и спортом, % (</a:t>
                      </a:r>
                      <a:r>
                        <a:rPr lang="ru-RU" sz="1200" b="1" kern="1200" dirty="0" smtClean="0">
                          <a:solidFill>
                            <a:schemeClr val="tx1"/>
                          </a:solidFill>
                          <a:effectLst/>
                          <a:latin typeface="Arial" panose="020B0604020202020204" pitchFamily="34" charset="0"/>
                          <a:ea typeface="+mn-ea"/>
                          <a:cs typeface="Arial" panose="020B0604020202020204" pitchFamily="34" charset="0"/>
                        </a:rPr>
                        <a:t>28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29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(незначительный рост по сравнению с другими муниципальными районами с 47,7 % в 2018 г. до 51,4 % в 2021 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 (</a:t>
                      </a:r>
                      <a:r>
                        <a:rPr lang="ru-RU" sz="1200" b="1" kern="1200" dirty="0" smtClean="0">
                          <a:solidFill>
                            <a:schemeClr val="tx1"/>
                          </a:solidFill>
                          <a:effectLst/>
                          <a:latin typeface="Arial" panose="020B0604020202020204" pitchFamily="34" charset="0"/>
                          <a:ea typeface="+mn-ea"/>
                          <a:cs typeface="Arial" panose="020B0604020202020204" pitchFamily="34" charset="0"/>
                        </a:rPr>
                        <a:t>27 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22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(87,8 %), </a:t>
                      </a:r>
                      <a:r>
                        <a:rPr lang="ru-RU" sz="1200" b="1" kern="1200" dirty="0" smtClean="0">
                          <a:solidFill>
                            <a:schemeClr val="tx1"/>
                          </a:solidFill>
                          <a:effectLst/>
                          <a:latin typeface="Arial" panose="020B0604020202020204" pitchFamily="34" charset="0"/>
                          <a:ea typeface="+mn-ea"/>
                          <a:cs typeface="Arial" panose="020B0604020202020204" pitchFamily="34" charset="0"/>
                        </a:rPr>
                        <a:t>26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(незначительный рост с 87,3 % в 2018 г. до 88,1 %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общая площадь жилых помещений, введенная в действие за год, приходящаяся в среднем на одного жителя, кв. м (</a:t>
                      </a:r>
                      <a:r>
                        <a:rPr lang="ru-RU" sz="1200" b="1" kern="1200" dirty="0" smtClean="0">
                          <a:solidFill>
                            <a:schemeClr val="tx1"/>
                          </a:solidFill>
                          <a:effectLst/>
                          <a:latin typeface="Arial" panose="020B0604020202020204" pitchFamily="34" charset="0"/>
                          <a:ea typeface="+mn-ea"/>
                          <a:cs typeface="Arial" panose="020B0604020202020204" pitchFamily="34" charset="0"/>
                        </a:rPr>
                        <a:t>26</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26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(снижение с 0,27 кв. м в 2018 г. до 0,24 кв. м в 2021 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удовлетворенность населения деятельностью органов местного самоуправления, % (</a:t>
                      </a:r>
                      <a:r>
                        <a:rPr lang="ru-RU" sz="1200" b="1" kern="1200" dirty="0" smtClean="0">
                          <a:solidFill>
                            <a:schemeClr val="tx1"/>
                          </a:solidFill>
                          <a:effectLst/>
                          <a:latin typeface="Arial" panose="020B0604020202020204" pitchFamily="34" charset="0"/>
                          <a:ea typeface="+mn-ea"/>
                          <a:cs typeface="Arial" panose="020B0604020202020204" pitchFamily="34" charset="0"/>
                        </a:rPr>
                        <a:t>26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22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(48,4 %),</a:t>
                      </a:r>
                      <a:r>
                        <a:rPr lang="ru-RU" sz="1200" b="1" kern="1200" dirty="0" smtClean="0">
                          <a:solidFill>
                            <a:schemeClr val="tx1"/>
                          </a:solidFill>
                          <a:effectLst/>
                          <a:latin typeface="Arial" panose="020B0604020202020204" pitchFamily="34" charset="0"/>
                          <a:ea typeface="+mn-ea"/>
                          <a:cs typeface="Arial" panose="020B0604020202020204" pitchFamily="34" charset="0"/>
                        </a:rPr>
                        <a:t> 29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 </a:t>
                      </a:r>
                      <a:r>
                        <a:rPr lang="ru-RU" sz="1200" kern="1200" dirty="0" smtClean="0">
                          <a:solidFill>
                            <a:schemeClr val="tx1"/>
                          </a:solidFill>
                          <a:effectLst/>
                          <a:latin typeface="Arial" panose="020B0604020202020204" pitchFamily="34" charset="0"/>
                          <a:ea typeface="+mn-ea"/>
                          <a:cs typeface="Arial" panose="020B0604020202020204" pitchFamily="34" charset="0"/>
                        </a:rPr>
                        <a:t>(снижение с 56,5 % в 2018 г. до 51,2 % в 2021 г.)).</a:t>
                      </a:r>
                    </a:p>
                  </a:txBody>
                  <a:tcPr marL="106934" marR="106934"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55000">
                          <a:srgbClr val="FFCCCC"/>
                        </a:gs>
                        <a:gs pos="100000">
                          <a:srgbClr val="FF6600">
                            <a:gamma/>
                            <a:tint val="2353"/>
                            <a:invGamma/>
                          </a:srgbClr>
                        </a:gs>
                      </a:gsLst>
                      <a:lin ang="5400000" scaled="1"/>
                    </a:gradFill>
                  </a:tcPr>
                </a:tc>
                <a:extLst>
                  <a:ext uri="{0D108BD9-81ED-4DB2-BD59-A6C34878D82A}">
                    <a16:rowId xmlns:a16="http://schemas.microsoft.com/office/drawing/2014/main" xmlns="" val="10001"/>
                  </a:ext>
                </a:extLst>
              </a:tr>
            </a:tbl>
          </a:graphicData>
        </a:graphic>
      </p:graphicFrame>
      <p:sp>
        <p:nvSpPr>
          <p:cNvPr id="10" name="Номер слайда 9"/>
          <p:cNvSpPr>
            <a:spLocks noGrp="1"/>
          </p:cNvSpPr>
          <p:nvPr>
            <p:ph type="sldNum" sz="quarter" idx="12"/>
          </p:nvPr>
        </p:nvSpPr>
        <p:spPr>
          <a:xfrm>
            <a:off x="7968658" y="7167471"/>
            <a:ext cx="2295909" cy="393792"/>
          </a:xfrm>
        </p:spPr>
        <p:txBody>
          <a:bodyPr/>
          <a:lstStyle/>
          <a:p>
            <a:pPr>
              <a:defRPr/>
            </a:pPr>
            <a:fld id="{54AD3D45-A844-4AB9-8524-B0882179B315}" type="slidenum">
              <a:rPr lang="ru-RU" smtClean="0"/>
              <a:pPr>
                <a:defRPr/>
              </a:pPr>
              <a:t>85</a:t>
            </a:fld>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xmlns="" val="2412621083"/>
              </p:ext>
            </p:extLst>
          </p:nvPr>
        </p:nvGraphicFramePr>
        <p:xfrm>
          <a:off x="403543" y="4905332"/>
          <a:ext cx="9998064" cy="2396192"/>
        </p:xfrm>
        <a:graphic>
          <a:graphicData uri="http://schemas.openxmlformats.org/drawingml/2006/table">
            <a:tbl>
              <a:tblPr/>
              <a:tblGrid>
                <a:gridCol w="9998064">
                  <a:extLst>
                    <a:ext uri="{9D8B030D-6E8A-4147-A177-3AD203B41FA5}">
                      <a16:colId xmlns:a16="http://schemas.microsoft.com/office/drawing/2014/main" xmlns="" val="20000"/>
                    </a:ext>
                  </a:extLst>
                </a:gridCol>
              </a:tblGrid>
              <a:tr h="277154">
                <a:tc>
                  <a:txBody>
                    <a:bodyPr/>
                    <a:lstStyle/>
                    <a:p>
                      <a:pPr marL="0" marR="0" lvl="0" indent="182563" algn="ctr" defTabSz="1043056" rtl="0" eaLnBrk="1" fontAlgn="auto" latinLnBrk="0" hangingPunct="1">
                        <a:lnSpc>
                          <a:spcPct val="100000"/>
                        </a:lnSpc>
                        <a:spcBef>
                          <a:spcPts val="0"/>
                        </a:spcBef>
                        <a:spcAft>
                          <a:spcPts val="0"/>
                        </a:spcAft>
                        <a:buClrTx/>
                        <a:buSzTx/>
                        <a:buFontTx/>
                        <a:buNone/>
                        <a:tabLst/>
                        <a:defRPr/>
                      </a:pPr>
                      <a:r>
                        <a:rPr kumimoji="0" lang="ru-RU" sz="1200" b="1" i="1" u="none" strike="noStrike" cap="none" normalizeH="0" baseline="0" dirty="0" smtClean="0">
                          <a:ln>
                            <a:noFill/>
                          </a:ln>
                          <a:solidFill>
                            <a:schemeClr val="tx1"/>
                          </a:solidFill>
                          <a:effectLst/>
                          <a:latin typeface="Arial" pitchFamily="34" charset="0"/>
                          <a:cs typeface="Arial" pitchFamily="34" charset="0"/>
                        </a:rPr>
                        <a:t>Аннинский муниципальный район – 29 место</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txBody>
                  <a:tcPr marL="106934" marR="106934" marT="50408" marB="504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0"/>
                  </a:ext>
                </a:extLst>
              </a:tr>
              <a:tr h="2067407">
                <a:tc>
                  <a:txBody>
                    <a:bodyPr/>
                    <a:lstStyle/>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удовлетворенность населения деятельностью органов местного самоуправления, % (</a:t>
                      </a:r>
                      <a:r>
                        <a:rPr lang="ru-RU" sz="1200" b="1" kern="1200" dirty="0" smtClean="0">
                          <a:solidFill>
                            <a:schemeClr val="tx1"/>
                          </a:solidFill>
                          <a:effectLst/>
                          <a:latin typeface="Arial" panose="020B0604020202020204" pitchFamily="34" charset="0"/>
                          <a:ea typeface="+mn-ea"/>
                          <a:cs typeface="Arial" panose="020B0604020202020204" pitchFamily="34" charset="0"/>
                        </a:rPr>
                        <a:t>31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31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(24,3 %),</a:t>
                      </a:r>
                      <a:r>
                        <a:rPr lang="ru-RU" sz="1200" b="1" kern="1200" dirty="0" smtClean="0">
                          <a:solidFill>
                            <a:schemeClr val="tx1"/>
                          </a:solidFill>
                          <a:effectLst/>
                          <a:latin typeface="Arial" panose="020B0604020202020204" pitchFamily="34" charset="0"/>
                          <a:ea typeface="+mn-ea"/>
                          <a:cs typeface="Arial" panose="020B0604020202020204" pitchFamily="34" charset="0"/>
                        </a:rPr>
                        <a:t> 30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 </a:t>
                      </a:r>
                      <a:r>
                        <a:rPr lang="ru-RU" sz="1200" kern="1200" dirty="0" smtClean="0">
                          <a:solidFill>
                            <a:schemeClr val="tx1"/>
                          </a:solidFill>
                          <a:effectLst/>
                          <a:latin typeface="Arial" panose="020B0604020202020204" pitchFamily="34" charset="0"/>
                          <a:ea typeface="+mn-ea"/>
                          <a:cs typeface="Arial" panose="020B0604020202020204" pitchFamily="34" charset="0"/>
                        </a:rPr>
                        <a:t>(снижение с 27,6 % в 2018 г. до 24,2 % в 2021 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 (</a:t>
                      </a:r>
                      <a:r>
                        <a:rPr lang="ru-RU" sz="1200" b="1" kern="1200" dirty="0" smtClean="0">
                          <a:solidFill>
                            <a:schemeClr val="tx1"/>
                          </a:solidFill>
                          <a:effectLst/>
                          <a:latin typeface="Arial" panose="020B0604020202020204" pitchFamily="34" charset="0"/>
                          <a:ea typeface="+mn-ea"/>
                          <a:cs typeface="Arial" panose="020B0604020202020204" pitchFamily="34" charset="0"/>
                        </a:rPr>
                        <a:t>22 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24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(незначительный рост с 91,1 % в 2018 г. до 92,2 %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5 – 18 лет, получающих услуги по дополнительному образованию в организациях различной организационно-правовой формы и формы собственности, в общей численности детей данной возрастной группы, % (</a:t>
                      </a:r>
                      <a:r>
                        <a:rPr lang="ru-RU" sz="1200" b="1" kern="1200" dirty="0" smtClean="0">
                          <a:solidFill>
                            <a:schemeClr val="tx1"/>
                          </a:solidFill>
                          <a:effectLst/>
                          <a:latin typeface="Arial" panose="020B0604020202020204" pitchFamily="34" charset="0"/>
                          <a:ea typeface="+mn-ea"/>
                          <a:cs typeface="Arial" panose="020B0604020202020204" pitchFamily="34" charset="0"/>
                        </a:rPr>
                        <a:t>24 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23</a:t>
                      </a:r>
                      <a:r>
                        <a:rPr lang="ru-RU" sz="1200" kern="1200" dirty="0" smtClean="0">
                          <a:solidFill>
                            <a:schemeClr val="tx1"/>
                          </a:solidFill>
                          <a:effectLst/>
                          <a:latin typeface="Arial" panose="020B0604020202020204" pitchFamily="34" charset="0"/>
                          <a:ea typeface="+mn-ea"/>
                          <a:cs typeface="Arial" panose="020B0604020202020204" pitchFamily="34" charset="0"/>
                        </a:rPr>
                        <a:t> место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за 3 года (77,5 %));</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общая площадь жилых помещений, введенная в действие за год, приходящаяся в среднем на одного жителя, кв. м (</a:t>
                      </a:r>
                      <a:r>
                        <a:rPr lang="ru-RU" sz="1200" b="1" kern="1200" dirty="0" smtClean="0">
                          <a:solidFill>
                            <a:schemeClr val="tx1"/>
                          </a:solidFill>
                          <a:effectLst/>
                          <a:latin typeface="Arial" panose="020B0604020202020204" pitchFamily="34" charset="0"/>
                          <a:ea typeface="+mn-ea"/>
                          <a:cs typeface="Arial" panose="020B0604020202020204" pitchFamily="34" charset="0"/>
                        </a:rPr>
                        <a:t>22</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24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(0,16 кв. м)).</a:t>
                      </a:r>
                    </a:p>
                  </a:txBody>
                  <a:tcPr marL="106934" marR="106934" marT="50408" marB="504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55000">
                          <a:srgbClr val="FFCCCC"/>
                        </a:gs>
                        <a:gs pos="100000">
                          <a:srgbClr val="FF6600">
                            <a:gamma/>
                            <a:tint val="2353"/>
                            <a:invGamma/>
                          </a:srgbClr>
                        </a:gs>
                      </a:gsLst>
                      <a:lin ang="5400000" scaled="1"/>
                    </a:gradFill>
                  </a:tcPr>
                </a:tc>
                <a:extLst>
                  <a:ext uri="{0D108BD9-81ED-4DB2-BD59-A6C34878D82A}">
                    <a16:rowId xmlns:a16="http://schemas.microsoft.com/office/drawing/2014/main" xmlns="" val="10001"/>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xmlns="" val="533665645"/>
              </p:ext>
            </p:extLst>
          </p:nvPr>
        </p:nvGraphicFramePr>
        <p:xfrm>
          <a:off x="386613" y="451307"/>
          <a:ext cx="10014994" cy="1481792"/>
        </p:xfrm>
        <a:graphic>
          <a:graphicData uri="http://schemas.openxmlformats.org/drawingml/2006/table">
            <a:tbl>
              <a:tblPr/>
              <a:tblGrid>
                <a:gridCol w="10014994">
                  <a:extLst>
                    <a:ext uri="{9D8B030D-6E8A-4147-A177-3AD203B41FA5}">
                      <a16:colId xmlns:a16="http://schemas.microsoft.com/office/drawing/2014/main" xmlns="" val="2214773582"/>
                    </a:ext>
                  </a:extLst>
                </a:gridCol>
              </a:tblGrid>
              <a:tr h="2425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200" b="1" i="1" u="none" strike="noStrike" cap="none" normalizeH="0" baseline="0" dirty="0" smtClean="0">
                          <a:ln>
                            <a:noFill/>
                          </a:ln>
                          <a:solidFill>
                            <a:schemeClr val="tx1"/>
                          </a:solidFill>
                          <a:effectLst/>
                          <a:latin typeface="Arial" pitchFamily="34" charset="0"/>
                          <a:cs typeface="Arial" pitchFamily="34" charset="0"/>
                        </a:rPr>
                        <a:t>Кантемировский муниципальный район (продолжение)</a:t>
                      </a:r>
                    </a:p>
                  </a:txBody>
                  <a:tcPr marL="106934" marR="106934" marT="50408" marB="504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908865406"/>
                  </a:ext>
                </a:extLst>
              </a:tr>
              <a:tr h="1128672">
                <a:tc>
                  <a:txBody>
                    <a:bodyPr/>
                    <a:lstStyle/>
                    <a:p>
                      <a:pPr marL="171450" indent="-171450" algn="just">
                        <a:lnSpc>
                          <a:spcPct val="100000"/>
                        </a:lnSpc>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1-6 лет, получающих дошкольную образовательную услугу и (или) услугу по их содержанию в муниципальных образовательных учреждениях, в общей численности детей в возрасте 1-6 лет, % (</a:t>
                      </a:r>
                      <a:r>
                        <a:rPr lang="ru-RU" sz="1200" b="1" kern="1200" dirty="0" smtClean="0">
                          <a:solidFill>
                            <a:schemeClr val="tx1"/>
                          </a:solidFill>
                          <a:effectLst/>
                          <a:latin typeface="Arial" panose="020B0604020202020204" pitchFamily="34" charset="0"/>
                          <a:ea typeface="+mn-ea"/>
                          <a:cs typeface="Arial" panose="020B0604020202020204" pitchFamily="34" charset="0"/>
                        </a:rPr>
                        <a:t>28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29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kern="1200" dirty="0" smtClean="0">
                          <a:solidFill>
                            <a:schemeClr val="tx1"/>
                          </a:solidFill>
                          <a:effectLst/>
                          <a:latin typeface="Arial" panose="020B0604020202020204" pitchFamily="34" charset="0"/>
                          <a:ea typeface="+mn-ea"/>
                          <a:cs typeface="Arial" panose="020B0604020202020204" pitchFamily="34" charset="0"/>
                        </a:rPr>
                        <a:t> (снижение с 51,8 % в 2018 г. до 46,6 % в 2021 г.)); </a:t>
                      </a:r>
                    </a:p>
                    <a:p>
                      <a:pPr marL="171450" indent="-171450" algn="just">
                        <a:lnSpc>
                          <a:spcPct val="100000"/>
                        </a:lnSpc>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 (</a:t>
                      </a:r>
                      <a:r>
                        <a:rPr lang="ru-RU" sz="1200" b="1" kern="1200" dirty="0" smtClean="0">
                          <a:solidFill>
                            <a:schemeClr val="tx1"/>
                          </a:solidFill>
                          <a:effectLst/>
                          <a:latin typeface="Arial" panose="020B0604020202020204" pitchFamily="34" charset="0"/>
                          <a:ea typeface="+mn-ea"/>
                          <a:cs typeface="Arial" panose="020B0604020202020204" pitchFamily="34" charset="0"/>
                        </a:rPr>
                        <a:t>26 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27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(85,5 %)).</a:t>
                      </a:r>
                    </a:p>
                  </a:txBody>
                  <a:tcPr marL="106934" marR="106934"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55000">
                          <a:srgbClr val="FFCCCC"/>
                        </a:gs>
                        <a:gs pos="100000">
                          <a:srgbClr val="FF6600">
                            <a:gamma/>
                            <a:tint val="2353"/>
                            <a:invGamma/>
                          </a:srgbClr>
                        </a:gs>
                      </a:gsLst>
                      <a:lin ang="5400000" scaled="1"/>
                    </a:gradFill>
                  </a:tcPr>
                </a:tc>
                <a:extLst>
                  <a:ext uri="{0D108BD9-81ED-4DB2-BD59-A6C34878D82A}">
                    <a16:rowId xmlns:a16="http://schemas.microsoft.com/office/drawing/2014/main" xmlns="" val="3342435726"/>
                  </a:ext>
                </a:extLst>
              </a:tr>
            </a:tbl>
          </a:graphicData>
        </a:graphic>
      </p:graphicFrame>
    </p:spTree>
    <p:extLst>
      <p:ext uri="{BB962C8B-B14F-4D97-AF65-F5344CB8AC3E}">
        <p14:creationId xmlns:p14="http://schemas.microsoft.com/office/powerpoint/2010/main" xmlns="" val="131368106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98"/>
          <p:cNvGraphicFramePr>
            <a:graphicFrameLocks noGrp="1"/>
          </p:cNvGraphicFramePr>
          <p:nvPr>
            <p:extLst>
              <p:ext uri="{D42A27DB-BD31-4B8C-83A1-F6EECF244321}">
                <p14:modId xmlns:p14="http://schemas.microsoft.com/office/powerpoint/2010/main" xmlns="" val="1516868631"/>
              </p:ext>
            </p:extLst>
          </p:nvPr>
        </p:nvGraphicFramePr>
        <p:xfrm>
          <a:off x="346574" y="3708623"/>
          <a:ext cx="10081120" cy="2398620"/>
        </p:xfrm>
        <a:graphic>
          <a:graphicData uri="http://schemas.openxmlformats.org/drawingml/2006/table">
            <a:tbl>
              <a:tblPr/>
              <a:tblGrid>
                <a:gridCol w="10081120">
                  <a:extLst>
                    <a:ext uri="{9D8B030D-6E8A-4147-A177-3AD203B41FA5}">
                      <a16:colId xmlns:a16="http://schemas.microsoft.com/office/drawing/2014/main" xmlns="" val="20000"/>
                    </a:ext>
                  </a:extLst>
                </a:gridCol>
              </a:tblGrid>
              <a:tr h="2861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200" b="1" i="1" u="none" strike="noStrike" cap="none" normalizeH="0" baseline="0" dirty="0" smtClean="0">
                          <a:ln>
                            <a:noFill/>
                          </a:ln>
                          <a:solidFill>
                            <a:schemeClr val="tx1"/>
                          </a:solidFill>
                          <a:effectLst/>
                          <a:latin typeface="Arial" pitchFamily="34" charset="0"/>
                          <a:cs typeface="Arial" pitchFamily="34" charset="0"/>
                        </a:rPr>
                        <a:t>Россошанский муниципальный район – 27 место</a:t>
                      </a:r>
                      <a:endParaRPr kumimoji="0" lang="ru-RU" sz="1200" b="1" i="1" u="none" strike="noStrike" cap="none" normalizeH="0" baseline="0" dirty="0" smtClean="0">
                        <a:ln>
                          <a:noFill/>
                        </a:ln>
                        <a:solidFill>
                          <a:schemeClr val="tx1"/>
                        </a:solidFill>
                        <a:effectLst/>
                        <a:latin typeface="Arial" pitchFamily="34" charset="0"/>
                      </a:endParaRPr>
                    </a:p>
                  </a:txBody>
                  <a:tcPr marL="106934" marR="106934" marT="50408" marB="504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0"/>
                  </a:ext>
                </a:extLst>
              </a:tr>
              <a:tr h="1946124">
                <a:tc>
                  <a:txBody>
                    <a:bodyPr/>
                    <a:lstStyle/>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удовлетворенность населения деятельностью органов местного самоуправления, % (</a:t>
                      </a:r>
                      <a:r>
                        <a:rPr lang="ru-RU" sz="1200" b="1" kern="1200" dirty="0" smtClean="0">
                          <a:solidFill>
                            <a:schemeClr val="tx1"/>
                          </a:solidFill>
                          <a:effectLst/>
                          <a:latin typeface="Arial" panose="020B0604020202020204" pitchFamily="34" charset="0"/>
                          <a:ea typeface="+mn-ea"/>
                          <a:cs typeface="Arial" panose="020B0604020202020204" pitchFamily="34" charset="0"/>
                        </a:rPr>
                        <a:t>29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30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(36,3 %),</a:t>
                      </a:r>
                      <a:r>
                        <a:rPr lang="ru-RU" sz="1200" b="1" kern="1200" dirty="0" smtClean="0">
                          <a:solidFill>
                            <a:schemeClr val="tx1"/>
                          </a:solidFill>
                          <a:effectLst/>
                          <a:latin typeface="Arial" panose="020B0604020202020204" pitchFamily="34" charset="0"/>
                          <a:ea typeface="+mn-ea"/>
                          <a:cs typeface="Arial" panose="020B0604020202020204" pitchFamily="34" charset="0"/>
                        </a:rPr>
                        <a:t> 24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 </a:t>
                      </a:r>
                      <a:r>
                        <a:rPr lang="ru-RU" sz="1200" kern="1200" dirty="0" smtClean="0">
                          <a:solidFill>
                            <a:schemeClr val="tx1"/>
                          </a:solidFill>
                          <a:effectLst/>
                          <a:latin typeface="Arial" panose="020B0604020202020204" pitchFamily="34" charset="0"/>
                          <a:ea typeface="+mn-ea"/>
                          <a:cs typeface="Arial" panose="020B0604020202020204" pitchFamily="34" charset="0"/>
                        </a:rPr>
                        <a:t>(незначительный рост по сравнению с другими районами с 38,6 % в 2018 г. до 39,4 % в 2021 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населения, систематически занимающегося физической культурой и спортом, % (</a:t>
                      </a:r>
                      <a:r>
                        <a:rPr lang="ru-RU" sz="1200" b="1" kern="1200" dirty="0" smtClean="0">
                          <a:solidFill>
                            <a:schemeClr val="tx1"/>
                          </a:solidFill>
                          <a:effectLst/>
                          <a:latin typeface="Arial" panose="020B0604020202020204" pitchFamily="34" charset="0"/>
                          <a:ea typeface="+mn-ea"/>
                          <a:cs typeface="Arial" panose="020B0604020202020204" pitchFamily="34" charset="0"/>
                        </a:rPr>
                        <a:t>26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27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(незначительный рост по сравнению с другими муниципальными районами с 46,1 % в 2018 г. до 50,8 % в 2021 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общая площадь жилых помещений, введенная в действие за год, приходящаяся в среднем на одного жителя, кв. м (</a:t>
                      </a:r>
                      <a:r>
                        <a:rPr lang="ru-RU" sz="1200" b="1" kern="1200" dirty="0" smtClean="0">
                          <a:solidFill>
                            <a:schemeClr val="tx1"/>
                          </a:solidFill>
                          <a:effectLst/>
                          <a:latin typeface="Arial" panose="020B0604020202020204" pitchFamily="34" charset="0"/>
                          <a:ea typeface="+mn-ea"/>
                          <a:cs typeface="Arial" panose="020B0604020202020204" pitchFamily="34" charset="0"/>
                        </a:rPr>
                        <a:t>25</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25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(снижение с 0,33 кв. м в 2018 г. до 0,30 кв. м в 2021 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протяженности автомобильных дорог общего пользования местного значения, не отвечающих нормативным требованиям, в общей протяженности автомобильных дорог общего пользования местного значения, % (</a:t>
                      </a:r>
                      <a:r>
                        <a:rPr lang="ru-RU" sz="1200" b="1" kern="1200" dirty="0" smtClean="0">
                          <a:solidFill>
                            <a:schemeClr val="tx1"/>
                          </a:solidFill>
                          <a:effectLst/>
                          <a:latin typeface="Arial" panose="020B0604020202020204" pitchFamily="34" charset="0"/>
                          <a:ea typeface="+mn-ea"/>
                          <a:cs typeface="Arial" panose="020B0604020202020204" pitchFamily="34" charset="0"/>
                        </a:rPr>
                        <a:t>23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28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(незначительное снижение по сравнению с другими районами с 78,9 % в 2018 г. до 71,1 % в 2021 г.)).</a:t>
                      </a:r>
                    </a:p>
                    <a:p>
                      <a:pPr marL="171450" indent="-171450" algn="just">
                        <a:buFont typeface="Wingdings" panose="05000000000000000000" pitchFamily="2" charset="2"/>
                        <a:buChar char="ü"/>
                      </a:pPr>
                      <a:endParaRPr lang="ru-RU" sz="1200" kern="1200" dirty="0" smtClean="0">
                        <a:solidFill>
                          <a:schemeClr val="tx1"/>
                        </a:solidFill>
                        <a:effectLst/>
                        <a:latin typeface="Arial" panose="020B0604020202020204" pitchFamily="34" charset="0"/>
                        <a:ea typeface="+mn-ea"/>
                        <a:cs typeface="Arial" panose="020B0604020202020204" pitchFamily="34" charset="0"/>
                      </a:endParaRPr>
                    </a:p>
                  </a:txBody>
                  <a:tcPr marL="106934" marR="106934"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72000">
                          <a:srgbClr val="FFCCCC"/>
                        </a:gs>
                        <a:gs pos="100000">
                          <a:srgbClr val="FF6600">
                            <a:gamma/>
                            <a:tint val="2353"/>
                            <a:invGamma/>
                          </a:srgbClr>
                        </a:gs>
                      </a:gsLst>
                      <a:lin ang="5400000" scaled="1"/>
                    </a:gradFill>
                  </a:tcPr>
                </a:tc>
                <a:extLst>
                  <a:ext uri="{0D108BD9-81ED-4DB2-BD59-A6C34878D82A}">
                    <a16:rowId xmlns:a16="http://schemas.microsoft.com/office/drawing/2014/main" xmlns="" val="10001"/>
                  </a:ext>
                </a:extLst>
              </a:tr>
            </a:tbl>
          </a:graphicData>
        </a:graphic>
      </p:graphicFrame>
      <p:sp>
        <p:nvSpPr>
          <p:cNvPr id="10" name="Номер слайда 9"/>
          <p:cNvSpPr>
            <a:spLocks noGrp="1"/>
          </p:cNvSpPr>
          <p:nvPr>
            <p:ph type="sldNum" sz="quarter" idx="12"/>
          </p:nvPr>
        </p:nvSpPr>
        <p:spPr>
          <a:xfrm>
            <a:off x="7968658" y="7167471"/>
            <a:ext cx="2295909" cy="393792"/>
          </a:xfrm>
        </p:spPr>
        <p:txBody>
          <a:bodyPr/>
          <a:lstStyle/>
          <a:p>
            <a:pPr>
              <a:defRPr/>
            </a:pPr>
            <a:fld id="{54AD3D45-A844-4AB9-8524-B0882179B315}" type="slidenum">
              <a:rPr lang="ru-RU" smtClean="0"/>
              <a:pPr>
                <a:defRPr/>
              </a:pPr>
              <a:t>86</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xmlns="" val="774986116"/>
              </p:ext>
            </p:extLst>
          </p:nvPr>
        </p:nvGraphicFramePr>
        <p:xfrm>
          <a:off x="346807" y="984335"/>
          <a:ext cx="10110430" cy="2736304"/>
        </p:xfrm>
        <a:graphic>
          <a:graphicData uri="http://schemas.openxmlformats.org/drawingml/2006/table">
            <a:tbl>
              <a:tblPr/>
              <a:tblGrid>
                <a:gridCol w="10110430">
                  <a:extLst>
                    <a:ext uri="{9D8B030D-6E8A-4147-A177-3AD203B41FA5}">
                      <a16:colId xmlns:a16="http://schemas.microsoft.com/office/drawing/2014/main" xmlns="" val="20000"/>
                    </a:ext>
                  </a:extLst>
                </a:gridCol>
              </a:tblGrid>
              <a:tr h="3009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1" u="none" strike="noStrike" cap="none" normalizeH="0" baseline="0" dirty="0" smtClean="0">
                          <a:ln>
                            <a:noFill/>
                          </a:ln>
                          <a:solidFill>
                            <a:schemeClr val="tx1"/>
                          </a:solidFill>
                          <a:effectLst/>
                          <a:latin typeface="Arial" pitchFamily="34" charset="0"/>
                          <a:cs typeface="Arial" pitchFamily="34" charset="0"/>
                        </a:rPr>
                        <a:t>Каширский муниципальный район – 28 место</a:t>
                      </a:r>
                    </a:p>
                  </a:txBody>
                  <a:tcPr marL="106934" marR="106934" marT="50408" marB="504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0"/>
                  </a:ext>
                </a:extLst>
              </a:tr>
              <a:tr h="2435313">
                <a:tc>
                  <a:txBody>
                    <a:bodyPr/>
                    <a:lstStyle/>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протяженности автомобильных дорог общего пользования местного значения, не отвечающих нормативным требованиям, в общей протяженности автомобильных дорог общего пользования местного значения, % (</a:t>
                      </a:r>
                      <a:r>
                        <a:rPr lang="ru-RU" sz="1200" b="1" kern="1200" dirty="0" smtClean="0">
                          <a:solidFill>
                            <a:schemeClr val="tx1"/>
                          </a:solidFill>
                          <a:effectLst/>
                          <a:latin typeface="Arial" panose="020B0604020202020204" pitchFamily="34" charset="0"/>
                          <a:ea typeface="+mn-ea"/>
                          <a:cs typeface="Arial" panose="020B0604020202020204" pitchFamily="34" charset="0"/>
                        </a:rPr>
                        <a:t>25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a:t>
                      </a:r>
                      <a:r>
                        <a:rPr lang="ru-RU" sz="1200" b="1" kern="1200" dirty="0" smtClean="0">
                          <a:solidFill>
                            <a:schemeClr val="tx1"/>
                          </a:solidFill>
                          <a:effectLst/>
                          <a:latin typeface="Arial" panose="020B0604020202020204" pitchFamily="34" charset="0"/>
                          <a:ea typeface="+mn-ea"/>
                          <a:cs typeface="Arial" panose="020B0604020202020204" pitchFamily="34" charset="0"/>
                        </a:rPr>
                        <a:t> 30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(84,6 %));</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 (</a:t>
                      </a:r>
                      <a:r>
                        <a:rPr lang="ru-RU" sz="1200" b="1" kern="1200" dirty="0" smtClean="0">
                          <a:solidFill>
                            <a:schemeClr val="tx1"/>
                          </a:solidFill>
                          <a:effectLst/>
                          <a:latin typeface="Arial" panose="020B0604020202020204" pitchFamily="34" charset="0"/>
                          <a:ea typeface="+mn-ea"/>
                          <a:cs typeface="Arial" panose="020B0604020202020204" pitchFamily="34" charset="0"/>
                        </a:rPr>
                        <a:t>30 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26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(85,9 %), </a:t>
                      </a:r>
                      <a:r>
                        <a:rPr lang="ru-RU" sz="1200" b="1" kern="1200" dirty="0" smtClean="0">
                          <a:solidFill>
                            <a:schemeClr val="tx1"/>
                          </a:solidFill>
                          <a:effectLst/>
                          <a:latin typeface="Arial" panose="020B0604020202020204" pitchFamily="34" charset="0"/>
                          <a:ea typeface="+mn-ea"/>
                          <a:cs typeface="Arial" panose="020B0604020202020204" pitchFamily="34" charset="0"/>
                        </a:rPr>
                        <a:t>31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(снижение с 87,7 % в 2018 г. до 86,9 % в 2021г.));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 % (</a:t>
                      </a:r>
                      <a:r>
                        <a:rPr lang="ru-RU" sz="1200" b="1" kern="1200" dirty="0" smtClean="0">
                          <a:solidFill>
                            <a:schemeClr val="tx1"/>
                          </a:solidFill>
                          <a:effectLst/>
                          <a:latin typeface="Arial" panose="020B0604020202020204" pitchFamily="34" charset="0"/>
                          <a:ea typeface="+mn-ea"/>
                          <a:cs typeface="Arial" panose="020B0604020202020204" pitchFamily="34" charset="0"/>
                        </a:rPr>
                        <a:t>30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a:t>
                      </a:r>
                      <a:r>
                        <a:rPr lang="ru-RU" sz="1200" b="1" kern="1200" dirty="0" smtClean="0">
                          <a:solidFill>
                            <a:schemeClr val="tx1"/>
                          </a:solidFill>
                          <a:effectLst/>
                          <a:latin typeface="Arial" panose="020B0604020202020204" pitchFamily="34" charset="0"/>
                          <a:ea typeface="+mn-ea"/>
                          <a:cs typeface="Arial" panose="020B0604020202020204" pitchFamily="34" charset="0"/>
                        </a:rPr>
                        <a:t> 28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(28,3 %), </a:t>
                      </a:r>
                      <a:r>
                        <a:rPr lang="ru-RU" sz="1200" b="1" kern="1200" dirty="0" smtClean="0">
                          <a:solidFill>
                            <a:schemeClr val="tx1"/>
                          </a:solidFill>
                          <a:effectLst/>
                          <a:latin typeface="Arial" panose="020B0604020202020204" pitchFamily="34" charset="0"/>
                          <a:ea typeface="+mn-ea"/>
                          <a:cs typeface="Arial" panose="020B0604020202020204" pitchFamily="34" charset="0"/>
                        </a:rPr>
                        <a:t>30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kern="1200" dirty="0" smtClean="0">
                          <a:solidFill>
                            <a:schemeClr val="tx1"/>
                          </a:solidFill>
                          <a:effectLst/>
                          <a:latin typeface="Arial" panose="020B0604020202020204" pitchFamily="34" charset="0"/>
                          <a:ea typeface="+mn-ea"/>
                          <a:cs typeface="Arial" panose="020B0604020202020204" pitchFamily="34" charset="0"/>
                        </a:rPr>
                        <a:t> (рост с 13,3 % в 2018 г. до 30,2 % в 2021 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налоговых и неналоговых доходов местного бюджета (за исключением поступлений налоговых доходов по дополнительным нормативам отчислений) в общем объеме собственных доходов бюджета муниципального образования (без учета субвенций), % (</a:t>
                      </a:r>
                      <a:r>
                        <a:rPr lang="ru-RU" sz="1200" b="1" kern="1200" dirty="0" smtClean="0">
                          <a:solidFill>
                            <a:schemeClr val="tx1"/>
                          </a:solidFill>
                          <a:effectLst/>
                          <a:latin typeface="Arial" panose="020B0604020202020204" pitchFamily="34" charset="0"/>
                          <a:ea typeface="+mn-ea"/>
                          <a:cs typeface="Arial" panose="020B0604020202020204" pitchFamily="34" charset="0"/>
                        </a:rPr>
                        <a:t>28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30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kern="1200" dirty="0" smtClean="0">
                          <a:solidFill>
                            <a:schemeClr val="tx1"/>
                          </a:solidFill>
                          <a:effectLst/>
                          <a:latin typeface="Arial" panose="020B0604020202020204" pitchFamily="34" charset="0"/>
                          <a:ea typeface="+mn-ea"/>
                          <a:cs typeface="Arial" panose="020B0604020202020204" pitchFamily="34" charset="0"/>
                        </a:rPr>
                        <a:t> (снижение</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с 61,6 % в 2018 г. до 38,9 % в 2021 г.)).</a:t>
                      </a:r>
                    </a:p>
                  </a:txBody>
                  <a:tcPr marL="106934" marR="106934"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55000">
                          <a:srgbClr val="FFCCCC"/>
                        </a:gs>
                        <a:gs pos="100000">
                          <a:srgbClr val="FF6600">
                            <a:gamma/>
                            <a:tint val="2353"/>
                            <a:invGamma/>
                          </a:srgbClr>
                        </a:gs>
                      </a:gsLst>
                      <a:lin ang="5400000" scaled="1"/>
                    </a:gra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8640788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9"/>
          <p:cNvSpPr>
            <a:spLocks noGrp="1"/>
          </p:cNvSpPr>
          <p:nvPr>
            <p:ph type="sldNum" sz="quarter" idx="12"/>
          </p:nvPr>
        </p:nvSpPr>
        <p:spPr>
          <a:xfrm>
            <a:off x="7968658" y="7167471"/>
            <a:ext cx="2295909" cy="393792"/>
          </a:xfrm>
        </p:spPr>
        <p:txBody>
          <a:bodyPr/>
          <a:lstStyle/>
          <a:p>
            <a:pPr>
              <a:defRPr/>
            </a:pPr>
            <a:fld id="{54AD3D45-A844-4AB9-8524-B0882179B315}" type="slidenum">
              <a:rPr lang="ru-RU" smtClean="0"/>
              <a:pPr>
                <a:defRPr/>
              </a:pPr>
              <a:t>87</a:t>
            </a:fld>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2910825254"/>
              </p:ext>
            </p:extLst>
          </p:nvPr>
        </p:nvGraphicFramePr>
        <p:xfrm>
          <a:off x="306140" y="756295"/>
          <a:ext cx="10081120" cy="2579072"/>
        </p:xfrm>
        <a:graphic>
          <a:graphicData uri="http://schemas.openxmlformats.org/drawingml/2006/table">
            <a:tbl>
              <a:tblPr/>
              <a:tblGrid>
                <a:gridCol w="10081120">
                  <a:extLst>
                    <a:ext uri="{9D8B030D-6E8A-4147-A177-3AD203B41FA5}">
                      <a16:colId xmlns:a16="http://schemas.microsoft.com/office/drawing/2014/main" xmlns="" val="20000"/>
                    </a:ext>
                  </a:extLst>
                </a:gridCol>
              </a:tblGrid>
              <a:tr h="1292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1" u="none" strike="noStrike" cap="none" normalizeH="0" baseline="0" dirty="0" err="1" smtClean="0">
                          <a:ln>
                            <a:noFill/>
                          </a:ln>
                          <a:solidFill>
                            <a:schemeClr val="tx1"/>
                          </a:solidFill>
                          <a:effectLst/>
                          <a:latin typeface="Arial" pitchFamily="34" charset="0"/>
                          <a:cs typeface="Arial" pitchFamily="34" charset="0"/>
                        </a:rPr>
                        <a:t>Таловский</a:t>
                      </a:r>
                      <a:r>
                        <a:rPr kumimoji="0" lang="ru-RU" sz="1200" b="1" i="1" u="none" strike="noStrike" cap="none" normalizeH="0" baseline="0" dirty="0" smtClean="0">
                          <a:ln>
                            <a:noFill/>
                          </a:ln>
                          <a:solidFill>
                            <a:schemeClr val="tx1"/>
                          </a:solidFill>
                          <a:effectLst/>
                          <a:latin typeface="Arial" pitchFamily="34" charset="0"/>
                          <a:cs typeface="Arial" pitchFamily="34" charset="0"/>
                        </a:rPr>
                        <a:t> муниципальный район – 26 место</a:t>
                      </a:r>
                    </a:p>
                  </a:txBody>
                  <a:tcPr marL="106934" marR="106934" marT="50408" marB="504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0"/>
                  </a:ext>
                </a:extLst>
              </a:tr>
              <a:tr h="1375574">
                <a:tc>
                  <a:txBody>
                    <a:bodyPr/>
                    <a:lstStyle/>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5 – 18 лет, получающих услуги по дополнительному образованию в организациях различной организационно-правовой формы и формы собственности, в общей численности детей данной возрастной группы, % (</a:t>
                      </a:r>
                      <a:r>
                        <a:rPr lang="ru-RU" sz="1200" b="1" kern="1200" dirty="0" smtClean="0">
                          <a:solidFill>
                            <a:schemeClr val="tx1"/>
                          </a:solidFill>
                          <a:effectLst/>
                          <a:latin typeface="Arial" panose="020B0604020202020204" pitchFamily="34" charset="0"/>
                          <a:ea typeface="+mn-ea"/>
                          <a:cs typeface="Arial" panose="020B0604020202020204" pitchFamily="34" charset="0"/>
                        </a:rPr>
                        <a:t>28 место</a:t>
                      </a:r>
                      <a:r>
                        <a:rPr lang="ru-RU" sz="1200"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28</a:t>
                      </a:r>
                      <a:r>
                        <a:rPr lang="ru-RU" sz="1200" kern="1200" dirty="0" smtClean="0">
                          <a:solidFill>
                            <a:schemeClr val="tx1"/>
                          </a:solidFill>
                          <a:effectLst/>
                          <a:latin typeface="Arial" panose="020B0604020202020204" pitchFamily="34" charset="0"/>
                          <a:ea typeface="+mn-ea"/>
                          <a:cs typeface="Arial" panose="020B0604020202020204" pitchFamily="34" charset="0"/>
                        </a:rPr>
                        <a:t> место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за 3 года (74,7 %));</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удовлетворенность населения деятельностью органов местного самоуправления, % (</a:t>
                      </a:r>
                      <a:r>
                        <a:rPr lang="ru-RU" sz="1200" b="1" kern="1200" dirty="0" smtClean="0">
                          <a:solidFill>
                            <a:schemeClr val="tx1"/>
                          </a:solidFill>
                          <a:effectLst/>
                          <a:latin typeface="Arial" panose="020B0604020202020204" pitchFamily="34" charset="0"/>
                          <a:ea typeface="+mn-ea"/>
                          <a:cs typeface="Arial" panose="020B0604020202020204" pitchFamily="34" charset="0"/>
                        </a:rPr>
                        <a:t>27 место</a:t>
                      </a:r>
                      <a:r>
                        <a:rPr lang="ru-RU" sz="1200" b="1" i="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показателя</a:t>
                      </a:r>
                      <a:r>
                        <a:rPr lang="ru-RU" sz="1200" b="1" kern="1200" dirty="0" smtClean="0">
                          <a:solidFill>
                            <a:schemeClr val="tx1"/>
                          </a:solidFill>
                          <a:effectLst/>
                          <a:latin typeface="Arial" panose="020B0604020202020204" pitchFamily="34" charset="0"/>
                          <a:ea typeface="+mn-ea"/>
                          <a:cs typeface="Arial" panose="020B0604020202020204" pitchFamily="34" charset="0"/>
                        </a:rPr>
                        <a:t>: 28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a:t>
                      </a:r>
                      <a:r>
                        <a:rPr lang="ru-RU" sz="1200" i="1" u="sng" kern="1200" dirty="0" smtClean="0">
                          <a:solidFill>
                            <a:schemeClr val="tx1"/>
                          </a:solidFill>
                          <a:effectLst/>
                          <a:latin typeface="Arial" panose="020B0604020202020204" pitchFamily="34" charset="0"/>
                          <a:ea typeface="+mn-ea"/>
                          <a:cs typeface="Arial" panose="020B0604020202020204" pitchFamily="34" charset="0"/>
                        </a:rPr>
                        <a:t> среднего уровня показателя </a:t>
                      </a:r>
                      <a:r>
                        <a:rPr lang="ru-RU" sz="1200" kern="1200" dirty="0" smtClean="0">
                          <a:solidFill>
                            <a:schemeClr val="tx1"/>
                          </a:solidFill>
                          <a:effectLst/>
                          <a:latin typeface="Arial" panose="020B0604020202020204" pitchFamily="34" charset="0"/>
                          <a:ea typeface="+mn-ea"/>
                          <a:cs typeface="Arial" panose="020B0604020202020204" pitchFamily="34" charset="0"/>
                        </a:rPr>
                        <a:t>за 3 года (39,4 %),</a:t>
                      </a:r>
                      <a:r>
                        <a:rPr lang="ru-RU" sz="1200" b="1" kern="1200" dirty="0" smtClean="0">
                          <a:solidFill>
                            <a:schemeClr val="tx1"/>
                          </a:solidFill>
                          <a:effectLst/>
                          <a:latin typeface="Arial" panose="020B0604020202020204" pitchFamily="34" charset="0"/>
                          <a:ea typeface="+mn-ea"/>
                          <a:cs typeface="Arial" panose="020B0604020202020204" pitchFamily="34" charset="0"/>
                        </a:rPr>
                        <a:t> 25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 </a:t>
                      </a:r>
                      <a:r>
                        <a:rPr lang="ru-RU" sz="1200" kern="1200" dirty="0" smtClean="0">
                          <a:solidFill>
                            <a:schemeClr val="tx1"/>
                          </a:solidFill>
                          <a:effectLst/>
                          <a:latin typeface="Arial" panose="020B0604020202020204" pitchFamily="34" charset="0"/>
                          <a:ea typeface="+mn-ea"/>
                          <a:cs typeface="Arial" panose="020B0604020202020204" pitchFamily="34" charset="0"/>
                        </a:rPr>
                        <a:t>(незначительный рост по сравнению с другими районами с 39,9 % в 2018 г. до 40,5 % в 2021 г.));</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детей в возрасте 1-6 лет, получающих дошкольную образовательную услугу и (или) услугу по их содержанию в муниципальных образовательных учреждениях, в общей численности детей в возрасте 1-6 лет, % (</a:t>
                      </a:r>
                      <a:r>
                        <a:rPr lang="ru-RU" sz="1200" b="1" kern="1200" dirty="0" smtClean="0">
                          <a:solidFill>
                            <a:schemeClr val="tx1"/>
                          </a:solidFill>
                          <a:effectLst/>
                          <a:latin typeface="Arial" panose="020B0604020202020204" pitchFamily="34" charset="0"/>
                          <a:ea typeface="+mn-ea"/>
                          <a:cs typeface="Arial" panose="020B0604020202020204" pitchFamily="34" charset="0"/>
                        </a:rPr>
                        <a:t>26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24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среднего уровня 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за 3 года (48,8 %), </a:t>
                      </a:r>
                      <a:r>
                        <a:rPr lang="ru-RU" sz="1200" b="1" kern="1200" dirty="0" smtClean="0">
                          <a:solidFill>
                            <a:schemeClr val="tx1"/>
                          </a:solidFill>
                          <a:effectLst/>
                          <a:latin typeface="Arial" panose="020B0604020202020204" pitchFamily="34" charset="0"/>
                          <a:ea typeface="+mn-ea"/>
                          <a:cs typeface="Arial" panose="020B0604020202020204" pitchFamily="34" charset="0"/>
                        </a:rPr>
                        <a:t>23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kern="1200" dirty="0" smtClean="0">
                          <a:solidFill>
                            <a:schemeClr val="tx1"/>
                          </a:solidFill>
                          <a:effectLst/>
                          <a:latin typeface="Arial" panose="020B0604020202020204" pitchFamily="34" charset="0"/>
                          <a:ea typeface="+mn-ea"/>
                          <a:cs typeface="Arial" panose="020B0604020202020204" pitchFamily="34" charset="0"/>
                        </a:rPr>
                        <a:t> (отсутствие динамики по отношению к 2018 году));</a:t>
                      </a:r>
                    </a:p>
                    <a:p>
                      <a:pPr marL="171450" indent="-171450" algn="just">
                        <a:buFont typeface="Wingdings" panose="05000000000000000000" pitchFamily="2" charset="2"/>
                        <a:buChar char="ü"/>
                      </a:pPr>
                      <a:r>
                        <a:rPr lang="ru-RU" sz="1200" kern="1200" dirty="0" smtClean="0">
                          <a:solidFill>
                            <a:schemeClr val="tx1"/>
                          </a:solidFill>
                          <a:effectLst/>
                          <a:latin typeface="Arial" panose="020B0604020202020204" pitchFamily="34" charset="0"/>
                          <a:ea typeface="+mn-ea"/>
                          <a:cs typeface="Arial" panose="020B0604020202020204" pitchFamily="34" charset="0"/>
                        </a:rPr>
                        <a:t>доля налоговых и неналоговых доходов местного бюджета (за исключением поступлений налоговых доходов по дополнительным нормативам отчислений) в общем объеме собственных доходов бюджета муниципального образования (без учета субвенций), % (</a:t>
                      </a:r>
                      <a:r>
                        <a:rPr lang="ru-RU" sz="1200" b="1" kern="1200" dirty="0" smtClean="0">
                          <a:solidFill>
                            <a:schemeClr val="tx1"/>
                          </a:solidFill>
                          <a:effectLst/>
                          <a:latin typeface="Arial" panose="020B0604020202020204" pitchFamily="34" charset="0"/>
                          <a:ea typeface="+mn-ea"/>
                          <a:cs typeface="Arial" panose="020B0604020202020204" pitchFamily="34" charset="0"/>
                        </a:rPr>
                        <a:t>22 место</a:t>
                      </a:r>
                      <a:r>
                        <a:rPr lang="ru-RU" sz="1200" kern="1200" dirty="0" smtClean="0">
                          <a:solidFill>
                            <a:schemeClr val="tx1"/>
                          </a:solidFill>
                          <a:effectLst/>
                          <a:latin typeface="Arial" panose="020B0604020202020204" pitchFamily="34" charset="0"/>
                          <a:ea typeface="+mn-ea"/>
                          <a:cs typeface="Arial" panose="020B0604020202020204" pitchFamily="34" charset="0"/>
                        </a:rPr>
                        <a:t> по 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показателя</a:t>
                      </a:r>
                      <a:r>
                        <a:rPr lang="ru-RU" sz="1200" kern="1200" dirty="0" smtClean="0">
                          <a:solidFill>
                            <a:schemeClr val="tx1"/>
                          </a:solidFill>
                          <a:effectLst/>
                          <a:latin typeface="Arial" panose="020B0604020202020204" pitchFamily="34" charset="0"/>
                          <a:ea typeface="+mn-ea"/>
                          <a:cs typeface="Arial" panose="020B0604020202020204" pitchFamily="34" charset="0"/>
                        </a:rPr>
                        <a:t>: </a:t>
                      </a:r>
                      <a:r>
                        <a:rPr lang="ru-RU" sz="1200" b="1" kern="1200" dirty="0" smtClean="0">
                          <a:solidFill>
                            <a:schemeClr val="tx1"/>
                          </a:solidFill>
                          <a:effectLst/>
                          <a:latin typeface="Arial" panose="020B0604020202020204" pitchFamily="34" charset="0"/>
                          <a:ea typeface="+mn-ea"/>
                          <a:cs typeface="Arial" panose="020B0604020202020204" pitchFamily="34" charset="0"/>
                        </a:rPr>
                        <a:t>24 место </a:t>
                      </a:r>
                      <a:r>
                        <a:rPr lang="ru-RU" sz="1200" kern="1200" dirty="0" smtClean="0">
                          <a:solidFill>
                            <a:schemeClr val="tx1"/>
                          </a:solidFill>
                          <a:effectLst/>
                          <a:latin typeface="Arial" panose="020B0604020202020204" pitchFamily="34" charset="0"/>
                          <a:ea typeface="+mn-ea"/>
                          <a:cs typeface="Arial" panose="020B0604020202020204" pitchFamily="34" charset="0"/>
                        </a:rPr>
                        <a:t>по</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оценке </a:t>
                      </a:r>
                      <a:r>
                        <a:rPr lang="ru-RU" sz="1200" i="1" u="sng" kern="1200" dirty="0" smtClean="0">
                          <a:solidFill>
                            <a:schemeClr val="tx1"/>
                          </a:solidFill>
                          <a:effectLst/>
                          <a:latin typeface="Arial" panose="020B0604020202020204" pitchFamily="34" charset="0"/>
                          <a:ea typeface="+mn-ea"/>
                          <a:cs typeface="Arial" panose="020B0604020202020204" pitchFamily="34" charset="0"/>
                        </a:rPr>
                        <a:t>темпа роста</a:t>
                      </a:r>
                      <a:r>
                        <a:rPr lang="ru-RU" sz="1200" kern="1200" dirty="0" smtClean="0">
                          <a:solidFill>
                            <a:schemeClr val="tx1"/>
                          </a:solidFill>
                          <a:effectLst/>
                          <a:latin typeface="Arial" panose="020B0604020202020204" pitchFamily="34" charset="0"/>
                          <a:ea typeface="+mn-ea"/>
                          <a:cs typeface="Arial" panose="020B0604020202020204" pitchFamily="34" charset="0"/>
                        </a:rPr>
                        <a:t> (снижение</a:t>
                      </a:r>
                      <a:r>
                        <a:rPr lang="ru-RU" sz="1200" b="1" kern="1200" dirty="0" smtClean="0">
                          <a:solidFill>
                            <a:schemeClr val="tx1"/>
                          </a:solidFill>
                          <a:effectLst/>
                          <a:latin typeface="Arial" panose="020B0604020202020204" pitchFamily="34" charset="0"/>
                          <a:ea typeface="+mn-ea"/>
                          <a:cs typeface="Arial" panose="020B0604020202020204" pitchFamily="34" charset="0"/>
                        </a:rPr>
                        <a:t> </a:t>
                      </a:r>
                      <a:r>
                        <a:rPr lang="ru-RU" sz="1200" kern="1200" dirty="0" smtClean="0">
                          <a:solidFill>
                            <a:schemeClr val="tx1"/>
                          </a:solidFill>
                          <a:effectLst/>
                          <a:latin typeface="Arial" panose="020B0604020202020204" pitchFamily="34" charset="0"/>
                          <a:ea typeface="+mn-ea"/>
                          <a:cs typeface="Arial" panose="020B0604020202020204" pitchFamily="34" charset="0"/>
                        </a:rPr>
                        <a:t>с 65 % в 2018 г. до 48,2 % в 2021 г.)). </a:t>
                      </a:r>
                    </a:p>
                  </a:txBody>
                  <a:tcPr marL="106934" marR="106934"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55000">
                          <a:srgbClr val="FFCCCC"/>
                        </a:gs>
                        <a:gs pos="100000">
                          <a:srgbClr val="FF6600">
                            <a:gamma/>
                            <a:tint val="2353"/>
                            <a:invGamma/>
                          </a:srgbClr>
                        </a:gs>
                      </a:gsLst>
                      <a:lin ang="5400000" scaled="1"/>
                    </a:gra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641965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9</a:t>
            </a:fld>
            <a:endParaRPr lang="ru-RU" dirty="0"/>
          </a:p>
        </p:txBody>
      </p:sp>
      <p:graphicFrame>
        <p:nvGraphicFramePr>
          <p:cNvPr id="4" name="Диаграмма 3"/>
          <p:cNvGraphicFramePr>
            <a:graphicFrameLocks/>
          </p:cNvGraphicFramePr>
          <p:nvPr>
            <p:extLst>
              <p:ext uri="{D42A27DB-BD31-4B8C-83A1-F6EECF244321}">
                <p14:modId xmlns:p14="http://schemas.microsoft.com/office/powerpoint/2010/main" xmlns="" val="2439337841"/>
              </p:ext>
            </p:extLst>
          </p:nvPr>
        </p:nvGraphicFramePr>
        <p:xfrm>
          <a:off x="234132" y="1581812"/>
          <a:ext cx="10261140" cy="2664296"/>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666180" y="518369"/>
            <a:ext cx="9649072" cy="1458861"/>
          </a:xfrm>
          <a:prstGeom prst="rect">
            <a:avLst/>
          </a:prstGeom>
        </p:spPr>
        <p:txBody>
          <a:bodyPr wrap="square">
            <a:spAutoFit/>
          </a:bodyPr>
          <a:lstStyle/>
          <a:p>
            <a:pPr indent="450000" algn="just"/>
            <a:r>
              <a:rPr lang="ru-RU" sz="1200" dirty="0">
                <a:latin typeface="Arial" panose="020B0604020202020204" pitchFamily="34" charset="0"/>
                <a:cs typeface="Arial" panose="020B0604020202020204" pitchFamily="34" charset="0"/>
              </a:rPr>
              <a:t>Рейтинг муниципальных образований по уровню показателя по-прежнему возглавляют 2 городских округа: город Воронеж (505,6 ед.) и Борисоглебский (299,2 ед.) и муниципальные районы: Рамонский (442,3 ед.), </a:t>
            </a:r>
            <a:r>
              <a:rPr lang="ru-RU" sz="1200" dirty="0" err="1">
                <a:latin typeface="Arial" panose="020B0604020202020204" pitchFamily="34" charset="0"/>
                <a:cs typeface="Arial" panose="020B0604020202020204" pitchFamily="34" charset="0"/>
              </a:rPr>
              <a:t>Новоусманский</a:t>
            </a:r>
            <a:r>
              <a:rPr lang="ru-RU" sz="1200" dirty="0">
                <a:latin typeface="Arial" panose="020B0604020202020204" pitchFamily="34" charset="0"/>
                <a:cs typeface="Arial" panose="020B0604020202020204" pitchFamily="34" charset="0"/>
              </a:rPr>
              <a:t> (315,2 ед.), Аннинский (299,2 ед.), Семилукский (278,4 ед.), </a:t>
            </a:r>
            <a:r>
              <a:rPr lang="ru-RU" sz="1200" dirty="0" err="1">
                <a:latin typeface="Arial" panose="020B0604020202020204" pitchFamily="34" charset="0"/>
                <a:cs typeface="Arial" panose="020B0604020202020204" pitchFamily="34" charset="0"/>
              </a:rPr>
              <a:t>Бутурлиновский</a:t>
            </a:r>
            <a:r>
              <a:rPr lang="ru-RU" sz="1200" dirty="0">
                <a:latin typeface="Arial" panose="020B0604020202020204" pitchFamily="34" charset="0"/>
                <a:cs typeface="Arial" panose="020B0604020202020204" pitchFamily="34" charset="0"/>
              </a:rPr>
              <a:t> (277,2 ед.), </a:t>
            </a:r>
            <a:r>
              <a:rPr lang="ru-RU" sz="1200" dirty="0" err="1">
                <a:latin typeface="Arial" panose="020B0604020202020204" pitchFamily="34" charset="0"/>
                <a:cs typeface="Arial" panose="020B0604020202020204" pitchFamily="34" charset="0"/>
              </a:rPr>
              <a:t>Калачеевский</a:t>
            </a:r>
            <a:r>
              <a:rPr lang="ru-RU" sz="1200" dirty="0">
                <a:latin typeface="Arial" panose="020B0604020202020204" pitchFamily="34" charset="0"/>
                <a:cs typeface="Arial" panose="020B0604020202020204" pitchFamily="34" charset="0"/>
              </a:rPr>
              <a:t> (273,2 ед.), Павловский (271,1 ед.).</a:t>
            </a:r>
          </a:p>
          <a:p>
            <a:pPr indent="450000" algn="just"/>
            <a:r>
              <a:rPr lang="ru-RU" sz="1200" dirty="0">
                <a:latin typeface="Arial" panose="020B0604020202020204" pitchFamily="34" charset="0"/>
                <a:cs typeface="Arial" panose="020B0604020202020204" pitchFamily="34" charset="0"/>
              </a:rPr>
              <a:t>Наименьшие значения показателя по-прежнему отмечены в </a:t>
            </a:r>
            <a:r>
              <a:rPr lang="ru-RU" sz="1200" dirty="0" err="1">
                <a:latin typeface="Arial" panose="020B0604020202020204" pitchFamily="34" charset="0"/>
                <a:cs typeface="Arial" panose="020B0604020202020204" pitchFamily="34" charset="0"/>
              </a:rPr>
              <a:t>Поворинском</a:t>
            </a:r>
            <a:r>
              <a:rPr lang="ru-RU" sz="1200" dirty="0">
                <a:latin typeface="Arial" panose="020B0604020202020204" pitchFamily="34" charset="0"/>
                <a:cs typeface="Arial" panose="020B0604020202020204" pitchFamily="34" charset="0"/>
              </a:rPr>
              <a:t> (157,1 ед.) и Подгоренском (167,8 ед.) муниципальных районах.</a:t>
            </a:r>
          </a:p>
          <a:p>
            <a:pPr indent="450000" algn="just">
              <a:lnSpc>
                <a:spcPct val="140000"/>
              </a:lnSpc>
            </a:pPr>
            <a:r>
              <a:rPr lang="ru-RU" sz="1200" dirty="0" smtClean="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indent="450215" algn="just">
              <a:spcAft>
                <a:spcPts val="0"/>
              </a:spcAft>
            </a:pPr>
            <a:endParaRPr lang="ru-RU" sz="1200" dirty="0">
              <a:latin typeface="Arial" panose="020B0604020202020204" pitchFamily="34" charset="0"/>
              <a:ea typeface="Calibri" panose="020F0502020204030204" pitchFamily="34" charset="0"/>
              <a:cs typeface="Arial" panose="020B0604020202020204" pitchFamily="34" charset="0"/>
            </a:endParaRPr>
          </a:p>
        </p:txBody>
      </p:sp>
      <p:sp>
        <p:nvSpPr>
          <p:cNvPr id="9" name="TextBox 8"/>
          <p:cNvSpPr txBox="1"/>
          <p:nvPr/>
        </p:nvSpPr>
        <p:spPr>
          <a:xfrm>
            <a:off x="522164" y="4368581"/>
            <a:ext cx="3744416" cy="900246"/>
          </a:xfrm>
          <a:prstGeom prst="rect">
            <a:avLst/>
          </a:prstGeom>
          <a:noFill/>
        </p:spPr>
        <p:txBody>
          <a:bodyPr wrap="square" rtlCol="0">
            <a:spAutoFit/>
          </a:bodyPr>
          <a:lstStyle/>
          <a:p>
            <a:pPr algn="ctr"/>
            <a:r>
              <a:rPr lang="ru-RU" sz="1050" b="1" i="1" dirty="0" smtClean="0">
                <a:latin typeface="Arial" pitchFamily="34" charset="0"/>
                <a:cs typeface="Arial" pitchFamily="34" charset="0"/>
              </a:rPr>
              <a:t>Доля среднесписочной численности </a:t>
            </a:r>
          </a:p>
          <a:p>
            <a:pPr algn="ctr"/>
            <a:r>
              <a:rPr lang="ru-RU" sz="1050" b="1" i="1" dirty="0" smtClean="0">
                <a:latin typeface="Arial" pitchFamily="34" charset="0"/>
                <a:cs typeface="Arial" pitchFamily="34" charset="0"/>
              </a:rPr>
              <a:t>работников (без внешних совместителей) </a:t>
            </a:r>
          </a:p>
          <a:p>
            <a:pPr algn="ctr"/>
            <a:r>
              <a:rPr lang="ru-RU" sz="1050" b="1" i="1" dirty="0" smtClean="0">
                <a:latin typeface="Arial" pitchFamily="34" charset="0"/>
                <a:cs typeface="Arial" pitchFamily="34" charset="0"/>
              </a:rPr>
              <a:t>МСП в среднесписочной численности </a:t>
            </a:r>
          </a:p>
          <a:p>
            <a:pPr algn="ctr"/>
            <a:r>
              <a:rPr lang="ru-RU" sz="1050" b="1" i="1" dirty="0" smtClean="0">
                <a:latin typeface="Arial" pitchFamily="34" charset="0"/>
                <a:cs typeface="Arial" pitchFamily="34" charset="0"/>
              </a:rPr>
              <a:t>работников (без внешних совместителей)</a:t>
            </a:r>
          </a:p>
          <a:p>
            <a:pPr algn="ctr"/>
            <a:r>
              <a:rPr lang="ru-RU" sz="1050" b="1" i="1" dirty="0" smtClean="0">
                <a:latin typeface="Arial" pitchFamily="34" charset="0"/>
                <a:cs typeface="Arial" pitchFamily="34" charset="0"/>
              </a:rPr>
              <a:t> всех предприятий и организаций, %</a:t>
            </a:r>
            <a:endParaRPr lang="ru-RU" sz="1050" b="1" i="1" dirty="0">
              <a:latin typeface="Arial" pitchFamily="34" charset="0"/>
              <a:cs typeface="Arial" pitchFamily="34" charset="0"/>
            </a:endParaRPr>
          </a:p>
        </p:txBody>
      </p:sp>
      <p:graphicFrame>
        <p:nvGraphicFramePr>
          <p:cNvPr id="10" name="Диаграмма 9"/>
          <p:cNvGraphicFramePr>
            <a:graphicFrameLocks/>
          </p:cNvGraphicFramePr>
          <p:nvPr>
            <p:extLst>
              <p:ext uri="{D42A27DB-BD31-4B8C-83A1-F6EECF244321}">
                <p14:modId xmlns:p14="http://schemas.microsoft.com/office/powerpoint/2010/main" xmlns="" val="649498884"/>
              </p:ext>
            </p:extLst>
          </p:nvPr>
        </p:nvGraphicFramePr>
        <p:xfrm>
          <a:off x="702184" y="5287603"/>
          <a:ext cx="3240360" cy="1592744"/>
        </p:xfrm>
        <a:graphic>
          <a:graphicData uri="http://schemas.openxmlformats.org/drawingml/2006/chart">
            <c:chart xmlns:c="http://schemas.openxmlformats.org/drawingml/2006/chart" xmlns:r="http://schemas.openxmlformats.org/officeDocument/2006/relationships" r:id="rId3"/>
          </a:graphicData>
        </a:graphic>
      </p:graphicFrame>
      <p:sp>
        <p:nvSpPr>
          <p:cNvPr id="11" name="Прямоугольник 10"/>
          <p:cNvSpPr/>
          <p:nvPr/>
        </p:nvSpPr>
        <p:spPr>
          <a:xfrm>
            <a:off x="4122564" y="4246108"/>
            <a:ext cx="6372708" cy="3416320"/>
          </a:xfrm>
          <a:prstGeom prst="rect">
            <a:avLst/>
          </a:prstGeom>
        </p:spPr>
        <p:txBody>
          <a:bodyPr wrap="square">
            <a:spAutoFit/>
          </a:bodyPr>
          <a:lstStyle/>
          <a:p>
            <a:pPr indent="450000" algn="just"/>
            <a:r>
              <a:rPr lang="ru-RU" sz="1200" b="1" i="1" dirty="0">
                <a:latin typeface="Arial" panose="020B0604020202020204" pitchFamily="34" charset="0"/>
                <a:cs typeface="Arial" panose="020B0604020202020204" pitchFamily="34" charset="0"/>
              </a:rPr>
              <a:t>Доля среднесписочной численности работников (без внешних совместителей) малых и средних предприятий в среднесписочной численности работников (без внешних совместителей) всех предприятий и организаций</a:t>
            </a:r>
            <a:r>
              <a:rPr lang="ru-RU" sz="1200" dirty="0">
                <a:latin typeface="Arial" panose="020B0604020202020204" pitchFamily="34" charset="0"/>
                <a:cs typeface="Arial" panose="020B0604020202020204" pitchFamily="34" charset="0"/>
              </a:rPr>
              <a:t> за 2021 год сократилась по отношению к 2020 году на 1,5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и составила 29,4 %.</a:t>
            </a:r>
          </a:p>
          <a:p>
            <a:pPr indent="450000" algn="just"/>
            <a:r>
              <a:rPr lang="ru-RU" sz="1200" dirty="0">
                <a:latin typeface="Arial" panose="020B0604020202020204" pitchFamily="34" charset="0"/>
                <a:cs typeface="Arial" panose="020B0604020202020204" pitchFamily="34" charset="0"/>
              </a:rPr>
              <a:t>В 2021 году наибольших значений показателя достигли </a:t>
            </a:r>
            <a:r>
              <a:rPr lang="ru-RU" sz="1200" dirty="0" err="1">
                <a:latin typeface="Arial" panose="020B0604020202020204" pitchFamily="34" charset="0"/>
                <a:cs typeface="Arial" panose="020B0604020202020204" pitchFamily="34" charset="0"/>
              </a:rPr>
              <a:t>Верхнехавский</a:t>
            </a:r>
            <a:r>
              <a:rPr lang="ru-RU" sz="1200" dirty="0">
                <a:latin typeface="Arial" panose="020B0604020202020204" pitchFamily="34" charset="0"/>
                <a:cs typeface="Arial" panose="020B0604020202020204" pitchFamily="34" charset="0"/>
              </a:rPr>
              <a:t> (32,5%), </a:t>
            </a:r>
            <a:r>
              <a:rPr lang="ru-RU" sz="1200" dirty="0" err="1">
                <a:latin typeface="Arial" panose="020B0604020202020204" pitchFamily="34" charset="0"/>
                <a:cs typeface="Arial" panose="020B0604020202020204" pitchFamily="34" charset="0"/>
              </a:rPr>
              <a:t>Новоусманский</a:t>
            </a:r>
            <a:r>
              <a:rPr lang="ru-RU" sz="1200" dirty="0">
                <a:latin typeface="Arial" panose="020B0604020202020204" pitchFamily="34" charset="0"/>
                <a:cs typeface="Arial" panose="020B0604020202020204" pitchFamily="34" charset="0"/>
              </a:rPr>
              <a:t> (30,8%), </a:t>
            </a:r>
            <a:r>
              <a:rPr lang="ru-RU" sz="1200" dirty="0" err="1" smtClean="0">
                <a:latin typeface="Arial" panose="020B0604020202020204" pitchFamily="34" charset="0"/>
                <a:cs typeface="Arial" panose="020B0604020202020204" pitchFamily="34" charset="0"/>
              </a:rPr>
              <a:t>Богучарский</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(29,2%), </a:t>
            </a:r>
            <a:r>
              <a:rPr lang="ru-RU" sz="1200" dirty="0" smtClean="0">
                <a:latin typeface="Arial" panose="020B0604020202020204" pitchFamily="34" charset="0"/>
                <a:cs typeface="Arial" panose="020B0604020202020204" pitchFamily="34" charset="0"/>
              </a:rPr>
              <a:t>Семилукский </a:t>
            </a:r>
            <a:r>
              <a:rPr lang="ru-RU" sz="1200" dirty="0">
                <a:latin typeface="Arial" panose="020B0604020202020204" pitchFamily="34" charset="0"/>
                <a:cs typeface="Arial" panose="020B0604020202020204" pitchFamily="34" charset="0"/>
              </a:rPr>
              <a:t>(28,5%) муниципальные районы, городские округа город Воронеж (34,9%) и Борисоглебский (28,7%). В 2021 году из числа лидеров выбыли 3 района (</a:t>
            </a:r>
            <a:r>
              <a:rPr lang="ru-RU" sz="1200" dirty="0" err="1">
                <a:latin typeface="Arial" panose="020B0604020202020204" pitchFamily="34" charset="0"/>
                <a:cs typeface="Arial" panose="020B0604020202020204" pitchFamily="34" charset="0"/>
              </a:rPr>
              <a:t>Бутурлиновский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Верхнемамонский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Эртильский</a:t>
            </a:r>
            <a:r>
              <a:rPr lang="ru-RU" sz="1200" dirty="0">
                <a:latin typeface="Arial" panose="020B0604020202020204" pitchFamily="34" charset="0"/>
                <a:cs typeface="Arial" panose="020B0604020202020204" pitchFamily="34" charset="0"/>
              </a:rPr>
              <a:t>) и вошли Петропавловский (29,4%), Каменский (28,9%), Павловский (26,6%) муниципальные районы. </a:t>
            </a:r>
          </a:p>
          <a:p>
            <a:pPr indent="450000" algn="just"/>
            <a:r>
              <a:rPr lang="ru-RU" sz="1200" dirty="0">
                <a:latin typeface="Arial" panose="020B0604020202020204" pitchFamily="34" charset="0"/>
                <a:cs typeface="Arial" panose="020B0604020202020204" pitchFamily="34" charset="0"/>
              </a:rPr>
              <a:t>Наименьшие значения показателя вновь отмечены в </a:t>
            </a:r>
            <a:r>
              <a:rPr lang="ru-RU" sz="1200" dirty="0" err="1">
                <a:latin typeface="Arial" panose="020B0604020202020204" pitchFamily="34" charset="0"/>
                <a:cs typeface="Arial" panose="020B0604020202020204" pitchFamily="34" charset="0"/>
              </a:rPr>
              <a:t>Воробьевском</a:t>
            </a:r>
            <a:r>
              <a:rPr lang="ru-RU" sz="1200" dirty="0">
                <a:latin typeface="Arial" panose="020B0604020202020204" pitchFamily="34" charset="0"/>
                <a:cs typeface="Arial" panose="020B0604020202020204" pitchFamily="34" charset="0"/>
              </a:rPr>
              <a:t> (8,7%), </a:t>
            </a:r>
            <a:r>
              <a:rPr lang="ru-RU" sz="1200" dirty="0" err="1">
                <a:latin typeface="Arial" panose="020B0604020202020204" pitchFamily="34" charset="0"/>
                <a:cs typeface="Arial" panose="020B0604020202020204" pitchFamily="34" charset="0"/>
              </a:rPr>
              <a:t>Ольховатском</a:t>
            </a:r>
            <a:r>
              <a:rPr lang="ru-RU" sz="1200" dirty="0">
                <a:latin typeface="Arial" panose="020B0604020202020204" pitchFamily="34" charset="0"/>
                <a:cs typeface="Arial" panose="020B0604020202020204" pitchFamily="34" charset="0"/>
              </a:rPr>
              <a:t> (9,2%) муниципальных районах и городском округе город </a:t>
            </a:r>
            <a:r>
              <a:rPr lang="ru-RU" sz="1200" dirty="0" err="1">
                <a:latin typeface="Arial" panose="020B0604020202020204" pitchFamily="34" charset="0"/>
                <a:cs typeface="Arial" panose="020B0604020202020204" pitchFamily="34" charset="0"/>
              </a:rPr>
              <a:t>Нововоронеж</a:t>
            </a:r>
            <a:r>
              <a:rPr lang="ru-RU" sz="1200" dirty="0">
                <a:latin typeface="Arial" panose="020B0604020202020204" pitchFamily="34" charset="0"/>
                <a:cs typeface="Arial" panose="020B0604020202020204" pitchFamily="34" charset="0"/>
              </a:rPr>
              <a:t> (8,3%). </a:t>
            </a:r>
          </a:p>
          <a:p>
            <a:pPr indent="450000" algn="just"/>
            <a:r>
              <a:rPr lang="ru-RU" sz="1200" dirty="0">
                <a:latin typeface="Arial" panose="020B0604020202020204" pitchFamily="34" charset="0"/>
                <a:cs typeface="Arial" panose="020B0604020202020204" pitchFamily="34" charset="0"/>
              </a:rPr>
              <a:t>Рост значений показателя отмечен в 16 муниципальных образованиях, наиболее существенный в Петропавловском (на 8,0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Каменском (на 6,4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Таловском</a:t>
            </a:r>
            <a:r>
              <a:rPr lang="ru-RU" sz="1200" dirty="0">
                <a:latin typeface="Arial" panose="020B0604020202020204" pitchFamily="34" charset="0"/>
                <a:cs typeface="Arial" panose="020B0604020202020204" pitchFamily="34" charset="0"/>
              </a:rPr>
              <a:t> (на 5,5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Грибановском (на 4,5 </a:t>
            </a:r>
            <a:r>
              <a:rPr lang="ru-RU" sz="1200" dirty="0" err="1">
                <a:latin typeface="Arial" panose="020B0604020202020204" pitchFamily="34" charset="0"/>
                <a:cs typeface="Arial" panose="020B0604020202020204" pitchFamily="34" charset="0"/>
              </a:rPr>
              <a:t>п.п</a:t>
            </a:r>
            <a:r>
              <a:rPr lang="ru-RU" sz="1200" dirty="0">
                <a:latin typeface="Arial" panose="020B0604020202020204" pitchFamily="34" charset="0"/>
                <a:cs typeface="Arial" panose="020B0604020202020204" pitchFamily="34" charset="0"/>
              </a:rPr>
              <a:t>.) муниципальных районах.</a:t>
            </a:r>
          </a:p>
          <a:p>
            <a:pPr indent="450000" algn="just"/>
            <a:endParaRPr lang="ru-RU" sz="1200" dirty="0">
              <a:latin typeface="Arial" panose="020B0604020202020204" pitchFamily="34" charset="0"/>
              <a:cs typeface="Arial" panose="020B0604020202020204" pitchFamily="34" charset="0"/>
            </a:endParaRPr>
          </a:p>
        </p:txBody>
      </p:sp>
      <p:sp>
        <p:nvSpPr>
          <p:cNvPr id="12" name="TextBox 11"/>
          <p:cNvSpPr txBox="1"/>
          <p:nvPr/>
        </p:nvSpPr>
        <p:spPr>
          <a:xfrm>
            <a:off x="1494272" y="1525525"/>
            <a:ext cx="7992888" cy="253916"/>
          </a:xfrm>
          <a:prstGeom prst="rect">
            <a:avLst/>
          </a:prstGeom>
          <a:noFill/>
        </p:spPr>
        <p:txBody>
          <a:bodyPr wrap="square" rtlCol="0">
            <a:spAutoFit/>
          </a:bodyPr>
          <a:lstStyle/>
          <a:p>
            <a:pPr algn="ctr"/>
            <a:r>
              <a:rPr lang="ru-RU" sz="1050" b="1" i="1" dirty="0" smtClean="0">
                <a:latin typeface="Arial" pitchFamily="34" charset="0"/>
                <a:cs typeface="Arial" pitchFamily="34" charset="0"/>
              </a:rPr>
              <a:t>Число субъектов малого и среднего предпринимательства в расчете на 10 тыс.человек населения, единиц</a:t>
            </a:r>
            <a:endParaRPr lang="ru-RU" sz="1050" b="1" i="1" dirty="0">
              <a:latin typeface="Arial" pitchFamily="34" charset="0"/>
              <a:cs typeface="Arial" pitchFamily="34" charset="0"/>
            </a:endParaRPr>
          </a:p>
        </p:txBody>
      </p:sp>
    </p:spTree>
    <p:extLst>
      <p:ext uri="{BB962C8B-B14F-4D97-AF65-F5344CB8AC3E}">
        <p14:creationId xmlns:p14="http://schemas.microsoft.com/office/powerpoint/2010/main" xmlns="" val="2006194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43534</TotalTime>
  <Words>23438</Words>
  <Application>Microsoft Office PowerPoint</Application>
  <PresentationFormat>Произвольный</PresentationFormat>
  <Paragraphs>1591</Paragraphs>
  <Slides>87</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87</vt:i4>
      </vt:variant>
    </vt:vector>
  </HeadingPairs>
  <TitlesOfParts>
    <vt:vector size="88" baseType="lpstr">
      <vt:lpstr>Тема Office</vt:lpstr>
      <vt:lpstr>Слайд 1</vt:lpstr>
      <vt:lpstr>СОДЕРЖАНИЕ</vt:lpstr>
      <vt:lpstr>Общая информация  о городских округах и муниципальных районах Воронежской области</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Дмитриенко Людмила Анатольевна</dc:creator>
  <cp:lastModifiedBy>nfetisova</cp:lastModifiedBy>
  <cp:revision>3397</cp:revision>
  <cp:lastPrinted>2022-09-21T06:59:47Z</cp:lastPrinted>
  <dcterms:created xsi:type="dcterms:W3CDTF">2016-08-18T08:00:22Z</dcterms:created>
  <dcterms:modified xsi:type="dcterms:W3CDTF">2022-09-28T06:56:07Z</dcterms:modified>
</cp:coreProperties>
</file>