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charts/chart68.xml" ContentType="application/vnd.openxmlformats-officedocument.drawingml.chart+xml"/>
  <Override PartName="/ppt/charts/style33.xml" ContentType="application/vnd.ms-office.chartstyle+xml"/>
  <Override PartName="/ppt/charts/colors67.xml" ContentType="application/vnd.ms-office.chartcolorstyle+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charts/colors6.xml" ContentType="application/vnd.ms-office.chartcolorstyle+xml"/>
  <Override PartName="/ppt/charts/style22.xml" ContentType="application/vnd.ms-office.chartstyle+xml"/>
  <Override PartName="/ppt/charts/colors5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charts/style11.xml" ContentType="application/vnd.ms-office.chartstyle+xml"/>
  <Override PartName="/ppt/charts/colors34.xml" ContentType="application/vnd.ms-office.chartcolorstyle+xml"/>
  <Override PartName="/ppt/charts/colors45.xml" ContentType="application/vnd.ms-office.chartcolor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theme/themeOverride1.xml" ContentType="application/vnd.openxmlformats-officedocument.themeOverride+xml"/>
  <Override PartName="/ppt/charts/chart60.xml" ContentType="application/vnd.openxmlformats-officedocument.drawingml.chart+xml"/>
  <Override PartName="/ppt/charts/colors23.xml" ContentType="application/vnd.ms-office.chartcolorstyle+xml"/>
  <Override PartName="/ppt/tableStyles.xml" ContentType="application/vnd.openxmlformats-officedocument.presentationml.tableStyles+xml"/>
  <Override PartName="/ppt/charts/colors12.xml" ContentType="application/vnd.ms-office.chartcolorstyle+xml"/>
  <Override PartName="/ppt/charts/style49.xml" ContentType="application/vnd.ms-office.chartstyle+xml"/>
  <Default Extension="xlsx" ContentType="application/vnd.openxmlformats-officedocument.spreadsheetml.sheet"/>
  <Override PartName="/ppt/charts/chart3.xml" ContentType="application/vnd.openxmlformats-officedocument.drawingml.chart+xml"/>
  <Override PartName="/ppt/charts/style27.xml" ContentType="application/vnd.ms-office.chartstyle+xml"/>
  <Override PartName="/ppt/charts/style38.xml" ContentType="application/vnd.ms-office.chartstyle+xml"/>
  <Override PartName="/ppt/charts/style5.xml" ContentType="application/vnd.ms-office.chartstyle+xml"/>
  <Override PartName="/ppt/slides/slide77.xml" ContentType="application/vnd.openxmlformats-officedocument.presentationml.slide+xml"/>
  <Override PartName="/ppt/slides/slide88.xml" ContentType="application/vnd.openxmlformats-officedocument.presentationml.slide+xml"/>
  <Override PartName="/ppt/charts/style16.xml" ContentType="application/vnd.ms-office.chartstyle+xml"/>
  <Override PartName="/ppt/charts/style6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drawings/drawing3.xml" ContentType="application/vnd.openxmlformats-officedocument.drawingml.chartshapes+xml"/>
  <Override PartName="/ppt/charts/style52.xml" ContentType="application/vnd.ms-office.chartstyle+xml"/>
  <Override PartName="/ppt/charts/colors39.xml" ContentType="application/vnd.ms-office.chartcolorstyle+xml"/>
  <Override PartName="/ppt/slides/slide55.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charts/chart65.xml" ContentType="application/vnd.openxmlformats-officedocument.drawingml.chart+xml"/>
  <Override PartName="/ppt/charts/style30.xml" ContentType="application/vnd.ms-office.chartstyle+xml"/>
  <Override PartName="/ppt/charts/style41.xml" ContentType="application/vnd.ms-office.chartstyle+xml"/>
  <Override PartName="/ppt/charts/colors28.xml" ContentType="application/vnd.ms-office.chartcolorstyle+xml"/>
  <Override PartName="/ppt/charts/colors17.xml" ContentType="application/vnd.ms-office.chartcolorstyle+xml"/>
  <Override PartName="/ppt/charts/colors64.xml" ContentType="application/vnd.ms-office.chartcolor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charts/chart54.xml" ContentType="application/vnd.openxmlformats-officedocument.drawingml.chart+xml"/>
  <Override PartName="/ppt/charts/colors53.xml" ContentType="application/vnd.ms-office.chartcolorstyle+xml"/>
  <Override PartName="/ppt/presentation.xml" ContentType="application/vnd.openxmlformats-officedocument.presentationml.presentation.main+xml"/>
  <Override PartName="/ppt/slides/slide22.xml" ContentType="application/vnd.openxmlformats-officedocument.presentationml.sl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charts/colors42.xml" ContentType="application/vnd.ms-office.chartcolorstyle+xml"/>
  <Override PartName="/ppt/charts/colors3.xml" ContentType="application/vnd.ms-office.chartcolorstyle+xml"/>
  <Override PartName="/ppt/slides/slide11.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olors31.xml" ContentType="application/vnd.ms-office.chartcolorstyle+xml"/>
  <Override PartName="/ppt/slideLayouts/slideLayout10.xml" ContentType="application/vnd.openxmlformats-officedocument.presentationml.slideLayout+xml"/>
  <Override PartName="/ppt/charts/chart10.xml" ContentType="application/vnd.openxmlformats-officedocument.drawingml.chart+xml"/>
  <Override PartName="/ppt/charts/style68.xml" ContentType="application/vnd.ms-office.chartstyle+xml"/>
  <Override PartName="/ppt/charts/colors20.xml" ContentType="application/vnd.ms-office.chartcolorstyle+xml"/>
  <Override PartName="/ppt/charts/style57.xml" ContentType="application/vnd.ms-office.chartstyle+xml"/>
  <Override PartName="/ppt/charts/style46.xml" ContentType="application/vnd.ms-office.chartstyle+xml"/>
  <Override PartName="/ppt/slides/slide49.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ppt/charts/style35.xml" ContentType="application/vnd.ms-office.chartstyle+xml"/>
  <Override PartName="/ppt/charts/colors69.xml" ContentType="application/vnd.ms-office.chartcolorstyle+xml"/>
  <Override PartName="/ppt/slides/slide38.xml" ContentType="application/vnd.openxmlformats-officedocument.presentationml.slide+xml"/>
  <Override PartName="/ppt/slides/slide85.xml" ContentType="application/vnd.openxmlformats-officedocument.presentationml.slide+xml"/>
  <Override PartName="/ppt/charts/chart48.xml" ContentType="application/vnd.openxmlformats-officedocument.drawingml.chart+xml"/>
  <Override PartName="/ppt/charts/colors8.xml" ContentType="application/vnd.ms-office.chartcolorstyle+xml"/>
  <Override PartName="/ppt/charts/style24.xml" ContentType="application/vnd.ms-office.chartstyle+xml"/>
  <Override PartName="/ppt/charts/colors58.xml" ContentType="application/vnd.ms-office.chartcolorstyle+xml"/>
  <Override PartName="/ppt/charts/style2.xml" ContentType="application/vnd.ms-office.chartstyl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37.xml" ContentType="application/vnd.openxmlformats-officedocument.drawingml.chart+xml"/>
  <Override PartName="/ppt/charts/style60.xml" ContentType="application/vnd.ms-office.chartstyle+xml"/>
  <Override PartName="/ppt/charts/colors47.xml" ContentType="application/vnd.ms-office.chartcolorstyle+xml"/>
  <Override PartName="/ppt/charts/colors36.xml" ContentType="application/vnd.ms-office.chartcolorstyl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charts/colors25.xml" ContentType="application/vnd.ms-office.chartcolorstyle+xml"/>
  <Override PartName="/ppt/slides/slide41.xml" ContentType="application/vnd.openxmlformats-officedocument.presentationml.slide+xml"/>
  <Override PartName="/ppt/charts/chart15.xml" ContentType="application/vnd.openxmlformats-officedocument.drawingml.chart+xml"/>
  <Override PartName="/ppt/charts/chart51.xml" ContentType="application/vnd.openxmlformats-officedocument.drawingml.chart+xml"/>
  <Override PartName="/ppt/charts/chart62.xml" ContentType="application/vnd.openxmlformats-officedocument.drawingml.chart+xml"/>
  <Override PartName="/ppt/charts/colors14.xml" ContentType="application/vnd.ms-office.chartcolorstyle+xml"/>
  <Override PartName="/ppt/charts/colors61.xml" ContentType="application/vnd.ms-office.chartcolorstyle+xml"/>
  <Override PartName="/ppt/slides/slide30.xml" ContentType="application/vnd.openxmlformats-officedocument.presentationml.slide+xml"/>
  <Override PartName="/ppt/charts/chart40.xml" ContentType="application/vnd.openxmlformats-officedocument.drawingml.chart+xml"/>
  <Override PartName="/ppt/charts/colors50.xml" ContentType="application/vnd.ms-office.chartcolorstyle+xml"/>
  <Override PartName="/ppt/charts/style7.xml" ContentType="application/vnd.ms-office.chartstyle+xml"/>
  <Override PartName="/ppt/charts/style29.xml" ContentType="application/vnd.ms-office.chartstyle+xml"/>
  <Override PartName="/ppt/slides/slide79.xml" ContentType="application/vnd.openxmlformats-officedocument.presentationml.slide+xml"/>
  <Override PartName="/ppt/charts/chart5.xml" ContentType="application/vnd.openxmlformats-officedocument.drawingml.chart+xml"/>
  <Override PartName="/ppt/charts/style18.xml" ContentType="application/vnd.ms-office.chartstyle+xml"/>
  <Override PartName="/ppt/charts/style65.xml" ContentType="application/vnd.ms-office.chart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rawings/drawing5.xml" ContentType="application/vnd.openxmlformats-officedocument.drawingml.chartshapes+xml"/>
  <Override PartName="/ppt/charts/style54.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charts/chart67.xml" ContentType="application/vnd.openxmlformats-officedocument.drawingml.chart+xml"/>
  <Override PartName="/ppt/charts/style14.xml" ContentType="application/vnd.ms-office.chartstyle+xml"/>
  <Override PartName="/ppt/charts/style32.xml" ContentType="application/vnd.ms-office.chartstyle+xml"/>
  <Override PartName="/ppt/charts/style43.xml" ContentType="application/vnd.ms-office.chartstyle+xml"/>
  <Override PartName="/ppt/charts/style61.xml" ContentType="application/vnd.ms-office.chartstyle+xml"/>
  <Override PartName="/ppt/charts/colors48.xml" ContentType="application/vnd.ms-office.chartcolor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drawings/drawing1.xml" ContentType="application/vnd.openxmlformats-officedocument.drawingml.chartshapes+xml"/>
  <Override PartName="/ppt/charts/chart38.xml" ContentType="application/vnd.openxmlformats-officedocument.drawingml.chart+xml"/>
  <Override PartName="/ppt/charts/chart56.xml" ContentType="application/vnd.openxmlformats-officedocument.drawingml.chart+xml"/>
  <Override PartName="/ppt/charts/colors19.xml" ContentType="application/vnd.ms-office.chartcolorstyle+xml"/>
  <Override PartName="/ppt/charts/style21.xml" ContentType="application/vnd.ms-office.chartstyle+xml"/>
  <Override PartName="/ppt/charts/style50.xml" ContentType="application/vnd.ms-office.chartstyle+xml"/>
  <Override PartName="/ppt/charts/colors37.xml" ContentType="application/vnd.ms-office.chartcolorstyle+xml"/>
  <Override PartName="/ppt/charts/colors55.xml" ContentType="application/vnd.ms-office.chartcolorstyle+xml"/>
  <Override PartName="/ppt/charts/colors66.xml" ContentType="application/vnd.ms-office.chartcolorstyl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olors5.xml" ContentType="application/vnd.ms-office.chartcolorstyle+xml"/>
  <Override PartName="/ppt/charts/style10.xml" ContentType="application/vnd.ms-office.chartstyle+xml"/>
  <Override PartName="/ppt/charts/colors26.xml" ContentType="application/vnd.ms-office.chartcolorstyle+xml"/>
  <Override PartName="/ppt/charts/colors44.xml" ContentType="application/vnd.ms-office.chartcolorstyle+xml"/>
  <Override PartName="/ppt/charts/colors15.xml" ContentType="application/vnd.ms-office.chartcolorstyle+xml"/>
  <Override PartName="/ppt/charts/colors62.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charts/chart70.xml" ContentType="application/vnd.openxmlformats-officedocument.drawingml.chart+xml"/>
  <Override PartName="/ppt/charts/colors33.xml" ContentType="application/vnd.ms-office.chartcolorstyle+xml"/>
  <Override PartName="/ppt/charts/colors51.xml" ContentType="application/vnd.ms-office.chartcolorstyle+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olors22.xml" ContentType="application/vnd.ms-office.chartcolorstyle+xml"/>
  <Override PartName="/ppt/charts/colors40.xml" ContentType="application/vnd.ms-office.chartcolorstyle+xml"/>
  <Override PartName="/ppt/charts/chart6.xml" ContentType="application/vnd.openxmlformats-officedocument.drawingml.chart+xml"/>
  <Override PartName="/ppt/charts/style8.xml" ContentType="application/vnd.ms-office.chartstyle+xml"/>
  <Override PartName="/ppt/charts/style48.xml" ContentType="application/vnd.ms-office.chartstyle+xml"/>
  <Override PartName="/ppt/charts/style59.xml" ContentType="application/vnd.ms-office.chartstyle+xml"/>
  <Override PartName="/ppt/charts/style19.xml" ContentType="application/vnd.ms-office.chartstyle+xml"/>
  <Override PartName="/ppt/charts/style37.xml" ContentType="application/vnd.ms-office.chartstyle+xml"/>
  <Override PartName="/ppt/charts/style55.xml" ContentType="application/vnd.ms-office.chartstyle+xml"/>
  <Override PartName="/ppt/charts/style66.xml" ContentType="application/vnd.ms-office.chart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charts/style26.xml" ContentType="application/vnd.ms-office.chartstyle+xml"/>
  <Override PartName="/ppt/charts/style44.xml" ContentType="application/vnd.ms-office.chartstyle+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charts/colors38.xml" ContentType="application/vnd.ms-office.chartcolorstyle+xml"/>
  <Override PartName="/ppt/charts/colors49.xml" ContentType="application/vnd.ms-office.chartcolorstyle+xml"/>
  <Override PartName="/ppt/charts/style15.xml" ContentType="application/vnd.ms-office.chartstyle+xml"/>
  <Override PartName="/ppt/charts/style51.xml" ContentType="application/vnd.ms-office.chartstyle+xml"/>
  <Override PartName="/ppt/charts/style62.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drawings/drawing2.xml" ContentType="application/vnd.openxmlformats-officedocument.drawingml.chartshapes+xml"/>
  <Override PartName="/ppt/charts/colors27.xml" ContentType="application/vnd.ms-office.chartcolorstyle+xml"/>
  <Override PartName="/ppt/charts/style40.xml" ContentType="application/vnd.ms-office.chartstyl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charts/colors16.xml" ContentType="application/vnd.ms-office.chartcolorstyle+xml"/>
  <Override PartName="/ppt/charts/colors63.xml" ContentType="application/vnd.ms-office.chartcolorstyle+xml"/>
  <Override PartName="/ppt/slides/slide32.xml" ContentType="application/vnd.openxmlformats-officedocument.presentationml.slide+xml"/>
  <Override PartName="/ppt/charts/chart42.xml" ContentType="application/vnd.openxmlformats-officedocument.drawingml.chart+xml"/>
  <Override PartName="/ppt/charts/colors52.xml" ContentType="application/vnd.ms-office.chartcolorstyle+xml"/>
  <Override PartName="/ppt/charts/colors41.xml" ContentType="application/vnd.ms-office.chartcolorstyl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charts/colors30.xml" ContentType="application/vnd.ms-office.chartcolorstyle+xml"/>
  <Override PartName="/ppt/charts/chart7.xml" ContentType="application/vnd.openxmlformats-officedocument.drawingml.chart+xml"/>
  <Override PartName="/ppt/charts/chart20.xml" ContentType="application/vnd.openxmlformats-officedocument.drawingml.chart+xml"/>
  <Override PartName="/ppt/charts/style67.xml" ContentType="application/vnd.ms-office.chartstyle+xml"/>
  <Override PartName="/ppt/charts/style9.xml" ContentType="application/vnd.ms-office.chartstyle+xml"/>
  <Override PartName="/ppt/charts/style56.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charts/style45.xml" ContentType="application/vnd.ms-office.chartstyle+xml"/>
  <Override PartName="/ppt/slides/slide48.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charts/colors57.xml" ContentType="application/vnd.ms-office.chartcolorstyle+xml"/>
  <Override PartName="/ppt/charts/colors68.xml" ContentType="application/vnd.ms-office.chartcolorstyle+xml"/>
  <Override PartName="/ppt/charts/style1.xml" ContentType="application/vnd.ms-office.chartstyle+xml"/>
  <Override PartName="/ppt/charts/style34.xml" ContentType="application/vnd.ms-office.chartstyle+xml"/>
  <Override PartName="/ppt/charts/style23.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47.xml" ContentType="application/vnd.openxmlformats-officedocument.drawingml.chart+xml"/>
  <Override PartName="/ppt/charts/colors46.xml" ContentType="application/vnd.ms-office.chartcolor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olors35.xml" ContentType="application/vnd.ms-office.chartcolorstyle+xml"/>
  <Override PartName="/ppt/slides/slide51.xml" ContentType="application/vnd.openxmlformats-officedocument.presentationml.slide+xml"/>
  <Override PartName="/ppt/charts/chart14.xml" ContentType="application/vnd.openxmlformats-officedocument.drawingml.chart+xml"/>
  <Override PartName="/ppt/charts/chart61.xml" ContentType="application/vnd.openxmlformats-officedocument.drawingml.chart+xml"/>
  <Override PartName="/ppt/charts/colors24.xml" ContentType="application/vnd.ms-office.chartcolorstyle+xml"/>
  <Override PartName="/ppt/charts/colors60.xml" ContentType="application/vnd.ms-office.chartcolorstyle+xml"/>
  <Override PartName="/ppt/charts/colors13.xml" ContentType="application/vnd.ms-office.chartcolorstyle+xml"/>
  <Override PartName="/ppt/slides/slide40.xml" ContentType="application/vnd.openxmlformats-officedocument.presentationml.slide+xml"/>
  <Override PartName="/ppt/charts/chart50.xml" ContentType="application/vnd.openxmlformats-officedocument.drawingml.chart+xml"/>
  <Override PartName="/ppt/charts/style39.xml" ContentType="application/vnd.ms-office.chartstyle+xml"/>
  <Override PartName="/ppt/charts/chart4.xml" ContentType="application/vnd.openxmlformats-officedocument.drawingml.chart+xml"/>
  <Override PartName="/ppt/charts/style6.xml" ContentType="application/vnd.ms-office.chartstyle+xml"/>
  <Override PartName="/ppt/charts/style28.xml" ContentType="application/vnd.ms-office.chartstyle+xml"/>
  <Override PartName="/ppt/slides/slide78.xml" ContentType="application/vnd.openxmlformats-officedocument.presentationml.slide+xml"/>
  <Override PartName="/docProps/core.xml" ContentType="application/vnd.openxmlformats-package.core-properties+xml"/>
  <Override PartName="/ppt/charts/style17.xml" ContentType="application/vnd.ms-office.chartstyle+xml"/>
  <Override PartName="/ppt/charts/style53.xml" ContentType="application/vnd.ms-office.chartstyle+xml"/>
  <Override PartName="/ppt/charts/style64.xml" ContentType="application/vnd.ms-office.chartstyle+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charts/style42.xml" ContentType="application/vnd.ms-office.chartstyle+xml"/>
  <Override PartName="/ppt/charts/colors29.xml" ContentType="application/vnd.ms-office.chartcolorstyle+xml"/>
  <Override PartName="/ppt/slideMasters/slideMaster1.xml" ContentType="application/vnd.openxmlformats-officedocument.presentationml.slideMaster+xml"/>
  <Override PartName="/ppt/slides/slide45.xml" ContentType="application/vnd.openxmlformats-officedocument.presentationml.slide+xml"/>
  <Override PartName="/ppt/charts/chart19.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charts/style31.xml" ContentType="application/vnd.ms-office.chartstyle+xml"/>
  <Override PartName="/ppt/charts/colors18.xml" ContentType="application/vnd.ms-office.chartcolorstyle+xml"/>
  <Override PartName="/ppt/charts/colors65.xml" ContentType="application/vnd.ms-office.chartcolorstyle+xml"/>
  <Override PartName="/ppt/slides/slide34.xml" ContentType="application/vnd.openxmlformats-officedocument.presentationml.slide+xml"/>
  <Override PartName="/ppt/slides/slide81.xml" ContentType="application/vnd.openxmlformats-officedocument.presentationml.slide+xml"/>
  <Override PartName="/ppt/charts/chart44.xml" ContentType="application/vnd.openxmlformats-officedocument.drawingml.chart+xml"/>
  <Override PartName="/ppt/charts/style20.xml" ContentType="application/vnd.ms-office.chartstyle+xml"/>
  <Override PartName="/ppt/charts/colors54.xml" ContentType="application/vnd.ms-office.chartcolorstyl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charts/chart33.xml" ContentType="application/vnd.openxmlformats-officedocument.drawingml.chart+xml"/>
  <Override PartName="/ppt/charts/colors32.xml" ContentType="application/vnd.ms-office.chartcolorstyle+xml"/>
  <Override PartName="/ppt/charts/colors43.xml" ContentType="application/vnd.ms-office.chartcolorstyle+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olors21.xml" ContentType="application/vnd.ms-office.chartcolorstyle+xml"/>
  <Override PartName="/ppt/charts/style69.xml" ContentType="application/vnd.ms-office.chartstyle+xml"/>
  <Override PartName="/ppt/charts/colors10.xml" ContentType="application/vnd.ms-office.chartcolorstyle+xml"/>
  <Override PartName="/ppt/charts/style58.xml" ContentType="application/vnd.ms-office.chartstyle+xml"/>
  <Override PartName="/ppt/charts/style47.xml" ContentType="application/vnd.ms-office.chartstyle+xml"/>
  <Override PartName="/ppt/charts/chart1.xml" ContentType="application/vnd.openxmlformats-officedocument.drawingml.chart+xml"/>
  <Override PartName="/ppt/notesSlides/notesSlide5.xml" ContentType="application/vnd.openxmlformats-officedocument.presentationml.notesSlide+xml"/>
  <Override PartName="/ppt/charts/style25.xml" ContentType="application/vnd.ms-office.chartstyle+xml"/>
  <Override PartName="/ppt/charts/style36.xml" ContentType="application/vnd.ms-office.chartstyle+xml"/>
  <Override PartName="/ppt/charts/style3.xml" ContentType="application/vnd.ms-office.chartstyle+xml"/>
  <Override PartName="/ppt/charts/colors59.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620" r:id="rId2"/>
    <p:sldId id="582" r:id="rId3"/>
    <p:sldId id="257" r:id="rId4"/>
    <p:sldId id="258" r:id="rId5"/>
    <p:sldId id="338" r:id="rId6"/>
    <p:sldId id="339" r:id="rId7"/>
    <p:sldId id="504" r:id="rId8"/>
    <p:sldId id="588" r:id="rId9"/>
    <p:sldId id="509" r:id="rId10"/>
    <p:sldId id="506" r:id="rId11"/>
    <p:sldId id="589" r:id="rId12"/>
    <p:sldId id="510" r:id="rId13"/>
    <p:sldId id="598" r:id="rId14"/>
    <p:sldId id="580" r:id="rId15"/>
    <p:sldId id="513" r:id="rId16"/>
    <p:sldId id="514" r:id="rId17"/>
    <p:sldId id="584" r:id="rId18"/>
    <p:sldId id="612" r:id="rId19"/>
    <p:sldId id="516" r:id="rId20"/>
    <p:sldId id="519" r:id="rId21"/>
    <p:sldId id="517" r:id="rId22"/>
    <p:sldId id="518" r:id="rId23"/>
    <p:sldId id="521" r:id="rId24"/>
    <p:sldId id="522" r:id="rId25"/>
    <p:sldId id="520" r:id="rId26"/>
    <p:sldId id="523" r:id="rId27"/>
    <p:sldId id="524" r:id="rId28"/>
    <p:sldId id="525" r:id="rId29"/>
    <p:sldId id="526" r:id="rId30"/>
    <p:sldId id="527" r:id="rId31"/>
    <p:sldId id="528" r:id="rId32"/>
    <p:sldId id="529" r:id="rId33"/>
    <p:sldId id="531" r:id="rId34"/>
    <p:sldId id="532" r:id="rId35"/>
    <p:sldId id="613" r:id="rId36"/>
    <p:sldId id="533" r:id="rId37"/>
    <p:sldId id="535" r:id="rId38"/>
    <p:sldId id="536" r:id="rId39"/>
    <p:sldId id="537" r:id="rId40"/>
    <p:sldId id="534" r:id="rId41"/>
    <p:sldId id="594" r:id="rId42"/>
    <p:sldId id="539" r:id="rId43"/>
    <p:sldId id="595" r:id="rId44"/>
    <p:sldId id="540" r:id="rId45"/>
    <p:sldId id="541" r:id="rId46"/>
    <p:sldId id="542" r:id="rId47"/>
    <p:sldId id="548" r:id="rId48"/>
    <p:sldId id="549" r:id="rId49"/>
    <p:sldId id="544" r:id="rId50"/>
    <p:sldId id="583" r:id="rId51"/>
    <p:sldId id="546" r:id="rId52"/>
    <p:sldId id="547" r:id="rId53"/>
    <p:sldId id="558" r:id="rId54"/>
    <p:sldId id="554" r:id="rId55"/>
    <p:sldId id="555" r:id="rId56"/>
    <p:sldId id="556" r:id="rId57"/>
    <p:sldId id="557" r:id="rId58"/>
    <p:sldId id="559" r:id="rId59"/>
    <p:sldId id="560" r:id="rId60"/>
    <p:sldId id="561" r:id="rId61"/>
    <p:sldId id="562" r:id="rId62"/>
    <p:sldId id="563" r:id="rId63"/>
    <p:sldId id="566" r:id="rId64"/>
    <p:sldId id="564" r:id="rId65"/>
    <p:sldId id="592" r:id="rId66"/>
    <p:sldId id="565" r:id="rId67"/>
    <p:sldId id="621" r:id="rId68"/>
    <p:sldId id="622" r:id="rId69"/>
    <p:sldId id="623" r:id="rId70"/>
    <p:sldId id="570" r:id="rId71"/>
    <p:sldId id="597" r:id="rId72"/>
    <p:sldId id="617" r:id="rId73"/>
    <p:sldId id="585" r:id="rId74"/>
    <p:sldId id="586" r:id="rId75"/>
    <p:sldId id="590" r:id="rId76"/>
    <p:sldId id="591" r:id="rId77"/>
    <p:sldId id="578" r:id="rId78"/>
    <p:sldId id="596" r:id="rId79"/>
    <p:sldId id="608" r:id="rId80"/>
    <p:sldId id="610" r:id="rId81"/>
    <p:sldId id="624" r:id="rId82"/>
    <p:sldId id="601" r:id="rId83"/>
    <p:sldId id="602" r:id="rId84"/>
    <p:sldId id="603" r:id="rId85"/>
    <p:sldId id="604" r:id="rId86"/>
    <p:sldId id="605" r:id="rId87"/>
    <p:sldId id="606" r:id="rId88"/>
    <p:sldId id="614" r:id="rId89"/>
  </p:sldIdLst>
  <p:sldSz cx="10693400" cy="7561263"/>
  <p:notesSz cx="6761163" cy="9942513"/>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A22700"/>
    <a:srgbClr val="FFC1C1"/>
    <a:srgbClr val="FFCCCC"/>
    <a:srgbClr val="FFB9B9"/>
    <a:srgbClr val="FFE7E7"/>
    <a:srgbClr val="FFCCFF"/>
    <a:srgbClr val="0000FF"/>
    <a:srgbClr val="FFFF00"/>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86457" autoAdjust="0"/>
  </p:normalViewPr>
  <p:slideViewPr>
    <p:cSldViewPr>
      <p:cViewPr varScale="1">
        <p:scale>
          <a:sx n="66" d="100"/>
          <a:sy n="66" d="100"/>
        </p:scale>
        <p:origin x="-1002" y="-114"/>
      </p:cViewPr>
      <p:guideLst>
        <p:guide orient="horz" pos="2382"/>
        <p:guide pos="3368"/>
      </p:guideLst>
    </p:cSldViewPr>
  </p:slideViewPr>
  <p:outlineViewPr>
    <p:cViewPr>
      <p:scale>
        <a:sx n="33" d="100"/>
        <a:sy n="33" d="100"/>
      </p:scale>
      <p:origin x="0" y="-1447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_____Microsoft_Office_Excel13.xlsx"/><Relationship Id="rId1" Type="http://schemas.openxmlformats.org/officeDocument/2006/relationships/image" Target="../media/image9.jpeg"/><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3" Type="http://schemas.microsoft.com/office/2011/relationships/chartColorStyle" Target="colors36.xml"/><Relationship Id="rId2" Type="http://schemas.openxmlformats.org/officeDocument/2006/relationships/chartUserShapes" Target="../drawings/drawing1.xml"/><Relationship Id="rId1" Type="http://schemas.openxmlformats.org/officeDocument/2006/relationships/package" Target="../embeddings/_____Microsoft_Office_Excel37.xlsx"/><Relationship Id="rId4"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3" Type="http://schemas.microsoft.com/office/2011/relationships/chartColorStyle" Target="colors47.xml"/><Relationship Id="rId2" Type="http://schemas.openxmlformats.org/officeDocument/2006/relationships/package" Target="../embeddings/_____Microsoft_Office_Excel48.xlsx"/><Relationship Id="rId1" Type="http://schemas.openxmlformats.org/officeDocument/2006/relationships/image" Target="../media/image10.jpeg"/><Relationship Id="rId4" Type="http://schemas.microsoft.com/office/2011/relationships/chartStyle" Target="style47.xml"/></Relationships>
</file>

<file path=ppt/charts/_rels/chart49.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package" Target="../embeddings/_____Microsoft_Office_Excel51.xlsx"/></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Office_Excel52.xlsx"/><Relationship Id="rId1" Type="http://schemas.openxmlformats.org/officeDocument/2006/relationships/image" Target="../media/image11.jpeg"/><Relationship Id="rId5" Type="http://schemas.microsoft.com/office/2011/relationships/chartStyle" Target="style51.xml"/><Relationship Id="rId4" Type="http://schemas.microsoft.com/office/2011/relationships/chartColorStyle" Target="colors51.xml"/></Relationships>
</file>

<file path=ppt/charts/_rels/chart53.xml.rels><?xml version="1.0" encoding="UTF-8" standalone="yes"?>
<Relationships xmlns="http://schemas.openxmlformats.org/package/2006/relationships"><Relationship Id="rId3" Type="http://schemas.microsoft.com/office/2011/relationships/chartColorStyle" Target="colors52.xml"/><Relationship Id="rId2" Type="http://schemas.openxmlformats.org/officeDocument/2006/relationships/chartUserShapes" Target="../drawings/drawing3.xml"/><Relationship Id="rId1" Type="http://schemas.openxmlformats.org/officeDocument/2006/relationships/package" Target="../embeddings/_____Microsoft_Office_Excel53.xlsx"/><Relationship Id="rId4" Type="http://schemas.microsoft.com/office/2011/relationships/chartStyle" Target="style52.xml"/></Relationships>
</file>

<file path=ppt/charts/_rels/chart54.xml.rels><?xml version="1.0" encoding="UTF-8" standalone="yes"?>
<Relationships xmlns="http://schemas.openxmlformats.org/package/2006/relationships"><Relationship Id="rId3" Type="http://schemas.microsoft.com/office/2011/relationships/chartColorStyle" Target="colors53.xml"/><Relationship Id="rId2" Type="http://schemas.openxmlformats.org/officeDocument/2006/relationships/package" Target="../embeddings/_____Microsoft_Office_Excel54.xlsx"/><Relationship Id="rId1" Type="http://schemas.openxmlformats.org/officeDocument/2006/relationships/image" Target="../media/image11.jpeg"/><Relationship Id="rId4" Type="http://schemas.microsoft.com/office/2011/relationships/chartStyle" Target="style53.xml"/></Relationships>
</file>

<file path=ppt/charts/_rels/chart55.xml.rels><?xml version="1.0" encoding="UTF-8" standalone="yes"?>
<Relationships xmlns="http://schemas.openxmlformats.org/package/2006/relationships"><Relationship Id="rId3" Type="http://schemas.microsoft.com/office/2011/relationships/chartColorStyle" Target="colors54.xml"/><Relationship Id="rId2" Type="http://schemas.openxmlformats.org/officeDocument/2006/relationships/package" Target="../embeddings/_____Microsoft_Office_Excel55.xlsx"/><Relationship Id="rId1" Type="http://schemas.openxmlformats.org/officeDocument/2006/relationships/themeOverride" Target="../theme/themeOverride1.xml"/><Relationship Id="rId4" Type="http://schemas.microsoft.com/office/2011/relationships/chartStyle" Target="style54.xml"/></Relationships>
</file>

<file path=ppt/charts/_rels/chart56.xml.rels><?xml version="1.0" encoding="UTF-8" standalone="yes"?>
<Relationships xmlns="http://schemas.openxmlformats.org/package/2006/relationships"><Relationship Id="rId3" Type="http://schemas.microsoft.com/office/2011/relationships/chartColorStyle" Target="colors55.xml"/><Relationship Id="rId2" Type="http://schemas.openxmlformats.org/officeDocument/2006/relationships/chartUserShapes" Target="../drawings/drawing4.xml"/><Relationship Id="rId1" Type="http://schemas.openxmlformats.org/officeDocument/2006/relationships/package" Target="../embeddings/_____Microsoft_Office_Excel56.xlsx"/><Relationship Id="rId4" Type="http://schemas.microsoft.com/office/2011/relationships/chartStyle" Target="style55.xml"/></Relationships>
</file>

<file path=ppt/charts/_rels/chart57.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package" Target="../embeddings/_____Microsoft_Office_Excel57.xlsx"/></Relationships>
</file>

<file path=ppt/charts/_rels/chart58.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package" Target="../embeddings/_____Microsoft_Office_Excel58.xlsx"/></Relationships>
</file>

<file path=ppt/charts/_rels/chart59.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package" Target="../embeddings/_____Microsoft_Office_Excel59.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6.xlsx"/></Relationships>
</file>

<file path=ppt/charts/_rels/chart60.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package" Target="../embeddings/_____Microsoft_Office_Excel60.xlsx"/></Relationships>
</file>

<file path=ppt/charts/_rels/chart61.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package" Target="../embeddings/_____Microsoft_Office_Excel61.xlsx"/></Relationships>
</file>

<file path=ppt/charts/_rels/chart62.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package" Target="../embeddings/_____Microsoft_Office_Excel62.xlsx"/></Relationships>
</file>

<file path=ppt/charts/_rels/chart63.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package" Target="../embeddings/_____Microsoft_Office_Excel63.xlsx"/></Relationships>
</file>

<file path=ppt/charts/_rels/chart64.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package" Target="../embeddings/_____Microsoft_Office_Excel64.xlsx"/></Relationships>
</file>

<file path=ppt/charts/_rels/chart65.xml.rels><?xml version="1.0" encoding="UTF-8" standalone="yes"?>
<Relationships xmlns="http://schemas.openxmlformats.org/package/2006/relationships"><Relationship Id="rId3" Type="http://schemas.microsoft.com/office/2011/relationships/chartColorStyle" Target="colors64.xml"/><Relationship Id="rId2" Type="http://schemas.openxmlformats.org/officeDocument/2006/relationships/chartUserShapes" Target="../drawings/drawing5.xml"/><Relationship Id="rId1" Type="http://schemas.openxmlformats.org/officeDocument/2006/relationships/package" Target="../embeddings/_____Microsoft_Office_Excel65.xlsx"/><Relationship Id="rId4" Type="http://schemas.microsoft.com/office/2011/relationships/chartStyle" Target="style64.xml"/></Relationships>
</file>

<file path=ppt/charts/_rels/chart66.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package" Target="../embeddings/_____Microsoft_Office_Excel66.xlsx"/></Relationships>
</file>

<file path=ppt/charts/_rels/chart67.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package" Target="../embeddings/_____Microsoft_Office_Excel67.xlsx"/></Relationships>
</file>

<file path=ppt/charts/_rels/chart68.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package" Target="../embeddings/_____Microsoft_Office_Excel68.xlsx"/></Relationships>
</file>

<file path=ppt/charts/_rels/chart69.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package" Target="../embeddings/_____Microsoft_Office_Excel69.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7.xlsx"/></Relationships>
</file>

<file path=ppt/charts/_rels/chart70.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package" Target="../embeddings/_____Microsoft_Office_Excel70.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gradFill flip="none" rotWithShape="1">
                <a:gsLst>
                  <a:gs pos="99000">
                    <a:srgbClr val="7030A0"/>
                  </a:gs>
                  <a:gs pos="12000">
                    <a:schemeClr val="accent2">
                      <a:lumMod val="97000"/>
                      <a:lumOff val="3000"/>
                    </a:schemeClr>
                  </a:gs>
                  <a:gs pos="100000">
                    <a:schemeClr val="accent2">
                      <a:lumMod val="60000"/>
                      <a:lumOff val="40000"/>
                    </a:schemeClr>
                  </a:gs>
                </a:gsLst>
                <a:lin ang="16200000" scaled="1"/>
                <a:tileRect/>
              </a:gradFill>
              <a:round/>
            </a:ln>
            <a:effectLst/>
          </c:spPr>
          <c:marker>
            <c:symbol val="square"/>
            <c:size val="6"/>
            <c:spPr>
              <a:solidFill>
                <a:srgbClr val="FFFF00"/>
              </a:solidFill>
              <a:ln w="9525">
                <a:solidFill>
                  <a:srgbClr val="7030A0"/>
                </a:solidFill>
              </a:ln>
              <a:effectLst/>
              <a:scene3d>
                <a:camera prst="orthographicFront"/>
                <a:lightRig rig="threePt" dir="t"/>
              </a:scene3d>
              <a:sp3d>
                <a:bevelT/>
              </a:sp3d>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 число МСП'!$A$40:$A$43</c:f>
              <c:strCache>
                <c:ptCount val="4"/>
                <c:pt idx="0">
                  <c:v>2019г.</c:v>
                </c:pt>
                <c:pt idx="1">
                  <c:v>2020г.</c:v>
                </c:pt>
                <c:pt idx="2">
                  <c:v>2021г.</c:v>
                </c:pt>
                <c:pt idx="3">
                  <c:v>2022г.</c:v>
                </c:pt>
              </c:strCache>
            </c:strRef>
          </c:cat>
          <c:val>
            <c:numRef>
              <c:f>'1 число МСП'!$B$40:$B$43</c:f>
              <c:numCache>
                <c:formatCode>#,##0.0</c:formatCode>
                <c:ptCount val="4"/>
                <c:pt idx="0">
                  <c:v>377.02</c:v>
                </c:pt>
                <c:pt idx="1">
                  <c:v>364.52</c:v>
                </c:pt>
                <c:pt idx="2">
                  <c:v>371.59</c:v>
                </c:pt>
                <c:pt idx="3">
                  <c:v>365.48999999999995</c:v>
                </c:pt>
              </c:numCache>
            </c:numRef>
          </c:val>
          <c:extLst xmlns:c16r2="http://schemas.microsoft.com/office/drawing/2015/06/chart">
            <c:ext xmlns:c16="http://schemas.microsoft.com/office/drawing/2014/chart" uri="{C3380CC4-5D6E-409C-BE32-E72D297353CC}">
              <c16:uniqueId val="{00000000-FCD6-4697-B775-1257AF534EFD}"/>
            </c:ext>
          </c:extLst>
        </c:ser>
        <c:dLbls/>
        <c:marker val="1"/>
        <c:axId val="132820992"/>
        <c:axId val="132822528"/>
      </c:lineChart>
      <c:catAx>
        <c:axId val="132820992"/>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2822528"/>
        <c:crosses val="autoZero"/>
        <c:auto val="1"/>
        <c:lblAlgn val="ctr"/>
        <c:lblOffset val="100"/>
      </c:catAx>
      <c:valAx>
        <c:axId val="132822528"/>
        <c:scaling>
          <c:orientation val="minMax"/>
          <c:max val="380"/>
          <c:min val="36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2820992"/>
        <c:crosses val="autoZero"/>
        <c:crossBetween val="between"/>
        <c:majorUnit val="5"/>
        <c:minorUnit val="5"/>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square"/>
            <c:size val="6"/>
            <c:spPr>
              <a:solidFill>
                <a:srgbClr val="FF0000"/>
              </a:solidFill>
              <a:ln w="9525">
                <a:solidFill>
                  <a:srgbClr val="800080"/>
                </a:solidFill>
              </a:ln>
              <a:effectLst/>
            </c:spPr>
          </c:marker>
          <c:dLbls>
            <c:dLbl>
              <c:idx val="0"/>
              <c:layout>
                <c:manualLayout>
                  <c:x val="-9.8535191005142575E-2"/>
                  <c:y val="9.676234227491514E-3"/>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4DA-4301-AA40-AA830C716024}"/>
                </c:ext>
              </c:extLst>
            </c:dLbl>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 сх'!$A$38:$A$41</c:f>
              <c:strCache>
                <c:ptCount val="4"/>
                <c:pt idx="0">
                  <c:v>2019г.</c:v>
                </c:pt>
                <c:pt idx="1">
                  <c:v>2020г.</c:v>
                </c:pt>
                <c:pt idx="2">
                  <c:v>2021г.</c:v>
                </c:pt>
                <c:pt idx="3">
                  <c:v>2022г.</c:v>
                </c:pt>
              </c:strCache>
            </c:strRef>
          </c:cat>
          <c:val>
            <c:numRef>
              <c:f>'5 сх'!$B$38:$B$41</c:f>
              <c:numCache>
                <c:formatCode>#,##0.0</c:formatCode>
                <c:ptCount val="4"/>
                <c:pt idx="0">
                  <c:v>90.2</c:v>
                </c:pt>
                <c:pt idx="1">
                  <c:v>94.9</c:v>
                </c:pt>
                <c:pt idx="2">
                  <c:v>94.3</c:v>
                </c:pt>
                <c:pt idx="3">
                  <c:v>93.4</c:v>
                </c:pt>
              </c:numCache>
            </c:numRef>
          </c:val>
          <c:extLst xmlns:c16r2="http://schemas.microsoft.com/office/drawing/2015/06/chart">
            <c:ext xmlns:c16="http://schemas.microsoft.com/office/drawing/2014/chart" uri="{C3380CC4-5D6E-409C-BE32-E72D297353CC}">
              <c16:uniqueId val="{00000001-84DA-4301-AA40-AA830C716024}"/>
            </c:ext>
          </c:extLst>
        </c:ser>
        <c:dLbls/>
        <c:marker val="1"/>
        <c:axId val="134569984"/>
        <c:axId val="134571520"/>
      </c:lineChart>
      <c:catAx>
        <c:axId val="134569984"/>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571520"/>
        <c:crosses val="autoZero"/>
        <c:auto val="1"/>
        <c:lblAlgn val="ctr"/>
        <c:lblOffset val="100"/>
      </c:catAx>
      <c:valAx>
        <c:axId val="134571520"/>
        <c:scaling>
          <c:orientation val="minMax"/>
          <c:min val="88"/>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569984"/>
        <c:crosses val="autoZero"/>
        <c:crossBetween val="between"/>
        <c:majorUnit val="2"/>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solidFill>
            <a:schemeClr val="tx1">
              <a:lumMod val="95000"/>
              <a:lumOff val="5000"/>
            </a:schemeClr>
          </a:solidFill>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9988732536416385E-2"/>
          <c:y val="0.19128193073398347"/>
          <c:w val="0.93625196097202756"/>
          <c:h val="0.44121181657322622"/>
        </c:manualLayout>
      </c:layout>
      <c:barChart>
        <c:barDir val="col"/>
        <c:grouping val="clustered"/>
        <c:ser>
          <c:idx val="1"/>
          <c:order val="1"/>
          <c:tx>
            <c:strRef>
              <c:f>'5 сх'!$C$2</c:f>
              <c:strCache>
                <c:ptCount val="1"/>
                <c:pt idx="0">
                  <c:v>2022г.</c:v>
                </c:pt>
              </c:strCache>
            </c:strRef>
          </c:tx>
          <c:spPr>
            <a:solidFill>
              <a:schemeClr val="accent6">
                <a:lumMod val="75000"/>
              </a:schemeClr>
            </a:solidFill>
            <a:ln>
              <a:solidFill>
                <a:schemeClr val="accent6">
                  <a:lumMod val="75000"/>
                </a:schemeClr>
              </a:solidFill>
            </a:ln>
            <a:effectLst/>
          </c:spPr>
          <c:dLbls>
            <c:spPr>
              <a:solidFill>
                <a:schemeClr val="accent6">
                  <a:lumMod val="40000"/>
                  <a:lumOff val="60000"/>
                </a:schemeClr>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 сх'!$A$4:$A$36</c:f>
              <c:strCache>
                <c:ptCount val="33"/>
                <c:pt idx="0">
                  <c:v>Аннинский МР</c:v>
                </c:pt>
                <c:pt idx="1">
                  <c:v>Бобровский МР</c:v>
                </c:pt>
                <c:pt idx="2">
                  <c:v>Бутурлиновский МР</c:v>
                </c:pt>
                <c:pt idx="3">
                  <c:v>Верхнемамонский МР</c:v>
                </c:pt>
                <c:pt idx="4">
                  <c:v>Верхнехавский МР</c:v>
                </c:pt>
                <c:pt idx="5">
                  <c:v>Воробьевский МР</c:v>
                </c:pt>
                <c:pt idx="6">
                  <c:v>Грибановский МР</c:v>
                </c:pt>
                <c:pt idx="7">
                  <c:v>Каменский МР</c:v>
                </c:pt>
                <c:pt idx="8">
                  <c:v>Кантемировский МР</c:v>
                </c:pt>
                <c:pt idx="9">
                  <c:v>Каширский МР</c:v>
                </c:pt>
                <c:pt idx="10">
                  <c:v>Лискинский МР</c:v>
                </c:pt>
                <c:pt idx="11">
                  <c:v>Новохоперский МР</c:v>
                </c:pt>
                <c:pt idx="12">
                  <c:v>Ольховатский МР</c:v>
                </c:pt>
                <c:pt idx="13">
                  <c:v>Острогожский МР</c:v>
                </c:pt>
                <c:pt idx="14">
                  <c:v>Подгоренский МР</c:v>
                </c:pt>
                <c:pt idx="15">
                  <c:v>Репьевский МР</c:v>
                </c:pt>
                <c:pt idx="16">
                  <c:v>Таловский МР</c:v>
                </c:pt>
                <c:pt idx="17">
                  <c:v>Калачеевский МР</c:v>
                </c:pt>
                <c:pt idx="18">
                  <c:v>Эртильский МР</c:v>
                </c:pt>
                <c:pt idx="19">
                  <c:v>Борисоглебский ГО</c:v>
                </c:pt>
                <c:pt idx="20">
                  <c:v>Петропавловский МР</c:v>
                </c:pt>
                <c:pt idx="21">
                  <c:v>Россошанский МР</c:v>
                </c:pt>
                <c:pt idx="22">
                  <c:v>Терновский МР</c:v>
                </c:pt>
                <c:pt idx="23">
                  <c:v>ГО г. Воронеж</c:v>
                </c:pt>
                <c:pt idx="24">
                  <c:v>Нижнедевицкий МР</c:v>
                </c:pt>
                <c:pt idx="25">
                  <c:v>Поворинский МР</c:v>
                </c:pt>
                <c:pt idx="26">
                  <c:v>Богучарский МР</c:v>
                </c:pt>
                <c:pt idx="27">
                  <c:v>Хохольский МР</c:v>
                </c:pt>
                <c:pt idx="28">
                  <c:v>Новоусманский МР</c:v>
                </c:pt>
                <c:pt idx="29">
                  <c:v>Панинский МР</c:v>
                </c:pt>
                <c:pt idx="30">
                  <c:v>Павловский МР</c:v>
                </c:pt>
                <c:pt idx="31">
                  <c:v>Семилукский МР</c:v>
                </c:pt>
                <c:pt idx="32">
                  <c:v>Рамонский МР</c:v>
                </c:pt>
              </c:strCache>
            </c:strRef>
          </c:cat>
          <c:val>
            <c:numRef>
              <c:f>'5 сх'!$C$4:$C$36</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96</c:v>
                </c:pt>
                <c:pt idx="18" formatCode="#,##0.0">
                  <c:v>95.45</c:v>
                </c:pt>
                <c:pt idx="19" formatCode="#,##0.0">
                  <c:v>94.440000000000012</c:v>
                </c:pt>
                <c:pt idx="20" formatCode="#,##0.0">
                  <c:v>94.11999999999999</c:v>
                </c:pt>
                <c:pt idx="21" formatCode="#,##0.0">
                  <c:v>92.86</c:v>
                </c:pt>
                <c:pt idx="22">
                  <c:v>90</c:v>
                </c:pt>
                <c:pt idx="23" formatCode="#,##0.0">
                  <c:v>88.89</c:v>
                </c:pt>
                <c:pt idx="24" formatCode="#,##0.0">
                  <c:v>88.89</c:v>
                </c:pt>
                <c:pt idx="25" formatCode="#,##0.0">
                  <c:v>88.89</c:v>
                </c:pt>
                <c:pt idx="26">
                  <c:v>88</c:v>
                </c:pt>
                <c:pt idx="27" formatCode="#,##0.0">
                  <c:v>86.669999999999987</c:v>
                </c:pt>
                <c:pt idx="28" formatCode="#,##0.0">
                  <c:v>84.210000000000008</c:v>
                </c:pt>
                <c:pt idx="29" formatCode="#,##0.0">
                  <c:v>83.33</c:v>
                </c:pt>
                <c:pt idx="30" formatCode="#,##0.0">
                  <c:v>81.25</c:v>
                </c:pt>
                <c:pt idx="31" formatCode="#,##0.0">
                  <c:v>78.95</c:v>
                </c:pt>
                <c:pt idx="32" formatCode="#,##0.0">
                  <c:v>77.78</c:v>
                </c:pt>
              </c:numCache>
            </c:numRef>
          </c:val>
          <c:extLst xmlns:c16r2="http://schemas.microsoft.com/office/drawing/2015/06/chart">
            <c:ext xmlns:c16="http://schemas.microsoft.com/office/drawing/2014/chart" uri="{C3380CC4-5D6E-409C-BE32-E72D297353CC}">
              <c16:uniqueId val="{00000000-5F1E-423C-AE86-08C5B2579FA3}"/>
            </c:ext>
          </c:extLst>
        </c:ser>
        <c:dLbls/>
        <c:gapWidth val="103"/>
        <c:axId val="135024000"/>
        <c:axId val="134612096"/>
      </c:barChart>
      <c:lineChart>
        <c:grouping val="standard"/>
        <c:ser>
          <c:idx val="0"/>
          <c:order val="0"/>
          <c:tx>
            <c:strRef>
              <c:f>'5 сх'!$B$2</c:f>
              <c:strCache>
                <c:ptCount val="1"/>
                <c:pt idx="0">
                  <c:v>2021г.</c:v>
                </c:pt>
              </c:strCache>
            </c:strRef>
          </c:tx>
          <c:spPr>
            <a:ln w="28575" cap="rnd">
              <a:solidFill>
                <a:srgbClr val="009900"/>
              </a:solidFill>
              <a:round/>
            </a:ln>
            <a:effectLst/>
          </c:spPr>
          <c:marker>
            <c:symbol val="circle"/>
            <c:size val="5"/>
            <c:spPr>
              <a:solidFill>
                <a:srgbClr val="FFFF00"/>
              </a:solidFill>
              <a:ln w="9525">
                <a:solidFill>
                  <a:srgbClr val="009900"/>
                </a:solidFill>
              </a:ln>
              <a:effectLst/>
            </c:spPr>
          </c:marker>
          <c:cat>
            <c:strRef>
              <c:f>'5 сх'!$A$4:$A$36</c:f>
              <c:strCache>
                <c:ptCount val="33"/>
                <c:pt idx="0">
                  <c:v>Аннинский МР</c:v>
                </c:pt>
                <c:pt idx="1">
                  <c:v>Бобровский МР</c:v>
                </c:pt>
                <c:pt idx="2">
                  <c:v>Бутурлиновский МР</c:v>
                </c:pt>
                <c:pt idx="3">
                  <c:v>Верхнемамонский МР</c:v>
                </c:pt>
                <c:pt idx="4">
                  <c:v>Верхнехавский МР</c:v>
                </c:pt>
                <c:pt idx="5">
                  <c:v>Воробьевский МР</c:v>
                </c:pt>
                <c:pt idx="6">
                  <c:v>Грибановский МР</c:v>
                </c:pt>
                <c:pt idx="7">
                  <c:v>Каменский МР</c:v>
                </c:pt>
                <c:pt idx="8">
                  <c:v>Кантемировский МР</c:v>
                </c:pt>
                <c:pt idx="9">
                  <c:v>Каширский МР</c:v>
                </c:pt>
                <c:pt idx="10">
                  <c:v>Лискинский МР</c:v>
                </c:pt>
                <c:pt idx="11">
                  <c:v>Новохоперский МР</c:v>
                </c:pt>
                <c:pt idx="12">
                  <c:v>Ольховатский МР</c:v>
                </c:pt>
                <c:pt idx="13">
                  <c:v>Острогожский МР</c:v>
                </c:pt>
                <c:pt idx="14">
                  <c:v>Подгоренский МР</c:v>
                </c:pt>
                <c:pt idx="15">
                  <c:v>Репьевский МР</c:v>
                </c:pt>
                <c:pt idx="16">
                  <c:v>Таловский МР</c:v>
                </c:pt>
                <c:pt idx="17">
                  <c:v>Калачеевский МР</c:v>
                </c:pt>
                <c:pt idx="18">
                  <c:v>Эртильский МР</c:v>
                </c:pt>
                <c:pt idx="19">
                  <c:v>Борисоглебский ГО</c:v>
                </c:pt>
                <c:pt idx="20">
                  <c:v>Петропавловский МР</c:v>
                </c:pt>
                <c:pt idx="21">
                  <c:v>Россошанский МР</c:v>
                </c:pt>
                <c:pt idx="22">
                  <c:v>Терновский МР</c:v>
                </c:pt>
                <c:pt idx="23">
                  <c:v>ГО г. Воронеж</c:v>
                </c:pt>
                <c:pt idx="24">
                  <c:v>Нижнедевицкий МР</c:v>
                </c:pt>
                <c:pt idx="25">
                  <c:v>Поворинский МР</c:v>
                </c:pt>
                <c:pt idx="26">
                  <c:v>Богучарский МР</c:v>
                </c:pt>
                <c:pt idx="27">
                  <c:v>Хохольский МР</c:v>
                </c:pt>
                <c:pt idx="28">
                  <c:v>Новоусманский МР</c:v>
                </c:pt>
                <c:pt idx="29">
                  <c:v>Панинский МР</c:v>
                </c:pt>
                <c:pt idx="30">
                  <c:v>Павловский МР</c:v>
                </c:pt>
                <c:pt idx="31">
                  <c:v>Семилукский МР</c:v>
                </c:pt>
                <c:pt idx="32">
                  <c:v>Рамонский МР</c:v>
                </c:pt>
              </c:strCache>
            </c:strRef>
          </c:cat>
          <c:val>
            <c:numRef>
              <c:f>'5 сх'!$B$4:$B$36</c:f>
              <c:numCache>
                <c:formatCode>General</c:formatCode>
                <c:ptCount val="33"/>
                <c:pt idx="0" formatCode="#,##0.0">
                  <c:v>86.36</c:v>
                </c:pt>
                <c:pt idx="1">
                  <c:v>80</c:v>
                </c:pt>
                <c:pt idx="2" formatCode="#,##0.0">
                  <c:v>91.669999999999987</c:v>
                </c:pt>
                <c:pt idx="3">
                  <c:v>100</c:v>
                </c:pt>
                <c:pt idx="4">
                  <c:v>100</c:v>
                </c:pt>
                <c:pt idx="5">
                  <c:v>100</c:v>
                </c:pt>
                <c:pt idx="6">
                  <c:v>100</c:v>
                </c:pt>
                <c:pt idx="7">
                  <c:v>100</c:v>
                </c:pt>
                <c:pt idx="8">
                  <c:v>100</c:v>
                </c:pt>
                <c:pt idx="9">
                  <c:v>90</c:v>
                </c:pt>
                <c:pt idx="10">
                  <c:v>100</c:v>
                </c:pt>
                <c:pt idx="11">
                  <c:v>100</c:v>
                </c:pt>
                <c:pt idx="12">
                  <c:v>100</c:v>
                </c:pt>
                <c:pt idx="13">
                  <c:v>100</c:v>
                </c:pt>
                <c:pt idx="14">
                  <c:v>100</c:v>
                </c:pt>
                <c:pt idx="15">
                  <c:v>100</c:v>
                </c:pt>
                <c:pt idx="16">
                  <c:v>100</c:v>
                </c:pt>
                <c:pt idx="17">
                  <c:v>96</c:v>
                </c:pt>
                <c:pt idx="18" formatCode="#,##0.0">
                  <c:v>95.45</c:v>
                </c:pt>
                <c:pt idx="19">
                  <c:v>100</c:v>
                </c:pt>
                <c:pt idx="20" formatCode="#,##0.0">
                  <c:v>94.440000000000012</c:v>
                </c:pt>
                <c:pt idx="21" formatCode="#,##0.0">
                  <c:v>87.5</c:v>
                </c:pt>
                <c:pt idx="22">
                  <c:v>100</c:v>
                </c:pt>
                <c:pt idx="23" formatCode="#,##0.0">
                  <c:v>85.710000000000008</c:v>
                </c:pt>
                <c:pt idx="24" formatCode="#,##0.0">
                  <c:v>77.78</c:v>
                </c:pt>
                <c:pt idx="25">
                  <c:v>90</c:v>
                </c:pt>
                <c:pt idx="26" formatCode="#,##0.0">
                  <c:v>96.3</c:v>
                </c:pt>
                <c:pt idx="27" formatCode="#,##0.0">
                  <c:v>92.31</c:v>
                </c:pt>
                <c:pt idx="28" formatCode="#,##0.0">
                  <c:v>88.240000000000009</c:v>
                </c:pt>
                <c:pt idx="29">
                  <c:v>100</c:v>
                </c:pt>
                <c:pt idx="30">
                  <c:v>100</c:v>
                </c:pt>
                <c:pt idx="31">
                  <c:v>100</c:v>
                </c:pt>
                <c:pt idx="32" formatCode="#,##0.0">
                  <c:v>55.56</c:v>
                </c:pt>
              </c:numCache>
            </c:numRef>
          </c:val>
          <c:extLst xmlns:c16r2="http://schemas.microsoft.com/office/drawing/2015/06/chart">
            <c:ext xmlns:c16="http://schemas.microsoft.com/office/drawing/2014/chart" uri="{C3380CC4-5D6E-409C-BE32-E72D297353CC}">
              <c16:uniqueId val="{00000001-5F1E-423C-AE86-08C5B2579FA3}"/>
            </c:ext>
          </c:extLst>
        </c:ser>
        <c:dLbls/>
        <c:marker val="1"/>
        <c:axId val="135024000"/>
        <c:axId val="134612096"/>
      </c:lineChart>
      <c:catAx>
        <c:axId val="135024000"/>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612096"/>
        <c:crosses val="autoZero"/>
        <c:auto val="1"/>
        <c:lblAlgn val="ctr"/>
        <c:lblOffset val="100"/>
      </c:catAx>
      <c:valAx>
        <c:axId val="134612096"/>
        <c:scaling>
          <c:orientation val="minMax"/>
          <c:max val="100"/>
        </c:scaling>
        <c:axPos val="l"/>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024000"/>
        <c:crosses val="autoZero"/>
        <c:crossBetween val="between"/>
        <c:majorUnit val="20"/>
      </c:valAx>
      <c:spPr>
        <a:solidFill>
          <a:schemeClr val="accent4">
            <a:lumMod val="20000"/>
            <a:lumOff val="80000"/>
          </a:schemeClr>
        </a:solidFill>
        <a:ln>
          <a:noFill/>
        </a:ln>
        <a:effectLst/>
      </c:spPr>
    </c:plotArea>
    <c:legend>
      <c:legendPos val="b"/>
      <c:layout>
        <c:manualLayout>
          <c:xMode val="edge"/>
          <c:yMode val="edge"/>
          <c:x val="0.89383636254758148"/>
          <c:y val="3.6167051899382449E-2"/>
          <c:w val="7.7912639336370063E-2"/>
          <c:h val="0.11668418956159345"/>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729664095293762"/>
          <c:y val="7.5694111024651914E-2"/>
          <c:w val="0.83203043864691362"/>
          <c:h val="0.71237694740153312"/>
        </c:manualLayout>
      </c:layout>
      <c:lineChart>
        <c:grouping val="standard"/>
        <c:ser>
          <c:idx val="0"/>
          <c:order val="0"/>
          <c:spPr>
            <a:ln w="28575" cap="rnd">
              <a:solidFill>
                <a:srgbClr val="7030A0"/>
              </a:solidFill>
              <a:round/>
            </a:ln>
            <a:effectLst/>
          </c:spPr>
          <c:marker>
            <c:symbol val="diamond"/>
            <c:size val="6"/>
            <c:spPr>
              <a:solidFill>
                <a:srgbClr val="FF0000"/>
              </a:solidFill>
              <a:ln w="9525">
                <a:solidFill>
                  <a:srgbClr val="800080"/>
                </a:solidFill>
              </a:ln>
              <a:effectLst/>
            </c:spPr>
          </c:marker>
          <c:dLbls>
            <c:dLbl>
              <c:idx val="0"/>
              <c:layout>
                <c:manualLayout>
                  <c:x val="-0.11487974766088793"/>
                  <c:y val="6.0155295442128449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FA3-44A5-9DD9-8CEAE4CE9976}"/>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'6 дороги'!$A$39:$A$42</c:f>
              <c:strCache>
                <c:ptCount val="4"/>
                <c:pt idx="0">
                  <c:v>2019г.</c:v>
                </c:pt>
                <c:pt idx="1">
                  <c:v>2020г.</c:v>
                </c:pt>
                <c:pt idx="2">
                  <c:v>2021г.</c:v>
                </c:pt>
                <c:pt idx="3">
                  <c:v>2022г.</c:v>
                </c:pt>
              </c:strCache>
            </c:strRef>
          </c:cat>
          <c:val>
            <c:numRef>
              <c:f>'6 дороги'!$B$39:$B$42</c:f>
              <c:numCache>
                <c:formatCode>#,##0.0</c:formatCode>
                <c:ptCount val="4"/>
                <c:pt idx="0">
                  <c:v>77.819999999999993</c:v>
                </c:pt>
                <c:pt idx="1">
                  <c:v>73.42</c:v>
                </c:pt>
                <c:pt idx="2">
                  <c:v>69.3</c:v>
                </c:pt>
                <c:pt idx="3">
                  <c:v>64.149999999999991</c:v>
                </c:pt>
              </c:numCache>
            </c:numRef>
          </c:val>
          <c:extLst xmlns:c16r2="http://schemas.microsoft.com/office/drawing/2015/06/chart">
            <c:ext xmlns:c16="http://schemas.microsoft.com/office/drawing/2014/chart" uri="{C3380CC4-5D6E-409C-BE32-E72D297353CC}">
              <c16:uniqueId val="{00000001-8FA3-44A5-9DD9-8CEAE4CE9976}"/>
            </c:ext>
          </c:extLst>
        </c:ser>
        <c:dLbls/>
        <c:marker val="1"/>
        <c:axId val="134617728"/>
        <c:axId val="135303168"/>
      </c:lineChart>
      <c:catAx>
        <c:axId val="13461772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303168"/>
        <c:crosses val="autoZero"/>
        <c:auto val="1"/>
        <c:lblAlgn val="ctr"/>
        <c:lblOffset val="100"/>
      </c:catAx>
      <c:valAx>
        <c:axId val="135303168"/>
        <c:scaling>
          <c:orientation val="minMax"/>
          <c:min val="6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617728"/>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834598316788562E-2"/>
          <c:y val="8.7960544732034893E-2"/>
          <c:w val="0.93562550726143479"/>
          <c:h val="0.53360046635249458"/>
        </c:manualLayout>
      </c:layout>
      <c:barChart>
        <c:barDir val="col"/>
        <c:grouping val="clustered"/>
        <c:ser>
          <c:idx val="1"/>
          <c:order val="1"/>
          <c:tx>
            <c:strRef>
              <c:f>'6 дороги'!$C$3</c:f>
              <c:strCache>
                <c:ptCount val="1"/>
                <c:pt idx="0">
                  <c:v>2022</c:v>
                </c:pt>
              </c:strCache>
            </c:strRef>
          </c:tx>
          <c:spPr>
            <a:blipFill>
              <a:blip xmlns:r="http://schemas.openxmlformats.org/officeDocument/2006/relationships" r:embed="rId1"/>
              <a:tile tx="0" ty="0" sx="100000" sy="100000" flip="none" algn="tl"/>
            </a:blipFill>
            <a:ln>
              <a:solidFill>
                <a:schemeClr val="bg2">
                  <a:lumMod val="25000"/>
                </a:schemeClr>
              </a:solidFill>
            </a:ln>
            <a:effectLst/>
          </c:spPr>
          <c:dLbls>
            <c:spPr>
              <a:solidFill>
                <a:schemeClr val="bg2">
                  <a:lumMod val="90000"/>
                </a:schemeClr>
              </a:solidFill>
              <a:ln>
                <a:solidFill>
                  <a:schemeClr val="bg2">
                    <a:lumMod val="2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'6 дороги'!$A$4:$A$37</c:f>
              <c:strCache>
                <c:ptCount val="34"/>
                <c:pt idx="0">
                  <c:v>Панинский МР</c:v>
                </c:pt>
                <c:pt idx="1">
                  <c:v>Воробьевский МР</c:v>
                </c:pt>
                <c:pt idx="2">
                  <c:v>Новохоперский МР</c:v>
                </c:pt>
                <c:pt idx="3">
                  <c:v>Репьевский МР</c:v>
                </c:pt>
                <c:pt idx="4">
                  <c:v>Верхнемамонский МР</c:v>
                </c:pt>
                <c:pt idx="5">
                  <c:v>Ольховатский МР</c:v>
                </c:pt>
                <c:pt idx="6">
                  <c:v>Хохольский МР</c:v>
                </c:pt>
                <c:pt idx="7">
                  <c:v>Верхнехавский МР</c:v>
                </c:pt>
                <c:pt idx="8">
                  <c:v>Каменский МР</c:v>
                </c:pt>
                <c:pt idx="9">
                  <c:v>Калачеевский МР</c:v>
                </c:pt>
                <c:pt idx="10">
                  <c:v>Нижнедевицкий МР</c:v>
                </c:pt>
                <c:pt idx="11">
                  <c:v>Семилукский МР</c:v>
                </c:pt>
                <c:pt idx="12">
                  <c:v>Терновский МР</c:v>
                </c:pt>
                <c:pt idx="13">
                  <c:v>Подгоренский МР</c:v>
                </c:pt>
                <c:pt idx="14">
                  <c:v>Рамонский МР</c:v>
                </c:pt>
                <c:pt idx="15">
                  <c:v>Аннинский МР</c:v>
                </c:pt>
                <c:pt idx="16">
                  <c:v>Острогожский МР</c:v>
                </c:pt>
                <c:pt idx="17">
                  <c:v>ГО г. Воронеж</c:v>
                </c:pt>
                <c:pt idx="18">
                  <c:v>Россошанский МР</c:v>
                </c:pt>
                <c:pt idx="19">
                  <c:v>Кантемировский МР</c:v>
                </c:pt>
                <c:pt idx="20">
                  <c:v>Борисоглебский ГО</c:v>
                </c:pt>
                <c:pt idx="21">
                  <c:v>Поворинский МР</c:v>
                </c:pt>
                <c:pt idx="22">
                  <c:v>Бутурлиновский МР</c:v>
                </c:pt>
                <c:pt idx="23">
                  <c:v>Эртильский МР</c:v>
                </c:pt>
                <c:pt idx="24">
                  <c:v>Богучарский МР</c:v>
                </c:pt>
                <c:pt idx="25">
                  <c:v>Грибановский МР</c:v>
                </c:pt>
                <c:pt idx="26">
                  <c:v>Лискинский МР</c:v>
                </c:pt>
                <c:pt idx="27">
                  <c:v>Павловский МР</c:v>
                </c:pt>
                <c:pt idx="28">
                  <c:v>Таловский МР</c:v>
                </c:pt>
                <c:pt idx="29">
                  <c:v>Бобровский МР</c:v>
                </c:pt>
                <c:pt idx="30">
                  <c:v>Петропавловский МР</c:v>
                </c:pt>
                <c:pt idx="31">
                  <c:v>Каширский МР</c:v>
                </c:pt>
                <c:pt idx="32">
                  <c:v>ГО г. Нововоронеж</c:v>
                </c:pt>
                <c:pt idx="33">
                  <c:v>Новоусманский МР</c:v>
                </c:pt>
              </c:strCache>
            </c:strRef>
          </c:cat>
          <c:val>
            <c:numRef>
              <c:f>'6 дороги'!$C$4:$C$37</c:f>
              <c:numCache>
                <c:formatCode>#,##0.0</c:formatCode>
                <c:ptCount val="34"/>
                <c:pt idx="0">
                  <c:v>43.11</c:v>
                </c:pt>
                <c:pt idx="1">
                  <c:v>44.55</c:v>
                </c:pt>
                <c:pt idx="2">
                  <c:v>44.8</c:v>
                </c:pt>
                <c:pt idx="3">
                  <c:v>45.52</c:v>
                </c:pt>
                <c:pt idx="4">
                  <c:v>48.2</c:v>
                </c:pt>
                <c:pt idx="5">
                  <c:v>53.620000000000005</c:v>
                </c:pt>
                <c:pt idx="6">
                  <c:v>55.96</c:v>
                </c:pt>
                <c:pt idx="7">
                  <c:v>57.349999999999994</c:v>
                </c:pt>
                <c:pt idx="8">
                  <c:v>58.04</c:v>
                </c:pt>
                <c:pt idx="9">
                  <c:v>59.13</c:v>
                </c:pt>
                <c:pt idx="10">
                  <c:v>59.18</c:v>
                </c:pt>
                <c:pt idx="11">
                  <c:v>59.58</c:v>
                </c:pt>
                <c:pt idx="12">
                  <c:v>60.74</c:v>
                </c:pt>
                <c:pt idx="13">
                  <c:v>60.83</c:v>
                </c:pt>
                <c:pt idx="14">
                  <c:v>60.99</c:v>
                </c:pt>
                <c:pt idx="15">
                  <c:v>61.260000000000005</c:v>
                </c:pt>
                <c:pt idx="16">
                  <c:v>62.03</c:v>
                </c:pt>
                <c:pt idx="17">
                  <c:v>62.2</c:v>
                </c:pt>
                <c:pt idx="18">
                  <c:v>64.169999999999987</c:v>
                </c:pt>
                <c:pt idx="19" formatCode="General">
                  <c:v>65</c:v>
                </c:pt>
                <c:pt idx="20">
                  <c:v>66.19</c:v>
                </c:pt>
                <c:pt idx="21">
                  <c:v>66.36</c:v>
                </c:pt>
                <c:pt idx="22">
                  <c:v>68.72</c:v>
                </c:pt>
                <c:pt idx="23">
                  <c:v>69.569999999999993</c:v>
                </c:pt>
                <c:pt idx="24">
                  <c:v>69.739999999999995</c:v>
                </c:pt>
                <c:pt idx="25">
                  <c:v>70.410000000000011</c:v>
                </c:pt>
                <c:pt idx="26">
                  <c:v>71.48</c:v>
                </c:pt>
                <c:pt idx="27">
                  <c:v>71.92</c:v>
                </c:pt>
                <c:pt idx="28">
                  <c:v>71.989999999999995</c:v>
                </c:pt>
                <c:pt idx="29">
                  <c:v>72.489999999999995</c:v>
                </c:pt>
                <c:pt idx="30">
                  <c:v>73.03</c:v>
                </c:pt>
                <c:pt idx="31">
                  <c:v>73.28</c:v>
                </c:pt>
                <c:pt idx="32">
                  <c:v>74.02</c:v>
                </c:pt>
                <c:pt idx="33">
                  <c:v>74.209999999999994</c:v>
                </c:pt>
              </c:numCache>
            </c:numRef>
          </c:val>
          <c:extLst xmlns:c16r2="http://schemas.microsoft.com/office/drawing/2015/06/chart">
            <c:ext xmlns:c16="http://schemas.microsoft.com/office/drawing/2014/chart" uri="{C3380CC4-5D6E-409C-BE32-E72D297353CC}">
              <c16:uniqueId val="{00000000-F5D4-4142-8EC6-457C3BC444B5}"/>
            </c:ext>
          </c:extLst>
        </c:ser>
        <c:dLbls/>
        <c:gapWidth val="73"/>
        <c:axId val="135423872"/>
        <c:axId val="135425408"/>
      </c:barChart>
      <c:lineChart>
        <c:grouping val="standard"/>
        <c:ser>
          <c:idx val="0"/>
          <c:order val="0"/>
          <c:tx>
            <c:strRef>
              <c:f>'6 дороги'!$B$3</c:f>
              <c:strCache>
                <c:ptCount val="1"/>
                <c:pt idx="0">
                  <c:v>2021</c:v>
                </c:pt>
              </c:strCache>
            </c:strRef>
          </c:tx>
          <c:spPr>
            <a:ln w="28575" cap="rnd">
              <a:solidFill>
                <a:srgbClr val="7030A0"/>
              </a:solidFill>
              <a:round/>
            </a:ln>
            <a:effectLst/>
          </c:spPr>
          <c:marker>
            <c:symbol val="circle"/>
            <c:size val="5"/>
            <c:spPr>
              <a:solidFill>
                <a:srgbClr val="FF0000"/>
              </a:solidFill>
              <a:ln w="9525">
                <a:solidFill>
                  <a:schemeClr val="accent1"/>
                </a:solidFill>
              </a:ln>
              <a:effectLst/>
            </c:spPr>
          </c:marker>
          <c:cat>
            <c:strRef>
              <c:f>'6 дороги'!$A$4:$A$37</c:f>
              <c:strCache>
                <c:ptCount val="34"/>
                <c:pt idx="0">
                  <c:v>Панинский МР</c:v>
                </c:pt>
                <c:pt idx="1">
                  <c:v>Воробьевский МР</c:v>
                </c:pt>
                <c:pt idx="2">
                  <c:v>Новохоперский МР</c:v>
                </c:pt>
                <c:pt idx="3">
                  <c:v>Репьевский МР</c:v>
                </c:pt>
                <c:pt idx="4">
                  <c:v>Верхнемамонский МР</c:v>
                </c:pt>
                <c:pt idx="5">
                  <c:v>Ольховатский МР</c:v>
                </c:pt>
                <c:pt idx="6">
                  <c:v>Хохольский МР</c:v>
                </c:pt>
                <c:pt idx="7">
                  <c:v>Верхнехавский МР</c:v>
                </c:pt>
                <c:pt idx="8">
                  <c:v>Каменский МР</c:v>
                </c:pt>
                <c:pt idx="9">
                  <c:v>Калачеевский МР</c:v>
                </c:pt>
                <c:pt idx="10">
                  <c:v>Нижнедевицкий МР</c:v>
                </c:pt>
                <c:pt idx="11">
                  <c:v>Семилукский МР</c:v>
                </c:pt>
                <c:pt idx="12">
                  <c:v>Терновский МР</c:v>
                </c:pt>
                <c:pt idx="13">
                  <c:v>Подгоренский МР</c:v>
                </c:pt>
                <c:pt idx="14">
                  <c:v>Рамонский МР</c:v>
                </c:pt>
                <c:pt idx="15">
                  <c:v>Аннинский МР</c:v>
                </c:pt>
                <c:pt idx="16">
                  <c:v>Острогожский МР</c:v>
                </c:pt>
                <c:pt idx="17">
                  <c:v>ГО г. Воронеж</c:v>
                </c:pt>
                <c:pt idx="18">
                  <c:v>Россошанский МР</c:v>
                </c:pt>
                <c:pt idx="19">
                  <c:v>Кантемировский МР</c:v>
                </c:pt>
                <c:pt idx="20">
                  <c:v>Борисоглебский ГО</c:v>
                </c:pt>
                <c:pt idx="21">
                  <c:v>Поворинский МР</c:v>
                </c:pt>
                <c:pt idx="22">
                  <c:v>Бутурлиновский МР</c:v>
                </c:pt>
                <c:pt idx="23">
                  <c:v>Эртильский МР</c:v>
                </c:pt>
                <c:pt idx="24">
                  <c:v>Богучарский МР</c:v>
                </c:pt>
                <c:pt idx="25">
                  <c:v>Грибановский МР</c:v>
                </c:pt>
                <c:pt idx="26">
                  <c:v>Лискинский МР</c:v>
                </c:pt>
                <c:pt idx="27">
                  <c:v>Павловский МР</c:v>
                </c:pt>
                <c:pt idx="28">
                  <c:v>Таловский МР</c:v>
                </c:pt>
                <c:pt idx="29">
                  <c:v>Бобровский МР</c:v>
                </c:pt>
                <c:pt idx="30">
                  <c:v>Петропавловский МР</c:v>
                </c:pt>
                <c:pt idx="31">
                  <c:v>Каширский МР</c:v>
                </c:pt>
                <c:pt idx="32">
                  <c:v>ГО г. Нововоронеж</c:v>
                </c:pt>
                <c:pt idx="33">
                  <c:v>Новоусманский МР</c:v>
                </c:pt>
              </c:strCache>
            </c:strRef>
          </c:cat>
          <c:val>
            <c:numRef>
              <c:f>'6 дороги'!$B$4:$B$37</c:f>
              <c:numCache>
                <c:formatCode>#,##0.0</c:formatCode>
                <c:ptCount val="34"/>
                <c:pt idx="0">
                  <c:v>53.7</c:v>
                </c:pt>
                <c:pt idx="1">
                  <c:v>51.3</c:v>
                </c:pt>
                <c:pt idx="2">
                  <c:v>51.3</c:v>
                </c:pt>
                <c:pt idx="3">
                  <c:v>50.6</c:v>
                </c:pt>
                <c:pt idx="4">
                  <c:v>56.5</c:v>
                </c:pt>
                <c:pt idx="5">
                  <c:v>61.3</c:v>
                </c:pt>
                <c:pt idx="6">
                  <c:v>61.8</c:v>
                </c:pt>
                <c:pt idx="7">
                  <c:v>65.099999999999994</c:v>
                </c:pt>
                <c:pt idx="8">
                  <c:v>63.7</c:v>
                </c:pt>
                <c:pt idx="9">
                  <c:v>67.900000000000006</c:v>
                </c:pt>
                <c:pt idx="10">
                  <c:v>65.900000000000006</c:v>
                </c:pt>
                <c:pt idx="11">
                  <c:v>66.5</c:v>
                </c:pt>
                <c:pt idx="12">
                  <c:v>67.2</c:v>
                </c:pt>
                <c:pt idx="13" formatCode="General">
                  <c:v>64</c:v>
                </c:pt>
                <c:pt idx="14">
                  <c:v>65.900000000000006</c:v>
                </c:pt>
                <c:pt idx="15">
                  <c:v>67.400000000000006</c:v>
                </c:pt>
                <c:pt idx="16">
                  <c:v>68.099999999999994</c:v>
                </c:pt>
                <c:pt idx="17">
                  <c:v>64.3</c:v>
                </c:pt>
                <c:pt idx="18">
                  <c:v>71.099999999999994</c:v>
                </c:pt>
                <c:pt idx="19">
                  <c:v>74.8</c:v>
                </c:pt>
                <c:pt idx="20">
                  <c:v>70.7</c:v>
                </c:pt>
                <c:pt idx="21">
                  <c:v>70.8</c:v>
                </c:pt>
                <c:pt idx="22">
                  <c:v>74.599999999999994</c:v>
                </c:pt>
                <c:pt idx="23">
                  <c:v>81.2</c:v>
                </c:pt>
                <c:pt idx="24">
                  <c:v>73.599999999999994</c:v>
                </c:pt>
                <c:pt idx="25" formatCode="General">
                  <c:v>75</c:v>
                </c:pt>
                <c:pt idx="26">
                  <c:v>73.3</c:v>
                </c:pt>
                <c:pt idx="27">
                  <c:v>75.900000000000006</c:v>
                </c:pt>
                <c:pt idx="28">
                  <c:v>76.2</c:v>
                </c:pt>
                <c:pt idx="29">
                  <c:v>75.8</c:v>
                </c:pt>
                <c:pt idx="30">
                  <c:v>76.2</c:v>
                </c:pt>
                <c:pt idx="31">
                  <c:v>78.7</c:v>
                </c:pt>
                <c:pt idx="32">
                  <c:v>75.900000000000006</c:v>
                </c:pt>
                <c:pt idx="33">
                  <c:v>79.400000000000006</c:v>
                </c:pt>
              </c:numCache>
            </c:numRef>
          </c:val>
          <c:extLst xmlns:c16r2="http://schemas.microsoft.com/office/drawing/2015/06/chart">
            <c:ext xmlns:c16="http://schemas.microsoft.com/office/drawing/2014/chart" uri="{C3380CC4-5D6E-409C-BE32-E72D297353CC}">
              <c16:uniqueId val="{00000001-F5D4-4142-8EC6-457C3BC444B5}"/>
            </c:ext>
          </c:extLst>
        </c:ser>
        <c:dLbls/>
        <c:dropLines>
          <c:spPr>
            <a:ln w="9525" cap="flat" cmpd="sng" algn="ctr">
              <a:solidFill>
                <a:schemeClr val="tx1">
                  <a:lumMod val="35000"/>
                  <a:lumOff val="65000"/>
                </a:schemeClr>
              </a:solidFill>
              <a:prstDash val="sysDash"/>
              <a:round/>
            </a:ln>
            <a:effectLst/>
          </c:spPr>
        </c:dropLines>
        <c:marker val="1"/>
        <c:axId val="135423872"/>
        <c:axId val="135425408"/>
      </c:lineChart>
      <c:catAx>
        <c:axId val="13542387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425408"/>
        <c:crosses val="autoZero"/>
        <c:auto val="1"/>
        <c:lblAlgn val="ctr"/>
        <c:lblOffset val="100"/>
      </c:catAx>
      <c:valAx>
        <c:axId val="135425408"/>
        <c:scaling>
          <c:orientation val="minMax"/>
          <c:max val="100"/>
          <c:min val="2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423872"/>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280842415982389"/>
          <c:y val="0"/>
          <c:w val="0.15549382993131183"/>
          <c:h val="6.9018887976426288E-2"/>
        </c:manualLayout>
      </c:layout>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общая!$B$5</c:f>
              <c:strCache>
                <c:ptCount val="1"/>
                <c:pt idx="0">
                  <c:v>2019г.</c:v>
                </c:pt>
              </c:strCache>
            </c:strRef>
          </c:tx>
          <c:spPr>
            <a:solidFill>
              <a:srgbClr val="0099CC"/>
            </a:solidFill>
            <a:ln>
              <a:solidFill>
                <a:srgbClr val="0066FF"/>
              </a:solidFill>
            </a:ln>
            <a:effectLst/>
            <a:scene3d>
              <a:camera prst="orthographicFront"/>
              <a:lightRig rig="threePt" dir="t"/>
            </a:scene3d>
            <a:sp3d>
              <a:bevelT/>
            </a:sp3d>
          </c:spPr>
          <c:dLbls>
            <c:spPr>
              <a:solidFill>
                <a:schemeClr val="tx2">
                  <a:lumMod val="20000"/>
                  <a:lumOff val="80000"/>
                </a:schemeClr>
              </a:solidFill>
              <a:ln>
                <a:solidFill>
                  <a:schemeClr val="tx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общая!$B$6:$B$11</c:f>
              <c:numCache>
                <c:formatCode>0.0</c:formatCode>
                <c:ptCount val="6"/>
                <c:pt idx="0" formatCode="General">
                  <c:v>38.1</c:v>
                </c:pt>
                <c:pt idx="1">
                  <c:v>21.3</c:v>
                </c:pt>
                <c:pt idx="2">
                  <c:v>26</c:v>
                </c:pt>
                <c:pt idx="3" formatCode="General">
                  <c:v>29.4</c:v>
                </c:pt>
                <c:pt idx="4" formatCode="General">
                  <c:v>26.6</c:v>
                </c:pt>
                <c:pt idx="5">
                  <c:v>18.899999999999999</c:v>
                </c:pt>
              </c:numCache>
            </c:numRef>
          </c:val>
          <c:extLst xmlns:c16r2="http://schemas.microsoft.com/office/drawing/2015/06/chart">
            <c:ext xmlns:c16="http://schemas.microsoft.com/office/drawing/2014/chart" uri="{C3380CC4-5D6E-409C-BE32-E72D297353CC}">
              <c16:uniqueId val="{00000000-ACF1-44CA-9C0F-54E46F7F4163}"/>
            </c:ext>
          </c:extLst>
        </c:ser>
        <c:ser>
          <c:idx val="1"/>
          <c:order val="1"/>
          <c:tx>
            <c:strRef>
              <c:f>общая!$C$5</c:f>
              <c:strCache>
                <c:ptCount val="1"/>
                <c:pt idx="0">
                  <c:v>2020г.</c:v>
                </c:pt>
              </c:strCache>
            </c:strRef>
          </c:tx>
          <c:spPr>
            <a:solidFill>
              <a:srgbClr val="FF9933"/>
            </a:solidFill>
            <a:ln>
              <a:solidFill>
                <a:srgbClr val="FFC000"/>
              </a:solidFill>
            </a:ln>
            <a:effectLst/>
            <a:scene3d>
              <a:camera prst="orthographicFront"/>
              <a:lightRig rig="threePt" dir="t"/>
            </a:scene3d>
            <a:sp3d>
              <a:bevelT/>
            </a:sp3d>
          </c:spPr>
          <c:dLbls>
            <c:dLbl>
              <c:idx val="5"/>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95000"/>
                            <a:lumOff val="5000"/>
                          </a:schemeClr>
                        </a:solidFill>
                        <a:latin typeface="+mn-lt"/>
                        <a:ea typeface="+mn-ea"/>
                        <a:cs typeface="+mn-cs"/>
                      </a:defRPr>
                    </a:pPr>
                    <a:fld id="{C568A2AE-1116-4A81-BD72-B54EBE32952A}" type="VALUE">
                      <a:rPr lang="en-US" smtClean="0"/>
                      <a:pPr>
                        <a:defRPr sz="900" b="0" i="0" u="none" strike="noStrike" kern="1200" baseline="0">
                          <a:solidFill>
                            <a:schemeClr val="tx1">
                              <a:lumMod val="95000"/>
                              <a:lumOff val="5000"/>
                            </a:schemeClr>
                          </a:solidFill>
                          <a:latin typeface="+mn-lt"/>
                          <a:ea typeface="+mn-ea"/>
                          <a:cs typeface="+mn-cs"/>
                        </a:defRPr>
                      </a:pPr>
                      <a:t>[ЗНАЧЕНИЕ]</a:t>
                    </a:fld>
                    <a:endParaRPr lang="ru-RU"/>
                  </a:p>
                </c:rich>
              </c:tx>
              <c:spPr>
                <a:solidFill>
                  <a:schemeClr val="accent6">
                    <a:lumMod val="40000"/>
                    <a:lumOff val="60000"/>
                  </a:schemeClr>
                </a:solidFill>
                <a:ln>
                  <a:solidFill>
                    <a:schemeClr val="accent6">
                      <a:lumMod val="75000"/>
                    </a:schemeClr>
                  </a:solidFill>
                </a:ln>
                <a:effectLst/>
              </c:sp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1-ACF1-44CA-9C0F-54E46F7F4163}"/>
                </c:ext>
              </c:extLst>
            </c:dLbl>
            <c:spPr>
              <a:solidFill>
                <a:schemeClr val="accent6">
                  <a:lumMod val="40000"/>
                  <a:lumOff val="60000"/>
                </a:schemeClr>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общая!$C$6:$C$11</c:f>
              <c:numCache>
                <c:formatCode>0.0</c:formatCode>
                <c:ptCount val="6"/>
                <c:pt idx="0" formatCode="General">
                  <c:v>40.9</c:v>
                </c:pt>
                <c:pt idx="1">
                  <c:v>22.8</c:v>
                </c:pt>
                <c:pt idx="2">
                  <c:v>28.4</c:v>
                </c:pt>
                <c:pt idx="3" formatCode="General">
                  <c:v>32</c:v>
                </c:pt>
                <c:pt idx="4" formatCode="General">
                  <c:v>28.2</c:v>
                </c:pt>
                <c:pt idx="5" formatCode="General">
                  <c:v>20.2</c:v>
                </c:pt>
              </c:numCache>
            </c:numRef>
          </c:val>
          <c:extLst xmlns:c16r2="http://schemas.microsoft.com/office/drawing/2015/06/chart">
            <c:ext xmlns:c16="http://schemas.microsoft.com/office/drawing/2014/chart" uri="{C3380CC4-5D6E-409C-BE32-E72D297353CC}">
              <c16:uniqueId val="{00000002-ACF1-44CA-9C0F-54E46F7F4163}"/>
            </c:ext>
          </c:extLst>
        </c:ser>
        <c:ser>
          <c:idx val="2"/>
          <c:order val="2"/>
          <c:tx>
            <c:strRef>
              <c:f>общая!$D$5</c:f>
              <c:strCache>
                <c:ptCount val="1"/>
                <c:pt idx="0">
                  <c:v>2021г.</c:v>
                </c:pt>
              </c:strCache>
            </c:strRef>
          </c:tx>
          <c:spPr>
            <a:solidFill>
              <a:srgbClr val="339966"/>
            </a:solidFill>
            <a:ln>
              <a:solidFill>
                <a:srgbClr val="339966"/>
              </a:solidFill>
            </a:ln>
            <a:effectLst/>
            <a:scene3d>
              <a:camera prst="orthographicFront"/>
              <a:lightRig rig="threePt" dir="t"/>
            </a:scene3d>
            <a:sp3d>
              <a:bevelT/>
            </a:sp3d>
          </c:spPr>
          <c:dLbls>
            <c:dLbl>
              <c:idx val="2"/>
              <c:layout/>
              <c:tx>
                <c:rich>
                  <a:bodyPr/>
                  <a:lstStyle/>
                  <a:p>
                    <a:fld id="{F2FEA82F-A132-4743-9196-82E9E36DC592}" type="VALUE">
                      <a:rPr lang="en-US" smtClean="0"/>
                      <a:pPr/>
                      <a:t>[ЗНАЧЕНИЕ]</a:t>
                    </a:fld>
                    <a:endParaRPr lang="ru-RU"/>
                  </a:p>
                </c:rich>
              </c:tx>
              <c:dLblPos val="outEnd"/>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ACF1-44CA-9C0F-54E46F7F4163}"/>
                </c:ext>
              </c:extLst>
            </c:dLbl>
            <c:spPr>
              <a:solidFill>
                <a:srgbClr val="CCFFCC"/>
              </a:solidFill>
              <a:ln>
                <a:solidFill>
                  <a:srgbClr val="339966"/>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общая!$D$6:$D$11</c:f>
              <c:numCache>
                <c:formatCode>General</c:formatCode>
                <c:ptCount val="6"/>
                <c:pt idx="0">
                  <c:v>45</c:v>
                </c:pt>
                <c:pt idx="1">
                  <c:v>25.2</c:v>
                </c:pt>
                <c:pt idx="2">
                  <c:v>31.3</c:v>
                </c:pt>
                <c:pt idx="3" formatCode="0.0">
                  <c:v>36</c:v>
                </c:pt>
                <c:pt idx="4">
                  <c:v>29.3</c:v>
                </c:pt>
                <c:pt idx="5">
                  <c:v>22.7</c:v>
                </c:pt>
              </c:numCache>
            </c:numRef>
          </c:val>
          <c:extLst xmlns:c16r2="http://schemas.microsoft.com/office/drawing/2015/06/chart">
            <c:ext xmlns:c16="http://schemas.microsoft.com/office/drawing/2014/chart" uri="{C3380CC4-5D6E-409C-BE32-E72D297353CC}">
              <c16:uniqueId val="{00000004-ACF1-44CA-9C0F-54E46F7F4163}"/>
            </c:ext>
          </c:extLst>
        </c:ser>
        <c:ser>
          <c:idx val="3"/>
          <c:order val="3"/>
          <c:tx>
            <c:strRef>
              <c:f>общая!$E$5</c:f>
              <c:strCache>
                <c:ptCount val="1"/>
                <c:pt idx="0">
                  <c:v>2022г.</c:v>
                </c:pt>
              </c:strCache>
            </c:strRef>
          </c:tx>
          <c:spPr>
            <a:solidFill>
              <a:srgbClr val="FF6699"/>
            </a:solidFill>
            <a:ln>
              <a:solidFill>
                <a:srgbClr val="FF6699"/>
              </a:solidFill>
            </a:ln>
            <a:effectLst/>
            <a:scene3d>
              <a:camera prst="orthographicFront"/>
              <a:lightRig rig="threePt" dir="t"/>
            </a:scene3d>
            <a:sp3d>
              <a:bevelT/>
            </a:sp3d>
          </c:spPr>
          <c:dLbls>
            <c:dLbl>
              <c:idx val="2"/>
              <c:layout>
                <c:manualLayout>
                  <c:x val="0"/>
                  <c:y val="1.1819123667818416E-2"/>
                </c:manualLayout>
              </c:layout>
              <c:tx>
                <c:rich>
                  <a:bodyPr/>
                  <a:lstStyle/>
                  <a:p>
                    <a:fld id="{C5B4E1EB-070D-401C-ADBA-C01AC7273F1F}" type="VALUE">
                      <a:rPr lang="en-US" smtClean="0"/>
                      <a:pPr/>
                      <a:t>[ЗНАЧЕНИЕ]</a:t>
                    </a:fld>
                    <a:endParaRPr lang="ru-RU"/>
                  </a:p>
                </c:rich>
              </c:tx>
              <c:dLblPos val="outEnd"/>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ACF1-44CA-9C0F-54E46F7F4163}"/>
                </c:ext>
              </c:extLst>
            </c:dLbl>
            <c:spPr>
              <a:solidFill>
                <a:srgbClr val="FFCCCC"/>
              </a:solidFill>
              <a:ln>
                <a:solidFill>
                  <a:srgbClr val="FF6699"/>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общая!$E$6:$E$11</c:f>
              <c:numCache>
                <c:formatCode>General</c:formatCode>
                <c:ptCount val="6"/>
                <c:pt idx="0" formatCode="0.0">
                  <c:v>51.1</c:v>
                </c:pt>
                <c:pt idx="1">
                  <c:v>30</c:v>
                </c:pt>
                <c:pt idx="2">
                  <c:v>36.1</c:v>
                </c:pt>
                <c:pt idx="3" formatCode="0.0">
                  <c:v>41.3</c:v>
                </c:pt>
                <c:pt idx="4">
                  <c:v>33.6</c:v>
                </c:pt>
                <c:pt idx="5">
                  <c:v>22</c:v>
                </c:pt>
              </c:numCache>
            </c:numRef>
          </c:val>
          <c:extLst xmlns:c16r2="http://schemas.microsoft.com/office/drawing/2015/06/chart">
            <c:ext xmlns:c16="http://schemas.microsoft.com/office/drawing/2014/chart" uri="{C3380CC4-5D6E-409C-BE32-E72D297353CC}">
              <c16:uniqueId val="{00000006-ACF1-44CA-9C0F-54E46F7F4163}"/>
            </c:ext>
          </c:extLst>
        </c:ser>
        <c:dLbls/>
        <c:gapWidth val="216"/>
        <c:overlap val="-5"/>
        <c:axId val="135958528"/>
        <c:axId val="135960064"/>
      </c:barChart>
      <c:catAx>
        <c:axId val="13595852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960064"/>
        <c:crosses val="autoZero"/>
        <c:auto val="1"/>
        <c:lblAlgn val="ctr"/>
        <c:lblOffset val="100"/>
      </c:catAx>
      <c:valAx>
        <c:axId val="135960064"/>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958528"/>
        <c:crosses val="autoZero"/>
        <c:crossBetween val="between"/>
        <c:majorUnit val="5"/>
      </c:valAx>
      <c:spPr>
        <a:solidFill>
          <a:schemeClr val="accent4">
            <a:lumMod val="20000"/>
            <a:lumOff val="80000"/>
          </a:schemeClr>
        </a:solidFill>
        <a:ln>
          <a:noFill/>
        </a:ln>
        <a:effectLst/>
      </c:spPr>
    </c:plotArea>
    <c:legend>
      <c:legendPos val="b"/>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409803672607807E-2"/>
          <c:y val="4.3465409685599157E-2"/>
          <c:w val="0.92204437602171185"/>
          <c:h val="0.50505965993061719"/>
        </c:manualLayout>
      </c:layout>
      <c:barChart>
        <c:barDir val="col"/>
        <c:grouping val="clustered"/>
        <c:ser>
          <c:idx val="1"/>
          <c:order val="1"/>
          <c:tx>
            <c:strRef>
              <c:f>'8.1 КСП'!$C$3</c:f>
              <c:strCache>
                <c:ptCount val="1"/>
                <c:pt idx="0">
                  <c:v>2022</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'8.1 КСП'!$A$4:$A$37</c:f>
              <c:strCache>
                <c:ptCount val="34"/>
                <c:pt idx="0">
                  <c:v>ГО г. Нововоронеж</c:v>
                </c:pt>
                <c:pt idx="1">
                  <c:v>ГО г. Воронеж</c:v>
                </c:pt>
                <c:pt idx="2">
                  <c:v>Рамонский МР</c:v>
                </c:pt>
                <c:pt idx="3">
                  <c:v>Лискинский МР</c:v>
                </c:pt>
                <c:pt idx="4">
                  <c:v>Семилукский МР</c:v>
                </c:pt>
                <c:pt idx="5">
                  <c:v>Нижнедевицкий МР</c:v>
                </c:pt>
                <c:pt idx="6">
                  <c:v>Каширский МР</c:v>
                </c:pt>
                <c:pt idx="7">
                  <c:v>Новоусманский МР</c:v>
                </c:pt>
                <c:pt idx="8">
                  <c:v>Павловский МР</c:v>
                </c:pt>
                <c:pt idx="9">
                  <c:v>Бобровский МР</c:v>
                </c:pt>
                <c:pt idx="10">
                  <c:v>Россошанский МР</c:v>
                </c:pt>
                <c:pt idx="11">
                  <c:v>Верхнехавский МР</c:v>
                </c:pt>
                <c:pt idx="12">
                  <c:v>Острогожский МР</c:v>
                </c:pt>
                <c:pt idx="13">
                  <c:v>Хохольский МР</c:v>
                </c:pt>
                <c:pt idx="14">
                  <c:v>Подгоренский МР</c:v>
                </c:pt>
                <c:pt idx="15">
                  <c:v>Поворинский МР</c:v>
                </c:pt>
                <c:pt idx="16">
                  <c:v>Кантемировский МР</c:v>
                </c:pt>
                <c:pt idx="17">
                  <c:v>Калачеевский МР</c:v>
                </c:pt>
                <c:pt idx="18">
                  <c:v>Таловский МР</c:v>
                </c:pt>
                <c:pt idx="19">
                  <c:v>Каменский МР</c:v>
                </c:pt>
                <c:pt idx="20">
                  <c:v>Аннинский МР</c:v>
                </c:pt>
                <c:pt idx="21">
                  <c:v>Ольховатский МР</c:v>
                </c:pt>
                <c:pt idx="22">
                  <c:v>Верхнемамонский МР</c:v>
                </c:pt>
                <c:pt idx="23">
                  <c:v>Репьевский МР</c:v>
                </c:pt>
                <c:pt idx="24">
                  <c:v>Борисоглебский ГО</c:v>
                </c:pt>
                <c:pt idx="25">
                  <c:v>Воробьевский МР</c:v>
                </c:pt>
                <c:pt idx="26">
                  <c:v>Новохоперский МР</c:v>
                </c:pt>
                <c:pt idx="27">
                  <c:v>Бутурлиновский МР</c:v>
                </c:pt>
                <c:pt idx="28">
                  <c:v>Грибановский МР</c:v>
                </c:pt>
                <c:pt idx="29">
                  <c:v>Панинский МР</c:v>
                </c:pt>
                <c:pt idx="30">
                  <c:v>Богучарский МР</c:v>
                </c:pt>
                <c:pt idx="31">
                  <c:v>Эртильский МР</c:v>
                </c:pt>
                <c:pt idx="32">
                  <c:v>Петропавловский МР</c:v>
                </c:pt>
                <c:pt idx="33">
                  <c:v>Терновский МР</c:v>
                </c:pt>
              </c:strCache>
            </c:strRef>
          </c:cat>
          <c:val>
            <c:numRef>
              <c:f>'8.1 КСП'!$C$4:$C$37</c:f>
              <c:numCache>
                <c:formatCode>#,##0.0</c:formatCode>
                <c:ptCount val="34"/>
                <c:pt idx="0">
                  <c:v>69.893299999999996</c:v>
                </c:pt>
                <c:pt idx="1">
                  <c:v>56.402200000000001</c:v>
                </c:pt>
                <c:pt idx="2">
                  <c:v>54.029400000000003</c:v>
                </c:pt>
                <c:pt idx="3">
                  <c:v>47.224300000000007</c:v>
                </c:pt>
                <c:pt idx="4">
                  <c:v>47.012600000000006</c:v>
                </c:pt>
                <c:pt idx="5">
                  <c:v>46.0501</c:v>
                </c:pt>
                <c:pt idx="6">
                  <c:v>45.845800000000004</c:v>
                </c:pt>
                <c:pt idx="7">
                  <c:v>45.500300000000003</c:v>
                </c:pt>
                <c:pt idx="8">
                  <c:v>44.199500000000008</c:v>
                </c:pt>
                <c:pt idx="9">
                  <c:v>43.811099999999996</c:v>
                </c:pt>
                <c:pt idx="10">
                  <c:v>42.625200000000007</c:v>
                </c:pt>
                <c:pt idx="11">
                  <c:v>42.185400000000001</c:v>
                </c:pt>
                <c:pt idx="12">
                  <c:v>41.224300000000007</c:v>
                </c:pt>
                <c:pt idx="13">
                  <c:v>41.010999999999996</c:v>
                </c:pt>
                <c:pt idx="14">
                  <c:v>40.271900000000002</c:v>
                </c:pt>
                <c:pt idx="15">
                  <c:v>40.2577</c:v>
                </c:pt>
                <c:pt idx="16">
                  <c:v>40.183700000000002</c:v>
                </c:pt>
                <c:pt idx="17">
                  <c:v>38.878400000000006</c:v>
                </c:pt>
                <c:pt idx="18">
                  <c:v>38.734500000000004</c:v>
                </c:pt>
                <c:pt idx="19">
                  <c:v>38.72570000000001</c:v>
                </c:pt>
                <c:pt idx="20">
                  <c:v>38.653100000000002</c:v>
                </c:pt>
                <c:pt idx="21">
                  <c:v>38.619700000000002</c:v>
                </c:pt>
                <c:pt idx="22">
                  <c:v>38.323700000000002</c:v>
                </c:pt>
                <c:pt idx="23">
                  <c:v>37.917999999999999</c:v>
                </c:pt>
                <c:pt idx="24">
                  <c:v>37.711800000000004</c:v>
                </c:pt>
                <c:pt idx="25">
                  <c:v>37.663400000000003</c:v>
                </c:pt>
                <c:pt idx="26">
                  <c:v>37.312400000000004</c:v>
                </c:pt>
                <c:pt idx="27">
                  <c:v>37.256700000000002</c:v>
                </c:pt>
                <c:pt idx="28">
                  <c:v>36.729400000000012</c:v>
                </c:pt>
                <c:pt idx="29">
                  <c:v>36.576700000000002</c:v>
                </c:pt>
                <c:pt idx="30">
                  <c:v>36.375900000000001</c:v>
                </c:pt>
                <c:pt idx="31">
                  <c:v>36.170100000000005</c:v>
                </c:pt>
                <c:pt idx="32">
                  <c:v>35.682000000000002</c:v>
                </c:pt>
                <c:pt idx="33">
                  <c:v>35.215000000000003</c:v>
                </c:pt>
              </c:numCache>
            </c:numRef>
          </c:val>
          <c:extLst xmlns:c16r2="http://schemas.microsoft.com/office/drawing/2015/06/chart">
            <c:ext xmlns:c16="http://schemas.microsoft.com/office/drawing/2014/chart" uri="{C3380CC4-5D6E-409C-BE32-E72D297353CC}">
              <c16:uniqueId val="{00000000-5AD7-4C9E-8675-39AC886537FC}"/>
            </c:ext>
          </c:extLst>
        </c:ser>
        <c:dLbls/>
        <c:gapWidth val="66"/>
        <c:axId val="135987200"/>
        <c:axId val="135988736"/>
      </c:barChart>
      <c:lineChart>
        <c:grouping val="standard"/>
        <c:ser>
          <c:idx val="0"/>
          <c:order val="0"/>
          <c:tx>
            <c:strRef>
              <c:f>'8.1 КСП'!$B$3</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'8.1 КСП'!$A$4:$A$37</c:f>
              <c:strCache>
                <c:ptCount val="34"/>
                <c:pt idx="0">
                  <c:v>ГО г. Нововоронеж</c:v>
                </c:pt>
                <c:pt idx="1">
                  <c:v>ГО г. Воронеж</c:v>
                </c:pt>
                <c:pt idx="2">
                  <c:v>Рамонский МР</c:v>
                </c:pt>
                <c:pt idx="3">
                  <c:v>Лискинский МР</c:v>
                </c:pt>
                <c:pt idx="4">
                  <c:v>Семилукский МР</c:v>
                </c:pt>
                <c:pt idx="5">
                  <c:v>Нижнедевицкий МР</c:v>
                </c:pt>
                <c:pt idx="6">
                  <c:v>Каширский МР</c:v>
                </c:pt>
                <c:pt idx="7">
                  <c:v>Новоусманский МР</c:v>
                </c:pt>
                <c:pt idx="8">
                  <c:v>Павловский МР</c:v>
                </c:pt>
                <c:pt idx="9">
                  <c:v>Бобровский МР</c:v>
                </c:pt>
                <c:pt idx="10">
                  <c:v>Россошанский МР</c:v>
                </c:pt>
                <c:pt idx="11">
                  <c:v>Верхнехавский МР</c:v>
                </c:pt>
                <c:pt idx="12">
                  <c:v>Острогожский МР</c:v>
                </c:pt>
                <c:pt idx="13">
                  <c:v>Хохольский МР</c:v>
                </c:pt>
                <c:pt idx="14">
                  <c:v>Подгоренский МР</c:v>
                </c:pt>
                <c:pt idx="15">
                  <c:v>Поворинский МР</c:v>
                </c:pt>
                <c:pt idx="16">
                  <c:v>Кантемировский МР</c:v>
                </c:pt>
                <c:pt idx="17">
                  <c:v>Калачеевский МР</c:v>
                </c:pt>
                <c:pt idx="18">
                  <c:v>Таловский МР</c:v>
                </c:pt>
                <c:pt idx="19">
                  <c:v>Каменский МР</c:v>
                </c:pt>
                <c:pt idx="20">
                  <c:v>Аннинский МР</c:v>
                </c:pt>
                <c:pt idx="21">
                  <c:v>Ольховатский МР</c:v>
                </c:pt>
                <c:pt idx="22">
                  <c:v>Верхнемамонский МР</c:v>
                </c:pt>
                <c:pt idx="23">
                  <c:v>Репьевский МР</c:v>
                </c:pt>
                <c:pt idx="24">
                  <c:v>Борисоглебский ГО</c:v>
                </c:pt>
                <c:pt idx="25">
                  <c:v>Воробьевский МР</c:v>
                </c:pt>
                <c:pt idx="26">
                  <c:v>Новохоперский МР</c:v>
                </c:pt>
                <c:pt idx="27">
                  <c:v>Бутурлиновский МР</c:v>
                </c:pt>
                <c:pt idx="28">
                  <c:v>Грибановский МР</c:v>
                </c:pt>
                <c:pt idx="29">
                  <c:v>Панинский МР</c:v>
                </c:pt>
                <c:pt idx="30">
                  <c:v>Богучарский МР</c:v>
                </c:pt>
                <c:pt idx="31">
                  <c:v>Эртильский МР</c:v>
                </c:pt>
                <c:pt idx="32">
                  <c:v>Петропавловский МР</c:v>
                </c:pt>
                <c:pt idx="33">
                  <c:v>Терновский МР</c:v>
                </c:pt>
              </c:strCache>
            </c:strRef>
          </c:cat>
          <c:val>
            <c:numRef>
              <c:f>'8.1 КСП'!$B$4:$B$37</c:f>
              <c:numCache>
                <c:formatCode>#,##0.0</c:formatCode>
                <c:ptCount val="34"/>
                <c:pt idx="0">
                  <c:v>62.8093</c:v>
                </c:pt>
                <c:pt idx="1">
                  <c:v>49.784800000000004</c:v>
                </c:pt>
                <c:pt idx="2">
                  <c:v>48.038300000000007</c:v>
                </c:pt>
                <c:pt idx="3">
                  <c:v>41.518800000000006</c:v>
                </c:pt>
                <c:pt idx="4">
                  <c:v>38.761500000000005</c:v>
                </c:pt>
                <c:pt idx="5">
                  <c:v>38.942300000000003</c:v>
                </c:pt>
                <c:pt idx="6">
                  <c:v>40.000100000000003</c:v>
                </c:pt>
                <c:pt idx="7">
                  <c:v>39.927300000000002</c:v>
                </c:pt>
                <c:pt idx="8">
                  <c:v>37.053200000000004</c:v>
                </c:pt>
                <c:pt idx="9">
                  <c:v>38.741800000000005</c:v>
                </c:pt>
                <c:pt idx="10">
                  <c:v>37.786000000000001</c:v>
                </c:pt>
                <c:pt idx="11">
                  <c:v>38.146000000000001</c:v>
                </c:pt>
                <c:pt idx="12">
                  <c:v>35.996300000000012</c:v>
                </c:pt>
                <c:pt idx="13">
                  <c:v>36.373400000000004</c:v>
                </c:pt>
                <c:pt idx="14">
                  <c:v>35.53</c:v>
                </c:pt>
                <c:pt idx="15">
                  <c:v>34.944599999999994</c:v>
                </c:pt>
                <c:pt idx="16">
                  <c:v>34.231900000000003</c:v>
                </c:pt>
                <c:pt idx="17">
                  <c:v>34.495400000000011</c:v>
                </c:pt>
                <c:pt idx="18">
                  <c:v>34.1004</c:v>
                </c:pt>
                <c:pt idx="19">
                  <c:v>32.903200000000005</c:v>
                </c:pt>
                <c:pt idx="20">
                  <c:v>32.936200000000007</c:v>
                </c:pt>
                <c:pt idx="21">
                  <c:v>33.990100000000005</c:v>
                </c:pt>
                <c:pt idx="22">
                  <c:v>33.080500000000001</c:v>
                </c:pt>
                <c:pt idx="23">
                  <c:v>33.249000000000002</c:v>
                </c:pt>
                <c:pt idx="24">
                  <c:v>33.314499999999995</c:v>
                </c:pt>
                <c:pt idx="25">
                  <c:v>33.125000000000007</c:v>
                </c:pt>
                <c:pt idx="26">
                  <c:v>33.409600000000005</c:v>
                </c:pt>
                <c:pt idx="27">
                  <c:v>32.071800000000003</c:v>
                </c:pt>
                <c:pt idx="28">
                  <c:v>31.2592</c:v>
                </c:pt>
                <c:pt idx="29">
                  <c:v>32.9495</c:v>
                </c:pt>
                <c:pt idx="30">
                  <c:v>31.744</c:v>
                </c:pt>
                <c:pt idx="31">
                  <c:v>31.914999999999999</c:v>
                </c:pt>
                <c:pt idx="32">
                  <c:v>31.645</c:v>
                </c:pt>
                <c:pt idx="33">
                  <c:v>31.419400000000003</c:v>
                </c:pt>
              </c:numCache>
            </c:numRef>
          </c:val>
          <c:extLst xmlns:c16r2="http://schemas.microsoft.com/office/drawing/2015/06/chart">
            <c:ext xmlns:c16="http://schemas.microsoft.com/office/drawing/2014/chart" uri="{C3380CC4-5D6E-409C-BE32-E72D297353CC}">
              <c16:uniqueId val="{00000001-5AD7-4C9E-8675-39AC886537FC}"/>
            </c:ext>
          </c:extLst>
        </c:ser>
        <c:dLbls/>
        <c:marker val="1"/>
        <c:axId val="135987200"/>
        <c:axId val="135988736"/>
      </c:lineChart>
      <c:catAx>
        <c:axId val="13598720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988736"/>
        <c:crosses val="autoZero"/>
        <c:auto val="1"/>
        <c:lblAlgn val="ctr"/>
        <c:lblOffset val="100"/>
      </c:catAx>
      <c:valAx>
        <c:axId val="135988736"/>
        <c:scaling>
          <c:orientation val="minMax"/>
          <c:max val="7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987200"/>
        <c:crosses val="autoZero"/>
        <c:crossBetween val="between"/>
      </c:valAx>
      <c:spPr>
        <a:solidFill>
          <a:schemeClr val="accent4">
            <a:lumMod val="20000"/>
            <a:lumOff val="80000"/>
          </a:schemeClr>
        </a:solidFill>
        <a:ln>
          <a:noFill/>
        </a:ln>
        <a:effectLst/>
      </c:spPr>
    </c:plotArea>
    <c:legend>
      <c:legendPos val="b"/>
      <c:layout>
        <c:manualLayout>
          <c:xMode val="edge"/>
          <c:yMode val="edge"/>
          <c:x val="0.88531145348929485"/>
          <c:y val="7.6144546229529347E-2"/>
          <c:w val="7.5949596870189026E-2"/>
          <c:h val="0.1249425237422784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'8.2 МДОУ'!$C$3</c:f>
              <c:strCache>
                <c:ptCount val="1"/>
                <c:pt idx="0">
                  <c:v>2022</c:v>
                </c:pt>
              </c:strCache>
            </c:strRef>
          </c:tx>
          <c:spPr>
            <a:solidFill>
              <a:schemeClr val="accent3">
                <a:lumMod val="75000"/>
              </a:schemeClr>
            </a:solidFill>
            <a:ln>
              <a:solidFill>
                <a:srgbClr val="339966"/>
              </a:solidFill>
            </a:ln>
            <a:effectLst/>
          </c:spPr>
          <c:dLbls>
            <c:spPr>
              <a:solidFill>
                <a:schemeClr val="accent3">
                  <a:lumMod val="20000"/>
                  <a:lumOff val="8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'8.2 МДОУ'!$A$4:$A$37</c:f>
              <c:strCache>
                <c:ptCount val="34"/>
                <c:pt idx="0">
                  <c:v>Новоусманский МР</c:v>
                </c:pt>
                <c:pt idx="1">
                  <c:v>ГО г. Воронеж</c:v>
                </c:pt>
                <c:pt idx="2">
                  <c:v>Хохольский МР</c:v>
                </c:pt>
                <c:pt idx="3">
                  <c:v>Рамонский МР</c:v>
                </c:pt>
                <c:pt idx="4">
                  <c:v>Бобровский МР</c:v>
                </c:pt>
                <c:pt idx="5">
                  <c:v>Аннинский МР</c:v>
                </c:pt>
                <c:pt idx="6">
                  <c:v>Семилукский МР</c:v>
                </c:pt>
                <c:pt idx="7">
                  <c:v>Павловский МР</c:v>
                </c:pt>
                <c:pt idx="8">
                  <c:v>Подгоренский МР</c:v>
                </c:pt>
                <c:pt idx="9">
                  <c:v>Петропавловский МР</c:v>
                </c:pt>
                <c:pt idx="10">
                  <c:v>Верхнехавский МР</c:v>
                </c:pt>
                <c:pt idx="11">
                  <c:v>Калачеевский МР</c:v>
                </c:pt>
                <c:pt idx="12">
                  <c:v>Эртильский МР</c:v>
                </c:pt>
                <c:pt idx="13">
                  <c:v>Кантемировский МР</c:v>
                </c:pt>
                <c:pt idx="14">
                  <c:v>Верхнемамонский МР</c:v>
                </c:pt>
                <c:pt idx="15">
                  <c:v>Воробьевский МР</c:v>
                </c:pt>
                <c:pt idx="16">
                  <c:v>ГО г. Нововоронеж</c:v>
                </c:pt>
                <c:pt idx="17">
                  <c:v>Бутурлиновский МР</c:v>
                </c:pt>
                <c:pt idx="18">
                  <c:v>Борисоглебский ГО</c:v>
                </c:pt>
                <c:pt idx="19">
                  <c:v>Терновский МР</c:v>
                </c:pt>
                <c:pt idx="20">
                  <c:v>Репьевский МР</c:v>
                </c:pt>
                <c:pt idx="21">
                  <c:v>Нижнедевицкий МР</c:v>
                </c:pt>
                <c:pt idx="22">
                  <c:v>Острогожский МР</c:v>
                </c:pt>
                <c:pt idx="23">
                  <c:v>Каменский МР</c:v>
                </c:pt>
                <c:pt idx="24">
                  <c:v>Богучарский МР</c:v>
                </c:pt>
                <c:pt idx="25">
                  <c:v>Лискинский МР</c:v>
                </c:pt>
                <c:pt idx="26">
                  <c:v>Новохоперский МР</c:v>
                </c:pt>
                <c:pt idx="27">
                  <c:v>Каширский МР</c:v>
                </c:pt>
                <c:pt idx="28">
                  <c:v>Поворинский МР</c:v>
                </c:pt>
                <c:pt idx="29">
                  <c:v>Россошанский МР</c:v>
                </c:pt>
                <c:pt idx="30">
                  <c:v>Таловский МР</c:v>
                </c:pt>
                <c:pt idx="31">
                  <c:v>Ольховатский МР</c:v>
                </c:pt>
                <c:pt idx="32">
                  <c:v>Панинский МР</c:v>
                </c:pt>
                <c:pt idx="33">
                  <c:v>Грибановский МР</c:v>
                </c:pt>
              </c:strCache>
            </c:strRef>
          </c:cat>
          <c:val>
            <c:numRef>
              <c:f>'8.2 МДОУ'!$C$4:$C$37</c:f>
              <c:numCache>
                <c:formatCode>#,##0.0</c:formatCode>
                <c:ptCount val="34"/>
                <c:pt idx="0">
                  <c:v>33.21520000000001</c:v>
                </c:pt>
                <c:pt idx="1">
                  <c:v>32.197600000000001</c:v>
                </c:pt>
                <c:pt idx="2">
                  <c:v>31.063099999999995</c:v>
                </c:pt>
                <c:pt idx="3">
                  <c:v>30.178699999999996</c:v>
                </c:pt>
                <c:pt idx="4">
                  <c:v>29.989299999999997</c:v>
                </c:pt>
                <c:pt idx="5">
                  <c:v>29.767699999999998</c:v>
                </c:pt>
                <c:pt idx="6">
                  <c:v>28.982299999999992</c:v>
                </c:pt>
                <c:pt idx="7">
                  <c:v>28.912699999999997</c:v>
                </c:pt>
                <c:pt idx="8">
                  <c:v>28.8064</c:v>
                </c:pt>
                <c:pt idx="9">
                  <c:v>28.064999999999998</c:v>
                </c:pt>
                <c:pt idx="10">
                  <c:v>27.522299999999991</c:v>
                </c:pt>
                <c:pt idx="11">
                  <c:v>26.96909999999999</c:v>
                </c:pt>
                <c:pt idx="12">
                  <c:v>26.731400000000001</c:v>
                </c:pt>
                <c:pt idx="13">
                  <c:v>26.695799999999991</c:v>
                </c:pt>
                <c:pt idx="14" formatCode="0.0">
                  <c:v>26.517400000000006</c:v>
                </c:pt>
                <c:pt idx="15">
                  <c:v>26.3962</c:v>
                </c:pt>
                <c:pt idx="16">
                  <c:v>26.392199999999995</c:v>
                </c:pt>
                <c:pt idx="17">
                  <c:v>26.142900000000001</c:v>
                </c:pt>
                <c:pt idx="18">
                  <c:v>26.026</c:v>
                </c:pt>
                <c:pt idx="19">
                  <c:v>25.852499999999996</c:v>
                </c:pt>
                <c:pt idx="20">
                  <c:v>25.836200000000005</c:v>
                </c:pt>
                <c:pt idx="21">
                  <c:v>25.780799999999992</c:v>
                </c:pt>
                <c:pt idx="22">
                  <c:v>25.673800000000004</c:v>
                </c:pt>
                <c:pt idx="23">
                  <c:v>25.564400000000003</c:v>
                </c:pt>
                <c:pt idx="24">
                  <c:v>25.511200000000006</c:v>
                </c:pt>
                <c:pt idx="25">
                  <c:v>25.4511</c:v>
                </c:pt>
                <c:pt idx="26">
                  <c:v>25.175599999999996</c:v>
                </c:pt>
                <c:pt idx="27">
                  <c:v>25.046500000000002</c:v>
                </c:pt>
                <c:pt idx="28">
                  <c:v>24.546500000000002</c:v>
                </c:pt>
                <c:pt idx="29">
                  <c:v>24.321099999999994</c:v>
                </c:pt>
                <c:pt idx="30">
                  <c:v>24.277799999999996</c:v>
                </c:pt>
                <c:pt idx="31">
                  <c:v>24.1386</c:v>
                </c:pt>
                <c:pt idx="32">
                  <c:v>23.344200000000001</c:v>
                </c:pt>
                <c:pt idx="33">
                  <c:v>23.257099999999994</c:v>
                </c:pt>
              </c:numCache>
            </c:numRef>
          </c:val>
          <c:extLst xmlns:c16r2="http://schemas.microsoft.com/office/drawing/2015/06/chart">
            <c:ext xmlns:c16="http://schemas.microsoft.com/office/drawing/2014/chart" uri="{C3380CC4-5D6E-409C-BE32-E72D297353CC}">
              <c16:uniqueId val="{00000000-573A-45E4-BF72-4AF1C5079CFE}"/>
            </c:ext>
          </c:extLst>
        </c:ser>
        <c:dLbls/>
        <c:gapWidth val="87"/>
        <c:axId val="136126464"/>
        <c:axId val="136128000"/>
      </c:barChart>
      <c:lineChart>
        <c:grouping val="standard"/>
        <c:ser>
          <c:idx val="0"/>
          <c:order val="0"/>
          <c:tx>
            <c:strRef>
              <c:f>'8.2 МДОУ'!$B$3</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'8.2 МДОУ'!$A$4:$A$37</c:f>
              <c:strCache>
                <c:ptCount val="34"/>
                <c:pt idx="0">
                  <c:v>Новоусманский МР</c:v>
                </c:pt>
                <c:pt idx="1">
                  <c:v>ГО г. Воронеж</c:v>
                </c:pt>
                <c:pt idx="2">
                  <c:v>Хохольский МР</c:v>
                </c:pt>
                <c:pt idx="3">
                  <c:v>Рамонский МР</c:v>
                </c:pt>
                <c:pt idx="4">
                  <c:v>Бобровский МР</c:v>
                </c:pt>
                <c:pt idx="5">
                  <c:v>Аннинский МР</c:v>
                </c:pt>
                <c:pt idx="6">
                  <c:v>Семилукский МР</c:v>
                </c:pt>
                <c:pt idx="7">
                  <c:v>Павловский МР</c:v>
                </c:pt>
                <c:pt idx="8">
                  <c:v>Подгоренский МР</c:v>
                </c:pt>
                <c:pt idx="9">
                  <c:v>Петропавловский МР</c:v>
                </c:pt>
                <c:pt idx="10">
                  <c:v>Верхнехавский МР</c:v>
                </c:pt>
                <c:pt idx="11">
                  <c:v>Калачеевский МР</c:v>
                </c:pt>
                <c:pt idx="12">
                  <c:v>Эртильский МР</c:v>
                </c:pt>
                <c:pt idx="13">
                  <c:v>Кантемировский МР</c:v>
                </c:pt>
                <c:pt idx="14">
                  <c:v>Верхнемамонский МР</c:v>
                </c:pt>
                <c:pt idx="15">
                  <c:v>Воробьевский МР</c:v>
                </c:pt>
                <c:pt idx="16">
                  <c:v>ГО г. Нововоронеж</c:v>
                </c:pt>
                <c:pt idx="17">
                  <c:v>Бутурлиновский МР</c:v>
                </c:pt>
                <c:pt idx="18">
                  <c:v>Борисоглебский ГО</c:v>
                </c:pt>
                <c:pt idx="19">
                  <c:v>Терновский МР</c:v>
                </c:pt>
                <c:pt idx="20">
                  <c:v>Репьевский МР</c:v>
                </c:pt>
                <c:pt idx="21">
                  <c:v>Нижнедевицкий МР</c:v>
                </c:pt>
                <c:pt idx="22">
                  <c:v>Острогожский МР</c:v>
                </c:pt>
                <c:pt idx="23">
                  <c:v>Каменский МР</c:v>
                </c:pt>
                <c:pt idx="24">
                  <c:v>Богучарский МР</c:v>
                </c:pt>
                <c:pt idx="25">
                  <c:v>Лискинский МР</c:v>
                </c:pt>
                <c:pt idx="26">
                  <c:v>Новохоперский МР</c:v>
                </c:pt>
                <c:pt idx="27">
                  <c:v>Каширский МР</c:v>
                </c:pt>
                <c:pt idx="28">
                  <c:v>Поворинский МР</c:v>
                </c:pt>
                <c:pt idx="29">
                  <c:v>Россошанский МР</c:v>
                </c:pt>
                <c:pt idx="30">
                  <c:v>Таловский МР</c:v>
                </c:pt>
                <c:pt idx="31">
                  <c:v>Ольховатский МР</c:v>
                </c:pt>
                <c:pt idx="32">
                  <c:v>Панинский МР</c:v>
                </c:pt>
                <c:pt idx="33">
                  <c:v>Грибановский МР</c:v>
                </c:pt>
              </c:strCache>
            </c:strRef>
          </c:cat>
          <c:val>
            <c:numRef>
              <c:f>'8.2 МДОУ'!$B$4:$B$37</c:f>
              <c:numCache>
                <c:formatCode>#,##0.0</c:formatCode>
                <c:ptCount val="34"/>
                <c:pt idx="0">
                  <c:v>27.139599999999994</c:v>
                </c:pt>
                <c:pt idx="1">
                  <c:v>27.133900000000004</c:v>
                </c:pt>
                <c:pt idx="2" formatCode="0.0">
                  <c:v>26.810099999999995</c:v>
                </c:pt>
                <c:pt idx="3">
                  <c:v>25.335699999999996</c:v>
                </c:pt>
                <c:pt idx="4">
                  <c:v>24.971400000000003</c:v>
                </c:pt>
                <c:pt idx="5">
                  <c:v>22.731300000000001</c:v>
                </c:pt>
                <c:pt idx="6" formatCode="0.0">
                  <c:v>24.700599999999991</c:v>
                </c:pt>
                <c:pt idx="7">
                  <c:v>23.386500000000002</c:v>
                </c:pt>
                <c:pt idx="8">
                  <c:v>24.9161</c:v>
                </c:pt>
                <c:pt idx="9">
                  <c:v>24.222999999999995</c:v>
                </c:pt>
                <c:pt idx="10">
                  <c:v>23.820599999999995</c:v>
                </c:pt>
                <c:pt idx="11">
                  <c:v>23.589200000000002</c:v>
                </c:pt>
                <c:pt idx="12">
                  <c:v>21.113799999999994</c:v>
                </c:pt>
                <c:pt idx="13">
                  <c:v>22.8947</c:v>
                </c:pt>
                <c:pt idx="14" formatCode="0.0">
                  <c:v>22.406200000000002</c:v>
                </c:pt>
                <c:pt idx="15">
                  <c:v>23.176599999999993</c:v>
                </c:pt>
                <c:pt idx="16">
                  <c:v>19.9528</c:v>
                </c:pt>
                <c:pt idx="17">
                  <c:v>21.980199999999996</c:v>
                </c:pt>
                <c:pt idx="18" formatCode="0.0">
                  <c:v>22.980599999999992</c:v>
                </c:pt>
                <c:pt idx="19">
                  <c:v>21.536900000000006</c:v>
                </c:pt>
                <c:pt idx="20">
                  <c:v>23.664300000000001</c:v>
                </c:pt>
                <c:pt idx="21">
                  <c:v>23.503799999999991</c:v>
                </c:pt>
                <c:pt idx="22">
                  <c:v>22.765699999999999</c:v>
                </c:pt>
                <c:pt idx="23">
                  <c:v>23.783499999999997</c:v>
                </c:pt>
                <c:pt idx="24">
                  <c:v>22.183299999999996</c:v>
                </c:pt>
                <c:pt idx="25">
                  <c:v>22.709499999999991</c:v>
                </c:pt>
                <c:pt idx="26" formatCode="0.0">
                  <c:v>21.552799999999991</c:v>
                </c:pt>
                <c:pt idx="27">
                  <c:v>22.268799999999992</c:v>
                </c:pt>
                <c:pt idx="28">
                  <c:v>20.915299999999991</c:v>
                </c:pt>
                <c:pt idx="29">
                  <c:v>21.389900000000001</c:v>
                </c:pt>
                <c:pt idx="30">
                  <c:v>19.936700000000002</c:v>
                </c:pt>
                <c:pt idx="31">
                  <c:v>20.098699999999997</c:v>
                </c:pt>
                <c:pt idx="32">
                  <c:v>20.142900000000001</c:v>
                </c:pt>
                <c:pt idx="33">
                  <c:v>19.445099999999996</c:v>
                </c:pt>
              </c:numCache>
            </c:numRef>
          </c:val>
          <c:extLst xmlns:c16r2="http://schemas.microsoft.com/office/drawing/2015/06/chart">
            <c:ext xmlns:c16="http://schemas.microsoft.com/office/drawing/2014/chart" uri="{C3380CC4-5D6E-409C-BE32-E72D297353CC}">
              <c16:uniqueId val="{00000001-573A-45E4-BF72-4AF1C5079CFE}"/>
            </c:ext>
          </c:extLst>
        </c:ser>
        <c:dLbls/>
        <c:marker val="1"/>
        <c:axId val="136126464"/>
        <c:axId val="136128000"/>
      </c:lineChart>
      <c:catAx>
        <c:axId val="1361264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128000"/>
        <c:crosses val="autoZero"/>
        <c:auto val="1"/>
        <c:lblAlgn val="ctr"/>
        <c:lblOffset val="100"/>
      </c:catAx>
      <c:valAx>
        <c:axId val="136128000"/>
        <c:scaling>
          <c:orientation val="minMax"/>
          <c:max val="35"/>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126464"/>
        <c:crosses val="autoZero"/>
        <c:crossBetween val="between"/>
      </c:valAx>
      <c:spPr>
        <a:solidFill>
          <a:schemeClr val="accent4">
            <a:lumMod val="20000"/>
            <a:lumOff val="80000"/>
          </a:schemeClr>
        </a:solidFill>
        <a:ln>
          <a:noFill/>
        </a:ln>
        <a:effectLst/>
      </c:spPr>
    </c:plotArea>
    <c:legend>
      <c:legendPos val="b"/>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'8.3 МОУ'!$C$3</c:f>
              <c:strCache>
                <c:ptCount val="1"/>
                <c:pt idx="0">
                  <c:v>2022</c:v>
                </c:pt>
              </c:strCache>
            </c:strRef>
          </c:tx>
          <c:spPr>
            <a:solidFill>
              <a:srgbClr val="9999FF"/>
            </a:solidFill>
            <a:ln>
              <a:solidFill>
                <a:schemeClr val="accent4">
                  <a:lumMod val="75000"/>
                </a:schemeClr>
              </a:solidFill>
            </a:ln>
            <a:effectLst/>
          </c:spP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'8.3 МОУ'!$A$4:$A$37</c:f>
              <c:strCache>
                <c:ptCount val="34"/>
                <c:pt idx="0">
                  <c:v>ГО г. Воронеж</c:v>
                </c:pt>
                <c:pt idx="1">
                  <c:v>Новоусманский МР</c:v>
                </c:pt>
                <c:pt idx="2">
                  <c:v>Рамонский МР</c:v>
                </c:pt>
                <c:pt idx="3">
                  <c:v>Хохольский МР</c:v>
                </c:pt>
                <c:pt idx="4">
                  <c:v>ГО г. Нововоронеж</c:v>
                </c:pt>
                <c:pt idx="5">
                  <c:v>Россошанский МР</c:v>
                </c:pt>
                <c:pt idx="6">
                  <c:v>Лискинский МР</c:v>
                </c:pt>
                <c:pt idx="7">
                  <c:v>Борисоглебский ГО</c:v>
                </c:pt>
                <c:pt idx="8">
                  <c:v>Бобровский МР</c:v>
                </c:pt>
                <c:pt idx="9">
                  <c:v>Павловский МР</c:v>
                </c:pt>
                <c:pt idx="10">
                  <c:v>Подгоренский МР</c:v>
                </c:pt>
                <c:pt idx="11">
                  <c:v>Ольховатский МР</c:v>
                </c:pt>
                <c:pt idx="12">
                  <c:v>Нижнедевицкий МР</c:v>
                </c:pt>
                <c:pt idx="13">
                  <c:v>Кантемировский МР</c:v>
                </c:pt>
                <c:pt idx="14">
                  <c:v>Бутурлиновский МР</c:v>
                </c:pt>
                <c:pt idx="15">
                  <c:v>Богучарский МР</c:v>
                </c:pt>
                <c:pt idx="16">
                  <c:v>Каширский МР</c:v>
                </c:pt>
                <c:pt idx="17">
                  <c:v>Аннинский МР</c:v>
                </c:pt>
                <c:pt idx="18">
                  <c:v>Терновский МР</c:v>
                </c:pt>
                <c:pt idx="19">
                  <c:v>Поворинский МР</c:v>
                </c:pt>
                <c:pt idx="20">
                  <c:v>Калачеевский МР</c:v>
                </c:pt>
                <c:pt idx="21">
                  <c:v>Семилукский МР</c:v>
                </c:pt>
                <c:pt idx="22">
                  <c:v>Острогожский МР</c:v>
                </c:pt>
                <c:pt idx="23">
                  <c:v>Воробьевский МР</c:v>
                </c:pt>
                <c:pt idx="24">
                  <c:v>Верхнехавский МР</c:v>
                </c:pt>
                <c:pt idx="25">
                  <c:v>Каменский МР</c:v>
                </c:pt>
                <c:pt idx="26">
                  <c:v>Петропавловский МР</c:v>
                </c:pt>
                <c:pt idx="27">
                  <c:v>Панинский МР</c:v>
                </c:pt>
                <c:pt idx="28">
                  <c:v>Репьевский МР</c:v>
                </c:pt>
                <c:pt idx="29">
                  <c:v>Эртильский МР</c:v>
                </c:pt>
                <c:pt idx="30">
                  <c:v>Верхнемамонский МР</c:v>
                </c:pt>
                <c:pt idx="31">
                  <c:v>Грибановский МР</c:v>
                </c:pt>
                <c:pt idx="32">
                  <c:v>Таловский МР</c:v>
                </c:pt>
                <c:pt idx="33">
                  <c:v>Новохоперский МР</c:v>
                </c:pt>
              </c:strCache>
            </c:strRef>
          </c:cat>
          <c:val>
            <c:numRef>
              <c:f>'8.3 МОУ'!$C$4:$C$37</c:f>
              <c:numCache>
                <c:formatCode>#,##0.0</c:formatCode>
                <c:ptCount val="34"/>
                <c:pt idx="0">
                  <c:v>42.177500000000002</c:v>
                </c:pt>
                <c:pt idx="1">
                  <c:v>39.5212</c:v>
                </c:pt>
                <c:pt idx="2">
                  <c:v>38.124400000000001</c:v>
                </c:pt>
                <c:pt idx="3">
                  <c:v>36.911499999999997</c:v>
                </c:pt>
                <c:pt idx="4">
                  <c:v>36.787500000000001</c:v>
                </c:pt>
                <c:pt idx="5">
                  <c:v>34.673300000000012</c:v>
                </c:pt>
                <c:pt idx="6">
                  <c:v>34.5715</c:v>
                </c:pt>
                <c:pt idx="7">
                  <c:v>34.105500000000006</c:v>
                </c:pt>
                <c:pt idx="8">
                  <c:v>33.991100000000003</c:v>
                </c:pt>
                <c:pt idx="9" formatCode="0.0">
                  <c:v>33.923000000000002</c:v>
                </c:pt>
                <c:pt idx="10">
                  <c:v>33.790800000000011</c:v>
                </c:pt>
                <c:pt idx="11">
                  <c:v>33.295500000000011</c:v>
                </c:pt>
                <c:pt idx="12">
                  <c:v>33.238800000000012</c:v>
                </c:pt>
                <c:pt idx="13">
                  <c:v>33.134800000000006</c:v>
                </c:pt>
                <c:pt idx="14">
                  <c:v>33.084699999999998</c:v>
                </c:pt>
                <c:pt idx="15">
                  <c:v>33.049200000000006</c:v>
                </c:pt>
                <c:pt idx="16">
                  <c:v>32.924900000000001</c:v>
                </c:pt>
                <c:pt idx="17">
                  <c:v>32.914799999999993</c:v>
                </c:pt>
                <c:pt idx="18">
                  <c:v>32.8887</c:v>
                </c:pt>
                <c:pt idx="19">
                  <c:v>32.821100000000001</c:v>
                </c:pt>
                <c:pt idx="20" formatCode="0.0">
                  <c:v>32.606700000000011</c:v>
                </c:pt>
                <c:pt idx="21" formatCode="0.0">
                  <c:v>32.5794</c:v>
                </c:pt>
                <c:pt idx="22">
                  <c:v>32.438700000000004</c:v>
                </c:pt>
                <c:pt idx="23">
                  <c:v>32.3917</c:v>
                </c:pt>
                <c:pt idx="24" formatCode="0.0">
                  <c:v>32.303999999999995</c:v>
                </c:pt>
                <c:pt idx="25">
                  <c:v>32.250500000000002</c:v>
                </c:pt>
                <c:pt idx="26" formatCode="0.0">
                  <c:v>32.201800000000006</c:v>
                </c:pt>
                <c:pt idx="27">
                  <c:v>31.9</c:v>
                </c:pt>
                <c:pt idx="28">
                  <c:v>31.574999999999999</c:v>
                </c:pt>
                <c:pt idx="29">
                  <c:v>30.581999999999997</c:v>
                </c:pt>
                <c:pt idx="30">
                  <c:v>30.467999999999996</c:v>
                </c:pt>
                <c:pt idx="31">
                  <c:v>30.309099999999994</c:v>
                </c:pt>
                <c:pt idx="32">
                  <c:v>29.793200000000002</c:v>
                </c:pt>
                <c:pt idx="33">
                  <c:v>28.9162</c:v>
                </c:pt>
              </c:numCache>
            </c:numRef>
          </c:val>
          <c:extLst xmlns:c16r2="http://schemas.microsoft.com/office/drawing/2015/06/chart">
            <c:ext xmlns:c16="http://schemas.microsoft.com/office/drawing/2014/chart" uri="{C3380CC4-5D6E-409C-BE32-E72D297353CC}">
              <c16:uniqueId val="{00000000-6121-4C03-B246-BFC584E4B6DF}"/>
            </c:ext>
          </c:extLst>
        </c:ser>
        <c:dLbls/>
        <c:gapWidth val="99"/>
        <c:axId val="136257536"/>
        <c:axId val="136259072"/>
      </c:barChart>
      <c:lineChart>
        <c:grouping val="standard"/>
        <c:ser>
          <c:idx val="0"/>
          <c:order val="0"/>
          <c:tx>
            <c:strRef>
              <c:f>'8.3 МОУ'!$B$3</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'8.3 МОУ'!$A$4:$A$37</c:f>
              <c:strCache>
                <c:ptCount val="34"/>
                <c:pt idx="0">
                  <c:v>ГО г. Воронеж</c:v>
                </c:pt>
                <c:pt idx="1">
                  <c:v>Новоусманский МР</c:v>
                </c:pt>
                <c:pt idx="2">
                  <c:v>Рамонский МР</c:v>
                </c:pt>
                <c:pt idx="3">
                  <c:v>Хохольский МР</c:v>
                </c:pt>
                <c:pt idx="4">
                  <c:v>ГО г. Нововоронеж</c:v>
                </c:pt>
                <c:pt idx="5">
                  <c:v>Россошанский МР</c:v>
                </c:pt>
                <c:pt idx="6">
                  <c:v>Лискинский МР</c:v>
                </c:pt>
                <c:pt idx="7">
                  <c:v>Борисоглебский ГО</c:v>
                </c:pt>
                <c:pt idx="8">
                  <c:v>Бобровский МР</c:v>
                </c:pt>
                <c:pt idx="9">
                  <c:v>Павловский МР</c:v>
                </c:pt>
                <c:pt idx="10">
                  <c:v>Подгоренский МР</c:v>
                </c:pt>
                <c:pt idx="11">
                  <c:v>Ольховатский МР</c:v>
                </c:pt>
                <c:pt idx="12">
                  <c:v>Нижнедевицкий МР</c:v>
                </c:pt>
                <c:pt idx="13">
                  <c:v>Кантемировский МР</c:v>
                </c:pt>
                <c:pt idx="14">
                  <c:v>Бутурлиновский МР</c:v>
                </c:pt>
                <c:pt idx="15">
                  <c:v>Богучарский МР</c:v>
                </c:pt>
                <c:pt idx="16">
                  <c:v>Каширский МР</c:v>
                </c:pt>
                <c:pt idx="17">
                  <c:v>Аннинский МР</c:v>
                </c:pt>
                <c:pt idx="18">
                  <c:v>Терновский МР</c:v>
                </c:pt>
                <c:pt idx="19">
                  <c:v>Поворинский МР</c:v>
                </c:pt>
                <c:pt idx="20">
                  <c:v>Калачеевский МР</c:v>
                </c:pt>
                <c:pt idx="21">
                  <c:v>Семилукский МР</c:v>
                </c:pt>
                <c:pt idx="22">
                  <c:v>Острогожский МР</c:v>
                </c:pt>
                <c:pt idx="23">
                  <c:v>Воробьевский МР</c:v>
                </c:pt>
                <c:pt idx="24">
                  <c:v>Верхнехавский МР</c:v>
                </c:pt>
                <c:pt idx="25">
                  <c:v>Каменский МР</c:v>
                </c:pt>
                <c:pt idx="26">
                  <c:v>Петропавловский МР</c:v>
                </c:pt>
                <c:pt idx="27">
                  <c:v>Панинский МР</c:v>
                </c:pt>
                <c:pt idx="28">
                  <c:v>Репьевский МР</c:v>
                </c:pt>
                <c:pt idx="29">
                  <c:v>Эртильский МР</c:v>
                </c:pt>
                <c:pt idx="30">
                  <c:v>Верхнемамонский МР</c:v>
                </c:pt>
                <c:pt idx="31">
                  <c:v>Грибановский МР</c:v>
                </c:pt>
                <c:pt idx="32">
                  <c:v>Таловский МР</c:v>
                </c:pt>
                <c:pt idx="33">
                  <c:v>Новохоперский МР</c:v>
                </c:pt>
              </c:strCache>
            </c:strRef>
          </c:cat>
          <c:val>
            <c:numRef>
              <c:f>'8.3 МОУ'!$B$4:$B$37</c:f>
              <c:numCache>
                <c:formatCode>#,##0.0</c:formatCode>
                <c:ptCount val="34"/>
                <c:pt idx="0">
                  <c:v>36.219800000000006</c:v>
                </c:pt>
                <c:pt idx="1">
                  <c:v>34.565600000000011</c:v>
                </c:pt>
                <c:pt idx="2">
                  <c:v>32.021100000000004</c:v>
                </c:pt>
                <c:pt idx="3">
                  <c:v>31.724599999999995</c:v>
                </c:pt>
                <c:pt idx="4">
                  <c:v>30.340700000000002</c:v>
                </c:pt>
                <c:pt idx="5">
                  <c:v>30.005800000000001</c:v>
                </c:pt>
                <c:pt idx="6">
                  <c:v>29.963900000000002</c:v>
                </c:pt>
                <c:pt idx="7">
                  <c:v>29.009599999999995</c:v>
                </c:pt>
                <c:pt idx="8">
                  <c:v>29.702699999999997</c:v>
                </c:pt>
                <c:pt idx="9">
                  <c:v>28.4971</c:v>
                </c:pt>
                <c:pt idx="10" formatCode="0.0">
                  <c:v>29.896999999999995</c:v>
                </c:pt>
                <c:pt idx="11">
                  <c:v>29.04829999999999</c:v>
                </c:pt>
                <c:pt idx="12">
                  <c:v>27.213099999999994</c:v>
                </c:pt>
                <c:pt idx="13">
                  <c:v>28.680900000000001</c:v>
                </c:pt>
                <c:pt idx="14" formatCode="0.0">
                  <c:v>28.6281</c:v>
                </c:pt>
                <c:pt idx="15">
                  <c:v>29.610000000000003</c:v>
                </c:pt>
                <c:pt idx="16">
                  <c:v>29.674700000000001</c:v>
                </c:pt>
                <c:pt idx="17" formatCode="0.0">
                  <c:v>27.881499999999996</c:v>
                </c:pt>
                <c:pt idx="18">
                  <c:v>27.983900000000002</c:v>
                </c:pt>
                <c:pt idx="19">
                  <c:v>29.935399999999998</c:v>
                </c:pt>
                <c:pt idx="20">
                  <c:v>28.459</c:v>
                </c:pt>
                <c:pt idx="21">
                  <c:v>29.606200000000001</c:v>
                </c:pt>
                <c:pt idx="22" formatCode="0.0">
                  <c:v>28.0351</c:v>
                </c:pt>
                <c:pt idx="23">
                  <c:v>28.712799999999991</c:v>
                </c:pt>
                <c:pt idx="24">
                  <c:v>28.902299999999997</c:v>
                </c:pt>
                <c:pt idx="25">
                  <c:v>28.206</c:v>
                </c:pt>
                <c:pt idx="26">
                  <c:v>28.419400000000003</c:v>
                </c:pt>
                <c:pt idx="27">
                  <c:v>27.483099999999997</c:v>
                </c:pt>
                <c:pt idx="28">
                  <c:v>29.441800000000001</c:v>
                </c:pt>
                <c:pt idx="29">
                  <c:v>26.492299999999997</c:v>
                </c:pt>
                <c:pt idx="30">
                  <c:v>26.4392</c:v>
                </c:pt>
                <c:pt idx="31">
                  <c:v>26.536000000000001</c:v>
                </c:pt>
                <c:pt idx="32">
                  <c:v>25.947599999999991</c:v>
                </c:pt>
                <c:pt idx="33">
                  <c:v>25.651299999999999</c:v>
                </c:pt>
              </c:numCache>
            </c:numRef>
          </c:val>
          <c:extLst xmlns:c16r2="http://schemas.microsoft.com/office/drawing/2015/06/chart">
            <c:ext xmlns:c16="http://schemas.microsoft.com/office/drawing/2014/chart" uri="{C3380CC4-5D6E-409C-BE32-E72D297353CC}">
              <c16:uniqueId val="{00000001-6121-4C03-B246-BFC584E4B6DF}"/>
            </c:ext>
          </c:extLst>
        </c:ser>
        <c:dLbls/>
        <c:marker val="1"/>
        <c:axId val="136257536"/>
        <c:axId val="136259072"/>
      </c:lineChart>
      <c:catAx>
        <c:axId val="13625753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259072"/>
        <c:crosses val="autoZero"/>
        <c:auto val="1"/>
        <c:lblAlgn val="ctr"/>
        <c:lblOffset val="100"/>
      </c:catAx>
      <c:valAx>
        <c:axId val="136259072"/>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257536"/>
        <c:crosses val="autoZero"/>
        <c:crossBetween val="between"/>
      </c:valAx>
      <c:spPr>
        <a:solidFill>
          <a:schemeClr val="accent4">
            <a:lumMod val="20000"/>
            <a:lumOff val="80000"/>
          </a:schemeClr>
        </a:solidFill>
        <a:ln>
          <a:noFill/>
        </a:ln>
        <a:effectLst/>
      </c:spPr>
    </c:plotArea>
    <c:legend>
      <c:legendPos val="b"/>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'8.4 Учителей'!$C$3</c:f>
              <c:strCache>
                <c:ptCount val="1"/>
                <c:pt idx="0">
                  <c:v>2022</c:v>
                </c:pt>
              </c:strCache>
            </c:strRef>
          </c:tx>
          <c:spPr>
            <a:solidFill>
              <a:srgbClr val="66CCFF"/>
            </a:solidFill>
            <a:ln>
              <a:solidFill>
                <a:schemeClr val="accent5">
                  <a:lumMod val="75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'8.4 Учителей'!$A$4:$A$37</c:f>
              <c:strCache>
                <c:ptCount val="34"/>
                <c:pt idx="0">
                  <c:v>Новоусманский МР</c:v>
                </c:pt>
                <c:pt idx="1">
                  <c:v>Рамонский МР</c:v>
                </c:pt>
                <c:pt idx="2">
                  <c:v>ГО г. Воронеж</c:v>
                </c:pt>
                <c:pt idx="3">
                  <c:v>Каширский МР</c:v>
                </c:pt>
                <c:pt idx="4">
                  <c:v>Хохольский МР</c:v>
                </c:pt>
                <c:pt idx="5">
                  <c:v>Острогожский МР</c:v>
                </c:pt>
                <c:pt idx="6">
                  <c:v>Бобровский МР</c:v>
                </c:pt>
                <c:pt idx="7">
                  <c:v>Ольховатский МР</c:v>
                </c:pt>
                <c:pt idx="8">
                  <c:v>Богучарский МР</c:v>
                </c:pt>
                <c:pt idx="9">
                  <c:v>Подгоренский МР</c:v>
                </c:pt>
                <c:pt idx="10">
                  <c:v>Борисоглебский ГО</c:v>
                </c:pt>
                <c:pt idx="11">
                  <c:v>Павловский МР</c:v>
                </c:pt>
                <c:pt idx="12">
                  <c:v>Лискинский МР</c:v>
                </c:pt>
                <c:pt idx="13">
                  <c:v>Семилукский МР</c:v>
                </c:pt>
                <c:pt idx="14">
                  <c:v>Аннинский МР</c:v>
                </c:pt>
                <c:pt idx="15">
                  <c:v>Панинский МР</c:v>
                </c:pt>
                <c:pt idx="16">
                  <c:v>Таловский МР</c:v>
                </c:pt>
                <c:pt idx="17">
                  <c:v>Бутурлиновский МР</c:v>
                </c:pt>
                <c:pt idx="18">
                  <c:v>Калачеевский МР</c:v>
                </c:pt>
                <c:pt idx="19">
                  <c:v>Воробьевский МР</c:v>
                </c:pt>
                <c:pt idx="20">
                  <c:v>Нижнедевицкий МР</c:v>
                </c:pt>
                <c:pt idx="21">
                  <c:v>Россошанский МР</c:v>
                </c:pt>
                <c:pt idx="22">
                  <c:v>Поворинский МР</c:v>
                </c:pt>
                <c:pt idx="23">
                  <c:v>Верхнехавский МР</c:v>
                </c:pt>
                <c:pt idx="24">
                  <c:v>ГО г. Нововоронеж</c:v>
                </c:pt>
                <c:pt idx="25">
                  <c:v>Терновский МР</c:v>
                </c:pt>
                <c:pt idx="26">
                  <c:v>Кантемировский МР</c:v>
                </c:pt>
                <c:pt idx="27">
                  <c:v>Новохоперский МР</c:v>
                </c:pt>
                <c:pt idx="28">
                  <c:v>Петропавловский МР</c:v>
                </c:pt>
                <c:pt idx="29">
                  <c:v>Репьевский МР</c:v>
                </c:pt>
                <c:pt idx="30">
                  <c:v>Каменский МР</c:v>
                </c:pt>
                <c:pt idx="31">
                  <c:v>Эртильский МР</c:v>
                </c:pt>
                <c:pt idx="32">
                  <c:v>Верхнемамонский МР</c:v>
                </c:pt>
                <c:pt idx="33">
                  <c:v>Грибановский МР</c:v>
                </c:pt>
              </c:strCache>
            </c:strRef>
          </c:cat>
          <c:val>
            <c:numRef>
              <c:f>'8.4 Учителей'!$C$4:$C$37</c:f>
              <c:numCache>
                <c:formatCode>#,##0.0</c:formatCode>
                <c:ptCount val="34"/>
                <c:pt idx="0">
                  <c:v>44.795300000000019</c:v>
                </c:pt>
                <c:pt idx="1">
                  <c:v>44.536900000000003</c:v>
                </c:pt>
                <c:pt idx="2">
                  <c:v>42.931200000000004</c:v>
                </c:pt>
                <c:pt idx="3">
                  <c:v>42.519300000000001</c:v>
                </c:pt>
                <c:pt idx="4">
                  <c:v>42.395900000000012</c:v>
                </c:pt>
                <c:pt idx="5">
                  <c:v>42.256300000000003</c:v>
                </c:pt>
                <c:pt idx="6">
                  <c:v>41.635900000000007</c:v>
                </c:pt>
                <c:pt idx="7">
                  <c:v>41.203000000000003</c:v>
                </c:pt>
                <c:pt idx="8">
                  <c:v>40.932500000000005</c:v>
                </c:pt>
                <c:pt idx="9">
                  <c:v>40.7776</c:v>
                </c:pt>
                <c:pt idx="10">
                  <c:v>40.680900000000001</c:v>
                </c:pt>
                <c:pt idx="11">
                  <c:v>40.369800000000005</c:v>
                </c:pt>
                <c:pt idx="12">
                  <c:v>40.333100000000002</c:v>
                </c:pt>
                <c:pt idx="13">
                  <c:v>40.265300000000011</c:v>
                </c:pt>
                <c:pt idx="14">
                  <c:v>40.182100000000005</c:v>
                </c:pt>
                <c:pt idx="15">
                  <c:v>39.933200000000006</c:v>
                </c:pt>
                <c:pt idx="16">
                  <c:v>39.846200000000003</c:v>
                </c:pt>
                <c:pt idx="17">
                  <c:v>39.676200000000009</c:v>
                </c:pt>
                <c:pt idx="18">
                  <c:v>39.456399999999995</c:v>
                </c:pt>
                <c:pt idx="19">
                  <c:v>39.392600000000002</c:v>
                </c:pt>
                <c:pt idx="20">
                  <c:v>39.214800000000004</c:v>
                </c:pt>
                <c:pt idx="21" formatCode="0.0">
                  <c:v>39.137</c:v>
                </c:pt>
                <c:pt idx="22">
                  <c:v>39.133300000000013</c:v>
                </c:pt>
                <c:pt idx="23">
                  <c:v>39.074400000000004</c:v>
                </c:pt>
                <c:pt idx="24">
                  <c:v>38.9422</c:v>
                </c:pt>
                <c:pt idx="25">
                  <c:v>38.789900000000003</c:v>
                </c:pt>
                <c:pt idx="26">
                  <c:v>38.724900000000005</c:v>
                </c:pt>
                <c:pt idx="27">
                  <c:v>38.710800000000006</c:v>
                </c:pt>
                <c:pt idx="28">
                  <c:v>38.236400000000003</c:v>
                </c:pt>
                <c:pt idx="29">
                  <c:v>38.005500000000005</c:v>
                </c:pt>
                <c:pt idx="30">
                  <c:v>37.889900000000004</c:v>
                </c:pt>
                <c:pt idx="31">
                  <c:v>37.209700000000005</c:v>
                </c:pt>
                <c:pt idx="32">
                  <c:v>37.054300000000005</c:v>
                </c:pt>
                <c:pt idx="33">
                  <c:v>36.915200000000006</c:v>
                </c:pt>
              </c:numCache>
            </c:numRef>
          </c:val>
          <c:extLst xmlns:c16r2="http://schemas.microsoft.com/office/drawing/2015/06/chart">
            <c:ext xmlns:c16="http://schemas.microsoft.com/office/drawing/2014/chart" uri="{C3380CC4-5D6E-409C-BE32-E72D297353CC}">
              <c16:uniqueId val="{00000000-FA35-446B-B58B-51085D275FB0}"/>
            </c:ext>
          </c:extLst>
        </c:ser>
        <c:dLbls/>
        <c:gapWidth val="87"/>
        <c:axId val="136380416"/>
        <c:axId val="136381952"/>
      </c:barChart>
      <c:lineChart>
        <c:grouping val="standard"/>
        <c:ser>
          <c:idx val="0"/>
          <c:order val="0"/>
          <c:tx>
            <c:strRef>
              <c:f>'8.4 Учителей'!$B$3</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'8.4 Учителей'!$A$4:$A$37</c:f>
              <c:strCache>
                <c:ptCount val="34"/>
                <c:pt idx="0">
                  <c:v>Новоусманский МР</c:v>
                </c:pt>
                <c:pt idx="1">
                  <c:v>Рамонский МР</c:v>
                </c:pt>
                <c:pt idx="2">
                  <c:v>ГО г. Воронеж</c:v>
                </c:pt>
                <c:pt idx="3">
                  <c:v>Каширский МР</c:v>
                </c:pt>
                <c:pt idx="4">
                  <c:v>Хохольский МР</c:v>
                </c:pt>
                <c:pt idx="5">
                  <c:v>Острогожский МР</c:v>
                </c:pt>
                <c:pt idx="6">
                  <c:v>Бобровский МР</c:v>
                </c:pt>
                <c:pt idx="7">
                  <c:v>Ольховатский МР</c:v>
                </c:pt>
                <c:pt idx="8">
                  <c:v>Богучарский МР</c:v>
                </c:pt>
                <c:pt idx="9">
                  <c:v>Подгоренский МР</c:v>
                </c:pt>
                <c:pt idx="10">
                  <c:v>Борисоглебский ГО</c:v>
                </c:pt>
                <c:pt idx="11">
                  <c:v>Павловский МР</c:v>
                </c:pt>
                <c:pt idx="12">
                  <c:v>Лискинский МР</c:v>
                </c:pt>
                <c:pt idx="13">
                  <c:v>Семилукский МР</c:v>
                </c:pt>
                <c:pt idx="14">
                  <c:v>Аннинский МР</c:v>
                </c:pt>
                <c:pt idx="15">
                  <c:v>Панинский МР</c:v>
                </c:pt>
                <c:pt idx="16">
                  <c:v>Таловский МР</c:v>
                </c:pt>
                <c:pt idx="17">
                  <c:v>Бутурлиновский МР</c:v>
                </c:pt>
                <c:pt idx="18">
                  <c:v>Калачеевский МР</c:v>
                </c:pt>
                <c:pt idx="19">
                  <c:v>Воробьевский МР</c:v>
                </c:pt>
                <c:pt idx="20">
                  <c:v>Нижнедевицкий МР</c:v>
                </c:pt>
                <c:pt idx="21">
                  <c:v>Россошанский МР</c:v>
                </c:pt>
                <c:pt idx="22">
                  <c:v>Поворинский МР</c:v>
                </c:pt>
                <c:pt idx="23">
                  <c:v>Верхнехавский МР</c:v>
                </c:pt>
                <c:pt idx="24">
                  <c:v>ГО г. Нововоронеж</c:v>
                </c:pt>
                <c:pt idx="25">
                  <c:v>Терновский МР</c:v>
                </c:pt>
                <c:pt idx="26">
                  <c:v>Кантемировский МР</c:v>
                </c:pt>
                <c:pt idx="27">
                  <c:v>Новохоперский МР</c:v>
                </c:pt>
                <c:pt idx="28">
                  <c:v>Петропавловский МР</c:v>
                </c:pt>
                <c:pt idx="29">
                  <c:v>Репьевский МР</c:v>
                </c:pt>
                <c:pt idx="30">
                  <c:v>Каменский МР</c:v>
                </c:pt>
                <c:pt idx="31">
                  <c:v>Эртильский МР</c:v>
                </c:pt>
                <c:pt idx="32">
                  <c:v>Верхнемамонский МР</c:v>
                </c:pt>
                <c:pt idx="33">
                  <c:v>Грибановский МР</c:v>
                </c:pt>
              </c:strCache>
            </c:strRef>
          </c:cat>
          <c:val>
            <c:numRef>
              <c:f>'8.4 Учителей'!$B$4:$B$37</c:f>
              <c:numCache>
                <c:formatCode>#,##0.0</c:formatCode>
                <c:ptCount val="34"/>
                <c:pt idx="0">
                  <c:v>39.1374</c:v>
                </c:pt>
                <c:pt idx="1">
                  <c:v>36.926300000000012</c:v>
                </c:pt>
                <c:pt idx="2">
                  <c:v>37.1143</c:v>
                </c:pt>
                <c:pt idx="3">
                  <c:v>36.801699999999997</c:v>
                </c:pt>
                <c:pt idx="4">
                  <c:v>35.897200000000005</c:v>
                </c:pt>
                <c:pt idx="5">
                  <c:v>36.389499999999998</c:v>
                </c:pt>
                <c:pt idx="6">
                  <c:v>37.308400000000006</c:v>
                </c:pt>
                <c:pt idx="7">
                  <c:v>35.514300000000006</c:v>
                </c:pt>
                <c:pt idx="8">
                  <c:v>36.319399999999995</c:v>
                </c:pt>
                <c:pt idx="9">
                  <c:v>37.0608</c:v>
                </c:pt>
                <c:pt idx="10">
                  <c:v>35.461200000000005</c:v>
                </c:pt>
                <c:pt idx="11">
                  <c:v>34.253700000000002</c:v>
                </c:pt>
                <c:pt idx="12">
                  <c:v>36.587499999999999</c:v>
                </c:pt>
                <c:pt idx="13">
                  <c:v>35.10560000000001</c:v>
                </c:pt>
                <c:pt idx="14">
                  <c:v>35.222100000000012</c:v>
                </c:pt>
                <c:pt idx="15">
                  <c:v>34.818799999999996</c:v>
                </c:pt>
                <c:pt idx="16">
                  <c:v>34.041000000000004</c:v>
                </c:pt>
                <c:pt idx="17">
                  <c:v>35.329500000000003</c:v>
                </c:pt>
                <c:pt idx="18">
                  <c:v>34.130800000000001</c:v>
                </c:pt>
                <c:pt idx="19">
                  <c:v>34.686700000000002</c:v>
                </c:pt>
                <c:pt idx="20" formatCode="0.0">
                  <c:v>34.977399999999996</c:v>
                </c:pt>
                <c:pt idx="21">
                  <c:v>35.054699999999997</c:v>
                </c:pt>
                <c:pt idx="22">
                  <c:v>34.503700000000002</c:v>
                </c:pt>
                <c:pt idx="23">
                  <c:v>34.769900000000007</c:v>
                </c:pt>
                <c:pt idx="24" formatCode="0.0">
                  <c:v>33.0411</c:v>
                </c:pt>
                <c:pt idx="25">
                  <c:v>34.869600000000005</c:v>
                </c:pt>
                <c:pt idx="26" formatCode="0.0">
                  <c:v>33.504400000000004</c:v>
                </c:pt>
                <c:pt idx="27" formatCode="0.0">
                  <c:v>35.537700000000001</c:v>
                </c:pt>
                <c:pt idx="28">
                  <c:v>33.229400000000012</c:v>
                </c:pt>
                <c:pt idx="29">
                  <c:v>35.350699999999996</c:v>
                </c:pt>
                <c:pt idx="30">
                  <c:v>35.625600000000013</c:v>
                </c:pt>
                <c:pt idx="31">
                  <c:v>35.647500000000001</c:v>
                </c:pt>
                <c:pt idx="32">
                  <c:v>33.395100000000006</c:v>
                </c:pt>
                <c:pt idx="33">
                  <c:v>32.412800000000004</c:v>
                </c:pt>
              </c:numCache>
            </c:numRef>
          </c:val>
          <c:extLst xmlns:c16r2="http://schemas.microsoft.com/office/drawing/2015/06/chart">
            <c:ext xmlns:c16="http://schemas.microsoft.com/office/drawing/2014/chart" uri="{C3380CC4-5D6E-409C-BE32-E72D297353CC}">
              <c16:uniqueId val="{00000001-FA35-446B-B58B-51085D275FB0}"/>
            </c:ext>
          </c:extLst>
        </c:ser>
        <c:dLbls/>
        <c:marker val="1"/>
        <c:axId val="136380416"/>
        <c:axId val="136381952"/>
      </c:lineChart>
      <c:catAx>
        <c:axId val="136380416"/>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381952"/>
        <c:crosses val="autoZero"/>
        <c:auto val="1"/>
        <c:lblAlgn val="ctr"/>
        <c:lblOffset val="100"/>
      </c:catAx>
      <c:valAx>
        <c:axId val="136381952"/>
        <c:scaling>
          <c:orientation val="minMax"/>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380416"/>
        <c:crosses val="autoZero"/>
        <c:crossBetween val="between"/>
        <c:majorUnit val="5"/>
      </c:valAx>
      <c:spPr>
        <a:solidFill>
          <a:schemeClr val="accent4">
            <a:lumMod val="20000"/>
            <a:lumOff val="80000"/>
          </a:schemeClr>
        </a:solidFill>
        <a:ln>
          <a:noFill/>
        </a:ln>
        <a:effectLst/>
      </c:spPr>
    </c:plotArea>
    <c:legend>
      <c:legendPos val="b"/>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'8.5 Культуры'!$C$3</c:f>
              <c:strCache>
                <c:ptCount val="1"/>
                <c:pt idx="0">
                  <c:v>2022</c:v>
                </c:pt>
              </c:strCache>
            </c:strRef>
          </c:tx>
          <c:spPr>
            <a:solidFill>
              <a:srgbClr val="CC66FF"/>
            </a:solidFill>
            <a:ln>
              <a:solidFill>
                <a:srgbClr val="7030A0"/>
              </a:solidFill>
            </a:ln>
            <a:effectLst/>
          </c:spPr>
          <c:dLbls>
            <c:spPr>
              <a:solidFill>
                <a:srgbClr val="FFCCFF"/>
              </a:solidFill>
              <a:ln>
                <a:solidFill>
                  <a:srgbClr val="CC66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'8.5 Культуры'!$A$4:$A$37</c:f>
              <c:strCache>
                <c:ptCount val="34"/>
                <c:pt idx="0">
                  <c:v>ГО г. Воронеж</c:v>
                </c:pt>
                <c:pt idx="1">
                  <c:v>Ольховатский МР</c:v>
                </c:pt>
                <c:pt idx="2">
                  <c:v>ГО г. Нововоронеж</c:v>
                </c:pt>
                <c:pt idx="3">
                  <c:v>Поворинский МР</c:v>
                </c:pt>
                <c:pt idx="4">
                  <c:v>Новохоперский МР</c:v>
                </c:pt>
                <c:pt idx="5">
                  <c:v>Каширский МР</c:v>
                </c:pt>
                <c:pt idx="6">
                  <c:v>Аннинский МР</c:v>
                </c:pt>
                <c:pt idx="7">
                  <c:v>Семилукский МР</c:v>
                </c:pt>
                <c:pt idx="8">
                  <c:v>Рамонский МР</c:v>
                </c:pt>
                <c:pt idx="9">
                  <c:v>Нижнедевицкий МР</c:v>
                </c:pt>
                <c:pt idx="10">
                  <c:v>Борисоглебский ГО</c:v>
                </c:pt>
                <c:pt idx="11">
                  <c:v>Россошанский МР</c:v>
                </c:pt>
                <c:pt idx="12">
                  <c:v>Новоусманский МР</c:v>
                </c:pt>
                <c:pt idx="13">
                  <c:v>Хохольский МР</c:v>
                </c:pt>
                <c:pt idx="14">
                  <c:v>Панинский МР</c:v>
                </c:pt>
                <c:pt idx="15">
                  <c:v>Острогожский МР</c:v>
                </c:pt>
                <c:pt idx="16">
                  <c:v>Эртильский МР</c:v>
                </c:pt>
                <c:pt idx="17">
                  <c:v>Павловский МР</c:v>
                </c:pt>
                <c:pt idx="18">
                  <c:v>Верхнемамонский МР</c:v>
                </c:pt>
                <c:pt idx="19">
                  <c:v>Калачеевский МР</c:v>
                </c:pt>
                <c:pt idx="20">
                  <c:v>Воробьевский МР</c:v>
                </c:pt>
                <c:pt idx="21">
                  <c:v>Кантемировский МР</c:v>
                </c:pt>
                <c:pt idx="22">
                  <c:v>Лискинский МР</c:v>
                </c:pt>
                <c:pt idx="23">
                  <c:v>Грибановский МР</c:v>
                </c:pt>
                <c:pt idx="24">
                  <c:v>Бобровский МР</c:v>
                </c:pt>
                <c:pt idx="25">
                  <c:v>Петропавловский МР</c:v>
                </c:pt>
                <c:pt idx="26">
                  <c:v>Бутурлиновский МР</c:v>
                </c:pt>
                <c:pt idx="27">
                  <c:v>Богучарский МР</c:v>
                </c:pt>
                <c:pt idx="28">
                  <c:v>Каменский МР</c:v>
                </c:pt>
                <c:pt idx="29">
                  <c:v>Таловский МР</c:v>
                </c:pt>
                <c:pt idx="30">
                  <c:v>Верхнехавский МР</c:v>
                </c:pt>
                <c:pt idx="31">
                  <c:v>Подгоренский МР</c:v>
                </c:pt>
                <c:pt idx="32">
                  <c:v>Репьевский МР</c:v>
                </c:pt>
                <c:pt idx="33">
                  <c:v>Терновский МР</c:v>
                </c:pt>
              </c:strCache>
            </c:strRef>
          </c:cat>
          <c:val>
            <c:numRef>
              <c:f>'8.5 Культуры'!$C$4:$C$37</c:f>
              <c:numCache>
                <c:formatCode>#,##0.0</c:formatCode>
                <c:ptCount val="34"/>
                <c:pt idx="0">
                  <c:v>37.062300000000008</c:v>
                </c:pt>
                <c:pt idx="1">
                  <c:v>34.943400000000004</c:v>
                </c:pt>
                <c:pt idx="2">
                  <c:v>34.080800000000004</c:v>
                </c:pt>
                <c:pt idx="3">
                  <c:v>33.893900000000002</c:v>
                </c:pt>
                <c:pt idx="4">
                  <c:v>33.8123</c:v>
                </c:pt>
                <c:pt idx="5">
                  <c:v>33.760300000000008</c:v>
                </c:pt>
                <c:pt idx="6" formatCode="0.0">
                  <c:v>33.586800000000004</c:v>
                </c:pt>
                <c:pt idx="7" formatCode="0.0">
                  <c:v>33.347300000000004</c:v>
                </c:pt>
                <c:pt idx="8" formatCode="0.0">
                  <c:v>33.218560000000011</c:v>
                </c:pt>
                <c:pt idx="9">
                  <c:v>33.173400000000001</c:v>
                </c:pt>
                <c:pt idx="10">
                  <c:v>33.159300000000002</c:v>
                </c:pt>
                <c:pt idx="11" formatCode="0.0">
                  <c:v>33.142500000000005</c:v>
                </c:pt>
                <c:pt idx="12">
                  <c:v>33.075500000000005</c:v>
                </c:pt>
                <c:pt idx="13">
                  <c:v>33.0184</c:v>
                </c:pt>
                <c:pt idx="14" formatCode="0.0">
                  <c:v>33.011200000000002</c:v>
                </c:pt>
                <c:pt idx="15" formatCode="0.0">
                  <c:v>33.008500000000005</c:v>
                </c:pt>
                <c:pt idx="16">
                  <c:v>33.0062</c:v>
                </c:pt>
                <c:pt idx="17">
                  <c:v>33.003400000000006</c:v>
                </c:pt>
                <c:pt idx="18">
                  <c:v>33.0032</c:v>
                </c:pt>
                <c:pt idx="19">
                  <c:v>32.994900000000001</c:v>
                </c:pt>
                <c:pt idx="20">
                  <c:v>32.992000000000004</c:v>
                </c:pt>
                <c:pt idx="21">
                  <c:v>32.9831</c:v>
                </c:pt>
                <c:pt idx="22">
                  <c:v>32.973200000000006</c:v>
                </c:pt>
                <c:pt idx="23">
                  <c:v>32.971299999999999</c:v>
                </c:pt>
                <c:pt idx="24">
                  <c:v>32.960300000000011</c:v>
                </c:pt>
                <c:pt idx="25">
                  <c:v>32.955400000000004</c:v>
                </c:pt>
                <c:pt idx="26" formatCode="0.0">
                  <c:v>32.954999999999998</c:v>
                </c:pt>
                <c:pt idx="27">
                  <c:v>32.952999999999996</c:v>
                </c:pt>
                <c:pt idx="28">
                  <c:v>32.952799999999996</c:v>
                </c:pt>
                <c:pt idx="29" formatCode="0.0">
                  <c:v>32.952799999999996</c:v>
                </c:pt>
                <c:pt idx="30">
                  <c:v>32.952300000000001</c:v>
                </c:pt>
                <c:pt idx="31" formatCode="0.0">
                  <c:v>32.951999999999998</c:v>
                </c:pt>
                <c:pt idx="32">
                  <c:v>32.951899999999995</c:v>
                </c:pt>
                <c:pt idx="33">
                  <c:v>32.951899999999995</c:v>
                </c:pt>
              </c:numCache>
            </c:numRef>
          </c:val>
          <c:extLst xmlns:c16r2="http://schemas.microsoft.com/office/drawing/2015/06/chart">
            <c:ext xmlns:c16="http://schemas.microsoft.com/office/drawing/2014/chart" uri="{C3380CC4-5D6E-409C-BE32-E72D297353CC}">
              <c16:uniqueId val="{00000000-0347-4F38-B88B-7FF08135C8E0}"/>
            </c:ext>
          </c:extLst>
        </c:ser>
        <c:dLbls/>
        <c:gapWidth val="75"/>
        <c:axId val="135819264"/>
        <c:axId val="135820800"/>
      </c:barChart>
      <c:lineChart>
        <c:grouping val="standard"/>
        <c:ser>
          <c:idx val="0"/>
          <c:order val="0"/>
          <c:tx>
            <c:strRef>
              <c:f>'8.5 Культуры'!$B$3</c:f>
              <c:strCache>
                <c:ptCount val="1"/>
                <c:pt idx="0">
                  <c:v>2021</c:v>
                </c:pt>
              </c:strCache>
            </c:strRef>
          </c:tx>
          <c:spPr>
            <a:ln w="28575" cap="rnd">
              <a:solidFill>
                <a:srgbClr val="0000FF"/>
              </a:solidFill>
              <a:prstDash val="sysDash"/>
              <a:round/>
            </a:ln>
            <a:effectLst/>
          </c:spPr>
          <c:marker>
            <c:symbol val="circle"/>
            <c:size val="5"/>
            <c:spPr>
              <a:solidFill>
                <a:srgbClr val="FFFF00"/>
              </a:solidFill>
              <a:ln w="9525">
                <a:solidFill>
                  <a:srgbClr val="0033CC"/>
                </a:solidFill>
              </a:ln>
              <a:effectLst/>
            </c:spPr>
          </c:marker>
          <c:cat>
            <c:strRef>
              <c:f>'8.5 Культуры'!$A$4:$A$37</c:f>
              <c:strCache>
                <c:ptCount val="34"/>
                <c:pt idx="0">
                  <c:v>ГО г. Воронеж</c:v>
                </c:pt>
                <c:pt idx="1">
                  <c:v>Ольховатский МР</c:v>
                </c:pt>
                <c:pt idx="2">
                  <c:v>ГО г. Нововоронеж</c:v>
                </c:pt>
                <c:pt idx="3">
                  <c:v>Поворинский МР</c:v>
                </c:pt>
                <c:pt idx="4">
                  <c:v>Новохоперский МР</c:v>
                </c:pt>
                <c:pt idx="5">
                  <c:v>Каширский МР</c:v>
                </c:pt>
                <c:pt idx="6">
                  <c:v>Аннинский МР</c:v>
                </c:pt>
                <c:pt idx="7">
                  <c:v>Семилукский МР</c:v>
                </c:pt>
                <c:pt idx="8">
                  <c:v>Рамонский МР</c:v>
                </c:pt>
                <c:pt idx="9">
                  <c:v>Нижнедевицкий МР</c:v>
                </c:pt>
                <c:pt idx="10">
                  <c:v>Борисоглебский ГО</c:v>
                </c:pt>
                <c:pt idx="11">
                  <c:v>Россошанский МР</c:v>
                </c:pt>
                <c:pt idx="12">
                  <c:v>Новоусманский МР</c:v>
                </c:pt>
                <c:pt idx="13">
                  <c:v>Хохольский МР</c:v>
                </c:pt>
                <c:pt idx="14">
                  <c:v>Панинский МР</c:v>
                </c:pt>
                <c:pt idx="15">
                  <c:v>Острогожский МР</c:v>
                </c:pt>
                <c:pt idx="16">
                  <c:v>Эртильский МР</c:v>
                </c:pt>
                <c:pt idx="17">
                  <c:v>Павловский МР</c:v>
                </c:pt>
                <c:pt idx="18">
                  <c:v>Верхнемамонский МР</c:v>
                </c:pt>
                <c:pt idx="19">
                  <c:v>Калачеевский МР</c:v>
                </c:pt>
                <c:pt idx="20">
                  <c:v>Воробьевский МР</c:v>
                </c:pt>
                <c:pt idx="21">
                  <c:v>Кантемировский МР</c:v>
                </c:pt>
                <c:pt idx="22">
                  <c:v>Лискинский МР</c:v>
                </c:pt>
                <c:pt idx="23">
                  <c:v>Грибановский МР</c:v>
                </c:pt>
                <c:pt idx="24">
                  <c:v>Бобровский МР</c:v>
                </c:pt>
                <c:pt idx="25">
                  <c:v>Петропавловский МР</c:v>
                </c:pt>
                <c:pt idx="26">
                  <c:v>Бутурлиновский МР</c:v>
                </c:pt>
                <c:pt idx="27">
                  <c:v>Богучарский МР</c:v>
                </c:pt>
                <c:pt idx="28">
                  <c:v>Каменский МР</c:v>
                </c:pt>
                <c:pt idx="29">
                  <c:v>Таловский МР</c:v>
                </c:pt>
                <c:pt idx="30">
                  <c:v>Верхнехавский МР</c:v>
                </c:pt>
                <c:pt idx="31">
                  <c:v>Подгоренский МР</c:v>
                </c:pt>
                <c:pt idx="32">
                  <c:v>Репьевский МР</c:v>
                </c:pt>
                <c:pt idx="33">
                  <c:v>Терновский МР</c:v>
                </c:pt>
              </c:strCache>
            </c:strRef>
          </c:cat>
          <c:val>
            <c:numRef>
              <c:f>'8.5 Культуры'!$B$4:$B$37</c:f>
              <c:numCache>
                <c:formatCode>#,##0.0</c:formatCode>
                <c:ptCount val="34"/>
                <c:pt idx="0">
                  <c:v>32.045100000000005</c:v>
                </c:pt>
                <c:pt idx="1">
                  <c:v>29.044499999999996</c:v>
                </c:pt>
                <c:pt idx="2">
                  <c:v>28.968299999999992</c:v>
                </c:pt>
                <c:pt idx="3">
                  <c:v>29.6905</c:v>
                </c:pt>
                <c:pt idx="4">
                  <c:v>29.062399999999997</c:v>
                </c:pt>
                <c:pt idx="5">
                  <c:v>29.595299999999991</c:v>
                </c:pt>
                <c:pt idx="6">
                  <c:v>29.138800000000003</c:v>
                </c:pt>
                <c:pt idx="7" formatCode="0.0">
                  <c:v>28.867900000000006</c:v>
                </c:pt>
                <c:pt idx="8" formatCode="0.0">
                  <c:v>28.994900000000001</c:v>
                </c:pt>
                <c:pt idx="9">
                  <c:v>29.019599999999993</c:v>
                </c:pt>
                <c:pt idx="10">
                  <c:v>29.076000000000001</c:v>
                </c:pt>
                <c:pt idx="11">
                  <c:v>29.062299999999997</c:v>
                </c:pt>
                <c:pt idx="12">
                  <c:v>28.9224</c:v>
                </c:pt>
                <c:pt idx="13" formatCode="0.0">
                  <c:v>28.895</c:v>
                </c:pt>
                <c:pt idx="14">
                  <c:v>28.9072</c:v>
                </c:pt>
                <c:pt idx="15" formatCode="0.0">
                  <c:v>28.9772</c:v>
                </c:pt>
                <c:pt idx="16" formatCode="0.0">
                  <c:v>28.8782</c:v>
                </c:pt>
                <c:pt idx="17">
                  <c:v>29.2988</c:v>
                </c:pt>
                <c:pt idx="18">
                  <c:v>28.877599999999994</c:v>
                </c:pt>
                <c:pt idx="19">
                  <c:v>29.356999999999999</c:v>
                </c:pt>
                <c:pt idx="20">
                  <c:v>28.948599999999992</c:v>
                </c:pt>
                <c:pt idx="21">
                  <c:v>28.930099999999996</c:v>
                </c:pt>
                <c:pt idx="22">
                  <c:v>29.014599999999994</c:v>
                </c:pt>
                <c:pt idx="23">
                  <c:v>28.892099999999996</c:v>
                </c:pt>
                <c:pt idx="24">
                  <c:v>28.895599999999991</c:v>
                </c:pt>
                <c:pt idx="25">
                  <c:v>28.904499999999995</c:v>
                </c:pt>
                <c:pt idx="26">
                  <c:v>28.9</c:v>
                </c:pt>
                <c:pt idx="27">
                  <c:v>28.878</c:v>
                </c:pt>
                <c:pt idx="28">
                  <c:v>28.88</c:v>
                </c:pt>
                <c:pt idx="29">
                  <c:v>28.882900000000003</c:v>
                </c:pt>
                <c:pt idx="30">
                  <c:v>28.878400000000003</c:v>
                </c:pt>
                <c:pt idx="31">
                  <c:v>28.878</c:v>
                </c:pt>
                <c:pt idx="32" formatCode="0.0">
                  <c:v>28.878</c:v>
                </c:pt>
                <c:pt idx="33">
                  <c:v>28.878</c:v>
                </c:pt>
              </c:numCache>
            </c:numRef>
          </c:val>
          <c:extLst xmlns:c16r2="http://schemas.microsoft.com/office/drawing/2015/06/chart">
            <c:ext xmlns:c16="http://schemas.microsoft.com/office/drawing/2014/chart" uri="{C3380CC4-5D6E-409C-BE32-E72D297353CC}">
              <c16:uniqueId val="{00000001-0347-4F38-B88B-7FF08135C8E0}"/>
            </c:ext>
          </c:extLst>
        </c:ser>
        <c:dLbls/>
        <c:marker val="1"/>
        <c:axId val="135819264"/>
        <c:axId val="135820800"/>
      </c:lineChart>
      <c:catAx>
        <c:axId val="135819264"/>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820800"/>
        <c:crosses val="autoZero"/>
        <c:auto val="1"/>
        <c:lblAlgn val="ctr"/>
        <c:lblOffset val="100"/>
      </c:catAx>
      <c:valAx>
        <c:axId val="135820800"/>
        <c:scaling>
          <c:orientation val="minMax"/>
          <c:min val="25"/>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5819264"/>
        <c:crosses val="autoZero"/>
        <c:crossBetween val="between"/>
        <c:majorUnit val="1"/>
      </c:valAx>
      <c:spPr>
        <a:solidFill>
          <a:schemeClr val="accent4">
            <a:lumMod val="20000"/>
            <a:lumOff val="80000"/>
          </a:schemeClr>
        </a:solidFill>
        <a:ln>
          <a:noFill/>
        </a:ln>
        <a:effectLst/>
      </c:spPr>
    </c:plotArea>
    <c:legend>
      <c:legendPos val="b"/>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2733361010569973E-2"/>
          <c:y val="7.3656230388815677E-2"/>
          <c:w val="0.94360427088695931"/>
          <c:h val="0.56701854869679191"/>
        </c:manualLayout>
      </c:layout>
      <c:barChart>
        <c:barDir val="col"/>
        <c:grouping val="clustered"/>
        <c:ser>
          <c:idx val="1"/>
          <c:order val="1"/>
          <c:tx>
            <c:strRef>
              <c:f>'1 число МСП'!$C$3</c:f>
              <c:strCache>
                <c:ptCount val="1"/>
                <c:pt idx="0">
                  <c:v>2022</c:v>
                </c:pt>
              </c:strCache>
            </c:strRef>
          </c:tx>
          <c:spPr>
            <a:solidFill>
              <a:schemeClr val="tx2">
                <a:lumMod val="60000"/>
                <a:lumOff val="40000"/>
              </a:schemeClr>
            </a:solidFill>
            <a:ln>
              <a:solidFill>
                <a:schemeClr val="accent1">
                  <a:lumMod val="75000"/>
                </a:schemeClr>
              </a:solidFill>
            </a:ln>
            <a:effectLst/>
            <a:scene3d>
              <a:camera prst="orthographicFront"/>
              <a:lightRig rig="threePt" dir="t"/>
            </a:scene3d>
            <a:sp3d>
              <a:bevelT/>
            </a:sp3d>
          </c:spPr>
          <c:dLbls>
            <c:spPr>
              <a:solidFill>
                <a:schemeClr val="accent5">
                  <a:lumMod val="20000"/>
                  <a:lumOff val="80000"/>
                </a:schemeClr>
              </a:solidFill>
              <a:ln>
                <a:solidFill>
                  <a:srgbClr val="00B0F0"/>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 число МСП'!$A$4:$A$37</c:f>
              <c:strCache>
                <c:ptCount val="34"/>
                <c:pt idx="0">
                  <c:v>ГО г. Воронеж</c:v>
                </c:pt>
                <c:pt idx="1">
                  <c:v>Рамонский МР</c:v>
                </c:pt>
                <c:pt idx="2">
                  <c:v>Новоусманский МР</c:v>
                </c:pt>
                <c:pt idx="3">
                  <c:v>Аннинский МР</c:v>
                </c:pt>
                <c:pt idx="4">
                  <c:v>Борисоглебский ГО</c:v>
                </c:pt>
                <c:pt idx="5">
                  <c:v>Семилукский МР</c:v>
                </c:pt>
                <c:pt idx="6">
                  <c:v>Павловский МР</c:v>
                </c:pt>
                <c:pt idx="7">
                  <c:v>Эртильский МР</c:v>
                </c:pt>
                <c:pt idx="8">
                  <c:v>Калачеевский МР</c:v>
                </c:pt>
                <c:pt idx="9">
                  <c:v>Хохольский МР</c:v>
                </c:pt>
                <c:pt idx="10">
                  <c:v>Россошанский МР</c:v>
                </c:pt>
                <c:pt idx="11">
                  <c:v>Бутурлиновский МР</c:v>
                </c:pt>
                <c:pt idx="12">
                  <c:v>Каширский МР</c:v>
                </c:pt>
                <c:pt idx="13">
                  <c:v>Ольховатский МР</c:v>
                </c:pt>
                <c:pt idx="14">
                  <c:v>Лискинский МР</c:v>
                </c:pt>
                <c:pt idx="15">
                  <c:v>Панинский МР</c:v>
                </c:pt>
                <c:pt idx="16">
                  <c:v>Таловский МР</c:v>
                </c:pt>
                <c:pt idx="17">
                  <c:v>Богучарский МР</c:v>
                </c:pt>
                <c:pt idx="18">
                  <c:v>Петропавловский МР</c:v>
                </c:pt>
                <c:pt idx="19">
                  <c:v>Верхнемамонский МР</c:v>
                </c:pt>
                <c:pt idx="20">
                  <c:v>Верхнехавский МР</c:v>
                </c:pt>
                <c:pt idx="21">
                  <c:v>Бобровский МР</c:v>
                </c:pt>
                <c:pt idx="22">
                  <c:v>Репьевский МР</c:v>
                </c:pt>
                <c:pt idx="23">
                  <c:v>Кантемировский МР</c:v>
                </c:pt>
                <c:pt idx="24">
                  <c:v>ГО г. Нововоронеж</c:v>
                </c:pt>
                <c:pt idx="25">
                  <c:v>Терновский МР</c:v>
                </c:pt>
                <c:pt idx="26">
                  <c:v>Воробьевский МР</c:v>
                </c:pt>
                <c:pt idx="27">
                  <c:v>Новохоперский МР</c:v>
                </c:pt>
                <c:pt idx="28">
                  <c:v>Грибановский МР</c:v>
                </c:pt>
                <c:pt idx="29">
                  <c:v>Нижнедевицкий МР</c:v>
                </c:pt>
                <c:pt idx="30">
                  <c:v>Острогожский МР</c:v>
                </c:pt>
                <c:pt idx="31">
                  <c:v>Каменский МР</c:v>
                </c:pt>
                <c:pt idx="32">
                  <c:v>Подгоренский МР</c:v>
                </c:pt>
                <c:pt idx="33">
                  <c:v>Поворинский МР</c:v>
                </c:pt>
              </c:strCache>
            </c:strRef>
          </c:cat>
          <c:val>
            <c:numRef>
              <c:f>'1 число МСП'!$C$4:$C$37</c:f>
              <c:numCache>
                <c:formatCode>#,##0.0</c:formatCode>
                <c:ptCount val="34"/>
                <c:pt idx="0">
                  <c:v>489.12</c:v>
                </c:pt>
                <c:pt idx="1">
                  <c:v>474.78999999999996</c:v>
                </c:pt>
                <c:pt idx="2">
                  <c:v>340.22999999999996</c:v>
                </c:pt>
                <c:pt idx="3">
                  <c:v>317.78999999999996</c:v>
                </c:pt>
                <c:pt idx="4">
                  <c:v>292.47999999999996</c:v>
                </c:pt>
                <c:pt idx="5">
                  <c:v>281.04000000000002</c:v>
                </c:pt>
                <c:pt idx="6">
                  <c:v>276.77999999999992</c:v>
                </c:pt>
                <c:pt idx="7">
                  <c:v>271.41999999999996</c:v>
                </c:pt>
                <c:pt idx="8">
                  <c:v>269.8</c:v>
                </c:pt>
                <c:pt idx="9">
                  <c:v>267.22000000000003</c:v>
                </c:pt>
                <c:pt idx="10">
                  <c:v>263.38</c:v>
                </c:pt>
                <c:pt idx="11">
                  <c:v>261.67</c:v>
                </c:pt>
                <c:pt idx="12">
                  <c:v>260.22000000000003</c:v>
                </c:pt>
                <c:pt idx="13">
                  <c:v>259.57</c:v>
                </c:pt>
                <c:pt idx="14">
                  <c:v>259.04000000000002</c:v>
                </c:pt>
                <c:pt idx="15">
                  <c:v>257.91000000000003</c:v>
                </c:pt>
                <c:pt idx="16">
                  <c:v>256.26</c:v>
                </c:pt>
                <c:pt idx="17">
                  <c:v>253.76999999999998</c:v>
                </c:pt>
                <c:pt idx="18">
                  <c:v>247.70999999999998</c:v>
                </c:pt>
                <c:pt idx="19">
                  <c:v>241.33</c:v>
                </c:pt>
                <c:pt idx="20">
                  <c:v>240.36</c:v>
                </c:pt>
                <c:pt idx="21">
                  <c:v>236.55</c:v>
                </c:pt>
                <c:pt idx="22">
                  <c:v>232.13</c:v>
                </c:pt>
                <c:pt idx="23">
                  <c:v>227.09</c:v>
                </c:pt>
                <c:pt idx="24">
                  <c:v>218.72</c:v>
                </c:pt>
                <c:pt idx="25">
                  <c:v>217.19</c:v>
                </c:pt>
                <c:pt idx="26">
                  <c:v>213.86</c:v>
                </c:pt>
                <c:pt idx="27">
                  <c:v>197.81</c:v>
                </c:pt>
                <c:pt idx="28">
                  <c:v>193.9</c:v>
                </c:pt>
                <c:pt idx="29">
                  <c:v>179.99</c:v>
                </c:pt>
                <c:pt idx="30">
                  <c:v>179.95000000000002</c:v>
                </c:pt>
                <c:pt idx="31">
                  <c:v>176.34</c:v>
                </c:pt>
                <c:pt idx="32">
                  <c:v>167.83</c:v>
                </c:pt>
                <c:pt idx="33">
                  <c:v>157.30000000000001</c:v>
                </c:pt>
              </c:numCache>
            </c:numRef>
          </c:val>
          <c:extLst xmlns:c16r2="http://schemas.microsoft.com/office/drawing/2015/06/chart">
            <c:ext xmlns:c16="http://schemas.microsoft.com/office/drawing/2014/chart" uri="{C3380CC4-5D6E-409C-BE32-E72D297353CC}">
              <c16:uniqueId val="{00000000-0A96-4F2E-8C0A-9D398E20A12D}"/>
            </c:ext>
          </c:extLst>
        </c:ser>
        <c:dLbls/>
        <c:gapWidth val="80"/>
        <c:axId val="133373312"/>
        <c:axId val="133383296"/>
      </c:barChart>
      <c:lineChart>
        <c:grouping val="standard"/>
        <c:ser>
          <c:idx val="0"/>
          <c:order val="0"/>
          <c:tx>
            <c:strRef>
              <c:f>'1 число МСП'!$B$3</c:f>
              <c:strCache>
                <c:ptCount val="1"/>
                <c:pt idx="0">
                  <c:v>2021</c:v>
                </c:pt>
              </c:strCache>
            </c:strRef>
          </c:tx>
          <c:spPr>
            <a:ln w="28575" cap="rnd">
              <a:solidFill>
                <a:srgbClr val="7030A0"/>
              </a:solidFill>
              <a:round/>
            </a:ln>
            <a:effectLst/>
          </c:spPr>
          <c:marker>
            <c:symbol val="circle"/>
            <c:size val="6"/>
            <c:spPr>
              <a:solidFill>
                <a:srgbClr val="FF0000"/>
              </a:solidFill>
              <a:ln w="9525">
                <a:solidFill>
                  <a:srgbClr val="7030A0"/>
                </a:solidFill>
              </a:ln>
              <a:effectLst/>
            </c:spPr>
          </c:marker>
          <c:cat>
            <c:strRef>
              <c:f>'1 число МСП'!$A$4:$A$37</c:f>
              <c:strCache>
                <c:ptCount val="34"/>
                <c:pt idx="0">
                  <c:v>ГО г. Воронеж</c:v>
                </c:pt>
                <c:pt idx="1">
                  <c:v>Рамонский МР</c:v>
                </c:pt>
                <c:pt idx="2">
                  <c:v>Новоусманский МР</c:v>
                </c:pt>
                <c:pt idx="3">
                  <c:v>Аннинский МР</c:v>
                </c:pt>
                <c:pt idx="4">
                  <c:v>Борисоглебский ГО</c:v>
                </c:pt>
                <c:pt idx="5">
                  <c:v>Семилукский МР</c:v>
                </c:pt>
                <c:pt idx="6">
                  <c:v>Павловский МР</c:v>
                </c:pt>
                <c:pt idx="7">
                  <c:v>Эртильский МР</c:v>
                </c:pt>
                <c:pt idx="8">
                  <c:v>Калачеевский МР</c:v>
                </c:pt>
                <c:pt idx="9">
                  <c:v>Хохольский МР</c:v>
                </c:pt>
                <c:pt idx="10">
                  <c:v>Россошанский МР</c:v>
                </c:pt>
                <c:pt idx="11">
                  <c:v>Бутурлиновский МР</c:v>
                </c:pt>
                <c:pt idx="12">
                  <c:v>Каширский МР</c:v>
                </c:pt>
                <c:pt idx="13">
                  <c:v>Ольховатский МР</c:v>
                </c:pt>
                <c:pt idx="14">
                  <c:v>Лискинский МР</c:v>
                </c:pt>
                <c:pt idx="15">
                  <c:v>Панинский МР</c:v>
                </c:pt>
                <c:pt idx="16">
                  <c:v>Таловский МР</c:v>
                </c:pt>
                <c:pt idx="17">
                  <c:v>Богучарский МР</c:v>
                </c:pt>
                <c:pt idx="18">
                  <c:v>Петропавловский МР</c:v>
                </c:pt>
                <c:pt idx="19">
                  <c:v>Верхнемамонский МР</c:v>
                </c:pt>
                <c:pt idx="20">
                  <c:v>Верхнехавский МР</c:v>
                </c:pt>
                <c:pt idx="21">
                  <c:v>Бобровский МР</c:v>
                </c:pt>
                <c:pt idx="22">
                  <c:v>Репьевский МР</c:v>
                </c:pt>
                <c:pt idx="23">
                  <c:v>Кантемировский МР</c:v>
                </c:pt>
                <c:pt idx="24">
                  <c:v>ГО г. Нововоронеж</c:v>
                </c:pt>
                <c:pt idx="25">
                  <c:v>Терновский МР</c:v>
                </c:pt>
                <c:pt idx="26">
                  <c:v>Воробьевский МР</c:v>
                </c:pt>
                <c:pt idx="27">
                  <c:v>Новохоперский МР</c:v>
                </c:pt>
                <c:pt idx="28">
                  <c:v>Грибановский МР</c:v>
                </c:pt>
                <c:pt idx="29">
                  <c:v>Нижнедевицкий МР</c:v>
                </c:pt>
                <c:pt idx="30">
                  <c:v>Острогожский МР</c:v>
                </c:pt>
                <c:pt idx="31">
                  <c:v>Каменский МР</c:v>
                </c:pt>
                <c:pt idx="32">
                  <c:v>Подгоренский МР</c:v>
                </c:pt>
                <c:pt idx="33">
                  <c:v>Поворинский МР</c:v>
                </c:pt>
              </c:strCache>
            </c:strRef>
          </c:cat>
          <c:val>
            <c:numRef>
              <c:f>'1 число МСП'!$B$4:$B$37</c:f>
              <c:numCache>
                <c:formatCode>#,##0.0</c:formatCode>
                <c:ptCount val="34"/>
                <c:pt idx="0">
                  <c:v>505.64000000000004</c:v>
                </c:pt>
                <c:pt idx="1">
                  <c:v>442.28</c:v>
                </c:pt>
                <c:pt idx="2">
                  <c:v>315.18</c:v>
                </c:pt>
                <c:pt idx="3">
                  <c:v>299.2</c:v>
                </c:pt>
                <c:pt idx="4">
                  <c:v>299.22999999999996</c:v>
                </c:pt>
                <c:pt idx="5">
                  <c:v>278.42999999999995</c:v>
                </c:pt>
                <c:pt idx="6">
                  <c:v>271.11</c:v>
                </c:pt>
                <c:pt idx="7">
                  <c:v>264.19</c:v>
                </c:pt>
                <c:pt idx="8">
                  <c:v>273.22000000000003</c:v>
                </c:pt>
                <c:pt idx="9">
                  <c:v>260.61</c:v>
                </c:pt>
                <c:pt idx="10">
                  <c:v>261.5</c:v>
                </c:pt>
                <c:pt idx="11">
                  <c:v>277.19</c:v>
                </c:pt>
                <c:pt idx="12">
                  <c:v>266.27999999999992</c:v>
                </c:pt>
                <c:pt idx="13">
                  <c:v>253.22</c:v>
                </c:pt>
                <c:pt idx="14">
                  <c:v>267.31</c:v>
                </c:pt>
                <c:pt idx="15">
                  <c:v>251.22</c:v>
                </c:pt>
                <c:pt idx="16">
                  <c:v>256.70999999999992</c:v>
                </c:pt>
                <c:pt idx="17">
                  <c:v>265.98999999999995</c:v>
                </c:pt>
                <c:pt idx="18">
                  <c:v>242.19</c:v>
                </c:pt>
                <c:pt idx="19">
                  <c:v>245.69</c:v>
                </c:pt>
                <c:pt idx="20">
                  <c:v>232.36</c:v>
                </c:pt>
                <c:pt idx="21">
                  <c:v>242.39000000000001</c:v>
                </c:pt>
                <c:pt idx="22">
                  <c:v>233.42000000000002</c:v>
                </c:pt>
                <c:pt idx="23">
                  <c:v>231.32000000000002</c:v>
                </c:pt>
                <c:pt idx="24">
                  <c:v>221.95000000000002</c:v>
                </c:pt>
                <c:pt idx="25">
                  <c:v>221.46</c:v>
                </c:pt>
                <c:pt idx="26">
                  <c:v>215.67</c:v>
                </c:pt>
                <c:pt idx="27">
                  <c:v>200.26999999999998</c:v>
                </c:pt>
                <c:pt idx="28">
                  <c:v>189.16</c:v>
                </c:pt>
                <c:pt idx="29">
                  <c:v>188.42000000000002</c:v>
                </c:pt>
                <c:pt idx="30">
                  <c:v>185.97</c:v>
                </c:pt>
                <c:pt idx="31">
                  <c:v>179.07</c:v>
                </c:pt>
                <c:pt idx="32">
                  <c:v>167.79</c:v>
                </c:pt>
                <c:pt idx="33">
                  <c:v>157.06</c:v>
                </c:pt>
              </c:numCache>
            </c:numRef>
          </c:val>
          <c:extLst xmlns:c16r2="http://schemas.microsoft.com/office/drawing/2015/06/chart">
            <c:ext xmlns:c16="http://schemas.microsoft.com/office/drawing/2014/chart" uri="{C3380CC4-5D6E-409C-BE32-E72D297353CC}">
              <c16:uniqueId val="{00000001-0A96-4F2E-8C0A-9D398E20A12D}"/>
            </c:ext>
          </c:extLst>
        </c:ser>
        <c:dLbls/>
        <c:marker val="1"/>
        <c:axId val="133373312"/>
        <c:axId val="133383296"/>
      </c:lineChart>
      <c:catAx>
        <c:axId val="133373312"/>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3383296"/>
        <c:crosses val="autoZero"/>
        <c:auto val="1"/>
        <c:lblAlgn val="ctr"/>
        <c:lblOffset val="100"/>
      </c:catAx>
      <c:valAx>
        <c:axId val="133383296"/>
        <c:scaling>
          <c:orientation val="minMax"/>
          <c:min val="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3373312"/>
        <c:crosses val="autoZero"/>
        <c:crossBetween val="between"/>
      </c:valAx>
      <c:spPr>
        <a:solidFill>
          <a:schemeClr val="accent4">
            <a:lumMod val="20000"/>
            <a:lumOff val="80000"/>
          </a:schemeClr>
        </a:solidFill>
        <a:ln>
          <a:noFill/>
        </a:ln>
        <a:effectLst/>
      </c:spPr>
    </c:plotArea>
    <c:legend>
      <c:legendPos val="b"/>
      <c:layout>
        <c:manualLayout>
          <c:xMode val="edge"/>
          <c:yMode val="edge"/>
          <c:x val="0.87988453160916402"/>
          <c:y val="7.5273872029366057E-2"/>
          <c:w val="9.8478592362976916E-2"/>
          <c:h val="0.15004843597671094"/>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2310060786896706E-2"/>
          <c:y val="4.1660006632201492E-2"/>
          <c:w val="0.9338323519608932"/>
          <c:h val="0.51933525001287129"/>
        </c:manualLayout>
      </c:layout>
      <c:barChart>
        <c:barDir val="col"/>
        <c:grouping val="clustered"/>
        <c:ser>
          <c:idx val="1"/>
          <c:order val="0"/>
          <c:tx>
            <c:strRef>
              <c:f>'8.6 Спорта'!$B$3</c:f>
              <c:strCache>
                <c:ptCount val="1"/>
                <c:pt idx="0">
                  <c:v>2022</c:v>
                </c:pt>
              </c:strCache>
            </c:strRef>
          </c:tx>
          <c:spPr>
            <a:solidFill>
              <a:schemeClr val="accent3">
                <a:lumMod val="75000"/>
              </a:schemeClr>
            </a:solidFill>
            <a:ln>
              <a:solidFill>
                <a:schemeClr val="accent3">
                  <a:lumMod val="50000"/>
                </a:schemeClr>
              </a:solidFill>
            </a:ln>
            <a:effectLst/>
          </c:spPr>
          <c:dLbls>
            <c:spPr>
              <a:solidFill>
                <a:schemeClr val="accent3">
                  <a:lumMod val="40000"/>
                  <a:lumOff val="6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'8.6 Спорта'!$A$4:$A$31</c:f>
              <c:strCache>
                <c:ptCount val="28"/>
                <c:pt idx="0">
                  <c:v>Каменский МР</c:v>
                </c:pt>
                <c:pt idx="1">
                  <c:v>Бобровский МР</c:v>
                </c:pt>
                <c:pt idx="2">
                  <c:v>ГО г. Нововоронеж</c:v>
                </c:pt>
                <c:pt idx="3">
                  <c:v>Репьевский МР</c:v>
                </c:pt>
                <c:pt idx="4">
                  <c:v>ГО г. Воронеж</c:v>
                </c:pt>
                <c:pt idx="5">
                  <c:v>Рамонский МР</c:v>
                </c:pt>
                <c:pt idx="6">
                  <c:v>Каширский МР</c:v>
                </c:pt>
                <c:pt idx="7">
                  <c:v>Ольховатский МР</c:v>
                </c:pt>
                <c:pt idx="8">
                  <c:v>Павловский МР</c:v>
                </c:pt>
                <c:pt idx="9">
                  <c:v>Петропавловский МР</c:v>
                </c:pt>
                <c:pt idx="10">
                  <c:v>Новоусманский МР</c:v>
                </c:pt>
                <c:pt idx="11">
                  <c:v>Эртильский МР</c:v>
                </c:pt>
                <c:pt idx="12">
                  <c:v>Хохольский МР</c:v>
                </c:pt>
                <c:pt idx="13">
                  <c:v>Лискинский МР</c:v>
                </c:pt>
                <c:pt idx="14">
                  <c:v>Семилукский МР</c:v>
                </c:pt>
                <c:pt idx="15">
                  <c:v>Аннинский МР</c:v>
                </c:pt>
                <c:pt idx="16">
                  <c:v>Терновский МР</c:v>
                </c:pt>
                <c:pt idx="17">
                  <c:v>Россошанский МР</c:v>
                </c:pt>
                <c:pt idx="18">
                  <c:v>Богучарский МР</c:v>
                </c:pt>
                <c:pt idx="19">
                  <c:v>Калачеевский МР</c:v>
                </c:pt>
                <c:pt idx="20">
                  <c:v>Поворинский МР</c:v>
                </c:pt>
                <c:pt idx="21">
                  <c:v>Грибановский МР</c:v>
                </c:pt>
                <c:pt idx="22">
                  <c:v>Верхнехавский МР</c:v>
                </c:pt>
                <c:pt idx="23">
                  <c:v>Борисоглебский ГО</c:v>
                </c:pt>
                <c:pt idx="24">
                  <c:v>Острогожский МР</c:v>
                </c:pt>
                <c:pt idx="25">
                  <c:v>Подгоренский МР</c:v>
                </c:pt>
                <c:pt idx="26">
                  <c:v>Бутурлиновский МР</c:v>
                </c:pt>
                <c:pt idx="27">
                  <c:v>Кантемировский МР</c:v>
                </c:pt>
              </c:strCache>
            </c:strRef>
          </c:cat>
          <c:val>
            <c:numRef>
              <c:f>'8.6 Спорта'!$B$4:$B$31</c:f>
              <c:numCache>
                <c:formatCode>0.0</c:formatCode>
                <c:ptCount val="28"/>
                <c:pt idx="0">
                  <c:v>45.306000000000004</c:v>
                </c:pt>
                <c:pt idx="1">
                  <c:v>36.605400000000003</c:v>
                </c:pt>
                <c:pt idx="2">
                  <c:v>34.288520000000013</c:v>
                </c:pt>
                <c:pt idx="3" formatCode="#,##0.0">
                  <c:v>33.946999999999996</c:v>
                </c:pt>
                <c:pt idx="4" formatCode="#,##0.0">
                  <c:v>31.918500000000002</c:v>
                </c:pt>
                <c:pt idx="5" formatCode="#,##0.0">
                  <c:v>31.126000000000001</c:v>
                </c:pt>
                <c:pt idx="6">
                  <c:v>30.159700000000001</c:v>
                </c:pt>
                <c:pt idx="7" formatCode="#,##0.0">
                  <c:v>29.998900000000003</c:v>
                </c:pt>
                <c:pt idx="8" formatCode="#,##0.0">
                  <c:v>29.636590000000005</c:v>
                </c:pt>
                <c:pt idx="9" formatCode="#,##0.0">
                  <c:v>29.478499999999997</c:v>
                </c:pt>
                <c:pt idx="10">
                  <c:v>28.088999999999995</c:v>
                </c:pt>
                <c:pt idx="11" formatCode="#,##0.0">
                  <c:v>28.024000000000001</c:v>
                </c:pt>
                <c:pt idx="12">
                  <c:v>27.977599999999995</c:v>
                </c:pt>
                <c:pt idx="13">
                  <c:v>26.82861999999999</c:v>
                </c:pt>
                <c:pt idx="14" formatCode="#,##0.0">
                  <c:v>24.958259999999996</c:v>
                </c:pt>
                <c:pt idx="15">
                  <c:v>24.285999999999998</c:v>
                </c:pt>
                <c:pt idx="16">
                  <c:v>23.564</c:v>
                </c:pt>
                <c:pt idx="17" formatCode="#,##0.0">
                  <c:v>23.420849999999991</c:v>
                </c:pt>
                <c:pt idx="18">
                  <c:v>23.1</c:v>
                </c:pt>
                <c:pt idx="19">
                  <c:v>22.696000000000005</c:v>
                </c:pt>
                <c:pt idx="20" formatCode="#,##0.0">
                  <c:v>22.391800000000003</c:v>
                </c:pt>
                <c:pt idx="21">
                  <c:v>21.862239999999996</c:v>
                </c:pt>
                <c:pt idx="22">
                  <c:v>21.839669999999995</c:v>
                </c:pt>
                <c:pt idx="23">
                  <c:v>21.172900000000006</c:v>
                </c:pt>
                <c:pt idx="24" formatCode="#,##0.0">
                  <c:v>20.004999999999999</c:v>
                </c:pt>
                <c:pt idx="25" formatCode="#,##0.0">
                  <c:v>19.896830000000001</c:v>
                </c:pt>
                <c:pt idx="26">
                  <c:v>19.379000000000001</c:v>
                </c:pt>
                <c:pt idx="27">
                  <c:v>17.306000000000001</c:v>
                </c:pt>
              </c:numCache>
            </c:numRef>
          </c:val>
          <c:extLst xmlns:c16r2="http://schemas.microsoft.com/office/drawing/2015/06/chart">
            <c:ext xmlns:c16="http://schemas.microsoft.com/office/drawing/2014/chart" uri="{C3380CC4-5D6E-409C-BE32-E72D297353CC}">
              <c16:uniqueId val="{00000000-1D4D-4D84-8428-E00F52A450CC}"/>
            </c:ext>
          </c:extLst>
        </c:ser>
        <c:dLbls/>
        <c:gapWidth val="80"/>
        <c:axId val="136465024"/>
        <c:axId val="136483200"/>
      </c:barChart>
      <c:catAx>
        <c:axId val="13646502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ru-RU"/>
          </a:p>
        </c:txPr>
        <c:crossAx val="136483200"/>
        <c:crosses val="autoZero"/>
        <c:auto val="1"/>
        <c:lblAlgn val="ctr"/>
        <c:lblOffset val="100"/>
      </c:catAx>
      <c:valAx>
        <c:axId val="136483200"/>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465024"/>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080603194226817"/>
          <c:y val="8.7861023125915344E-2"/>
          <c:w val="0.85876591483020193"/>
          <c:h val="0.7688696314839415"/>
        </c:manualLayout>
      </c:layout>
      <c:lineChart>
        <c:grouping val="standard"/>
        <c:ser>
          <c:idx val="0"/>
          <c:order val="0"/>
          <c:spPr>
            <a:ln w="28575" cap="rnd">
              <a:solidFill>
                <a:srgbClr val="7030A0"/>
              </a:solidFill>
              <a:round/>
            </a:ln>
            <a:effectLst/>
          </c:spPr>
          <c:marker>
            <c:symbol val="circle"/>
            <c:size val="5"/>
            <c:spPr>
              <a:solidFill>
                <a:srgbClr val="FF0000"/>
              </a:solidFill>
              <a:ln w="9525">
                <a:solidFill>
                  <a:srgbClr val="800080"/>
                </a:solidFill>
              </a:ln>
              <a:effectLst/>
            </c:spPr>
          </c:marker>
          <c:dLbls>
            <c:dLbl>
              <c:idx val="0"/>
              <c:layout>
                <c:manualLayout>
                  <c:x val="-5.4062554680664919E-2"/>
                  <c:y val="8.1053149606299224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F98-44A8-98B0-77E08F239D27}"/>
                </c:ext>
              </c:extLst>
            </c:dLbl>
            <c:dLbl>
              <c:idx val="2"/>
              <c:layout>
                <c:manualLayout>
                  <c:x val="-4.2951443569553896E-2"/>
                  <c:y val="9.0312408865558386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F98-44A8-98B0-77E08F239D27}"/>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'9'!$A$39:$A$42</c:f>
              <c:strCache>
                <c:ptCount val="4"/>
                <c:pt idx="0">
                  <c:v>2019г.</c:v>
                </c:pt>
                <c:pt idx="1">
                  <c:v>2020г.</c:v>
                </c:pt>
                <c:pt idx="2">
                  <c:v>2021г.</c:v>
                </c:pt>
                <c:pt idx="3">
                  <c:v>2022г.</c:v>
                </c:pt>
              </c:strCache>
            </c:strRef>
          </c:cat>
          <c:val>
            <c:numRef>
              <c:f>'9'!$B$39:$B$42</c:f>
              <c:numCache>
                <c:formatCode>#,##0.0</c:formatCode>
                <c:ptCount val="4"/>
                <c:pt idx="0">
                  <c:v>70</c:v>
                </c:pt>
                <c:pt idx="1">
                  <c:v>69.7</c:v>
                </c:pt>
                <c:pt idx="2">
                  <c:v>71.2</c:v>
                </c:pt>
                <c:pt idx="3">
                  <c:v>74.400000000000006</c:v>
                </c:pt>
              </c:numCache>
            </c:numRef>
          </c:val>
          <c:extLst xmlns:c16r2="http://schemas.microsoft.com/office/drawing/2015/06/chart">
            <c:ext xmlns:c16="http://schemas.microsoft.com/office/drawing/2014/chart" uri="{C3380CC4-5D6E-409C-BE32-E72D297353CC}">
              <c16:uniqueId val="{00000002-DF98-44A8-98B0-77E08F239D27}"/>
            </c:ext>
          </c:extLst>
        </c:ser>
        <c:dLbls/>
        <c:marker val="1"/>
        <c:axId val="137061504"/>
        <c:axId val="137063040"/>
      </c:lineChart>
      <c:catAx>
        <c:axId val="13706150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063040"/>
        <c:crosses val="autoZero"/>
        <c:auto val="1"/>
        <c:lblAlgn val="ctr"/>
        <c:lblOffset val="100"/>
      </c:catAx>
      <c:valAx>
        <c:axId val="137063040"/>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061504"/>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9389594571796565E-2"/>
          <c:y val="6.6898697079634833E-2"/>
          <c:w val="0.93635264805968066"/>
          <c:h val="0.52234521817479751"/>
        </c:manualLayout>
      </c:layout>
      <c:barChart>
        <c:barDir val="col"/>
        <c:grouping val="clustered"/>
        <c:ser>
          <c:idx val="1"/>
          <c:order val="1"/>
          <c:tx>
            <c:strRef>
              <c:f>'9'!$C$2</c:f>
              <c:strCache>
                <c:ptCount val="1"/>
                <c:pt idx="0">
                  <c:v>2022</c:v>
                </c:pt>
              </c:strCache>
            </c:strRef>
          </c:tx>
          <c:spPr>
            <a:solidFill>
              <a:srgbClr val="00CC66"/>
            </a:solidFill>
            <a:ln>
              <a:solidFill>
                <a:srgbClr val="339966"/>
              </a:solidFill>
            </a:ln>
            <a:effectLst/>
          </c:spPr>
          <c:dLbls>
            <c:dLbl>
              <c:idx val="0"/>
              <c:layout>
                <c:manualLayout>
                  <c:x val="2.6128784044571179E-3"/>
                  <c:y val="-5.0753426545341448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E86-4E3A-8C18-AEE9E63FF4BF}"/>
                </c:ext>
              </c:extLst>
            </c:dLbl>
            <c:dLbl>
              <c:idx val="10"/>
              <c:layout>
                <c:manualLayout>
                  <c:x val="1.3064392022285112E-3"/>
                  <c:y val="5.0005315525666104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39D-4179-8B9A-02E741B8C858}"/>
                </c:ext>
              </c:extLst>
            </c:dLbl>
            <c:dLbl>
              <c:idx val="23"/>
              <c:layout>
                <c:manualLayout>
                  <c:x val="0"/>
                  <c:y val="0"/>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39D-4179-8B9A-02E741B8C858}"/>
                </c:ext>
              </c:extLst>
            </c:dLbl>
            <c:dLbl>
              <c:idx val="24"/>
              <c:layout>
                <c:manualLayout>
                  <c:x val="2.6128784044571179E-3"/>
                  <c:y val="-1.0001063105133223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39D-4179-8B9A-02E741B8C858}"/>
                </c:ext>
              </c:extLst>
            </c:dLbl>
            <c:dLbl>
              <c:idx val="25"/>
              <c:layout>
                <c:manualLayout>
                  <c:x val="1.3064392022285589E-3"/>
                  <c:y val="-1.5001594657699837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39D-4179-8B9A-02E741B8C858}"/>
                </c:ext>
              </c:extLst>
            </c:dLbl>
            <c:dLbl>
              <c:idx val="27"/>
              <c:layout>
                <c:manualLayout>
                  <c:x val="-9.5804434755755464E-17"/>
                  <c:y val="-5.0005315525666104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39D-4179-8B9A-02E741B8C858}"/>
                </c:ext>
              </c:extLst>
            </c:dLbl>
            <c:dLbl>
              <c:idx val="30"/>
              <c:layout>
                <c:manualLayout>
                  <c:x val="0"/>
                  <c:y val="-5.0005315525666573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39D-4179-8B9A-02E741B8C858}"/>
                </c:ext>
              </c:extLst>
            </c:dLbl>
            <c:spPr>
              <a:solidFill>
                <a:schemeClr val="accent3">
                  <a:lumMod val="20000"/>
                  <a:lumOff val="8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'9'!$A$3:$A$36</c:f>
              <c:strCache>
                <c:ptCount val="34"/>
                <c:pt idx="0">
                  <c:v>ГО г. Нововоронеж</c:v>
                </c:pt>
                <c:pt idx="1">
                  <c:v>Новоусманский МР</c:v>
                </c:pt>
                <c:pt idx="2">
                  <c:v>ГО г. Воронеж</c:v>
                </c:pt>
                <c:pt idx="3">
                  <c:v>Лискинский МР</c:v>
                </c:pt>
                <c:pt idx="4">
                  <c:v>Павловский МР</c:v>
                </c:pt>
                <c:pt idx="5">
                  <c:v>Бобровский МР</c:v>
                </c:pt>
                <c:pt idx="6">
                  <c:v>Россошанский МР</c:v>
                </c:pt>
                <c:pt idx="7">
                  <c:v>Новохоперский МР</c:v>
                </c:pt>
                <c:pt idx="8">
                  <c:v>Борисоглебский ГО</c:v>
                </c:pt>
                <c:pt idx="9">
                  <c:v>Рамонский МР</c:v>
                </c:pt>
                <c:pt idx="10">
                  <c:v>Семилукский МР</c:v>
                </c:pt>
                <c:pt idx="11">
                  <c:v>Хохольский МР</c:v>
                </c:pt>
                <c:pt idx="12">
                  <c:v>Бутурлиновский МР</c:v>
                </c:pt>
                <c:pt idx="13">
                  <c:v>Острогожский МР</c:v>
                </c:pt>
                <c:pt idx="14">
                  <c:v>Аннинский МР</c:v>
                </c:pt>
                <c:pt idx="15">
                  <c:v>Верхнехавский МР</c:v>
                </c:pt>
                <c:pt idx="16">
                  <c:v>Ольховатский МР</c:v>
                </c:pt>
                <c:pt idx="17">
                  <c:v>Эртильский МР</c:v>
                </c:pt>
                <c:pt idx="18">
                  <c:v>Поворинский МР</c:v>
                </c:pt>
                <c:pt idx="19">
                  <c:v>Калачеевский МР</c:v>
                </c:pt>
                <c:pt idx="20">
                  <c:v>Богучарский МР</c:v>
                </c:pt>
                <c:pt idx="21">
                  <c:v>Верхнемамонский МР</c:v>
                </c:pt>
                <c:pt idx="22">
                  <c:v>Воробьевский МР</c:v>
                </c:pt>
                <c:pt idx="23">
                  <c:v>Подгоренский МР</c:v>
                </c:pt>
                <c:pt idx="24">
                  <c:v>Каменский МР</c:v>
                </c:pt>
                <c:pt idx="25">
                  <c:v>Таловский МР</c:v>
                </c:pt>
                <c:pt idx="26">
                  <c:v>Нижнедевицкий МР</c:v>
                </c:pt>
                <c:pt idx="27">
                  <c:v>Петропавловский МР</c:v>
                </c:pt>
                <c:pt idx="28">
                  <c:v>Грибановский МР</c:v>
                </c:pt>
                <c:pt idx="29">
                  <c:v>Терновский МР</c:v>
                </c:pt>
                <c:pt idx="30">
                  <c:v>Кантемировский МР</c:v>
                </c:pt>
                <c:pt idx="31">
                  <c:v>Репьевский МР</c:v>
                </c:pt>
                <c:pt idx="32">
                  <c:v>Каширский МР</c:v>
                </c:pt>
                <c:pt idx="33">
                  <c:v>Панинский МР</c:v>
                </c:pt>
              </c:strCache>
            </c:strRef>
          </c:cat>
          <c:val>
            <c:numRef>
              <c:f>'9'!$C$3:$C$36</c:f>
              <c:numCache>
                <c:formatCode>#,##0.0</c:formatCode>
                <c:ptCount val="34"/>
                <c:pt idx="0">
                  <c:v>91.210000000000008</c:v>
                </c:pt>
                <c:pt idx="1">
                  <c:v>86.42</c:v>
                </c:pt>
                <c:pt idx="2">
                  <c:v>82.53</c:v>
                </c:pt>
                <c:pt idx="3">
                  <c:v>77.900000000000006</c:v>
                </c:pt>
                <c:pt idx="4">
                  <c:v>74.849999999999994</c:v>
                </c:pt>
                <c:pt idx="5">
                  <c:v>73.56</c:v>
                </c:pt>
                <c:pt idx="6">
                  <c:v>73.31</c:v>
                </c:pt>
                <c:pt idx="7">
                  <c:v>72.66</c:v>
                </c:pt>
                <c:pt idx="8">
                  <c:v>71.31</c:v>
                </c:pt>
                <c:pt idx="9">
                  <c:v>70.849999999999994</c:v>
                </c:pt>
                <c:pt idx="10">
                  <c:v>68.14</c:v>
                </c:pt>
                <c:pt idx="11">
                  <c:v>66.510000000000005</c:v>
                </c:pt>
                <c:pt idx="12" formatCode="General">
                  <c:v>66</c:v>
                </c:pt>
                <c:pt idx="13">
                  <c:v>64.440000000000012</c:v>
                </c:pt>
                <c:pt idx="14">
                  <c:v>60.809999999999995</c:v>
                </c:pt>
                <c:pt idx="15">
                  <c:v>60.75</c:v>
                </c:pt>
                <c:pt idx="16">
                  <c:v>59.55</c:v>
                </c:pt>
                <c:pt idx="17">
                  <c:v>58.3</c:v>
                </c:pt>
                <c:pt idx="18">
                  <c:v>56.91</c:v>
                </c:pt>
                <c:pt idx="19">
                  <c:v>56.44</c:v>
                </c:pt>
                <c:pt idx="20">
                  <c:v>55.6</c:v>
                </c:pt>
                <c:pt idx="21">
                  <c:v>54.91</c:v>
                </c:pt>
                <c:pt idx="22">
                  <c:v>54.18</c:v>
                </c:pt>
                <c:pt idx="23">
                  <c:v>53.36</c:v>
                </c:pt>
                <c:pt idx="24">
                  <c:v>49.55</c:v>
                </c:pt>
                <c:pt idx="25">
                  <c:v>48.98</c:v>
                </c:pt>
                <c:pt idx="26">
                  <c:v>48.93</c:v>
                </c:pt>
                <c:pt idx="27">
                  <c:v>48.78</c:v>
                </c:pt>
                <c:pt idx="28">
                  <c:v>48.379999999999995</c:v>
                </c:pt>
                <c:pt idx="29">
                  <c:v>46.849999999999994</c:v>
                </c:pt>
                <c:pt idx="30">
                  <c:v>46.14</c:v>
                </c:pt>
                <c:pt idx="31">
                  <c:v>41.67</c:v>
                </c:pt>
                <c:pt idx="32">
                  <c:v>40.21</c:v>
                </c:pt>
                <c:pt idx="33">
                  <c:v>33.480000000000004</c:v>
                </c:pt>
              </c:numCache>
            </c:numRef>
          </c:val>
          <c:extLst xmlns:c16r2="http://schemas.microsoft.com/office/drawing/2015/06/chart">
            <c:ext xmlns:c16="http://schemas.microsoft.com/office/drawing/2014/chart" uri="{C3380CC4-5D6E-409C-BE32-E72D297353CC}">
              <c16:uniqueId val="{00000001-7E86-4E3A-8C18-AEE9E63FF4BF}"/>
            </c:ext>
          </c:extLst>
        </c:ser>
        <c:dLbls/>
        <c:gapWidth val="117"/>
        <c:axId val="137161344"/>
        <c:axId val="136978816"/>
      </c:barChart>
      <c:lineChart>
        <c:grouping val="standard"/>
        <c:ser>
          <c:idx val="0"/>
          <c:order val="0"/>
          <c:tx>
            <c:strRef>
              <c:f>'9'!$B$2</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'9'!$A$3:$A$36</c:f>
              <c:strCache>
                <c:ptCount val="34"/>
                <c:pt idx="0">
                  <c:v>ГО г. Нововоронеж</c:v>
                </c:pt>
                <c:pt idx="1">
                  <c:v>Новоусманский МР</c:v>
                </c:pt>
                <c:pt idx="2">
                  <c:v>ГО г. Воронеж</c:v>
                </c:pt>
                <c:pt idx="3">
                  <c:v>Лискинский МР</c:v>
                </c:pt>
                <c:pt idx="4">
                  <c:v>Павловский МР</c:v>
                </c:pt>
                <c:pt idx="5">
                  <c:v>Бобровский МР</c:v>
                </c:pt>
                <c:pt idx="6">
                  <c:v>Россошанский МР</c:v>
                </c:pt>
                <c:pt idx="7">
                  <c:v>Новохоперский МР</c:v>
                </c:pt>
                <c:pt idx="8">
                  <c:v>Борисоглебский ГО</c:v>
                </c:pt>
                <c:pt idx="9">
                  <c:v>Рамонский МР</c:v>
                </c:pt>
                <c:pt idx="10">
                  <c:v>Семилукский МР</c:v>
                </c:pt>
                <c:pt idx="11">
                  <c:v>Хохольский МР</c:v>
                </c:pt>
                <c:pt idx="12">
                  <c:v>Бутурлиновский МР</c:v>
                </c:pt>
                <c:pt idx="13">
                  <c:v>Острогожский МР</c:v>
                </c:pt>
                <c:pt idx="14">
                  <c:v>Аннинский МР</c:v>
                </c:pt>
                <c:pt idx="15">
                  <c:v>Верхнехавский МР</c:v>
                </c:pt>
                <c:pt idx="16">
                  <c:v>Ольховатский МР</c:v>
                </c:pt>
                <c:pt idx="17">
                  <c:v>Эртильский МР</c:v>
                </c:pt>
                <c:pt idx="18">
                  <c:v>Поворинский МР</c:v>
                </c:pt>
                <c:pt idx="19">
                  <c:v>Калачеевский МР</c:v>
                </c:pt>
                <c:pt idx="20">
                  <c:v>Богучарский МР</c:v>
                </c:pt>
                <c:pt idx="21">
                  <c:v>Верхнемамонский МР</c:v>
                </c:pt>
                <c:pt idx="22">
                  <c:v>Воробьевский МР</c:v>
                </c:pt>
                <c:pt idx="23">
                  <c:v>Подгоренский МР</c:v>
                </c:pt>
                <c:pt idx="24">
                  <c:v>Каменский МР</c:v>
                </c:pt>
                <c:pt idx="25">
                  <c:v>Таловский МР</c:v>
                </c:pt>
                <c:pt idx="26">
                  <c:v>Нижнедевицкий МР</c:v>
                </c:pt>
                <c:pt idx="27">
                  <c:v>Петропавловский МР</c:v>
                </c:pt>
                <c:pt idx="28">
                  <c:v>Грибановский МР</c:v>
                </c:pt>
                <c:pt idx="29">
                  <c:v>Терновский МР</c:v>
                </c:pt>
                <c:pt idx="30">
                  <c:v>Кантемировский МР</c:v>
                </c:pt>
                <c:pt idx="31">
                  <c:v>Репьевский МР</c:v>
                </c:pt>
                <c:pt idx="32">
                  <c:v>Каширский МР</c:v>
                </c:pt>
                <c:pt idx="33">
                  <c:v>Панинский МР</c:v>
                </c:pt>
              </c:strCache>
            </c:strRef>
          </c:cat>
          <c:val>
            <c:numRef>
              <c:f>'9'!$B$3:$B$36</c:f>
              <c:numCache>
                <c:formatCode>#,##0.0</c:formatCode>
                <c:ptCount val="34"/>
                <c:pt idx="0">
                  <c:v>93.04</c:v>
                </c:pt>
                <c:pt idx="1">
                  <c:v>79.08</c:v>
                </c:pt>
                <c:pt idx="2">
                  <c:v>77.8</c:v>
                </c:pt>
                <c:pt idx="3">
                  <c:v>75.260000000000005</c:v>
                </c:pt>
                <c:pt idx="4">
                  <c:v>73.23</c:v>
                </c:pt>
                <c:pt idx="5">
                  <c:v>61.120000000000005</c:v>
                </c:pt>
                <c:pt idx="6">
                  <c:v>72.5</c:v>
                </c:pt>
                <c:pt idx="7">
                  <c:v>72.61999999999999</c:v>
                </c:pt>
                <c:pt idx="8">
                  <c:v>72.45</c:v>
                </c:pt>
                <c:pt idx="9">
                  <c:v>70.7</c:v>
                </c:pt>
                <c:pt idx="10">
                  <c:v>68.03</c:v>
                </c:pt>
                <c:pt idx="11">
                  <c:v>66.5</c:v>
                </c:pt>
                <c:pt idx="12">
                  <c:v>66.86999999999999</c:v>
                </c:pt>
                <c:pt idx="13">
                  <c:v>62.98</c:v>
                </c:pt>
                <c:pt idx="14">
                  <c:v>60.760000000000005</c:v>
                </c:pt>
                <c:pt idx="15">
                  <c:v>60.47</c:v>
                </c:pt>
                <c:pt idx="16">
                  <c:v>58.99</c:v>
                </c:pt>
                <c:pt idx="17">
                  <c:v>58.28</c:v>
                </c:pt>
                <c:pt idx="18">
                  <c:v>54.82</c:v>
                </c:pt>
                <c:pt idx="19">
                  <c:v>55.67</c:v>
                </c:pt>
                <c:pt idx="20">
                  <c:v>56.04</c:v>
                </c:pt>
                <c:pt idx="21">
                  <c:v>61.77</c:v>
                </c:pt>
                <c:pt idx="22">
                  <c:v>53.42</c:v>
                </c:pt>
                <c:pt idx="23">
                  <c:v>50.59</c:v>
                </c:pt>
                <c:pt idx="24">
                  <c:v>44.71</c:v>
                </c:pt>
                <c:pt idx="25">
                  <c:v>48.77</c:v>
                </c:pt>
                <c:pt idx="26">
                  <c:v>45.290000000000006</c:v>
                </c:pt>
                <c:pt idx="27">
                  <c:v>48.839999999999996</c:v>
                </c:pt>
                <c:pt idx="28">
                  <c:v>45.54</c:v>
                </c:pt>
                <c:pt idx="29">
                  <c:v>46.730000000000004</c:v>
                </c:pt>
                <c:pt idx="30">
                  <c:v>46.6</c:v>
                </c:pt>
                <c:pt idx="31">
                  <c:v>45.15</c:v>
                </c:pt>
                <c:pt idx="32">
                  <c:v>38.28</c:v>
                </c:pt>
                <c:pt idx="33">
                  <c:v>30.43</c:v>
                </c:pt>
              </c:numCache>
            </c:numRef>
          </c:val>
          <c:extLst xmlns:c16r2="http://schemas.microsoft.com/office/drawing/2015/06/chart">
            <c:ext xmlns:c16="http://schemas.microsoft.com/office/drawing/2014/chart" uri="{C3380CC4-5D6E-409C-BE32-E72D297353CC}">
              <c16:uniqueId val="{00000002-7E86-4E3A-8C18-AEE9E63FF4BF}"/>
            </c:ext>
          </c:extLst>
        </c:ser>
        <c:dLbls/>
        <c:marker val="1"/>
        <c:axId val="137161344"/>
        <c:axId val="136978816"/>
      </c:lineChart>
      <c:catAx>
        <c:axId val="13716134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978816"/>
        <c:crosses val="autoZero"/>
        <c:auto val="1"/>
        <c:lblAlgn val="ctr"/>
        <c:lblOffset val="100"/>
      </c:catAx>
      <c:valAx>
        <c:axId val="136978816"/>
        <c:scaling>
          <c:orientation val="minMax"/>
          <c:max val="100"/>
          <c:min val="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161344"/>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8568471815888783"/>
          <c:y val="9.2267559102415603E-2"/>
          <c:w val="0.10347811148555512"/>
          <c:h val="0.16753974907787325"/>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FF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'10'!$A$38:$A$41</c:f>
              <c:strCache>
                <c:ptCount val="4"/>
                <c:pt idx="0">
                  <c:v>2019г.</c:v>
                </c:pt>
                <c:pt idx="1">
                  <c:v>2020г.</c:v>
                </c:pt>
                <c:pt idx="2">
                  <c:v>2021г.</c:v>
                </c:pt>
                <c:pt idx="3">
                  <c:v>2022г.</c:v>
                </c:pt>
              </c:strCache>
            </c:strRef>
          </c:cat>
          <c:val>
            <c:numRef>
              <c:f>'10'!$B$38:$B$41</c:f>
              <c:numCache>
                <c:formatCode>#,##0.0</c:formatCode>
                <c:ptCount val="4"/>
                <c:pt idx="0">
                  <c:v>6.9</c:v>
                </c:pt>
                <c:pt idx="1">
                  <c:v>5</c:v>
                </c:pt>
                <c:pt idx="2">
                  <c:v>2.5</c:v>
                </c:pt>
                <c:pt idx="3">
                  <c:v>3.1</c:v>
                </c:pt>
              </c:numCache>
            </c:numRef>
          </c:val>
          <c:extLst xmlns:c16r2="http://schemas.microsoft.com/office/drawing/2015/06/chart">
            <c:ext xmlns:c16="http://schemas.microsoft.com/office/drawing/2014/chart" uri="{C3380CC4-5D6E-409C-BE32-E72D297353CC}">
              <c16:uniqueId val="{00000000-8108-470B-90DD-D91C89BF3024}"/>
            </c:ext>
          </c:extLst>
        </c:ser>
        <c:dLbls/>
        <c:marker val="1"/>
        <c:axId val="137351552"/>
        <c:axId val="137353088"/>
      </c:lineChart>
      <c:catAx>
        <c:axId val="13735155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353088"/>
        <c:crosses val="autoZero"/>
        <c:auto val="1"/>
        <c:lblAlgn val="ctr"/>
        <c:lblOffset val="100"/>
      </c:catAx>
      <c:valAx>
        <c:axId val="137353088"/>
        <c:scaling>
          <c:orientation val="minMax"/>
          <c:min val="2"/>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351552"/>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'10'!$C$2</c:f>
              <c:strCache>
                <c:ptCount val="1"/>
                <c:pt idx="0">
                  <c:v>2022</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C00000"/>
              </a:solidFill>
            </a:ln>
            <a:effectLst/>
          </c:spPr>
          <c:dLbls>
            <c:dLbl>
              <c:idx val="0"/>
              <c:layout>
                <c:manualLayout>
                  <c:x val="-1.1843954846178564E-17"/>
                  <c:y val="-2.9101750132338327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3F6-4161-B1F2-DD308EA9E11D}"/>
                </c:ext>
              </c:extLst>
            </c:dLbl>
            <c:dLbl>
              <c:idx val="1"/>
              <c:layout>
                <c:manualLayout>
                  <c:x val="-2.5841654549576139E-3"/>
                  <c:y val="-4.1498657011965992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C21-4A62-84A4-844A10D0FF3D}"/>
                </c:ext>
              </c:extLst>
            </c:dLbl>
            <c:dLbl>
              <c:idx val="2"/>
              <c:layout>
                <c:manualLayout>
                  <c:x val="2.5841654549576139E-3"/>
                  <c:y val="-4.6685989138461739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C21-4A62-84A4-844A10D0FF3D}"/>
                </c:ext>
              </c:extLst>
            </c:dLbl>
            <c:dLbl>
              <c:idx val="3"/>
              <c:layout>
                <c:manualLayout>
                  <c:x val="-3.8762481824364311E-3"/>
                  <c:y val="-3.7659214335666815E-4"/>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3F6-4161-B1F2-DD308EA9E11D}"/>
                </c:ext>
              </c:extLst>
            </c:dLbl>
            <c:dLbl>
              <c:idx val="4"/>
              <c:layout>
                <c:manualLayout>
                  <c:x val="-5.1683309099151776E-3"/>
                  <c:y val="-1.1079242829228121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C21-4A62-84A4-844A10D0FF3D}"/>
                </c:ext>
              </c:extLst>
            </c:dLbl>
            <c:dLbl>
              <c:idx val="5"/>
              <c:layout>
                <c:manualLayout>
                  <c:x val="-3.8762481824363838E-3"/>
                  <c:y val="-7.6074063666128596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C21-4A62-84A4-844A10D0FF3D}"/>
                </c:ext>
              </c:extLst>
            </c:dLbl>
            <c:dLbl>
              <c:idx val="6"/>
              <c:layout>
                <c:manualLayout>
                  <c:x val="-2.5841654549575892E-3"/>
                  <c:y val="6.5147990092599348E-4"/>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C21-4A62-84A4-844A10D0FF3D}"/>
                </c:ext>
              </c:extLst>
            </c:dLbl>
            <c:dLbl>
              <c:idx val="7"/>
              <c:layout>
                <c:manualLayout>
                  <c:x val="0"/>
                  <c:y val="-1.5367573537580843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C21-4A62-84A4-844A10D0FF3D}"/>
                </c:ext>
              </c:extLst>
            </c:dLbl>
            <c:dLbl>
              <c:idx val="8"/>
              <c:layout>
                <c:manualLayout>
                  <c:x val="-5.1683309099152721E-3"/>
                  <c:y val="3.5049210218472465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3F6-4161-B1F2-DD308EA9E11D}"/>
                </c:ext>
              </c:extLst>
            </c:dLbl>
            <c:dLbl>
              <c:idx val="9"/>
              <c:layout>
                <c:manualLayout>
                  <c:x val="-1.2920827274787953E-3"/>
                  <c:y val="-1.3639415881895475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3F6-4161-B1F2-DD308EA9E11D}"/>
                </c:ext>
              </c:extLst>
            </c:dLbl>
            <c:dLbl>
              <c:idx val="10"/>
              <c:layout>
                <c:manualLayout>
                  <c:x val="-2.5841654549575892E-3"/>
                  <c:y val="-3.2040149133756426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3F6-4161-B1F2-DD308EA9E11D}"/>
                </c:ext>
              </c:extLst>
            </c:dLbl>
            <c:spPr>
              <a:solidFill>
                <a:schemeClr val="accent2">
                  <a:lumMod val="20000"/>
                  <a:lumOff val="80000"/>
                </a:schemeClr>
              </a:solidFill>
              <a:ln>
                <a:solidFill>
                  <a:schemeClr val="accent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'10'!$A$3:$A$17</c:f>
              <c:strCache>
                <c:ptCount val="15"/>
                <c:pt idx="0">
                  <c:v>Хохольский МР</c:v>
                </c:pt>
                <c:pt idx="1">
                  <c:v>Воробьевский МР</c:v>
                </c:pt>
                <c:pt idx="2">
                  <c:v>Грибановский МР</c:v>
                </c:pt>
                <c:pt idx="3">
                  <c:v>Эртильский МР</c:v>
                </c:pt>
                <c:pt idx="4">
                  <c:v>Бутурлиновский МР</c:v>
                </c:pt>
                <c:pt idx="5">
                  <c:v>Россошанский МР</c:v>
                </c:pt>
                <c:pt idx="6">
                  <c:v>Павловский МР</c:v>
                </c:pt>
                <c:pt idx="7">
                  <c:v>Поворинский МР</c:v>
                </c:pt>
                <c:pt idx="8">
                  <c:v>Богучарский МР</c:v>
                </c:pt>
                <c:pt idx="9">
                  <c:v>Каширский МР</c:v>
                </c:pt>
                <c:pt idx="10">
                  <c:v>Семилукский МР</c:v>
                </c:pt>
                <c:pt idx="11">
                  <c:v>Борисоглебский ГО</c:v>
                </c:pt>
                <c:pt idx="12">
                  <c:v>ГО г. Нововоронеж</c:v>
                </c:pt>
                <c:pt idx="13">
                  <c:v>Рамонский МР</c:v>
                </c:pt>
                <c:pt idx="14">
                  <c:v>Новоусманский МР</c:v>
                </c:pt>
              </c:strCache>
            </c:strRef>
          </c:cat>
          <c:val>
            <c:numRef>
              <c:f>'10'!$C$3:$C$17</c:f>
              <c:numCache>
                <c:formatCode>#,##0.0</c:formatCode>
                <c:ptCount val="15"/>
                <c:pt idx="0">
                  <c:v>1.4</c:v>
                </c:pt>
                <c:pt idx="1">
                  <c:v>2.1</c:v>
                </c:pt>
                <c:pt idx="2">
                  <c:v>3</c:v>
                </c:pt>
                <c:pt idx="3">
                  <c:v>4.0999999999999996</c:v>
                </c:pt>
                <c:pt idx="4">
                  <c:v>4.2</c:v>
                </c:pt>
                <c:pt idx="5">
                  <c:v>4.9000000000000004</c:v>
                </c:pt>
                <c:pt idx="6">
                  <c:v>5.76</c:v>
                </c:pt>
                <c:pt idx="7">
                  <c:v>6.7</c:v>
                </c:pt>
                <c:pt idx="8">
                  <c:v>7.3</c:v>
                </c:pt>
                <c:pt idx="9">
                  <c:v>8</c:v>
                </c:pt>
                <c:pt idx="10">
                  <c:v>8.6</c:v>
                </c:pt>
                <c:pt idx="11">
                  <c:v>12.2</c:v>
                </c:pt>
                <c:pt idx="12">
                  <c:v>15.1</c:v>
                </c:pt>
                <c:pt idx="13">
                  <c:v>16.36</c:v>
                </c:pt>
                <c:pt idx="14">
                  <c:v>29</c:v>
                </c:pt>
              </c:numCache>
            </c:numRef>
          </c:val>
          <c:extLst xmlns:c16r2="http://schemas.microsoft.com/office/drawing/2015/06/chart">
            <c:ext xmlns:c16="http://schemas.microsoft.com/office/drawing/2014/chart" uri="{C3380CC4-5D6E-409C-BE32-E72D297353CC}">
              <c16:uniqueId val="{00000000-9453-486C-ADD2-76CCF1C84639}"/>
            </c:ext>
          </c:extLst>
        </c:ser>
        <c:dLbls/>
        <c:gapWidth val="99"/>
        <c:axId val="137421184"/>
        <c:axId val="137422720"/>
      </c:barChart>
      <c:lineChart>
        <c:grouping val="standard"/>
        <c:ser>
          <c:idx val="0"/>
          <c:order val="0"/>
          <c:tx>
            <c:strRef>
              <c:f>'10'!$B$2</c:f>
              <c:strCache>
                <c:ptCount val="1"/>
                <c:pt idx="0">
                  <c:v>2021</c:v>
                </c:pt>
              </c:strCache>
            </c:strRef>
          </c:tx>
          <c:spPr>
            <a:ln w="28575" cap="rnd">
              <a:solidFill>
                <a:srgbClr val="0000FF"/>
              </a:solidFill>
              <a:prstDash val="sysDash"/>
              <a:round/>
            </a:ln>
            <a:effectLst/>
          </c:spPr>
          <c:marker>
            <c:symbol val="circle"/>
            <c:size val="5"/>
            <c:spPr>
              <a:solidFill>
                <a:srgbClr val="FFFF00"/>
              </a:solidFill>
              <a:ln w="9525">
                <a:solidFill>
                  <a:srgbClr val="0066FF"/>
                </a:solidFill>
              </a:ln>
              <a:effectLst/>
            </c:spPr>
          </c:marker>
          <c:cat>
            <c:strRef>
              <c:f>'10'!$A$3:$A$17</c:f>
              <c:strCache>
                <c:ptCount val="15"/>
                <c:pt idx="0">
                  <c:v>Хохольский МР</c:v>
                </c:pt>
                <c:pt idx="1">
                  <c:v>Воробьевский МР</c:v>
                </c:pt>
                <c:pt idx="2">
                  <c:v>Грибановский МР</c:v>
                </c:pt>
                <c:pt idx="3">
                  <c:v>Эртильский МР</c:v>
                </c:pt>
                <c:pt idx="4">
                  <c:v>Бутурлиновский МР</c:v>
                </c:pt>
                <c:pt idx="5">
                  <c:v>Россошанский МР</c:v>
                </c:pt>
                <c:pt idx="6">
                  <c:v>Павловский МР</c:v>
                </c:pt>
                <c:pt idx="7">
                  <c:v>Поворинский МР</c:v>
                </c:pt>
                <c:pt idx="8">
                  <c:v>Богучарский МР</c:v>
                </c:pt>
                <c:pt idx="9">
                  <c:v>Каширский МР</c:v>
                </c:pt>
                <c:pt idx="10">
                  <c:v>Семилукский МР</c:v>
                </c:pt>
                <c:pt idx="11">
                  <c:v>Борисоглебский ГО</c:v>
                </c:pt>
                <c:pt idx="12">
                  <c:v>ГО г. Нововоронеж</c:v>
                </c:pt>
                <c:pt idx="13">
                  <c:v>Рамонский МР</c:v>
                </c:pt>
                <c:pt idx="14">
                  <c:v>Новоусманский МР</c:v>
                </c:pt>
              </c:strCache>
            </c:strRef>
          </c:cat>
          <c:val>
            <c:numRef>
              <c:f>'10'!$B$3:$B$17</c:f>
              <c:numCache>
                <c:formatCode>#,##0.0</c:formatCode>
                <c:ptCount val="15"/>
                <c:pt idx="0" formatCode="General">
                  <c:v>1.5</c:v>
                </c:pt>
                <c:pt idx="1">
                  <c:v>2.1</c:v>
                </c:pt>
                <c:pt idx="2">
                  <c:v>4.5</c:v>
                </c:pt>
                <c:pt idx="3">
                  <c:v>3.7</c:v>
                </c:pt>
                <c:pt idx="4">
                  <c:v>4.8</c:v>
                </c:pt>
                <c:pt idx="5">
                  <c:v>4.9000000000000004</c:v>
                </c:pt>
                <c:pt idx="6">
                  <c:v>5.8</c:v>
                </c:pt>
                <c:pt idx="7">
                  <c:v>7.1</c:v>
                </c:pt>
                <c:pt idx="8">
                  <c:v>7.2</c:v>
                </c:pt>
                <c:pt idx="9">
                  <c:v>5.0999999999999996</c:v>
                </c:pt>
                <c:pt idx="10">
                  <c:v>6.7</c:v>
                </c:pt>
                <c:pt idx="11">
                  <c:v>10</c:v>
                </c:pt>
                <c:pt idx="12">
                  <c:v>17</c:v>
                </c:pt>
                <c:pt idx="13" formatCode="General">
                  <c:v>16.399999999999999</c:v>
                </c:pt>
                <c:pt idx="14">
                  <c:v>18.5</c:v>
                </c:pt>
              </c:numCache>
            </c:numRef>
          </c:val>
          <c:extLst xmlns:c16r2="http://schemas.microsoft.com/office/drawing/2015/06/chart">
            <c:ext xmlns:c16="http://schemas.microsoft.com/office/drawing/2014/chart" uri="{C3380CC4-5D6E-409C-BE32-E72D297353CC}">
              <c16:uniqueId val="{00000001-9453-486C-ADD2-76CCF1C84639}"/>
            </c:ext>
          </c:extLst>
        </c:ser>
        <c:dLbls/>
        <c:marker val="1"/>
        <c:axId val="137421184"/>
        <c:axId val="137422720"/>
      </c:lineChart>
      <c:catAx>
        <c:axId val="13742118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422720"/>
        <c:crosses val="autoZero"/>
        <c:auto val="1"/>
        <c:lblAlgn val="ctr"/>
        <c:lblOffset val="100"/>
      </c:catAx>
      <c:valAx>
        <c:axId val="137422720"/>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421184"/>
        <c:crosses val="autoZero"/>
        <c:crossBetween val="between"/>
        <c:majorUnit val="5"/>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9.0475747305025792E-2"/>
          <c:y val="6.6961603321013433E-2"/>
          <c:w val="0.10907782733135471"/>
          <c:h val="0.12601503776366441"/>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prstDash val="sysDash"/>
              <a:round/>
            </a:ln>
            <a:effectLst/>
          </c:spPr>
          <c:marker>
            <c:symbol val="circle"/>
            <c:size val="5"/>
            <c:spPr>
              <a:solidFill>
                <a:srgbClr val="FF0000"/>
              </a:solidFill>
              <a:ln w="9525">
                <a:solidFill>
                  <a:srgbClr val="7030A0"/>
                </a:solidFill>
              </a:ln>
              <a:effectLst/>
            </c:spPr>
          </c:marker>
          <c:dLbls>
            <c:dLbl>
              <c:idx val="2"/>
              <c:layout>
                <c:manualLayout>
                  <c:x val="-4.9624601724435731E-2"/>
                  <c:y val="-0.11599189337779524"/>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93E-46E7-8DB1-77ADC918CCE9}"/>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аварийные!$A$39:$A$42</c:f>
              <c:strCache>
                <c:ptCount val="4"/>
                <c:pt idx="0">
                  <c:v>2019г.</c:v>
                </c:pt>
                <c:pt idx="1">
                  <c:v>2020г.</c:v>
                </c:pt>
                <c:pt idx="2">
                  <c:v>2021.</c:v>
                </c:pt>
                <c:pt idx="3">
                  <c:v>2022г.</c:v>
                </c:pt>
              </c:strCache>
            </c:strRef>
          </c:cat>
          <c:val>
            <c:numRef>
              <c:f>аварийные!$B$39:$B$42</c:f>
              <c:numCache>
                <c:formatCode>0.0</c:formatCode>
                <c:ptCount val="4"/>
                <c:pt idx="0">
                  <c:v>6</c:v>
                </c:pt>
                <c:pt idx="1">
                  <c:v>5.6</c:v>
                </c:pt>
                <c:pt idx="2">
                  <c:v>5.7</c:v>
                </c:pt>
                <c:pt idx="3">
                  <c:v>6.6</c:v>
                </c:pt>
              </c:numCache>
            </c:numRef>
          </c:val>
          <c:extLst xmlns:c16r2="http://schemas.microsoft.com/office/drawing/2015/06/chart">
            <c:ext xmlns:c16="http://schemas.microsoft.com/office/drawing/2014/chart" uri="{C3380CC4-5D6E-409C-BE32-E72D297353CC}">
              <c16:uniqueId val="{00000001-593E-46E7-8DB1-77ADC918CCE9}"/>
            </c:ext>
          </c:extLst>
        </c:ser>
        <c:dLbls/>
        <c:marker val="1"/>
        <c:axId val="137612288"/>
        <c:axId val="137618176"/>
      </c:lineChart>
      <c:catAx>
        <c:axId val="13761228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618176"/>
        <c:crosses val="autoZero"/>
        <c:auto val="1"/>
        <c:lblAlgn val="ctr"/>
        <c:lblOffset val="100"/>
      </c:catAx>
      <c:valAx>
        <c:axId val="137618176"/>
        <c:scaling>
          <c:orientation val="minMax"/>
          <c:min val="5"/>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612288"/>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5812157235054686"/>
          <c:y val="2.0399324340922405E-2"/>
          <c:w val="0.8162247124056925"/>
          <c:h val="0.59877127372731953"/>
        </c:manualLayout>
      </c:layout>
      <c:barChart>
        <c:barDir val="col"/>
        <c:grouping val="clustered"/>
        <c:ser>
          <c:idx val="1"/>
          <c:order val="1"/>
          <c:tx>
            <c:strRef>
              <c:f>аварийные!$C$56</c:f>
              <c:strCache>
                <c:ptCount val="1"/>
                <c:pt idx="0">
                  <c:v>2022</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accent2">
                  <a:lumMod val="75000"/>
                </a:schemeClr>
              </a:solidFill>
            </a:ln>
            <a:effectLst/>
          </c:spPr>
          <c:dLbls>
            <c:dLbl>
              <c:idx val="0"/>
              <c:layout>
                <c:manualLayout>
                  <c:x val="9.1380631355901748E-4"/>
                  <c:y val="-5.9759156523071559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93B-49F7-8058-66E17E6BCBC4}"/>
                </c:ext>
              </c:extLst>
            </c:dLbl>
            <c:dLbl>
              <c:idx val="1"/>
              <c:layout>
                <c:manualLayout>
                  <c:x val="-1.8276126271180356E-3"/>
                  <c:y val="-5.9480824249751804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93B-49F7-8058-66E17E6BCBC4}"/>
                </c:ext>
              </c:extLst>
            </c:dLbl>
            <c:dLbl>
              <c:idx val="2"/>
              <c:layout>
                <c:manualLayout>
                  <c:x val="5.9752586651836215E-3"/>
                  <c:y val="-1.1219046584219974E-2"/>
                </c:manualLayout>
              </c:layout>
              <c:tx>
                <c:rich>
                  <a:bodyPr/>
                  <a:lstStyle/>
                  <a:p>
                    <a:r>
                      <a:rPr lang="en-US" dirty="0" smtClean="0"/>
                      <a:t>5,3</a:t>
                    </a:r>
                    <a:endParaRPr lang="en-US" dirty="0"/>
                  </a:p>
                </c:rich>
              </c:tx>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594-43E1-A52A-102127CE1E84}"/>
                </c:ext>
              </c:extLst>
            </c:dLbl>
            <c:dLbl>
              <c:idx val="3"/>
              <c:layout>
                <c:manualLayout>
                  <c:x val="1.5811984514281193E-3"/>
                  <c:y val="-2.1604125866639901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93B-49F7-8058-66E17E6BCBC4}"/>
                </c:ext>
              </c:extLst>
            </c:dLbl>
            <c:dLbl>
              <c:idx val="9"/>
              <c:layout>
                <c:manualLayout>
                  <c:x val="-1.8920868285067836E-3"/>
                  <c:y val="-9.3237344230826698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594-43E1-A52A-102127CE1E84}"/>
                </c:ext>
              </c:extLst>
            </c:dLbl>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аварийные!$A$57:$A$71</c:f>
              <c:strCache>
                <c:ptCount val="15"/>
                <c:pt idx="0">
                  <c:v>Аннинский МР</c:v>
                </c:pt>
                <c:pt idx="1">
                  <c:v>Поворинский МР</c:v>
                </c:pt>
                <c:pt idx="2">
                  <c:v>Бутурлиновский МР</c:v>
                </c:pt>
                <c:pt idx="3">
                  <c:v>Таловский МР</c:v>
                </c:pt>
                <c:pt idx="4">
                  <c:v>Богучарский МР</c:v>
                </c:pt>
                <c:pt idx="5">
                  <c:v>Павловский МР</c:v>
                </c:pt>
                <c:pt idx="6">
                  <c:v>Воробьевский МР</c:v>
                </c:pt>
                <c:pt idx="7">
                  <c:v>Терновский МР</c:v>
                </c:pt>
                <c:pt idx="8">
                  <c:v>Петропавловский МР</c:v>
                </c:pt>
                <c:pt idx="9">
                  <c:v>ГО г. Воронеж</c:v>
                </c:pt>
                <c:pt idx="10">
                  <c:v>Каменский МР</c:v>
                </c:pt>
                <c:pt idx="11">
                  <c:v>Кантемировский МР</c:v>
                </c:pt>
                <c:pt idx="12">
                  <c:v>ГО г. Нововоронеж</c:v>
                </c:pt>
                <c:pt idx="13">
                  <c:v>Ольховатский МР</c:v>
                </c:pt>
                <c:pt idx="14">
                  <c:v>Нижнедевицкий МР</c:v>
                </c:pt>
              </c:strCache>
            </c:strRef>
          </c:cat>
          <c:val>
            <c:numRef>
              <c:f>аварийные!$C$57:$C$71</c:f>
              <c:numCache>
                <c:formatCode>#,##0</c:formatCode>
                <c:ptCount val="15"/>
                <c:pt idx="0" formatCode="General">
                  <c:v>0</c:v>
                </c:pt>
                <c:pt idx="1">
                  <c:v>0</c:v>
                </c:pt>
                <c:pt idx="2" formatCode="#,##0.0">
                  <c:v>5.26</c:v>
                </c:pt>
                <c:pt idx="3" formatCode="#,##0.0">
                  <c:v>5.9</c:v>
                </c:pt>
                <c:pt idx="4" formatCode="#,##0.0">
                  <c:v>7.1</c:v>
                </c:pt>
                <c:pt idx="5" formatCode="#,##0.0">
                  <c:v>7.1</c:v>
                </c:pt>
                <c:pt idx="6" formatCode="#,##0.0">
                  <c:v>8.33</c:v>
                </c:pt>
                <c:pt idx="7" formatCode="#,##0.0">
                  <c:v>9.09</c:v>
                </c:pt>
                <c:pt idx="8" formatCode="General">
                  <c:v>10</c:v>
                </c:pt>
                <c:pt idx="9" formatCode="#,##0.0">
                  <c:v>12.83</c:v>
                </c:pt>
                <c:pt idx="10" formatCode="#,##0.0">
                  <c:v>16.670000000000005</c:v>
                </c:pt>
                <c:pt idx="11" formatCode="#,##0.0">
                  <c:v>17.7</c:v>
                </c:pt>
                <c:pt idx="12" formatCode="General">
                  <c:v>22.2</c:v>
                </c:pt>
                <c:pt idx="13" formatCode="General">
                  <c:v>25</c:v>
                </c:pt>
                <c:pt idx="14" formatCode="General">
                  <c:v>100</c:v>
                </c:pt>
              </c:numCache>
            </c:numRef>
          </c:val>
          <c:extLst xmlns:c16r2="http://schemas.microsoft.com/office/drawing/2015/06/chart">
            <c:ext xmlns:c16="http://schemas.microsoft.com/office/drawing/2014/chart" uri="{C3380CC4-5D6E-409C-BE32-E72D297353CC}">
              <c16:uniqueId val="{00000002-5594-43E1-A52A-102127CE1E84}"/>
            </c:ext>
          </c:extLst>
        </c:ser>
        <c:dLbls/>
        <c:gapWidth val="108"/>
        <c:axId val="137548160"/>
        <c:axId val="137549696"/>
      </c:barChart>
      <c:lineChart>
        <c:grouping val="standard"/>
        <c:ser>
          <c:idx val="0"/>
          <c:order val="0"/>
          <c:tx>
            <c:strRef>
              <c:f>аварийные!$B$56</c:f>
              <c:strCache>
                <c:ptCount val="1"/>
                <c:pt idx="0">
                  <c:v>2021</c:v>
                </c:pt>
              </c:strCache>
            </c:strRef>
          </c:tx>
          <c:spPr>
            <a:ln w="28575" cap="rnd">
              <a:solidFill>
                <a:srgbClr val="0000FF"/>
              </a:solidFill>
              <a:round/>
            </a:ln>
            <a:effectLst/>
          </c:spPr>
          <c:marker>
            <c:symbol val="circle"/>
            <c:size val="5"/>
            <c:spPr>
              <a:solidFill>
                <a:srgbClr val="FFFF00"/>
              </a:solidFill>
              <a:ln w="9525">
                <a:solidFill>
                  <a:srgbClr val="0000FF"/>
                </a:solidFill>
              </a:ln>
              <a:effectLst/>
            </c:spPr>
          </c:marker>
          <c:cat>
            <c:strRef>
              <c:f>аварийные!$A$57:$A$71</c:f>
              <c:strCache>
                <c:ptCount val="15"/>
                <c:pt idx="0">
                  <c:v>Аннинский МР</c:v>
                </c:pt>
                <c:pt idx="1">
                  <c:v>Поворинский МР</c:v>
                </c:pt>
                <c:pt idx="2">
                  <c:v>Бутурлиновский МР</c:v>
                </c:pt>
                <c:pt idx="3">
                  <c:v>Таловский МР</c:v>
                </c:pt>
                <c:pt idx="4">
                  <c:v>Богучарский МР</c:v>
                </c:pt>
                <c:pt idx="5">
                  <c:v>Павловский МР</c:v>
                </c:pt>
                <c:pt idx="6">
                  <c:v>Воробьевский МР</c:v>
                </c:pt>
                <c:pt idx="7">
                  <c:v>Терновский МР</c:v>
                </c:pt>
                <c:pt idx="8">
                  <c:v>Петропавловский МР</c:v>
                </c:pt>
                <c:pt idx="9">
                  <c:v>ГО г. Воронеж</c:v>
                </c:pt>
                <c:pt idx="10">
                  <c:v>Каменский МР</c:v>
                </c:pt>
                <c:pt idx="11">
                  <c:v>Кантемировский МР</c:v>
                </c:pt>
                <c:pt idx="12">
                  <c:v>ГО г. Нововоронеж</c:v>
                </c:pt>
                <c:pt idx="13">
                  <c:v>Ольховатский МР</c:v>
                </c:pt>
                <c:pt idx="14">
                  <c:v>Нижнедевицкий МР</c:v>
                </c:pt>
              </c:strCache>
            </c:strRef>
          </c:cat>
          <c:val>
            <c:numRef>
              <c:f>аварийные!$B$57:$B$71</c:f>
              <c:numCache>
                <c:formatCode>#,##0.0</c:formatCode>
                <c:ptCount val="15"/>
                <c:pt idx="0" formatCode="#,##0">
                  <c:v>5</c:v>
                </c:pt>
                <c:pt idx="1">
                  <c:v>8.3000000000000007</c:v>
                </c:pt>
                <c:pt idx="2" formatCode="General">
                  <c:v>5.3</c:v>
                </c:pt>
                <c:pt idx="3" formatCode="General">
                  <c:v>5.6</c:v>
                </c:pt>
                <c:pt idx="4">
                  <c:v>6.7</c:v>
                </c:pt>
                <c:pt idx="5">
                  <c:v>6.7</c:v>
                </c:pt>
                <c:pt idx="6">
                  <c:v>8.3000000000000007</c:v>
                </c:pt>
                <c:pt idx="7">
                  <c:v>9.1</c:v>
                </c:pt>
                <c:pt idx="8" formatCode="General">
                  <c:v>10</c:v>
                </c:pt>
                <c:pt idx="9">
                  <c:v>12.8</c:v>
                </c:pt>
                <c:pt idx="10" formatCode="General">
                  <c:v>16.7</c:v>
                </c:pt>
                <c:pt idx="11" formatCode="General">
                  <c:v>11.1</c:v>
                </c:pt>
                <c:pt idx="12" formatCode="General">
                  <c:v>10</c:v>
                </c:pt>
                <c:pt idx="13" formatCode="General">
                  <c:v>25</c:v>
                </c:pt>
                <c:pt idx="14" formatCode="General">
                  <c:v>50</c:v>
                </c:pt>
              </c:numCache>
            </c:numRef>
          </c:val>
          <c:extLst xmlns:c16r2="http://schemas.microsoft.com/office/drawing/2015/06/chart">
            <c:ext xmlns:c16="http://schemas.microsoft.com/office/drawing/2014/chart" uri="{C3380CC4-5D6E-409C-BE32-E72D297353CC}">
              <c16:uniqueId val="{00000003-5594-43E1-A52A-102127CE1E84}"/>
            </c:ext>
          </c:extLst>
        </c:ser>
        <c:dLbls/>
        <c:marker val="1"/>
        <c:axId val="137548160"/>
        <c:axId val="137549696"/>
      </c:lineChart>
      <c:catAx>
        <c:axId val="13754816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549696"/>
        <c:crosses val="autoZero"/>
        <c:auto val="1"/>
        <c:lblAlgn val="ctr"/>
        <c:lblOffset val="100"/>
      </c:catAx>
      <c:valAx>
        <c:axId val="137549696"/>
        <c:scaling>
          <c:orientation val="minMax"/>
          <c:max val="100"/>
          <c:min val="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548160"/>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16828022175267041"/>
          <c:y val="8.8340885340159478E-2"/>
          <c:w val="0.21684237220591968"/>
          <c:h val="0.1518479170122724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027416706785666"/>
          <c:y val="7.6200263237272997E-2"/>
          <c:w val="0.83846856522114821"/>
          <c:h val="0.76309845434011525"/>
        </c:manualLayout>
      </c:layout>
      <c:lineChart>
        <c:grouping val="standard"/>
        <c:ser>
          <c:idx val="0"/>
          <c:order val="0"/>
          <c:spPr>
            <a:ln w="28575" cap="rnd">
              <a:solidFill>
                <a:srgbClr val="7030A0"/>
              </a:solidFill>
              <a:round/>
            </a:ln>
            <a:effectLst/>
          </c:spPr>
          <c:marker>
            <c:symbol val="circle"/>
            <c:size val="5"/>
            <c:spPr>
              <a:solidFill>
                <a:srgbClr val="FF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'12 выпускники'!$A$39:$A$42</c:f>
              <c:strCache>
                <c:ptCount val="4"/>
                <c:pt idx="0">
                  <c:v>2019г.</c:v>
                </c:pt>
                <c:pt idx="1">
                  <c:v>2020г.</c:v>
                </c:pt>
                <c:pt idx="2">
                  <c:v>2021г.</c:v>
                </c:pt>
                <c:pt idx="3">
                  <c:v>2022г.</c:v>
                </c:pt>
              </c:strCache>
            </c:strRef>
          </c:cat>
          <c:val>
            <c:numRef>
              <c:f>'12 выпускники'!$B$39:$B$42</c:f>
              <c:numCache>
                <c:formatCode>0</c:formatCode>
                <c:ptCount val="4"/>
                <c:pt idx="0" formatCode="0.0">
                  <c:v>1.3</c:v>
                </c:pt>
                <c:pt idx="1">
                  <c:v>0</c:v>
                </c:pt>
                <c:pt idx="2" formatCode="0.0">
                  <c:v>1.3</c:v>
                </c:pt>
                <c:pt idx="3" formatCode="0.0">
                  <c:v>1.9000000000000001</c:v>
                </c:pt>
              </c:numCache>
            </c:numRef>
          </c:val>
          <c:extLst xmlns:c16r2="http://schemas.microsoft.com/office/drawing/2015/06/chart">
            <c:ext xmlns:c16="http://schemas.microsoft.com/office/drawing/2014/chart" uri="{C3380CC4-5D6E-409C-BE32-E72D297353CC}">
              <c16:uniqueId val="{00000000-2333-47C1-9952-54FE85591364}"/>
            </c:ext>
          </c:extLst>
        </c:ser>
        <c:dLbls/>
        <c:marker val="1"/>
        <c:axId val="137947776"/>
        <c:axId val="137822592"/>
      </c:lineChart>
      <c:catAx>
        <c:axId val="13794777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822592"/>
        <c:crosses val="autoZero"/>
        <c:auto val="1"/>
        <c:lblAlgn val="ctr"/>
        <c:lblOffset val="100"/>
      </c:catAx>
      <c:valAx>
        <c:axId val="137822592"/>
        <c:scaling>
          <c:orientation val="minMax"/>
          <c:max val="2.5"/>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7947776"/>
        <c:crosses val="autoZero"/>
        <c:crossBetween val="between"/>
        <c:majorUnit val="0.5"/>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9389594571796565E-2"/>
          <c:y val="6.6898697079634833E-2"/>
          <c:w val="0.93635264805968066"/>
          <c:h val="0.52234521817479751"/>
        </c:manualLayout>
      </c:layout>
      <c:barChart>
        <c:barDir val="col"/>
        <c:grouping val="clustered"/>
        <c:ser>
          <c:idx val="1"/>
          <c:order val="1"/>
          <c:tx>
            <c:strRef>
              <c:f>'9'!$C$2</c:f>
              <c:strCache>
                <c:ptCount val="1"/>
                <c:pt idx="0">
                  <c:v>2022</c:v>
                </c:pt>
              </c:strCache>
            </c:strRef>
          </c:tx>
          <c:spPr>
            <a:solidFill>
              <a:srgbClr val="00CC66"/>
            </a:solidFill>
            <a:ln>
              <a:solidFill>
                <a:srgbClr val="339966"/>
              </a:solidFill>
            </a:ln>
            <a:effectLst/>
          </c:spPr>
          <c:dLbls>
            <c:dLbl>
              <c:idx val="0"/>
              <c:layout>
                <c:manualLayout>
                  <c:x val="2.6128784044571179E-3"/>
                  <c:y val="-5.0753426545341448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499-431E-A9B5-2CBEEE9C172A}"/>
                </c:ext>
              </c:extLst>
            </c:dLbl>
            <c:dLbl>
              <c:idx val="10"/>
              <c:layout>
                <c:manualLayout>
                  <c:x val="1.3064392022285112E-3"/>
                  <c:y val="-2.5002657762833082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499-431E-A9B5-2CBEEE9C172A}"/>
                </c:ext>
              </c:extLst>
            </c:dLbl>
            <c:dLbl>
              <c:idx val="23"/>
              <c:layout>
                <c:manualLayout>
                  <c:x val="0"/>
                  <c:y val="-2.500265776283311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499-431E-A9B5-2CBEEE9C172A}"/>
                </c:ext>
              </c:extLst>
            </c:dLbl>
            <c:dLbl>
              <c:idx val="24"/>
              <c:layout>
                <c:manualLayout>
                  <c:x val="2.6128784044571179E-3"/>
                  <c:y val="-3.5003720867966284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499-431E-A9B5-2CBEEE9C172A}"/>
                </c:ext>
              </c:extLst>
            </c:dLbl>
            <c:dLbl>
              <c:idx val="25"/>
              <c:layout>
                <c:manualLayout>
                  <c:x val="1.3064392022285589E-3"/>
                  <c:y val="-1.5001594657699837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499-431E-A9B5-2CBEEE9C172A}"/>
                </c:ext>
              </c:extLst>
            </c:dLbl>
            <c:dLbl>
              <c:idx val="27"/>
              <c:layout>
                <c:manualLayout>
                  <c:x val="-1.9160886951151095E-16"/>
                  <c:y val="-5.0005315525666104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499-431E-A9B5-2CBEEE9C172A}"/>
                </c:ext>
              </c:extLst>
            </c:dLbl>
            <c:dLbl>
              <c:idx val="30"/>
              <c:layout>
                <c:manualLayout>
                  <c:x val="0"/>
                  <c:y val="-2.5002657762833062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499-431E-A9B5-2CBEEE9C172A}"/>
                </c:ext>
              </c:extLst>
            </c:dLbl>
            <c:spPr>
              <a:solidFill>
                <a:schemeClr val="accent3">
                  <a:lumMod val="20000"/>
                  <a:lumOff val="8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'9'!$A$3:$A$33</c:f>
              <c:strCache>
                <c:ptCount val="31"/>
                <c:pt idx="0">
                  <c:v>Петропавловский МР</c:v>
                </c:pt>
                <c:pt idx="1">
                  <c:v>Подгоренский МР</c:v>
                </c:pt>
                <c:pt idx="2">
                  <c:v>Калачеевский МР</c:v>
                </c:pt>
                <c:pt idx="3">
                  <c:v>ГО г. Нововоронеж</c:v>
                </c:pt>
                <c:pt idx="4">
                  <c:v>Богучарский МР</c:v>
                </c:pt>
                <c:pt idx="5">
                  <c:v>Павловский МР</c:v>
                </c:pt>
                <c:pt idx="6">
                  <c:v>Хохольский МР</c:v>
                </c:pt>
                <c:pt idx="7">
                  <c:v>Верхнемамонский МР</c:v>
                </c:pt>
                <c:pt idx="8">
                  <c:v>Рамонский МР</c:v>
                </c:pt>
                <c:pt idx="9">
                  <c:v>Россошанский МР</c:v>
                </c:pt>
                <c:pt idx="10">
                  <c:v>Лискинский МР</c:v>
                </c:pt>
                <c:pt idx="11">
                  <c:v>Борисоглебский ГО</c:v>
                </c:pt>
                <c:pt idx="12">
                  <c:v>Острогожский МР</c:v>
                </c:pt>
                <c:pt idx="13">
                  <c:v>ГО г. Воронеж</c:v>
                </c:pt>
                <c:pt idx="14">
                  <c:v>Новохоперский МР</c:v>
                </c:pt>
                <c:pt idx="15">
                  <c:v>Каширский МР</c:v>
                </c:pt>
                <c:pt idx="16">
                  <c:v>Новоусманский МР</c:v>
                </c:pt>
                <c:pt idx="17">
                  <c:v>Репьевский МР</c:v>
                </c:pt>
                <c:pt idx="18">
                  <c:v>Таловский МР</c:v>
                </c:pt>
                <c:pt idx="19">
                  <c:v>Верхнехавский МР</c:v>
                </c:pt>
                <c:pt idx="20">
                  <c:v>Панинский МР</c:v>
                </c:pt>
                <c:pt idx="21">
                  <c:v>Кантемировский МР</c:v>
                </c:pt>
                <c:pt idx="22">
                  <c:v>Ольховатский МР</c:v>
                </c:pt>
                <c:pt idx="23">
                  <c:v>Бобровский МР</c:v>
                </c:pt>
                <c:pt idx="24">
                  <c:v>Грибановский МР</c:v>
                </c:pt>
                <c:pt idx="25">
                  <c:v>Семилукский МР</c:v>
                </c:pt>
                <c:pt idx="26">
                  <c:v>Поворинский МР</c:v>
                </c:pt>
                <c:pt idx="27">
                  <c:v>Эртильский МР</c:v>
                </c:pt>
                <c:pt idx="28">
                  <c:v>Воробьевский МР</c:v>
                </c:pt>
                <c:pt idx="29">
                  <c:v>Терновский МР</c:v>
                </c:pt>
                <c:pt idx="30">
                  <c:v>Нижнедевицкий МР</c:v>
                </c:pt>
              </c:strCache>
            </c:strRef>
          </c:cat>
          <c:val>
            <c:numRef>
              <c:f>'9'!$C$3:$C$33</c:f>
              <c:numCache>
                <c:formatCode>General</c:formatCode>
                <c:ptCount val="31"/>
                <c:pt idx="0">
                  <c:v>0</c:v>
                </c:pt>
                <c:pt idx="1">
                  <c:v>0</c:v>
                </c:pt>
                <c:pt idx="2" formatCode="#,##0.0">
                  <c:v>0.56999999999999995</c:v>
                </c:pt>
                <c:pt idx="3" formatCode="#,##0.0">
                  <c:v>0.67000000000000015</c:v>
                </c:pt>
                <c:pt idx="4" formatCode="#,##0.0">
                  <c:v>0.93</c:v>
                </c:pt>
                <c:pt idx="5" formatCode="#,##0.0">
                  <c:v>0.97000000000000008</c:v>
                </c:pt>
                <c:pt idx="6" formatCode="#,##0.0">
                  <c:v>0.99</c:v>
                </c:pt>
                <c:pt idx="7" formatCode="#,##0.0">
                  <c:v>1.3900000000000001</c:v>
                </c:pt>
                <c:pt idx="8" formatCode="#,##0.0">
                  <c:v>1.4</c:v>
                </c:pt>
                <c:pt idx="9" formatCode="#,##0.0">
                  <c:v>1.42</c:v>
                </c:pt>
                <c:pt idx="10" formatCode="#,##0.0">
                  <c:v>1.58</c:v>
                </c:pt>
                <c:pt idx="11" formatCode="#,##0.0">
                  <c:v>1.59</c:v>
                </c:pt>
                <c:pt idx="12" formatCode="#,##0.0">
                  <c:v>1.59</c:v>
                </c:pt>
                <c:pt idx="13" formatCode="#,##0.0">
                  <c:v>1.6</c:v>
                </c:pt>
                <c:pt idx="14" formatCode="#,##0.0">
                  <c:v>1.83</c:v>
                </c:pt>
                <c:pt idx="15" formatCode="#,##0.0">
                  <c:v>1.9600000000000002</c:v>
                </c:pt>
                <c:pt idx="16" formatCode="#,##0.0">
                  <c:v>1.9800000000000002</c:v>
                </c:pt>
                <c:pt idx="17" formatCode="#,##0.0">
                  <c:v>2.08</c:v>
                </c:pt>
                <c:pt idx="18" formatCode="#,##0.0">
                  <c:v>2.2000000000000002</c:v>
                </c:pt>
                <c:pt idx="19" formatCode="#,##0.0">
                  <c:v>2.5299999999999998</c:v>
                </c:pt>
                <c:pt idx="20" formatCode="#,##0.0">
                  <c:v>2.5299999999999998</c:v>
                </c:pt>
                <c:pt idx="21" formatCode="#,##0.0">
                  <c:v>2.88</c:v>
                </c:pt>
                <c:pt idx="22" formatCode="#,##0.0">
                  <c:v>4.29</c:v>
                </c:pt>
                <c:pt idx="23" formatCode="#,##0.0">
                  <c:v>4.88</c:v>
                </c:pt>
                <c:pt idx="24">
                  <c:v>5</c:v>
                </c:pt>
                <c:pt idx="25" formatCode="#,##0.0">
                  <c:v>5.1899999999999995</c:v>
                </c:pt>
                <c:pt idx="26" formatCode="#,##0.0">
                  <c:v>6.67</c:v>
                </c:pt>
                <c:pt idx="27" formatCode="#,##0.0">
                  <c:v>7.41</c:v>
                </c:pt>
                <c:pt idx="28" formatCode="#,##0.0">
                  <c:v>7.84</c:v>
                </c:pt>
                <c:pt idx="29" formatCode="#,##0.0">
                  <c:v>7.84</c:v>
                </c:pt>
                <c:pt idx="30" formatCode="#,##0.0">
                  <c:v>9.8600000000000012</c:v>
                </c:pt>
              </c:numCache>
            </c:numRef>
          </c:val>
          <c:extLst xmlns:c16r2="http://schemas.microsoft.com/office/drawing/2015/06/chart">
            <c:ext xmlns:c16="http://schemas.microsoft.com/office/drawing/2014/chart" uri="{C3380CC4-5D6E-409C-BE32-E72D297353CC}">
              <c16:uniqueId val="{00000007-7499-431E-A9B5-2CBEEE9C172A}"/>
            </c:ext>
          </c:extLst>
        </c:ser>
        <c:dLbls/>
        <c:gapWidth val="117"/>
        <c:axId val="138028544"/>
        <c:axId val="138030080"/>
      </c:barChart>
      <c:lineChart>
        <c:grouping val="standard"/>
        <c:ser>
          <c:idx val="0"/>
          <c:order val="0"/>
          <c:tx>
            <c:strRef>
              <c:f>'9'!$B$2</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'9'!$A$3:$A$33</c:f>
              <c:strCache>
                <c:ptCount val="31"/>
                <c:pt idx="0">
                  <c:v>Петропавловский МР</c:v>
                </c:pt>
                <c:pt idx="1">
                  <c:v>Подгоренский МР</c:v>
                </c:pt>
                <c:pt idx="2">
                  <c:v>Калачеевский МР</c:v>
                </c:pt>
                <c:pt idx="3">
                  <c:v>ГО г. Нововоронеж</c:v>
                </c:pt>
                <c:pt idx="4">
                  <c:v>Богучарский МР</c:v>
                </c:pt>
                <c:pt idx="5">
                  <c:v>Павловский МР</c:v>
                </c:pt>
                <c:pt idx="6">
                  <c:v>Хохольский МР</c:v>
                </c:pt>
                <c:pt idx="7">
                  <c:v>Верхнемамонский МР</c:v>
                </c:pt>
                <c:pt idx="8">
                  <c:v>Рамонский МР</c:v>
                </c:pt>
                <c:pt idx="9">
                  <c:v>Россошанский МР</c:v>
                </c:pt>
                <c:pt idx="10">
                  <c:v>Лискинский МР</c:v>
                </c:pt>
                <c:pt idx="11">
                  <c:v>Борисоглебский ГО</c:v>
                </c:pt>
                <c:pt idx="12">
                  <c:v>Острогожский МР</c:v>
                </c:pt>
                <c:pt idx="13">
                  <c:v>ГО г. Воронеж</c:v>
                </c:pt>
                <c:pt idx="14">
                  <c:v>Новохоперский МР</c:v>
                </c:pt>
                <c:pt idx="15">
                  <c:v>Каширский МР</c:v>
                </c:pt>
                <c:pt idx="16">
                  <c:v>Новоусманский МР</c:v>
                </c:pt>
                <c:pt idx="17">
                  <c:v>Репьевский МР</c:v>
                </c:pt>
                <c:pt idx="18">
                  <c:v>Таловский МР</c:v>
                </c:pt>
                <c:pt idx="19">
                  <c:v>Верхнехавский МР</c:v>
                </c:pt>
                <c:pt idx="20">
                  <c:v>Панинский МР</c:v>
                </c:pt>
                <c:pt idx="21">
                  <c:v>Кантемировский МР</c:v>
                </c:pt>
                <c:pt idx="22">
                  <c:v>Ольховатский МР</c:v>
                </c:pt>
                <c:pt idx="23">
                  <c:v>Бобровский МР</c:v>
                </c:pt>
                <c:pt idx="24">
                  <c:v>Грибановский МР</c:v>
                </c:pt>
                <c:pt idx="25">
                  <c:v>Семилукский МР</c:v>
                </c:pt>
                <c:pt idx="26">
                  <c:v>Поворинский МР</c:v>
                </c:pt>
                <c:pt idx="27">
                  <c:v>Эртильский МР</c:v>
                </c:pt>
                <c:pt idx="28">
                  <c:v>Воробьевский МР</c:v>
                </c:pt>
                <c:pt idx="29">
                  <c:v>Терновский МР</c:v>
                </c:pt>
                <c:pt idx="30">
                  <c:v>Нижнедевицкий МР</c:v>
                </c:pt>
              </c:strCache>
            </c:strRef>
          </c:cat>
          <c:val>
            <c:numRef>
              <c:f>'9'!$B$3:$B$33</c:f>
              <c:numCache>
                <c:formatCode>#,##0.0</c:formatCode>
                <c:ptCount val="31"/>
                <c:pt idx="0">
                  <c:v>3.9499999999999997</c:v>
                </c:pt>
                <c:pt idx="1">
                  <c:v>1.45</c:v>
                </c:pt>
                <c:pt idx="2">
                  <c:v>0.56999999999999995</c:v>
                </c:pt>
                <c:pt idx="3" formatCode="General">
                  <c:v>0</c:v>
                </c:pt>
                <c:pt idx="4" formatCode="General">
                  <c:v>0</c:v>
                </c:pt>
                <c:pt idx="5">
                  <c:v>2.2799999999999998</c:v>
                </c:pt>
                <c:pt idx="6">
                  <c:v>4.3499999999999996</c:v>
                </c:pt>
                <c:pt idx="7" formatCode="General">
                  <c:v>0</c:v>
                </c:pt>
                <c:pt idx="8">
                  <c:v>1.3900000000000001</c:v>
                </c:pt>
                <c:pt idx="9">
                  <c:v>1.4</c:v>
                </c:pt>
                <c:pt idx="10">
                  <c:v>0.83000000000000007</c:v>
                </c:pt>
                <c:pt idx="11">
                  <c:v>1.05</c:v>
                </c:pt>
                <c:pt idx="12" formatCode="General">
                  <c:v>0</c:v>
                </c:pt>
                <c:pt idx="13">
                  <c:v>1.04</c:v>
                </c:pt>
                <c:pt idx="14">
                  <c:v>5.1899999999999995</c:v>
                </c:pt>
                <c:pt idx="15">
                  <c:v>1.54</c:v>
                </c:pt>
                <c:pt idx="16">
                  <c:v>0.83000000000000007</c:v>
                </c:pt>
                <c:pt idx="17" formatCode="General">
                  <c:v>0</c:v>
                </c:pt>
                <c:pt idx="18">
                  <c:v>5.4300000000000006</c:v>
                </c:pt>
                <c:pt idx="19" formatCode="General">
                  <c:v>0</c:v>
                </c:pt>
                <c:pt idx="20">
                  <c:v>2.04</c:v>
                </c:pt>
                <c:pt idx="21" formatCode="General">
                  <c:v>0</c:v>
                </c:pt>
                <c:pt idx="22">
                  <c:v>1.28</c:v>
                </c:pt>
                <c:pt idx="23" formatCode="General">
                  <c:v>0</c:v>
                </c:pt>
                <c:pt idx="24">
                  <c:v>3.23</c:v>
                </c:pt>
                <c:pt idx="25">
                  <c:v>8.9600000000000026</c:v>
                </c:pt>
                <c:pt idx="26">
                  <c:v>4.76</c:v>
                </c:pt>
                <c:pt idx="27">
                  <c:v>1.1100000000000001</c:v>
                </c:pt>
                <c:pt idx="28">
                  <c:v>2.74</c:v>
                </c:pt>
                <c:pt idx="29">
                  <c:v>4.1099999999999994</c:v>
                </c:pt>
                <c:pt idx="30" formatCode="General">
                  <c:v>0</c:v>
                </c:pt>
              </c:numCache>
            </c:numRef>
          </c:val>
          <c:extLst xmlns:c16r2="http://schemas.microsoft.com/office/drawing/2015/06/chart">
            <c:ext xmlns:c16="http://schemas.microsoft.com/office/drawing/2014/chart" uri="{C3380CC4-5D6E-409C-BE32-E72D297353CC}">
              <c16:uniqueId val="{00000008-7499-431E-A9B5-2CBEEE9C172A}"/>
            </c:ext>
          </c:extLst>
        </c:ser>
        <c:dLbls/>
        <c:marker val="1"/>
        <c:axId val="138028544"/>
        <c:axId val="138030080"/>
      </c:lineChart>
      <c:catAx>
        <c:axId val="13802854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030080"/>
        <c:crosses val="autoZero"/>
        <c:auto val="1"/>
        <c:lblAlgn val="ctr"/>
        <c:lblOffset val="100"/>
      </c:catAx>
      <c:valAx>
        <c:axId val="138030080"/>
        <c:scaling>
          <c:orientation val="minMax"/>
          <c:max val="10"/>
          <c:min val="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028544"/>
        <c:crosses val="autoZero"/>
        <c:crossBetween val="between"/>
        <c:majorUnit val="1"/>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6139453640953475"/>
          <c:y val="6.7265024234859611E-2"/>
          <c:w val="0.19231597723709715"/>
          <c:h val="9.7532414862997241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218750385759607"/>
          <c:y val="9.9874657607170167E-2"/>
          <c:w val="0.83203043864691362"/>
          <c:h val="0.73726613238866789"/>
        </c:manualLayout>
      </c:layout>
      <c:lineChart>
        <c:grouping val="standard"/>
        <c:ser>
          <c:idx val="0"/>
          <c:order val="0"/>
          <c:spPr>
            <a:ln w="28575" cap="rnd">
              <a:solidFill>
                <a:srgbClr val="7030A0"/>
              </a:solidFill>
              <a:round/>
            </a:ln>
            <a:effectLst/>
          </c:spPr>
          <c:marker>
            <c:symbol val="circle"/>
            <c:size val="5"/>
            <c:spPr>
              <a:solidFill>
                <a:srgbClr val="FF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современ.требов!$A$39:$A$42</c:f>
              <c:strCache>
                <c:ptCount val="4"/>
                <c:pt idx="0">
                  <c:v>2019г.</c:v>
                </c:pt>
                <c:pt idx="1">
                  <c:v>2020г.</c:v>
                </c:pt>
                <c:pt idx="2">
                  <c:v>2021г.</c:v>
                </c:pt>
                <c:pt idx="3">
                  <c:v>2022г.</c:v>
                </c:pt>
              </c:strCache>
            </c:strRef>
          </c:cat>
          <c:val>
            <c:numRef>
              <c:f>современ.требов!$B$39:$B$42</c:f>
              <c:numCache>
                <c:formatCode>#,##0.0</c:formatCode>
                <c:ptCount val="4"/>
                <c:pt idx="0">
                  <c:v>89.1</c:v>
                </c:pt>
                <c:pt idx="1">
                  <c:v>90.2</c:v>
                </c:pt>
                <c:pt idx="2">
                  <c:v>91.9</c:v>
                </c:pt>
                <c:pt idx="3">
                  <c:v>91.7</c:v>
                </c:pt>
              </c:numCache>
            </c:numRef>
          </c:val>
          <c:extLst xmlns:c16r2="http://schemas.microsoft.com/office/drawing/2015/06/chart">
            <c:ext xmlns:c16="http://schemas.microsoft.com/office/drawing/2014/chart" uri="{C3380CC4-5D6E-409C-BE32-E72D297353CC}">
              <c16:uniqueId val="{00000000-221E-4101-91B0-B090D212C39C}"/>
            </c:ext>
          </c:extLst>
        </c:ser>
        <c:dLbls/>
        <c:marker val="1"/>
        <c:axId val="138275072"/>
        <c:axId val="138276864"/>
      </c:lineChart>
      <c:catAx>
        <c:axId val="13827507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276864"/>
        <c:crosses val="autoZero"/>
        <c:auto val="1"/>
        <c:lblAlgn val="ctr"/>
        <c:lblOffset val="100"/>
      </c:catAx>
      <c:valAx>
        <c:axId val="138276864"/>
        <c:scaling>
          <c:orientation val="minMax"/>
          <c:max val="95"/>
          <c:min val="86"/>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275072"/>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gradFill flip="none" rotWithShape="1">
                <a:gsLst>
                  <a:gs pos="54000">
                    <a:schemeClr val="accent4">
                      <a:lumMod val="50000"/>
                    </a:schemeClr>
                  </a:gs>
                  <a:gs pos="55000">
                    <a:schemeClr val="accent2">
                      <a:lumMod val="89000"/>
                    </a:schemeClr>
                  </a:gs>
                  <a:gs pos="98000">
                    <a:schemeClr val="accent2">
                      <a:lumMod val="75000"/>
                    </a:schemeClr>
                  </a:gs>
                  <a:gs pos="40000">
                    <a:schemeClr val="accent2">
                      <a:lumMod val="70000"/>
                    </a:schemeClr>
                  </a:gs>
                </a:gsLst>
                <a:path path="circle">
                  <a:fillToRect l="100000" t="100000"/>
                </a:path>
                <a:tileRect r="-100000" b="-100000"/>
              </a:gradFill>
              <a:round/>
            </a:ln>
            <a:effectLst/>
          </c:spPr>
          <c:marker>
            <c:symbol val="circle"/>
            <c:size val="6"/>
            <c:spPr>
              <a:solidFill>
                <a:srgbClr val="FFC000"/>
              </a:solidFill>
              <a:ln w="9525">
                <a:solidFill>
                  <a:srgbClr val="7030A0"/>
                </a:solidFill>
              </a:ln>
              <a:effectLst/>
              <a:scene3d>
                <a:camera prst="orthographicFront"/>
                <a:lightRig rig="threePt" dir="t"/>
              </a:scene3d>
              <a:sp3d>
                <a:bevelT/>
              </a:sp3d>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 доля раб-в МСП'!$A$40:$A$43</c:f>
              <c:strCache>
                <c:ptCount val="4"/>
                <c:pt idx="0">
                  <c:v>2019г.</c:v>
                </c:pt>
                <c:pt idx="1">
                  <c:v>2020г.</c:v>
                </c:pt>
                <c:pt idx="2">
                  <c:v>2021г.</c:v>
                </c:pt>
                <c:pt idx="3">
                  <c:v>2022г.</c:v>
                </c:pt>
              </c:strCache>
            </c:strRef>
          </c:cat>
          <c:val>
            <c:numRef>
              <c:f>'2 доля раб-в МСП'!$B$40:$B$43</c:f>
              <c:numCache>
                <c:formatCode>#,##0.0</c:formatCode>
                <c:ptCount val="4"/>
                <c:pt idx="0">
                  <c:v>30.09</c:v>
                </c:pt>
                <c:pt idx="1">
                  <c:v>30.86</c:v>
                </c:pt>
                <c:pt idx="2">
                  <c:v>29.38</c:v>
                </c:pt>
                <c:pt idx="3">
                  <c:v>34.120000000000005</c:v>
                </c:pt>
              </c:numCache>
            </c:numRef>
          </c:val>
          <c:extLst xmlns:c16r2="http://schemas.microsoft.com/office/drawing/2015/06/chart">
            <c:ext xmlns:c16="http://schemas.microsoft.com/office/drawing/2014/chart" uri="{C3380CC4-5D6E-409C-BE32-E72D297353CC}">
              <c16:uniqueId val="{00000000-D7C8-42C3-8CDB-C5436A8EAE06}"/>
            </c:ext>
          </c:extLst>
        </c:ser>
        <c:dLbls/>
        <c:marker val="1"/>
        <c:axId val="133305856"/>
        <c:axId val="133307392"/>
      </c:lineChart>
      <c:catAx>
        <c:axId val="13330585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3307392"/>
        <c:crosses val="autoZero"/>
        <c:auto val="1"/>
        <c:lblAlgn val="ctr"/>
        <c:lblOffset val="100"/>
      </c:catAx>
      <c:valAx>
        <c:axId val="133307392"/>
        <c:scaling>
          <c:orientation val="minMax"/>
          <c:max val="35"/>
          <c:min val="28"/>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3305856"/>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9289704693305693E-2"/>
          <c:y val="4.0060231163300222E-2"/>
          <c:w val="0.91733817770247761"/>
          <c:h val="0.51499019461583162"/>
        </c:manualLayout>
      </c:layout>
      <c:barChart>
        <c:barDir val="col"/>
        <c:grouping val="clustered"/>
        <c:ser>
          <c:idx val="1"/>
          <c:order val="1"/>
          <c:tx>
            <c:strRef>
              <c:f>современ.требов!$C$2</c:f>
              <c:strCache>
                <c:ptCount val="1"/>
                <c:pt idx="0">
                  <c:v>2022</c:v>
                </c:pt>
              </c:strCache>
            </c:strRef>
          </c:tx>
          <c:spPr>
            <a:solidFill>
              <a:srgbClr val="339966"/>
            </a:solidFill>
            <a:ln>
              <a:solidFill>
                <a:srgbClr val="339966"/>
              </a:solidFill>
            </a:ln>
            <a:effectLst/>
          </c:spPr>
          <c:dLbls>
            <c:spPr>
              <a:solidFill>
                <a:schemeClr val="accent3">
                  <a:lumMod val="40000"/>
                  <a:lumOff val="60000"/>
                </a:schemeClr>
              </a:solidFill>
              <a:ln>
                <a:solidFill>
                  <a:srgbClr val="339966"/>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современ.требов!$A$3:$A$36</c:f>
              <c:strCache>
                <c:ptCount val="34"/>
                <c:pt idx="0">
                  <c:v>Новохоперский МР</c:v>
                </c:pt>
                <c:pt idx="1">
                  <c:v>Хохольский МР</c:v>
                </c:pt>
                <c:pt idx="2">
                  <c:v>Бутурлиновский МР</c:v>
                </c:pt>
                <c:pt idx="3">
                  <c:v>Таловский МР</c:v>
                </c:pt>
                <c:pt idx="4">
                  <c:v>Лискинский МР</c:v>
                </c:pt>
                <c:pt idx="5">
                  <c:v>Аннинский МР</c:v>
                </c:pt>
                <c:pt idx="6">
                  <c:v>Новоусманский МР</c:v>
                </c:pt>
                <c:pt idx="7">
                  <c:v>Калачеевский МР</c:v>
                </c:pt>
                <c:pt idx="8">
                  <c:v>Поворинский МР</c:v>
                </c:pt>
                <c:pt idx="9">
                  <c:v>ГО г. Воронеж</c:v>
                </c:pt>
                <c:pt idx="10">
                  <c:v>Каменский МР</c:v>
                </c:pt>
                <c:pt idx="11">
                  <c:v>Нижнедевицкий МР</c:v>
                </c:pt>
                <c:pt idx="12">
                  <c:v>Рамонский МР</c:v>
                </c:pt>
                <c:pt idx="13">
                  <c:v>Острогожский МР</c:v>
                </c:pt>
                <c:pt idx="14">
                  <c:v>Бобровский МР</c:v>
                </c:pt>
                <c:pt idx="15">
                  <c:v>Борисоглебский ГО</c:v>
                </c:pt>
                <c:pt idx="16">
                  <c:v>Эртильский МР</c:v>
                </c:pt>
                <c:pt idx="17">
                  <c:v>Репьевский МР</c:v>
                </c:pt>
                <c:pt idx="18">
                  <c:v>ГО г. Нововоронеж</c:v>
                </c:pt>
                <c:pt idx="19">
                  <c:v>Верхнехавский МР</c:v>
                </c:pt>
                <c:pt idx="20">
                  <c:v>Петропавловский МР</c:v>
                </c:pt>
                <c:pt idx="21">
                  <c:v>Богучарский МР</c:v>
                </c:pt>
                <c:pt idx="22">
                  <c:v>Верхнемамонский МР</c:v>
                </c:pt>
                <c:pt idx="23">
                  <c:v>Россошанский МР</c:v>
                </c:pt>
                <c:pt idx="24">
                  <c:v>Панинский МР</c:v>
                </c:pt>
                <c:pt idx="25">
                  <c:v>Терновский МР</c:v>
                </c:pt>
                <c:pt idx="26">
                  <c:v>Грибановский МР</c:v>
                </c:pt>
                <c:pt idx="27">
                  <c:v>Воробьевский МР</c:v>
                </c:pt>
                <c:pt idx="28">
                  <c:v>Каширский МР</c:v>
                </c:pt>
                <c:pt idx="29">
                  <c:v>Кантемировский МР</c:v>
                </c:pt>
                <c:pt idx="30">
                  <c:v>Семилукский МР</c:v>
                </c:pt>
                <c:pt idx="31">
                  <c:v>Павловский МР</c:v>
                </c:pt>
                <c:pt idx="32">
                  <c:v>Подгоренский МР</c:v>
                </c:pt>
                <c:pt idx="33">
                  <c:v>Ольховатский МР</c:v>
                </c:pt>
              </c:strCache>
            </c:strRef>
          </c:cat>
          <c:val>
            <c:numRef>
              <c:f>современ.требов!$C$3:$C$36</c:f>
              <c:numCache>
                <c:formatCode>General</c:formatCode>
                <c:ptCount val="34"/>
                <c:pt idx="0">
                  <c:v>100</c:v>
                </c:pt>
                <c:pt idx="1">
                  <c:v>100</c:v>
                </c:pt>
                <c:pt idx="2" formatCode="#,##0.0">
                  <c:v>99.51</c:v>
                </c:pt>
                <c:pt idx="3" formatCode="#,##0.0">
                  <c:v>97.56</c:v>
                </c:pt>
                <c:pt idx="4" formatCode="#,##0.0">
                  <c:v>97.36</c:v>
                </c:pt>
                <c:pt idx="5" formatCode="#,##0.0">
                  <c:v>95.52</c:v>
                </c:pt>
                <c:pt idx="6" formatCode="#,##0.0">
                  <c:v>95.05</c:v>
                </c:pt>
                <c:pt idx="7" formatCode="#,##0.0">
                  <c:v>94.61</c:v>
                </c:pt>
                <c:pt idx="8" formatCode="#,##0.0">
                  <c:v>94.31</c:v>
                </c:pt>
                <c:pt idx="9" formatCode="#,##0.0">
                  <c:v>93.47</c:v>
                </c:pt>
                <c:pt idx="10" formatCode="#,##0.0">
                  <c:v>92.97</c:v>
                </c:pt>
                <c:pt idx="11" formatCode="#,##0.0">
                  <c:v>92.940000000000012</c:v>
                </c:pt>
                <c:pt idx="12" formatCode="#,##0.0">
                  <c:v>92.36999999999999</c:v>
                </c:pt>
                <c:pt idx="13" formatCode="#,##0.0">
                  <c:v>92.19</c:v>
                </c:pt>
                <c:pt idx="14" formatCode="#,##0.0">
                  <c:v>91.910000000000011</c:v>
                </c:pt>
                <c:pt idx="15" formatCode="#,##0.0">
                  <c:v>91.86999999999999</c:v>
                </c:pt>
                <c:pt idx="16" formatCode="#,##0.0">
                  <c:v>91.410000000000011</c:v>
                </c:pt>
                <c:pt idx="17">
                  <c:v>90</c:v>
                </c:pt>
                <c:pt idx="18" formatCode="#,##0.0">
                  <c:v>89.710000000000008</c:v>
                </c:pt>
                <c:pt idx="19" formatCode="#,##0.0">
                  <c:v>89.669999999999987</c:v>
                </c:pt>
                <c:pt idx="20" formatCode="#,##0.0">
                  <c:v>89.53</c:v>
                </c:pt>
                <c:pt idx="21" formatCode="#,##0.0">
                  <c:v>89.47</c:v>
                </c:pt>
                <c:pt idx="22" formatCode="#,##0.0">
                  <c:v>89.36</c:v>
                </c:pt>
                <c:pt idx="23" formatCode="#,##0.0">
                  <c:v>89.03</c:v>
                </c:pt>
                <c:pt idx="24" formatCode="#,##0.0">
                  <c:v>88.77</c:v>
                </c:pt>
                <c:pt idx="25" formatCode="#,##0.0">
                  <c:v>88.710000000000008</c:v>
                </c:pt>
                <c:pt idx="26" formatCode="#,##0.0">
                  <c:v>87.9</c:v>
                </c:pt>
                <c:pt idx="27" formatCode="#,##0.0">
                  <c:v>87.55</c:v>
                </c:pt>
                <c:pt idx="28" formatCode="#,##0.0">
                  <c:v>86.26</c:v>
                </c:pt>
                <c:pt idx="29" formatCode="#,##0.0">
                  <c:v>86.25</c:v>
                </c:pt>
                <c:pt idx="30" formatCode="#,##0.0">
                  <c:v>86.09</c:v>
                </c:pt>
                <c:pt idx="31" formatCode="#,##0.0">
                  <c:v>85.76</c:v>
                </c:pt>
                <c:pt idx="32" formatCode="#,##0.0">
                  <c:v>84.710000000000008</c:v>
                </c:pt>
                <c:pt idx="33">
                  <c:v>81</c:v>
                </c:pt>
              </c:numCache>
            </c:numRef>
          </c:val>
          <c:extLst xmlns:c16r2="http://schemas.microsoft.com/office/drawing/2015/06/chart">
            <c:ext xmlns:c16="http://schemas.microsoft.com/office/drawing/2014/chart" uri="{C3380CC4-5D6E-409C-BE32-E72D297353CC}">
              <c16:uniqueId val="{00000000-08D3-41EE-9B57-14DCDEBE3C2F}"/>
            </c:ext>
          </c:extLst>
        </c:ser>
        <c:dLbls/>
        <c:gapWidth val="74"/>
        <c:axId val="138320128"/>
        <c:axId val="138555392"/>
      </c:barChart>
      <c:lineChart>
        <c:grouping val="standard"/>
        <c:ser>
          <c:idx val="0"/>
          <c:order val="0"/>
          <c:tx>
            <c:strRef>
              <c:f>современ.требов!$B$2</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современ.требов!$A$3:$A$36</c:f>
              <c:strCache>
                <c:ptCount val="34"/>
                <c:pt idx="0">
                  <c:v>Новохоперский МР</c:v>
                </c:pt>
                <c:pt idx="1">
                  <c:v>Хохольский МР</c:v>
                </c:pt>
                <c:pt idx="2">
                  <c:v>Бутурлиновский МР</c:v>
                </c:pt>
                <c:pt idx="3">
                  <c:v>Таловский МР</c:v>
                </c:pt>
                <c:pt idx="4">
                  <c:v>Лискинский МР</c:v>
                </c:pt>
                <c:pt idx="5">
                  <c:v>Аннинский МР</c:v>
                </c:pt>
                <c:pt idx="6">
                  <c:v>Новоусманский МР</c:v>
                </c:pt>
                <c:pt idx="7">
                  <c:v>Калачеевский МР</c:v>
                </c:pt>
                <c:pt idx="8">
                  <c:v>Поворинский МР</c:v>
                </c:pt>
                <c:pt idx="9">
                  <c:v>ГО г. Воронеж</c:v>
                </c:pt>
                <c:pt idx="10">
                  <c:v>Каменский МР</c:v>
                </c:pt>
                <c:pt idx="11">
                  <c:v>Нижнедевицкий МР</c:v>
                </c:pt>
                <c:pt idx="12">
                  <c:v>Рамонский МР</c:v>
                </c:pt>
                <c:pt idx="13">
                  <c:v>Острогожский МР</c:v>
                </c:pt>
                <c:pt idx="14">
                  <c:v>Бобровский МР</c:v>
                </c:pt>
                <c:pt idx="15">
                  <c:v>Борисоглебский ГО</c:v>
                </c:pt>
                <c:pt idx="16">
                  <c:v>Эртильский МР</c:v>
                </c:pt>
                <c:pt idx="17">
                  <c:v>Репьевский МР</c:v>
                </c:pt>
                <c:pt idx="18">
                  <c:v>ГО г. Нововоронеж</c:v>
                </c:pt>
                <c:pt idx="19">
                  <c:v>Верхнехавский МР</c:v>
                </c:pt>
                <c:pt idx="20">
                  <c:v>Петропавловский МР</c:v>
                </c:pt>
                <c:pt idx="21">
                  <c:v>Богучарский МР</c:v>
                </c:pt>
                <c:pt idx="22">
                  <c:v>Верхнемамонский МР</c:v>
                </c:pt>
                <c:pt idx="23">
                  <c:v>Россошанский МР</c:v>
                </c:pt>
                <c:pt idx="24">
                  <c:v>Панинский МР</c:v>
                </c:pt>
                <c:pt idx="25">
                  <c:v>Терновский МР</c:v>
                </c:pt>
                <c:pt idx="26">
                  <c:v>Грибановский МР</c:v>
                </c:pt>
                <c:pt idx="27">
                  <c:v>Воробьевский МР</c:v>
                </c:pt>
                <c:pt idx="28">
                  <c:v>Каширский МР</c:v>
                </c:pt>
                <c:pt idx="29">
                  <c:v>Кантемировский МР</c:v>
                </c:pt>
                <c:pt idx="30">
                  <c:v>Семилукский МР</c:v>
                </c:pt>
                <c:pt idx="31">
                  <c:v>Павловский МР</c:v>
                </c:pt>
                <c:pt idx="32">
                  <c:v>Подгоренский МР</c:v>
                </c:pt>
                <c:pt idx="33">
                  <c:v>Ольховатский МР</c:v>
                </c:pt>
              </c:strCache>
            </c:strRef>
          </c:cat>
          <c:val>
            <c:numRef>
              <c:f>современ.требов!$B$3:$B$36</c:f>
              <c:numCache>
                <c:formatCode>General</c:formatCode>
                <c:ptCount val="34"/>
                <c:pt idx="0">
                  <c:v>100</c:v>
                </c:pt>
                <c:pt idx="1">
                  <c:v>100</c:v>
                </c:pt>
                <c:pt idx="2">
                  <c:v>100</c:v>
                </c:pt>
                <c:pt idx="3" formatCode="#,##0.0">
                  <c:v>94.29</c:v>
                </c:pt>
                <c:pt idx="4" formatCode="#,##0.0">
                  <c:v>97.57</c:v>
                </c:pt>
                <c:pt idx="5" formatCode="#,##0.0">
                  <c:v>92.23</c:v>
                </c:pt>
                <c:pt idx="6" formatCode="#,##0.0">
                  <c:v>92.990000000000009</c:v>
                </c:pt>
                <c:pt idx="7" formatCode="#,##0.0">
                  <c:v>95.169999999999987</c:v>
                </c:pt>
                <c:pt idx="8" formatCode="#,##0.0">
                  <c:v>86.76</c:v>
                </c:pt>
                <c:pt idx="9" formatCode="#,##0.0">
                  <c:v>93.45</c:v>
                </c:pt>
                <c:pt idx="10" formatCode="#,##0.0">
                  <c:v>92.16</c:v>
                </c:pt>
                <c:pt idx="11" formatCode="#,##0.0">
                  <c:v>92.88</c:v>
                </c:pt>
                <c:pt idx="12" formatCode="#,##0.0">
                  <c:v>92.31</c:v>
                </c:pt>
                <c:pt idx="13" formatCode="#,##0.0">
                  <c:v>92.84</c:v>
                </c:pt>
                <c:pt idx="14" formatCode="#,##0.0">
                  <c:v>92.410000000000011</c:v>
                </c:pt>
                <c:pt idx="15" formatCode="#,##0.0">
                  <c:v>91.27</c:v>
                </c:pt>
                <c:pt idx="16" formatCode="#,##0.0">
                  <c:v>89.93</c:v>
                </c:pt>
                <c:pt idx="17" formatCode="#,##0.0">
                  <c:v>94.56</c:v>
                </c:pt>
                <c:pt idx="18" formatCode="#,##0.0">
                  <c:v>92.16</c:v>
                </c:pt>
                <c:pt idx="19" formatCode="#,##0.0">
                  <c:v>91.490000000000009</c:v>
                </c:pt>
                <c:pt idx="20" formatCode="#,##0.0">
                  <c:v>88.81</c:v>
                </c:pt>
                <c:pt idx="21" formatCode="#,##0.0">
                  <c:v>95.3</c:v>
                </c:pt>
                <c:pt idx="22" formatCode="#,##0.0">
                  <c:v>88.38</c:v>
                </c:pt>
                <c:pt idx="23" formatCode="#,##0.0">
                  <c:v>88.410000000000011</c:v>
                </c:pt>
                <c:pt idx="24" formatCode="#,##0.0">
                  <c:v>89.89</c:v>
                </c:pt>
                <c:pt idx="25" formatCode="#,##0.0">
                  <c:v>89.669999999999987</c:v>
                </c:pt>
                <c:pt idx="26" formatCode="#,##0.0">
                  <c:v>88.1</c:v>
                </c:pt>
                <c:pt idx="27" formatCode="#,##0.0">
                  <c:v>92.440000000000012</c:v>
                </c:pt>
                <c:pt idx="28" formatCode="#,##0.0">
                  <c:v>86.9</c:v>
                </c:pt>
                <c:pt idx="29" formatCode="#,##0.0">
                  <c:v>85.990000000000009</c:v>
                </c:pt>
                <c:pt idx="30" formatCode="#,##0.0">
                  <c:v>84.8</c:v>
                </c:pt>
                <c:pt idx="31" formatCode="#,##0.0">
                  <c:v>89.1</c:v>
                </c:pt>
                <c:pt idx="32" formatCode="#,##0.0">
                  <c:v>84.710000000000008</c:v>
                </c:pt>
                <c:pt idx="33" formatCode="#,##0.0">
                  <c:v>80.58</c:v>
                </c:pt>
              </c:numCache>
            </c:numRef>
          </c:val>
          <c:extLst xmlns:c16r2="http://schemas.microsoft.com/office/drawing/2015/06/chart">
            <c:ext xmlns:c16="http://schemas.microsoft.com/office/drawing/2014/chart" uri="{C3380CC4-5D6E-409C-BE32-E72D297353CC}">
              <c16:uniqueId val="{00000001-08D3-41EE-9B57-14DCDEBE3C2F}"/>
            </c:ext>
          </c:extLst>
        </c:ser>
        <c:dLbls/>
        <c:marker val="1"/>
        <c:axId val="138320128"/>
        <c:axId val="138555392"/>
      </c:lineChart>
      <c:catAx>
        <c:axId val="13832012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555392"/>
        <c:crosses val="autoZero"/>
        <c:auto val="1"/>
        <c:lblAlgn val="ctr"/>
        <c:lblOffset val="100"/>
      </c:catAx>
      <c:valAx>
        <c:axId val="138555392"/>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320128"/>
        <c:crosses val="autoZero"/>
        <c:crossBetween val="between"/>
      </c:valAx>
      <c:spPr>
        <a:solidFill>
          <a:schemeClr val="accent4">
            <a:lumMod val="20000"/>
            <a:lumOff val="80000"/>
          </a:schemeClr>
        </a:solidFill>
        <a:ln>
          <a:noFill/>
        </a:ln>
        <a:effectLst/>
      </c:spPr>
    </c:plotArea>
    <c:legend>
      <c:legendPos val="b"/>
      <c:layout>
        <c:manualLayout>
          <c:xMode val="edge"/>
          <c:yMode val="edge"/>
          <c:x val="0.8525621960214298"/>
          <c:y val="2.7323801463010534E-2"/>
          <c:w val="0.1399783704588379"/>
          <c:h val="7.3646739360150273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2592805989926512E-2"/>
          <c:y val="5.7907179171448671E-2"/>
          <c:w val="0.92506043529632154"/>
          <c:h val="0.42995673153433406"/>
        </c:manualLayout>
      </c:layout>
      <c:barChart>
        <c:barDir val="col"/>
        <c:grouping val="clustered"/>
        <c:ser>
          <c:idx val="1"/>
          <c:order val="1"/>
          <c:tx>
            <c:strRef>
              <c:f>'аварийные школы'!$C$56</c:f>
              <c:strCache>
                <c:ptCount val="1"/>
                <c:pt idx="0">
                  <c:v>2022</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'аварийные школы'!$A$57:$A$87</c:f>
              <c:strCache>
                <c:ptCount val="31"/>
                <c:pt idx="0">
                  <c:v>Аннинский МР</c:v>
                </c:pt>
                <c:pt idx="1">
                  <c:v>Панинский МР</c:v>
                </c:pt>
                <c:pt idx="2">
                  <c:v>Эртильский МР</c:v>
                </c:pt>
                <c:pt idx="3">
                  <c:v>Россошанский МР</c:v>
                </c:pt>
                <c:pt idx="4">
                  <c:v>Таловский МР</c:v>
                </c:pt>
                <c:pt idx="5">
                  <c:v>Острогожский МР</c:v>
                </c:pt>
                <c:pt idx="6">
                  <c:v>Кантемировский МР</c:v>
                </c:pt>
                <c:pt idx="7">
                  <c:v>Лискинский МР</c:v>
                </c:pt>
                <c:pt idx="8">
                  <c:v>Новохоперский МР</c:v>
                </c:pt>
                <c:pt idx="9">
                  <c:v>Каширский МР</c:v>
                </c:pt>
                <c:pt idx="10">
                  <c:v>Верхнехавский МР</c:v>
                </c:pt>
                <c:pt idx="11">
                  <c:v>Калачеевский МР</c:v>
                </c:pt>
                <c:pt idx="12">
                  <c:v>Поворинский МР</c:v>
                </c:pt>
                <c:pt idx="13">
                  <c:v>Рамонский МР</c:v>
                </c:pt>
                <c:pt idx="14">
                  <c:v>Воробьевский МР</c:v>
                </c:pt>
                <c:pt idx="15">
                  <c:v>Каменский МР</c:v>
                </c:pt>
                <c:pt idx="16">
                  <c:v>Терновский МР</c:v>
                </c:pt>
                <c:pt idx="17">
                  <c:v>Петропавловский МР</c:v>
                </c:pt>
                <c:pt idx="18">
                  <c:v>Бобровский МР</c:v>
                </c:pt>
                <c:pt idx="19">
                  <c:v>Семилукский МР</c:v>
                </c:pt>
                <c:pt idx="20">
                  <c:v>ГО г. Воронеж</c:v>
                </c:pt>
                <c:pt idx="21">
                  <c:v>Бутурлиновский МР</c:v>
                </c:pt>
                <c:pt idx="22">
                  <c:v>Репьевский МР</c:v>
                </c:pt>
                <c:pt idx="23">
                  <c:v>Подгоренский МР</c:v>
                </c:pt>
                <c:pt idx="24">
                  <c:v>Новоусманский МР</c:v>
                </c:pt>
                <c:pt idx="25">
                  <c:v>Богучарский МР</c:v>
                </c:pt>
                <c:pt idx="26">
                  <c:v>Хохольский МР</c:v>
                </c:pt>
                <c:pt idx="27">
                  <c:v>Нижнедевицкий МР</c:v>
                </c:pt>
                <c:pt idx="28">
                  <c:v>Павловский МР</c:v>
                </c:pt>
                <c:pt idx="29">
                  <c:v>Борисоглебский ГО</c:v>
                </c:pt>
                <c:pt idx="30">
                  <c:v>Ольховатский МР</c:v>
                </c:pt>
              </c:strCache>
            </c:strRef>
          </c:cat>
          <c:val>
            <c:numRef>
              <c:f>'аварийные школы'!$C$57:$C$87</c:f>
              <c:numCache>
                <c:formatCode>General</c:formatCode>
                <c:ptCount val="31"/>
                <c:pt idx="0">
                  <c:v>0</c:v>
                </c:pt>
                <c:pt idx="1">
                  <c:v>0</c:v>
                </c:pt>
                <c:pt idx="2">
                  <c:v>0</c:v>
                </c:pt>
                <c:pt idx="3" formatCode="#,##0.0">
                  <c:v>2.86</c:v>
                </c:pt>
                <c:pt idx="4">
                  <c:v>4</c:v>
                </c:pt>
                <c:pt idx="5" formatCode="#,##0.0">
                  <c:v>4.17</c:v>
                </c:pt>
                <c:pt idx="6" formatCode="#,##0.0">
                  <c:v>4.3499999999999996</c:v>
                </c:pt>
                <c:pt idx="7">
                  <c:v>5</c:v>
                </c:pt>
                <c:pt idx="8" formatCode="#,##0.0">
                  <c:v>5.26</c:v>
                </c:pt>
                <c:pt idx="9" formatCode="#,##0.0">
                  <c:v>5.88</c:v>
                </c:pt>
                <c:pt idx="10" formatCode="#,##0.0">
                  <c:v>6.25</c:v>
                </c:pt>
                <c:pt idx="11" formatCode="#,##0.0">
                  <c:v>6.25</c:v>
                </c:pt>
                <c:pt idx="12" formatCode="#,##0.0">
                  <c:v>6.67</c:v>
                </c:pt>
                <c:pt idx="13" formatCode="#,##0.0">
                  <c:v>7.6899999999999995</c:v>
                </c:pt>
                <c:pt idx="14" formatCode="#,##0.0">
                  <c:v>8.33</c:v>
                </c:pt>
                <c:pt idx="15" formatCode="#,##0.0">
                  <c:v>8.33</c:v>
                </c:pt>
                <c:pt idx="16" formatCode="#,##0.0">
                  <c:v>9.09</c:v>
                </c:pt>
                <c:pt idx="17" formatCode="#,##0.0">
                  <c:v>9.09</c:v>
                </c:pt>
                <c:pt idx="18" formatCode="#,##0.0">
                  <c:v>9.52</c:v>
                </c:pt>
                <c:pt idx="19" formatCode="#,##0.0">
                  <c:v>9.52</c:v>
                </c:pt>
                <c:pt idx="20">
                  <c:v>10</c:v>
                </c:pt>
                <c:pt idx="21">
                  <c:v>10</c:v>
                </c:pt>
                <c:pt idx="22" formatCode="#,##0.0">
                  <c:v>12.5</c:v>
                </c:pt>
                <c:pt idx="23" formatCode="#,##0.0">
                  <c:v>14.29</c:v>
                </c:pt>
                <c:pt idx="24" formatCode="#,##0.0">
                  <c:v>15.38</c:v>
                </c:pt>
                <c:pt idx="25">
                  <c:v>16</c:v>
                </c:pt>
                <c:pt idx="26" formatCode="#,##0.0">
                  <c:v>16.670000000000005</c:v>
                </c:pt>
                <c:pt idx="27">
                  <c:v>20</c:v>
                </c:pt>
                <c:pt idx="28">
                  <c:v>20</c:v>
                </c:pt>
                <c:pt idx="29">
                  <c:v>25</c:v>
                </c:pt>
                <c:pt idx="30" formatCode="#,##0.0">
                  <c:v>28.57</c:v>
                </c:pt>
              </c:numCache>
            </c:numRef>
          </c:val>
          <c:extLst xmlns:c16r2="http://schemas.microsoft.com/office/drawing/2015/06/chart">
            <c:ext xmlns:c16="http://schemas.microsoft.com/office/drawing/2014/chart" uri="{C3380CC4-5D6E-409C-BE32-E72D297353CC}">
              <c16:uniqueId val="{00000000-3CB6-4268-AB65-7BB895F44E27}"/>
            </c:ext>
          </c:extLst>
        </c:ser>
        <c:dLbls/>
        <c:gapWidth val="143"/>
        <c:axId val="136788608"/>
        <c:axId val="136806784"/>
      </c:barChart>
      <c:lineChart>
        <c:grouping val="standard"/>
        <c:ser>
          <c:idx val="0"/>
          <c:order val="0"/>
          <c:tx>
            <c:strRef>
              <c:f>'аварийные школы'!$B$56</c:f>
              <c:strCache>
                <c:ptCount val="1"/>
                <c:pt idx="0">
                  <c:v>2021</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'аварийные школы'!$A$57:$A$87</c:f>
              <c:strCache>
                <c:ptCount val="31"/>
                <c:pt idx="0">
                  <c:v>Аннинский МР</c:v>
                </c:pt>
                <c:pt idx="1">
                  <c:v>Панинский МР</c:v>
                </c:pt>
                <c:pt idx="2">
                  <c:v>Эртильский МР</c:v>
                </c:pt>
                <c:pt idx="3">
                  <c:v>Россошанский МР</c:v>
                </c:pt>
                <c:pt idx="4">
                  <c:v>Таловский МР</c:v>
                </c:pt>
                <c:pt idx="5">
                  <c:v>Острогожский МР</c:v>
                </c:pt>
                <c:pt idx="6">
                  <c:v>Кантемировский МР</c:v>
                </c:pt>
                <c:pt idx="7">
                  <c:v>Лискинский МР</c:v>
                </c:pt>
                <c:pt idx="8">
                  <c:v>Новохоперский МР</c:v>
                </c:pt>
                <c:pt idx="9">
                  <c:v>Каширский МР</c:v>
                </c:pt>
                <c:pt idx="10">
                  <c:v>Верхнехавский МР</c:v>
                </c:pt>
                <c:pt idx="11">
                  <c:v>Калачеевский МР</c:v>
                </c:pt>
                <c:pt idx="12">
                  <c:v>Поворинский МР</c:v>
                </c:pt>
                <c:pt idx="13">
                  <c:v>Рамонский МР</c:v>
                </c:pt>
                <c:pt idx="14">
                  <c:v>Воробьевский МР</c:v>
                </c:pt>
                <c:pt idx="15">
                  <c:v>Каменский МР</c:v>
                </c:pt>
                <c:pt idx="16">
                  <c:v>Терновский МР</c:v>
                </c:pt>
                <c:pt idx="17">
                  <c:v>Петропавловский МР</c:v>
                </c:pt>
                <c:pt idx="18">
                  <c:v>Бобровский МР</c:v>
                </c:pt>
                <c:pt idx="19">
                  <c:v>Семилукский МР</c:v>
                </c:pt>
                <c:pt idx="20">
                  <c:v>ГО г. Воронеж</c:v>
                </c:pt>
                <c:pt idx="21">
                  <c:v>Бутурлиновский МР</c:v>
                </c:pt>
                <c:pt idx="22">
                  <c:v>Репьевский МР</c:v>
                </c:pt>
                <c:pt idx="23">
                  <c:v>Подгоренский МР</c:v>
                </c:pt>
                <c:pt idx="24">
                  <c:v>Новоусманский МР</c:v>
                </c:pt>
                <c:pt idx="25">
                  <c:v>Богучарский МР</c:v>
                </c:pt>
                <c:pt idx="26">
                  <c:v>Хохольский МР</c:v>
                </c:pt>
                <c:pt idx="27">
                  <c:v>Нижнедевицкий МР</c:v>
                </c:pt>
                <c:pt idx="28">
                  <c:v>Павловский МР</c:v>
                </c:pt>
                <c:pt idx="29">
                  <c:v>Борисоглебский ГО</c:v>
                </c:pt>
                <c:pt idx="30">
                  <c:v>Ольховатский МР</c:v>
                </c:pt>
              </c:strCache>
            </c:strRef>
          </c:cat>
          <c:val>
            <c:numRef>
              <c:f>'аварийные школы'!$B$57:$B$87</c:f>
              <c:numCache>
                <c:formatCode>#,##0.0</c:formatCode>
                <c:ptCount val="31"/>
                <c:pt idx="0" formatCode="General">
                  <c:v>5</c:v>
                </c:pt>
                <c:pt idx="1">
                  <c:v>7.14</c:v>
                </c:pt>
                <c:pt idx="2">
                  <c:v>27.27</c:v>
                </c:pt>
                <c:pt idx="3">
                  <c:v>2.7</c:v>
                </c:pt>
                <c:pt idx="4" formatCode="General">
                  <c:v>4</c:v>
                </c:pt>
                <c:pt idx="5">
                  <c:v>4.17</c:v>
                </c:pt>
                <c:pt idx="6">
                  <c:v>4.3499999999999996</c:v>
                </c:pt>
                <c:pt idx="7" formatCode="General">
                  <c:v>5</c:v>
                </c:pt>
                <c:pt idx="8">
                  <c:v>5.26</c:v>
                </c:pt>
                <c:pt idx="9">
                  <c:v>5.88</c:v>
                </c:pt>
                <c:pt idx="10">
                  <c:v>6.25</c:v>
                </c:pt>
                <c:pt idx="11">
                  <c:v>6.25</c:v>
                </c:pt>
                <c:pt idx="12">
                  <c:v>6.67</c:v>
                </c:pt>
                <c:pt idx="13">
                  <c:v>7.6899999999999995</c:v>
                </c:pt>
                <c:pt idx="14" formatCode="General">
                  <c:v>0</c:v>
                </c:pt>
                <c:pt idx="15">
                  <c:v>8.33</c:v>
                </c:pt>
                <c:pt idx="16">
                  <c:v>9.09</c:v>
                </c:pt>
                <c:pt idx="17">
                  <c:v>18.18</c:v>
                </c:pt>
                <c:pt idx="18">
                  <c:v>9.52</c:v>
                </c:pt>
                <c:pt idx="19">
                  <c:v>14.29</c:v>
                </c:pt>
                <c:pt idx="20" formatCode="General">
                  <c:v>10</c:v>
                </c:pt>
                <c:pt idx="21" formatCode="General">
                  <c:v>10</c:v>
                </c:pt>
                <c:pt idx="22">
                  <c:v>12.5</c:v>
                </c:pt>
                <c:pt idx="23">
                  <c:v>7.14</c:v>
                </c:pt>
                <c:pt idx="24" formatCode="General">
                  <c:v>12</c:v>
                </c:pt>
                <c:pt idx="25" formatCode="General">
                  <c:v>4</c:v>
                </c:pt>
                <c:pt idx="26" formatCode="General">
                  <c:v>0</c:v>
                </c:pt>
                <c:pt idx="27" formatCode="General">
                  <c:v>10</c:v>
                </c:pt>
                <c:pt idx="28">
                  <c:v>16.670000000000005</c:v>
                </c:pt>
                <c:pt idx="29">
                  <c:v>23.53</c:v>
                </c:pt>
                <c:pt idx="30">
                  <c:v>28.57</c:v>
                </c:pt>
              </c:numCache>
            </c:numRef>
          </c:val>
          <c:extLst xmlns:c16r2="http://schemas.microsoft.com/office/drawing/2015/06/chart">
            <c:ext xmlns:c16="http://schemas.microsoft.com/office/drawing/2014/chart" uri="{C3380CC4-5D6E-409C-BE32-E72D297353CC}">
              <c16:uniqueId val="{00000001-3CB6-4268-AB65-7BB895F44E27}"/>
            </c:ext>
          </c:extLst>
        </c:ser>
        <c:dLbls/>
        <c:marker val="1"/>
        <c:axId val="136788608"/>
        <c:axId val="136806784"/>
      </c:lineChart>
      <c:catAx>
        <c:axId val="13678860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806784"/>
        <c:crosses val="autoZero"/>
        <c:auto val="1"/>
        <c:lblAlgn val="ctr"/>
        <c:lblOffset val="100"/>
      </c:catAx>
      <c:valAx>
        <c:axId val="136806784"/>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6788608"/>
        <c:crosses val="autoZero"/>
        <c:crossBetween val="between"/>
        <c:majorUnit val="5"/>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1.9210355378193961E-2"/>
          <c:y val="0.85137724937469417"/>
          <c:w val="0.17130233704770842"/>
          <c:h val="0.10508667205145376"/>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'аварийные школы'!$A$39:$A$42</c:f>
              <c:strCache>
                <c:ptCount val="4"/>
                <c:pt idx="0">
                  <c:v>2019г.</c:v>
                </c:pt>
                <c:pt idx="1">
                  <c:v>2020г.</c:v>
                </c:pt>
                <c:pt idx="2">
                  <c:v>2021г.</c:v>
                </c:pt>
                <c:pt idx="3">
                  <c:v>2022г.</c:v>
                </c:pt>
              </c:strCache>
            </c:strRef>
          </c:cat>
          <c:val>
            <c:numRef>
              <c:f>'аварийные школы'!$B$39:$B$42</c:f>
              <c:numCache>
                <c:formatCode>General</c:formatCode>
                <c:ptCount val="4"/>
                <c:pt idx="0">
                  <c:v>4.3</c:v>
                </c:pt>
                <c:pt idx="1">
                  <c:v>2.8</c:v>
                </c:pt>
                <c:pt idx="2">
                  <c:v>8.3000000000000007</c:v>
                </c:pt>
                <c:pt idx="3">
                  <c:v>8.8000000000000007</c:v>
                </c:pt>
              </c:numCache>
            </c:numRef>
          </c:val>
          <c:extLst xmlns:c16r2="http://schemas.microsoft.com/office/drawing/2015/06/chart">
            <c:ext xmlns:c16="http://schemas.microsoft.com/office/drawing/2014/chart" uri="{C3380CC4-5D6E-409C-BE32-E72D297353CC}">
              <c16:uniqueId val="{00000000-5845-482C-B3B0-B593980C6139}"/>
            </c:ext>
          </c:extLst>
        </c:ser>
        <c:dLbls/>
        <c:marker val="1"/>
        <c:axId val="138813440"/>
        <c:axId val="138814976"/>
      </c:lineChart>
      <c:catAx>
        <c:axId val="1388134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814976"/>
        <c:crosses val="autoZero"/>
        <c:auto val="1"/>
        <c:lblAlgn val="ctr"/>
        <c:lblOffset val="100"/>
      </c:catAx>
      <c:valAx>
        <c:axId val="138814976"/>
        <c:scaling>
          <c:orientation val="minMax"/>
          <c:max val="9"/>
          <c:min val="2"/>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8813440"/>
        <c:crosses val="autoZero"/>
        <c:crossBetween val="between"/>
        <c:majorUnit val="1"/>
        <c:minorUnit val="0.5"/>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здоровье!$C$2</c:f>
              <c:strCache>
                <c:ptCount val="1"/>
                <c:pt idx="0">
                  <c:v>2022</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C00000"/>
              </a:solidFill>
            </a:ln>
            <a:effectLst/>
          </c:spPr>
          <c:dLbls>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здоровье!$A$3:$A$36</c:f>
              <c:strCache>
                <c:ptCount val="34"/>
                <c:pt idx="0">
                  <c:v>Семилукский МР</c:v>
                </c:pt>
                <c:pt idx="1">
                  <c:v>Верхнехавский МР</c:v>
                </c:pt>
                <c:pt idx="2">
                  <c:v>Воробьевский МР</c:v>
                </c:pt>
                <c:pt idx="3">
                  <c:v>Верхнемамонский МР</c:v>
                </c:pt>
                <c:pt idx="4">
                  <c:v>Терновский МР</c:v>
                </c:pt>
                <c:pt idx="5">
                  <c:v>Борисоглебский ГО</c:v>
                </c:pt>
                <c:pt idx="6">
                  <c:v>Новохоперский МР</c:v>
                </c:pt>
                <c:pt idx="7">
                  <c:v>Бутурлиновский МР</c:v>
                </c:pt>
                <c:pt idx="8">
                  <c:v>Поворинский МР</c:v>
                </c:pt>
                <c:pt idx="9">
                  <c:v>ГО г. Нововоронеж</c:v>
                </c:pt>
                <c:pt idx="10">
                  <c:v>Эртильский МР</c:v>
                </c:pt>
                <c:pt idx="11">
                  <c:v>Острогожский МР</c:v>
                </c:pt>
                <c:pt idx="12">
                  <c:v>Новоусманский МР</c:v>
                </c:pt>
                <c:pt idx="13">
                  <c:v>Нижнедевицкий МР</c:v>
                </c:pt>
                <c:pt idx="14">
                  <c:v>Бобровский МР</c:v>
                </c:pt>
                <c:pt idx="15">
                  <c:v>Таловский МР</c:v>
                </c:pt>
                <c:pt idx="16">
                  <c:v>Петропавловский МР</c:v>
                </c:pt>
                <c:pt idx="17">
                  <c:v>Панинский МР</c:v>
                </c:pt>
                <c:pt idx="18">
                  <c:v>Каширский МР</c:v>
                </c:pt>
                <c:pt idx="19">
                  <c:v>Рамонский МР</c:v>
                </c:pt>
                <c:pt idx="20">
                  <c:v>Павловский МР</c:v>
                </c:pt>
                <c:pt idx="21">
                  <c:v>Аннинский МР</c:v>
                </c:pt>
                <c:pt idx="22">
                  <c:v>Грибановский МР</c:v>
                </c:pt>
                <c:pt idx="23">
                  <c:v>ГО г. Воронеж</c:v>
                </c:pt>
                <c:pt idx="24">
                  <c:v>Лискинский МР</c:v>
                </c:pt>
                <c:pt idx="25">
                  <c:v>Каменский МР</c:v>
                </c:pt>
                <c:pt idx="26">
                  <c:v>Богучарский МР</c:v>
                </c:pt>
                <c:pt idx="27">
                  <c:v>Россошанский МР</c:v>
                </c:pt>
                <c:pt idx="28">
                  <c:v>Репьевский МР</c:v>
                </c:pt>
                <c:pt idx="29">
                  <c:v>Калачеевский МР</c:v>
                </c:pt>
                <c:pt idx="30">
                  <c:v>Ольховатский МР</c:v>
                </c:pt>
                <c:pt idx="31">
                  <c:v>Кантемировский МР</c:v>
                </c:pt>
                <c:pt idx="32">
                  <c:v>Хохольский МР</c:v>
                </c:pt>
                <c:pt idx="33">
                  <c:v>Подгоренский МР</c:v>
                </c:pt>
              </c:strCache>
            </c:strRef>
          </c:cat>
          <c:val>
            <c:numRef>
              <c:f>здоровье!$C$3:$C$36</c:f>
              <c:numCache>
                <c:formatCode>#,##0.0</c:formatCode>
                <c:ptCount val="34"/>
                <c:pt idx="0">
                  <c:v>95.33</c:v>
                </c:pt>
                <c:pt idx="1">
                  <c:v>92.01</c:v>
                </c:pt>
                <c:pt idx="2">
                  <c:v>89.57</c:v>
                </c:pt>
                <c:pt idx="3">
                  <c:v>88.84</c:v>
                </c:pt>
                <c:pt idx="4">
                  <c:v>88.6</c:v>
                </c:pt>
                <c:pt idx="5">
                  <c:v>88.149999999999991</c:v>
                </c:pt>
                <c:pt idx="6">
                  <c:v>87.14</c:v>
                </c:pt>
                <c:pt idx="7">
                  <c:v>86.98</c:v>
                </c:pt>
                <c:pt idx="8">
                  <c:v>86.460000000000008</c:v>
                </c:pt>
                <c:pt idx="9">
                  <c:v>85.8</c:v>
                </c:pt>
                <c:pt idx="10">
                  <c:v>85.55</c:v>
                </c:pt>
                <c:pt idx="11">
                  <c:v>85.11</c:v>
                </c:pt>
                <c:pt idx="12">
                  <c:v>84.9</c:v>
                </c:pt>
                <c:pt idx="13">
                  <c:v>84.52</c:v>
                </c:pt>
                <c:pt idx="14">
                  <c:v>84.07</c:v>
                </c:pt>
                <c:pt idx="15">
                  <c:v>82.11</c:v>
                </c:pt>
                <c:pt idx="16">
                  <c:v>81.23</c:v>
                </c:pt>
                <c:pt idx="17">
                  <c:v>80.77</c:v>
                </c:pt>
                <c:pt idx="18">
                  <c:v>80.45</c:v>
                </c:pt>
                <c:pt idx="19">
                  <c:v>80.410000000000011</c:v>
                </c:pt>
                <c:pt idx="20">
                  <c:v>79.959999999999994</c:v>
                </c:pt>
                <c:pt idx="21">
                  <c:v>79.940000000000012</c:v>
                </c:pt>
                <c:pt idx="22">
                  <c:v>79.66</c:v>
                </c:pt>
                <c:pt idx="23">
                  <c:v>79.440000000000012</c:v>
                </c:pt>
                <c:pt idx="24">
                  <c:v>79.42</c:v>
                </c:pt>
                <c:pt idx="25">
                  <c:v>78.790000000000006</c:v>
                </c:pt>
                <c:pt idx="26">
                  <c:v>78.78</c:v>
                </c:pt>
                <c:pt idx="27">
                  <c:v>77.78</c:v>
                </c:pt>
                <c:pt idx="28">
                  <c:v>76.92</c:v>
                </c:pt>
                <c:pt idx="29">
                  <c:v>75.02</c:v>
                </c:pt>
                <c:pt idx="30">
                  <c:v>72.56</c:v>
                </c:pt>
                <c:pt idx="31">
                  <c:v>70.61</c:v>
                </c:pt>
                <c:pt idx="32">
                  <c:v>68.959999999999994</c:v>
                </c:pt>
                <c:pt idx="33">
                  <c:v>67.77</c:v>
                </c:pt>
              </c:numCache>
            </c:numRef>
          </c:val>
          <c:extLst xmlns:c16r2="http://schemas.microsoft.com/office/drawing/2015/06/chart">
            <c:ext xmlns:c16="http://schemas.microsoft.com/office/drawing/2014/chart" uri="{C3380CC4-5D6E-409C-BE32-E72D297353CC}">
              <c16:uniqueId val="{00000000-8152-4224-9AAB-FC28BD1C1DD8}"/>
            </c:ext>
          </c:extLst>
        </c:ser>
        <c:dLbls/>
        <c:gapWidth val="92"/>
        <c:axId val="139152384"/>
        <c:axId val="139158272"/>
      </c:barChart>
      <c:lineChart>
        <c:grouping val="standard"/>
        <c:ser>
          <c:idx val="0"/>
          <c:order val="0"/>
          <c:tx>
            <c:strRef>
              <c:f>здоровье!$B$2</c:f>
              <c:strCache>
                <c:ptCount val="1"/>
                <c:pt idx="0">
                  <c:v>2021</c:v>
                </c:pt>
              </c:strCache>
            </c:strRef>
          </c:tx>
          <c:spPr>
            <a:ln w="28575" cap="rnd">
              <a:solidFill>
                <a:srgbClr val="002060"/>
              </a:solidFill>
              <a:prstDash val="sysDash"/>
              <a:round/>
            </a:ln>
            <a:effectLst/>
          </c:spPr>
          <c:marker>
            <c:symbol val="circle"/>
            <c:size val="5"/>
            <c:spPr>
              <a:solidFill>
                <a:srgbClr val="FFFF00"/>
              </a:solidFill>
              <a:ln w="9525">
                <a:solidFill>
                  <a:srgbClr val="0000FF"/>
                </a:solidFill>
              </a:ln>
              <a:effectLst/>
            </c:spPr>
          </c:marker>
          <c:cat>
            <c:strRef>
              <c:f>здоровье!$A$3:$A$36</c:f>
              <c:strCache>
                <c:ptCount val="34"/>
                <c:pt idx="0">
                  <c:v>Семилукский МР</c:v>
                </c:pt>
                <c:pt idx="1">
                  <c:v>Верхнехавский МР</c:v>
                </c:pt>
                <c:pt idx="2">
                  <c:v>Воробьевский МР</c:v>
                </c:pt>
                <c:pt idx="3">
                  <c:v>Верхнемамонский МР</c:v>
                </c:pt>
                <c:pt idx="4">
                  <c:v>Терновский МР</c:v>
                </c:pt>
                <c:pt idx="5">
                  <c:v>Борисоглебский ГО</c:v>
                </c:pt>
                <c:pt idx="6">
                  <c:v>Новохоперский МР</c:v>
                </c:pt>
                <c:pt idx="7">
                  <c:v>Бутурлиновский МР</c:v>
                </c:pt>
                <c:pt idx="8">
                  <c:v>Поворинский МР</c:v>
                </c:pt>
                <c:pt idx="9">
                  <c:v>ГО г. Нововоронеж</c:v>
                </c:pt>
                <c:pt idx="10">
                  <c:v>Эртильский МР</c:v>
                </c:pt>
                <c:pt idx="11">
                  <c:v>Острогожский МР</c:v>
                </c:pt>
                <c:pt idx="12">
                  <c:v>Новоусманский МР</c:v>
                </c:pt>
                <c:pt idx="13">
                  <c:v>Нижнедевицкий МР</c:v>
                </c:pt>
                <c:pt idx="14">
                  <c:v>Бобровский МР</c:v>
                </c:pt>
                <c:pt idx="15">
                  <c:v>Таловский МР</c:v>
                </c:pt>
                <c:pt idx="16">
                  <c:v>Петропавловский МР</c:v>
                </c:pt>
                <c:pt idx="17">
                  <c:v>Панинский МР</c:v>
                </c:pt>
                <c:pt idx="18">
                  <c:v>Каширский МР</c:v>
                </c:pt>
                <c:pt idx="19">
                  <c:v>Рамонский МР</c:v>
                </c:pt>
                <c:pt idx="20">
                  <c:v>Павловский МР</c:v>
                </c:pt>
                <c:pt idx="21">
                  <c:v>Аннинский МР</c:v>
                </c:pt>
                <c:pt idx="22">
                  <c:v>Грибановский МР</c:v>
                </c:pt>
                <c:pt idx="23">
                  <c:v>ГО г. Воронеж</c:v>
                </c:pt>
                <c:pt idx="24">
                  <c:v>Лискинский МР</c:v>
                </c:pt>
                <c:pt idx="25">
                  <c:v>Каменский МР</c:v>
                </c:pt>
                <c:pt idx="26">
                  <c:v>Богучарский МР</c:v>
                </c:pt>
                <c:pt idx="27">
                  <c:v>Россошанский МР</c:v>
                </c:pt>
                <c:pt idx="28">
                  <c:v>Репьевский МР</c:v>
                </c:pt>
                <c:pt idx="29">
                  <c:v>Калачеевский МР</c:v>
                </c:pt>
                <c:pt idx="30">
                  <c:v>Ольховатский МР</c:v>
                </c:pt>
                <c:pt idx="31">
                  <c:v>Кантемировский МР</c:v>
                </c:pt>
                <c:pt idx="32">
                  <c:v>Хохольский МР</c:v>
                </c:pt>
                <c:pt idx="33">
                  <c:v>Подгоренский МР</c:v>
                </c:pt>
              </c:strCache>
            </c:strRef>
          </c:cat>
          <c:val>
            <c:numRef>
              <c:f>здоровье!$B$3:$B$36</c:f>
              <c:numCache>
                <c:formatCode>General</c:formatCode>
                <c:ptCount val="34"/>
                <c:pt idx="0" formatCode="#,##0.0">
                  <c:v>95.02</c:v>
                </c:pt>
                <c:pt idx="1">
                  <c:v>92</c:v>
                </c:pt>
                <c:pt idx="2" formatCode="#,##0.0">
                  <c:v>98.179999999999993</c:v>
                </c:pt>
                <c:pt idx="3" formatCode="#,##0.0">
                  <c:v>81.14</c:v>
                </c:pt>
                <c:pt idx="4" formatCode="#,##0.0">
                  <c:v>83.28</c:v>
                </c:pt>
                <c:pt idx="5" formatCode="#,##0.0">
                  <c:v>88.02</c:v>
                </c:pt>
                <c:pt idx="6" formatCode="#,##0.0">
                  <c:v>86.910000000000011</c:v>
                </c:pt>
                <c:pt idx="7" formatCode="#,##0.0">
                  <c:v>89.26</c:v>
                </c:pt>
                <c:pt idx="8" formatCode="#,##0.0">
                  <c:v>86.43</c:v>
                </c:pt>
                <c:pt idx="9" formatCode="#,##0.0">
                  <c:v>82.179999999999993</c:v>
                </c:pt>
                <c:pt idx="10" formatCode="#,##0.0">
                  <c:v>91.14</c:v>
                </c:pt>
                <c:pt idx="11" formatCode="#,##0.0">
                  <c:v>85.1</c:v>
                </c:pt>
                <c:pt idx="12" formatCode="#,##0.0">
                  <c:v>86.990000000000009</c:v>
                </c:pt>
                <c:pt idx="13" formatCode="#,##0.0">
                  <c:v>84.05</c:v>
                </c:pt>
                <c:pt idx="14" formatCode="#,##0.0">
                  <c:v>84.02</c:v>
                </c:pt>
                <c:pt idx="15" formatCode="#,##0.0">
                  <c:v>80.72</c:v>
                </c:pt>
                <c:pt idx="16" formatCode="#,##0.0">
                  <c:v>81.510000000000005</c:v>
                </c:pt>
                <c:pt idx="17" formatCode="#,##0.0">
                  <c:v>81.11</c:v>
                </c:pt>
                <c:pt idx="18" formatCode="#,##0.0">
                  <c:v>80.47</c:v>
                </c:pt>
                <c:pt idx="19" formatCode="#,##0.0">
                  <c:v>84.86</c:v>
                </c:pt>
                <c:pt idx="20" formatCode="#,##0.0">
                  <c:v>81.260000000000005</c:v>
                </c:pt>
                <c:pt idx="21" formatCode="#,##0.0">
                  <c:v>79.900000000000006</c:v>
                </c:pt>
                <c:pt idx="22" formatCode="#,##0.0">
                  <c:v>79.98</c:v>
                </c:pt>
                <c:pt idx="23" formatCode="#,##0.0">
                  <c:v>79.459999999999994</c:v>
                </c:pt>
                <c:pt idx="24" formatCode="#,##0.0">
                  <c:v>78.58</c:v>
                </c:pt>
                <c:pt idx="25" formatCode="#,##0.0">
                  <c:v>82.61999999999999</c:v>
                </c:pt>
                <c:pt idx="26" formatCode="#,##0.0">
                  <c:v>79.61</c:v>
                </c:pt>
                <c:pt idx="27" formatCode="#,##0.0">
                  <c:v>77.8</c:v>
                </c:pt>
                <c:pt idx="28" formatCode="#,##0.0">
                  <c:v>76.86</c:v>
                </c:pt>
                <c:pt idx="29" formatCode="#,##0.0">
                  <c:v>79.669999999999987</c:v>
                </c:pt>
                <c:pt idx="30" formatCode="#,##0.0">
                  <c:v>72.55</c:v>
                </c:pt>
                <c:pt idx="31" formatCode="#,##0.0">
                  <c:v>82.59</c:v>
                </c:pt>
                <c:pt idx="32" formatCode="#,##0.0">
                  <c:v>68.89</c:v>
                </c:pt>
                <c:pt idx="33" formatCode="#,##0.0">
                  <c:v>67.53</c:v>
                </c:pt>
              </c:numCache>
            </c:numRef>
          </c:val>
          <c:extLst xmlns:c16r2="http://schemas.microsoft.com/office/drawing/2015/06/chart">
            <c:ext xmlns:c16="http://schemas.microsoft.com/office/drawing/2014/chart" uri="{C3380CC4-5D6E-409C-BE32-E72D297353CC}">
              <c16:uniqueId val="{00000001-8152-4224-9AAB-FC28BD1C1DD8}"/>
            </c:ext>
          </c:extLst>
        </c:ser>
        <c:dLbls/>
        <c:marker val="1"/>
        <c:axId val="139152384"/>
        <c:axId val="139158272"/>
      </c:lineChart>
      <c:catAx>
        <c:axId val="1391523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158272"/>
        <c:crosses val="autoZero"/>
        <c:auto val="1"/>
        <c:lblAlgn val="ctr"/>
        <c:lblOffset val="100"/>
      </c:catAx>
      <c:valAx>
        <c:axId val="139158272"/>
        <c:scaling>
          <c:orientation val="minMax"/>
          <c:max val="100"/>
          <c:min val="0"/>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152384"/>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7919473683381123"/>
          <c:y val="8.3596407201010581E-2"/>
          <c:w val="0.18583406952179762"/>
          <c:h val="7.1203030000996731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6"/>
            <c:spPr>
              <a:solidFill>
                <a:srgbClr val="C0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здоровье!$A$38:$A$41</c:f>
              <c:strCache>
                <c:ptCount val="4"/>
                <c:pt idx="0">
                  <c:v>2019г.</c:v>
                </c:pt>
                <c:pt idx="1">
                  <c:v>2020г.</c:v>
                </c:pt>
                <c:pt idx="2">
                  <c:v>2021г.</c:v>
                </c:pt>
                <c:pt idx="3">
                  <c:v>2022г.</c:v>
                </c:pt>
              </c:strCache>
            </c:strRef>
          </c:cat>
          <c:val>
            <c:numRef>
              <c:f>здоровье!$B$38:$B$41</c:f>
              <c:numCache>
                <c:formatCode>#,##0.0</c:formatCode>
                <c:ptCount val="4"/>
                <c:pt idx="0">
                  <c:v>83.5</c:v>
                </c:pt>
                <c:pt idx="1">
                  <c:v>84.2</c:v>
                </c:pt>
                <c:pt idx="2">
                  <c:v>81.3</c:v>
                </c:pt>
                <c:pt idx="3">
                  <c:v>79.5</c:v>
                </c:pt>
              </c:numCache>
            </c:numRef>
          </c:val>
          <c:extLst xmlns:c16r2="http://schemas.microsoft.com/office/drawing/2015/06/chart">
            <c:ext xmlns:c16="http://schemas.microsoft.com/office/drawing/2014/chart" uri="{C3380CC4-5D6E-409C-BE32-E72D297353CC}">
              <c16:uniqueId val="{00000000-FFF6-458C-8D2C-94F03A90A2C6}"/>
            </c:ext>
          </c:extLst>
        </c:ser>
        <c:dLbls/>
        <c:marker val="1"/>
        <c:axId val="139286016"/>
        <c:axId val="139287552"/>
      </c:lineChart>
      <c:catAx>
        <c:axId val="13928601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287552"/>
        <c:crosses val="autoZero"/>
        <c:auto val="1"/>
        <c:lblAlgn val="ctr"/>
        <c:lblOffset val="100"/>
      </c:catAx>
      <c:valAx>
        <c:axId val="139287552"/>
        <c:scaling>
          <c:orientation val="minMax"/>
          <c:max val="86"/>
          <c:min val="78"/>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286016"/>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FF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 смена'!$A$41:$A$44</c:f>
              <c:strCache>
                <c:ptCount val="4"/>
                <c:pt idx="0">
                  <c:v>2019г.</c:v>
                </c:pt>
                <c:pt idx="1">
                  <c:v>2020г.</c:v>
                </c:pt>
                <c:pt idx="2">
                  <c:v>2021г.</c:v>
                </c:pt>
                <c:pt idx="3">
                  <c:v>2022г.</c:v>
                </c:pt>
              </c:strCache>
            </c:strRef>
          </c:cat>
          <c:val>
            <c:numRef>
              <c:f>'2 смена'!$B$41:$B$44</c:f>
              <c:numCache>
                <c:formatCode>General</c:formatCode>
                <c:ptCount val="4"/>
                <c:pt idx="0">
                  <c:v>9.6</c:v>
                </c:pt>
                <c:pt idx="1">
                  <c:v>11.1</c:v>
                </c:pt>
                <c:pt idx="2">
                  <c:v>11.4</c:v>
                </c:pt>
                <c:pt idx="3">
                  <c:v>11</c:v>
                </c:pt>
              </c:numCache>
            </c:numRef>
          </c:val>
          <c:extLst xmlns:c16r2="http://schemas.microsoft.com/office/drawing/2015/06/chart">
            <c:ext xmlns:c16="http://schemas.microsoft.com/office/drawing/2014/chart" uri="{C3380CC4-5D6E-409C-BE32-E72D297353CC}">
              <c16:uniqueId val="{00000000-DB2C-4B8A-8605-612234E5165E}"/>
            </c:ext>
          </c:extLst>
        </c:ser>
        <c:dLbls/>
        <c:marker val="1"/>
        <c:axId val="139512832"/>
        <c:axId val="139420032"/>
      </c:lineChart>
      <c:catAx>
        <c:axId val="13951283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420032"/>
        <c:crosses val="autoZero"/>
        <c:auto val="1"/>
        <c:lblAlgn val="ctr"/>
        <c:lblOffset val="100"/>
      </c:catAx>
      <c:valAx>
        <c:axId val="139420032"/>
        <c:scaling>
          <c:orientation val="minMax"/>
          <c:max val="13"/>
          <c:min val="9"/>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512832"/>
        <c:crosses val="autoZero"/>
        <c:crossBetween val="between"/>
        <c:majorUnit val="1"/>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расходы!$C$3</c:f>
              <c:strCache>
                <c:ptCount val="1"/>
                <c:pt idx="0">
                  <c:v>2022</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расходы!$A$4:$A$37</c:f>
              <c:strCache>
                <c:ptCount val="34"/>
                <c:pt idx="0">
                  <c:v>Бобровский МР</c:v>
                </c:pt>
                <c:pt idx="1">
                  <c:v>Нижнедевицкий МР</c:v>
                </c:pt>
                <c:pt idx="2">
                  <c:v>Рамонский МР</c:v>
                </c:pt>
                <c:pt idx="3">
                  <c:v>Аннинский МР</c:v>
                </c:pt>
                <c:pt idx="4">
                  <c:v>Воробьевский МР</c:v>
                </c:pt>
                <c:pt idx="5">
                  <c:v>Эртильский МР</c:v>
                </c:pt>
                <c:pt idx="6">
                  <c:v>Панинский МР</c:v>
                </c:pt>
                <c:pt idx="7">
                  <c:v>Терновский МР</c:v>
                </c:pt>
                <c:pt idx="8">
                  <c:v>Калачеевский МР</c:v>
                </c:pt>
                <c:pt idx="9">
                  <c:v>Петропавловский МР</c:v>
                </c:pt>
                <c:pt idx="10">
                  <c:v>Таловский МР</c:v>
                </c:pt>
                <c:pt idx="11">
                  <c:v>Верхнемамонский МР</c:v>
                </c:pt>
                <c:pt idx="12">
                  <c:v>Кантемировский МР</c:v>
                </c:pt>
                <c:pt idx="13">
                  <c:v>Каширский МР</c:v>
                </c:pt>
                <c:pt idx="14">
                  <c:v>Каменский МР</c:v>
                </c:pt>
                <c:pt idx="15">
                  <c:v>Грибановский МР</c:v>
                </c:pt>
                <c:pt idx="16">
                  <c:v>Верхнехавский МР</c:v>
                </c:pt>
                <c:pt idx="17">
                  <c:v>Ольховатский МР</c:v>
                </c:pt>
                <c:pt idx="18">
                  <c:v>Бутурлиновский МР</c:v>
                </c:pt>
                <c:pt idx="19">
                  <c:v>Подгоренский МР</c:v>
                </c:pt>
                <c:pt idx="20">
                  <c:v>Репьевский МР</c:v>
                </c:pt>
                <c:pt idx="21">
                  <c:v>Богучарский МР</c:v>
                </c:pt>
                <c:pt idx="22">
                  <c:v>Семилукский МР</c:v>
                </c:pt>
                <c:pt idx="23">
                  <c:v>Павловский МР</c:v>
                </c:pt>
                <c:pt idx="24">
                  <c:v>Новоусманский МР</c:v>
                </c:pt>
                <c:pt idx="25">
                  <c:v>Новохоперский МР</c:v>
                </c:pt>
                <c:pt idx="26">
                  <c:v>Лискинский МР</c:v>
                </c:pt>
                <c:pt idx="27">
                  <c:v>Хохольский МР</c:v>
                </c:pt>
                <c:pt idx="28">
                  <c:v>Борисоглебский ГО</c:v>
                </c:pt>
                <c:pt idx="29">
                  <c:v>Россошанский МР</c:v>
                </c:pt>
                <c:pt idx="30">
                  <c:v>Поворинский МР</c:v>
                </c:pt>
                <c:pt idx="31">
                  <c:v>Острогожский МР</c:v>
                </c:pt>
                <c:pt idx="32">
                  <c:v>ГО г. Нововоронеж</c:v>
                </c:pt>
                <c:pt idx="33">
                  <c:v>ГО г. Воронеж</c:v>
                </c:pt>
              </c:strCache>
            </c:strRef>
          </c:cat>
          <c:val>
            <c:numRef>
              <c:f>расходы!$C$4:$C$37</c:f>
              <c:numCache>
                <c:formatCode>#,##0.0</c:formatCode>
                <c:ptCount val="34"/>
                <c:pt idx="0">
                  <c:v>62.339999999999996</c:v>
                </c:pt>
                <c:pt idx="1">
                  <c:v>41.160000000000004</c:v>
                </c:pt>
                <c:pt idx="2">
                  <c:v>40.690000000000005</c:v>
                </c:pt>
                <c:pt idx="3">
                  <c:v>39.130000000000003</c:v>
                </c:pt>
                <c:pt idx="4">
                  <c:v>39.050000000000004</c:v>
                </c:pt>
                <c:pt idx="5">
                  <c:v>37.220000000000006</c:v>
                </c:pt>
                <c:pt idx="6">
                  <c:v>36.82</c:v>
                </c:pt>
                <c:pt idx="7">
                  <c:v>35.01</c:v>
                </c:pt>
                <c:pt idx="8">
                  <c:v>34.54</c:v>
                </c:pt>
                <c:pt idx="9">
                  <c:v>33.050000000000004</c:v>
                </c:pt>
                <c:pt idx="10">
                  <c:v>33.04</c:v>
                </c:pt>
                <c:pt idx="11">
                  <c:v>32.68</c:v>
                </c:pt>
                <c:pt idx="12">
                  <c:v>32.07</c:v>
                </c:pt>
                <c:pt idx="13">
                  <c:v>31.66</c:v>
                </c:pt>
                <c:pt idx="14">
                  <c:v>31.110000000000003</c:v>
                </c:pt>
                <c:pt idx="15">
                  <c:v>30.630000000000003</c:v>
                </c:pt>
                <c:pt idx="16">
                  <c:v>30.610000000000003</c:v>
                </c:pt>
                <c:pt idx="17">
                  <c:v>27.57</c:v>
                </c:pt>
                <c:pt idx="18">
                  <c:v>27.27</c:v>
                </c:pt>
                <c:pt idx="19">
                  <c:v>25.06</c:v>
                </c:pt>
                <c:pt idx="20">
                  <c:v>24.39</c:v>
                </c:pt>
                <c:pt idx="21">
                  <c:v>22.57</c:v>
                </c:pt>
                <c:pt idx="22">
                  <c:v>22.2</c:v>
                </c:pt>
                <c:pt idx="23">
                  <c:v>21.52</c:v>
                </c:pt>
                <c:pt idx="24">
                  <c:v>20.05</c:v>
                </c:pt>
                <c:pt idx="25">
                  <c:v>19.95</c:v>
                </c:pt>
                <c:pt idx="26">
                  <c:v>19.36</c:v>
                </c:pt>
                <c:pt idx="27">
                  <c:v>18.829999999999995</c:v>
                </c:pt>
                <c:pt idx="28">
                  <c:v>18.479999999999997</c:v>
                </c:pt>
                <c:pt idx="29">
                  <c:v>17.279999999999998</c:v>
                </c:pt>
                <c:pt idx="30">
                  <c:v>16.54</c:v>
                </c:pt>
                <c:pt idx="31">
                  <c:v>14.25</c:v>
                </c:pt>
                <c:pt idx="32">
                  <c:v>13.96</c:v>
                </c:pt>
                <c:pt idx="33">
                  <c:v>11.25</c:v>
                </c:pt>
              </c:numCache>
            </c:numRef>
          </c:val>
          <c:extLst xmlns:c16r2="http://schemas.microsoft.com/office/drawing/2015/06/chart">
            <c:ext xmlns:c16="http://schemas.microsoft.com/office/drawing/2014/chart" uri="{C3380CC4-5D6E-409C-BE32-E72D297353CC}">
              <c16:uniqueId val="{00000000-C732-4659-A962-EBC715D4CCD4}"/>
            </c:ext>
          </c:extLst>
        </c:ser>
        <c:dLbls/>
        <c:gapWidth val="108"/>
        <c:axId val="139680000"/>
        <c:axId val="139681792"/>
      </c:barChart>
      <c:lineChart>
        <c:grouping val="standard"/>
        <c:ser>
          <c:idx val="0"/>
          <c:order val="0"/>
          <c:tx>
            <c:strRef>
              <c:f>расходы!$B$3</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расходы!$A$4:$A$37</c:f>
              <c:strCache>
                <c:ptCount val="34"/>
                <c:pt idx="0">
                  <c:v>Бобровский МР</c:v>
                </c:pt>
                <c:pt idx="1">
                  <c:v>Нижнедевицкий МР</c:v>
                </c:pt>
                <c:pt idx="2">
                  <c:v>Рамонский МР</c:v>
                </c:pt>
                <c:pt idx="3">
                  <c:v>Аннинский МР</c:v>
                </c:pt>
                <c:pt idx="4">
                  <c:v>Воробьевский МР</c:v>
                </c:pt>
                <c:pt idx="5">
                  <c:v>Эртильский МР</c:v>
                </c:pt>
                <c:pt idx="6">
                  <c:v>Панинский МР</c:v>
                </c:pt>
                <c:pt idx="7">
                  <c:v>Терновский МР</c:v>
                </c:pt>
                <c:pt idx="8">
                  <c:v>Калачеевский МР</c:v>
                </c:pt>
                <c:pt idx="9">
                  <c:v>Петропавловский МР</c:v>
                </c:pt>
                <c:pt idx="10">
                  <c:v>Таловский МР</c:v>
                </c:pt>
                <c:pt idx="11">
                  <c:v>Верхнемамонский МР</c:v>
                </c:pt>
                <c:pt idx="12">
                  <c:v>Кантемировский МР</c:v>
                </c:pt>
                <c:pt idx="13">
                  <c:v>Каширский МР</c:v>
                </c:pt>
                <c:pt idx="14">
                  <c:v>Каменский МР</c:v>
                </c:pt>
                <c:pt idx="15">
                  <c:v>Грибановский МР</c:v>
                </c:pt>
                <c:pt idx="16">
                  <c:v>Верхнехавский МР</c:v>
                </c:pt>
                <c:pt idx="17">
                  <c:v>Ольховатский МР</c:v>
                </c:pt>
                <c:pt idx="18">
                  <c:v>Бутурлиновский МР</c:v>
                </c:pt>
                <c:pt idx="19">
                  <c:v>Подгоренский МР</c:v>
                </c:pt>
                <c:pt idx="20">
                  <c:v>Репьевский МР</c:v>
                </c:pt>
                <c:pt idx="21">
                  <c:v>Богучарский МР</c:v>
                </c:pt>
                <c:pt idx="22">
                  <c:v>Семилукский МР</c:v>
                </c:pt>
                <c:pt idx="23">
                  <c:v>Павловский МР</c:v>
                </c:pt>
                <c:pt idx="24">
                  <c:v>Новоусманский МР</c:v>
                </c:pt>
                <c:pt idx="25">
                  <c:v>Новохоперский МР</c:v>
                </c:pt>
                <c:pt idx="26">
                  <c:v>Лискинский МР</c:v>
                </c:pt>
                <c:pt idx="27">
                  <c:v>Хохольский МР</c:v>
                </c:pt>
                <c:pt idx="28">
                  <c:v>Борисоглебский ГО</c:v>
                </c:pt>
                <c:pt idx="29">
                  <c:v>Россошанский МР</c:v>
                </c:pt>
                <c:pt idx="30">
                  <c:v>Поворинский МР</c:v>
                </c:pt>
                <c:pt idx="31">
                  <c:v>Острогожский МР</c:v>
                </c:pt>
                <c:pt idx="32">
                  <c:v>ГО г. Нововоронеж</c:v>
                </c:pt>
                <c:pt idx="33">
                  <c:v>ГО г. Воронеж</c:v>
                </c:pt>
              </c:strCache>
            </c:strRef>
          </c:cat>
          <c:val>
            <c:numRef>
              <c:f>расходы!$B$4:$B$37</c:f>
              <c:numCache>
                <c:formatCode>#,##0.0</c:formatCode>
                <c:ptCount val="34"/>
                <c:pt idx="0">
                  <c:v>27.330000000000002</c:v>
                </c:pt>
                <c:pt idx="1">
                  <c:v>36.24</c:v>
                </c:pt>
                <c:pt idx="2">
                  <c:v>38.300000000000011</c:v>
                </c:pt>
                <c:pt idx="3">
                  <c:v>40.42</c:v>
                </c:pt>
                <c:pt idx="4">
                  <c:v>35.33</c:v>
                </c:pt>
                <c:pt idx="5">
                  <c:v>33.720000000000006</c:v>
                </c:pt>
                <c:pt idx="6">
                  <c:v>30.66</c:v>
                </c:pt>
                <c:pt idx="7">
                  <c:v>35.5</c:v>
                </c:pt>
                <c:pt idx="8">
                  <c:v>31.74</c:v>
                </c:pt>
                <c:pt idx="9">
                  <c:v>26.19</c:v>
                </c:pt>
                <c:pt idx="10">
                  <c:v>31.939999999999998</c:v>
                </c:pt>
                <c:pt idx="11">
                  <c:v>33.790000000000006</c:v>
                </c:pt>
                <c:pt idx="12">
                  <c:v>29.27</c:v>
                </c:pt>
                <c:pt idx="13">
                  <c:v>31.72</c:v>
                </c:pt>
                <c:pt idx="14">
                  <c:v>23.73</c:v>
                </c:pt>
                <c:pt idx="15">
                  <c:v>27.14</c:v>
                </c:pt>
                <c:pt idx="16">
                  <c:v>55.09</c:v>
                </c:pt>
                <c:pt idx="17">
                  <c:v>24.69</c:v>
                </c:pt>
                <c:pt idx="18">
                  <c:v>21.71</c:v>
                </c:pt>
                <c:pt idx="19">
                  <c:v>21.56</c:v>
                </c:pt>
                <c:pt idx="20">
                  <c:v>21.52</c:v>
                </c:pt>
                <c:pt idx="21">
                  <c:v>23.32</c:v>
                </c:pt>
                <c:pt idx="22">
                  <c:v>16.170000000000005</c:v>
                </c:pt>
                <c:pt idx="23">
                  <c:v>23.03</c:v>
                </c:pt>
                <c:pt idx="24">
                  <c:v>20.779999999999998</c:v>
                </c:pt>
                <c:pt idx="25">
                  <c:v>18.18</c:v>
                </c:pt>
                <c:pt idx="26">
                  <c:v>13.57</c:v>
                </c:pt>
                <c:pt idx="27">
                  <c:v>17.16</c:v>
                </c:pt>
                <c:pt idx="28">
                  <c:v>14.639999999999999</c:v>
                </c:pt>
                <c:pt idx="29">
                  <c:v>13.81</c:v>
                </c:pt>
                <c:pt idx="30">
                  <c:v>21.5</c:v>
                </c:pt>
                <c:pt idx="31">
                  <c:v>12.32</c:v>
                </c:pt>
                <c:pt idx="32">
                  <c:v>13.8</c:v>
                </c:pt>
                <c:pt idx="33">
                  <c:v>10.77</c:v>
                </c:pt>
              </c:numCache>
            </c:numRef>
          </c:val>
          <c:extLst xmlns:c16r2="http://schemas.microsoft.com/office/drawing/2015/06/chart">
            <c:ext xmlns:c16="http://schemas.microsoft.com/office/drawing/2014/chart" uri="{C3380CC4-5D6E-409C-BE32-E72D297353CC}">
              <c16:uniqueId val="{00000001-C732-4659-A962-EBC715D4CCD4}"/>
            </c:ext>
          </c:extLst>
        </c:ser>
        <c:dLbls/>
        <c:marker val="1"/>
        <c:axId val="139680000"/>
        <c:axId val="139681792"/>
      </c:lineChart>
      <c:catAx>
        <c:axId val="13968000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681792"/>
        <c:crosses val="autoZero"/>
        <c:auto val="1"/>
        <c:lblAlgn val="ctr"/>
        <c:lblOffset val="100"/>
      </c:catAx>
      <c:valAx>
        <c:axId val="139681792"/>
        <c:scaling>
          <c:orientation val="minMax"/>
          <c:max val="70"/>
          <c:min val="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680000"/>
        <c:crosses val="autoZero"/>
        <c:crossBetween val="between"/>
        <c:majorUnit val="10"/>
      </c:valAx>
      <c:spPr>
        <a:solidFill>
          <a:schemeClr val="accent4">
            <a:lumMod val="20000"/>
            <a:lumOff val="80000"/>
          </a:schemeClr>
        </a:solidFill>
        <a:ln>
          <a:noFill/>
        </a:ln>
        <a:effectLst/>
      </c:spPr>
    </c:plotArea>
    <c:legend>
      <c:legendPos val="b"/>
      <c:layout>
        <c:manualLayout>
          <c:xMode val="edge"/>
          <c:yMode val="edge"/>
          <c:x val="0.89161035678575418"/>
          <c:y val="4.5381903223630303E-2"/>
          <c:w val="8.4768061485231819E-2"/>
          <c:h val="0.15202542118571719"/>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109419750079555"/>
          <c:y val="0.26894958690823628"/>
          <c:w val="0.8663279845830838"/>
          <c:h val="0.38910209959765796"/>
        </c:manualLayout>
      </c:layout>
      <c:barChart>
        <c:barDir val="col"/>
        <c:grouping val="clustered"/>
        <c:ser>
          <c:idx val="1"/>
          <c:order val="1"/>
          <c:tx>
            <c:strRef>
              <c:f>'2 смена'!$C$59</c:f>
              <c:strCache>
                <c:ptCount val="1"/>
                <c:pt idx="0">
                  <c:v>2022</c:v>
                </c:pt>
              </c:strCache>
            </c:strRef>
          </c:tx>
          <c:spPr>
            <a:gradFill flip="none" rotWithShape="1">
              <a:gsLst>
                <a:gs pos="55000">
                  <a:srgbClr val="339966"/>
                </a:gs>
                <a:gs pos="77000">
                  <a:schemeClr val="accent2">
                    <a:lumMod val="95000"/>
                    <a:lumOff val="5000"/>
                  </a:schemeClr>
                </a:gs>
                <a:gs pos="100000">
                  <a:schemeClr val="accent2">
                    <a:lumMod val="60000"/>
                  </a:schemeClr>
                </a:gs>
              </a:gsLst>
              <a:path path="circle">
                <a:fillToRect l="50000" t="130000" r="50000" b="-30000"/>
              </a:path>
              <a:tileRect/>
            </a:gradFill>
            <a:ln>
              <a:solidFill>
                <a:srgbClr val="FF0000"/>
              </a:solidFill>
            </a:ln>
            <a:effectLst/>
          </c:spPr>
          <c:dLbls>
            <c:dLbl>
              <c:idx val="5"/>
              <c:layout>
                <c:manualLayout>
                  <c:x val="-5.4066618588530192E-3"/>
                  <c:y val="-5.6982794046657285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924-4277-BEA3-84E6274518B5}"/>
                </c:ext>
              </c:extLst>
            </c:dLbl>
            <c:dLbl>
              <c:idx val="6"/>
              <c:layout>
                <c:manualLayout>
                  <c:x val="-2.7033309294265595E-3"/>
                  <c:y val="-4.6927006861953058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924-4277-BEA3-84E6274518B5}"/>
                </c:ext>
              </c:extLst>
            </c:dLbl>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 смена'!$A$60:$A$67</c:f>
              <c:strCache>
                <c:ptCount val="8"/>
                <c:pt idx="0">
                  <c:v>Новоусманский МР</c:v>
                </c:pt>
                <c:pt idx="1">
                  <c:v>Борисоглебский ГО</c:v>
                </c:pt>
                <c:pt idx="2">
                  <c:v>Павловский МР</c:v>
                </c:pt>
                <c:pt idx="3">
                  <c:v>Бутурлиновский МР</c:v>
                </c:pt>
                <c:pt idx="4">
                  <c:v>Острогожский МР</c:v>
                </c:pt>
                <c:pt idx="5">
                  <c:v>ГО г. Воронеж</c:v>
                </c:pt>
                <c:pt idx="6">
                  <c:v>Ольховатский МР</c:v>
                </c:pt>
                <c:pt idx="7">
                  <c:v>Семилукский МР</c:v>
                </c:pt>
              </c:strCache>
            </c:strRef>
          </c:cat>
          <c:val>
            <c:numRef>
              <c:f>'2 смена'!$C$60:$C$67</c:f>
              <c:numCache>
                <c:formatCode>#,##0.0</c:formatCode>
                <c:ptCount val="8"/>
                <c:pt idx="0">
                  <c:v>2.9</c:v>
                </c:pt>
                <c:pt idx="1">
                  <c:v>3.8</c:v>
                </c:pt>
                <c:pt idx="2">
                  <c:v>7.7</c:v>
                </c:pt>
                <c:pt idx="3">
                  <c:v>14.1</c:v>
                </c:pt>
                <c:pt idx="4">
                  <c:v>14.1</c:v>
                </c:pt>
                <c:pt idx="5">
                  <c:v>18.66</c:v>
                </c:pt>
                <c:pt idx="6">
                  <c:v>20</c:v>
                </c:pt>
                <c:pt idx="7" formatCode="General">
                  <c:v>26.3</c:v>
                </c:pt>
              </c:numCache>
            </c:numRef>
          </c:val>
          <c:extLst xmlns:c16r2="http://schemas.microsoft.com/office/drawing/2015/06/chart">
            <c:ext xmlns:c16="http://schemas.microsoft.com/office/drawing/2014/chart" uri="{C3380CC4-5D6E-409C-BE32-E72D297353CC}">
              <c16:uniqueId val="{00000002-1924-4277-BEA3-84E6274518B5}"/>
            </c:ext>
          </c:extLst>
        </c:ser>
        <c:dLbls/>
        <c:gapWidth val="93"/>
        <c:axId val="139828608"/>
        <c:axId val="139830400"/>
      </c:barChart>
      <c:lineChart>
        <c:grouping val="standard"/>
        <c:ser>
          <c:idx val="0"/>
          <c:order val="0"/>
          <c:tx>
            <c:strRef>
              <c:f>'2 смена'!$B$59</c:f>
              <c:strCache>
                <c:ptCount val="1"/>
                <c:pt idx="0">
                  <c:v>2021</c:v>
                </c:pt>
              </c:strCache>
            </c:strRef>
          </c:tx>
          <c:spPr>
            <a:ln w="28575" cap="rnd">
              <a:solidFill>
                <a:srgbClr val="7030A0"/>
              </a:solidFill>
              <a:round/>
            </a:ln>
            <a:effectLst/>
          </c:spPr>
          <c:marker>
            <c:symbol val="circle"/>
            <c:size val="5"/>
            <c:spPr>
              <a:solidFill>
                <a:srgbClr val="FFFF00"/>
              </a:solidFill>
              <a:ln w="9525">
                <a:solidFill>
                  <a:srgbClr val="800080"/>
                </a:solidFill>
              </a:ln>
              <a:effectLst/>
            </c:spPr>
          </c:marker>
          <c:cat>
            <c:strRef>
              <c:f>'2 смена'!$A$60:$A$67</c:f>
              <c:strCache>
                <c:ptCount val="8"/>
                <c:pt idx="0">
                  <c:v>Новоусманский МР</c:v>
                </c:pt>
                <c:pt idx="1">
                  <c:v>Борисоглебский ГО</c:v>
                </c:pt>
                <c:pt idx="2">
                  <c:v>Павловский МР</c:v>
                </c:pt>
                <c:pt idx="3">
                  <c:v>Бутурлиновский МР</c:v>
                </c:pt>
                <c:pt idx="4">
                  <c:v>Острогожский МР</c:v>
                </c:pt>
                <c:pt idx="5">
                  <c:v>ГО г. Воронеж</c:v>
                </c:pt>
                <c:pt idx="6">
                  <c:v>Ольховатский МР</c:v>
                </c:pt>
                <c:pt idx="7">
                  <c:v>Семилукский МР</c:v>
                </c:pt>
              </c:strCache>
            </c:strRef>
          </c:cat>
          <c:val>
            <c:numRef>
              <c:f>'2 смена'!$B$60:$B$67</c:f>
              <c:numCache>
                <c:formatCode>#,##0.0</c:formatCode>
                <c:ptCount val="8"/>
                <c:pt idx="0">
                  <c:v>13.9</c:v>
                </c:pt>
                <c:pt idx="1">
                  <c:v>9.5</c:v>
                </c:pt>
                <c:pt idx="2">
                  <c:v>7.8</c:v>
                </c:pt>
                <c:pt idx="3">
                  <c:v>7.4</c:v>
                </c:pt>
                <c:pt idx="4">
                  <c:v>14.4</c:v>
                </c:pt>
                <c:pt idx="5">
                  <c:v>18.7</c:v>
                </c:pt>
                <c:pt idx="6" formatCode="#,##0">
                  <c:v>0</c:v>
                </c:pt>
                <c:pt idx="7" formatCode="#,##0">
                  <c:v>26</c:v>
                </c:pt>
              </c:numCache>
            </c:numRef>
          </c:val>
          <c:extLst xmlns:c16r2="http://schemas.microsoft.com/office/drawing/2015/06/chart">
            <c:ext xmlns:c16="http://schemas.microsoft.com/office/drawing/2014/chart" uri="{C3380CC4-5D6E-409C-BE32-E72D297353CC}">
              <c16:uniqueId val="{00000003-1924-4277-BEA3-84E6274518B5}"/>
            </c:ext>
          </c:extLst>
        </c:ser>
        <c:dLbls/>
        <c:marker val="1"/>
        <c:axId val="139828608"/>
        <c:axId val="139830400"/>
      </c:lineChart>
      <c:catAx>
        <c:axId val="13982860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mn-lt"/>
                <a:ea typeface="+mn-ea"/>
                <a:cs typeface="+mn-cs"/>
              </a:defRPr>
            </a:pPr>
            <a:endParaRPr lang="ru-RU"/>
          </a:p>
        </c:txPr>
        <c:crossAx val="139830400"/>
        <c:crosses val="autoZero"/>
        <c:auto val="1"/>
        <c:lblAlgn val="ctr"/>
        <c:lblOffset val="100"/>
      </c:catAx>
      <c:valAx>
        <c:axId val="139830400"/>
        <c:scaling>
          <c:orientation val="minMax"/>
          <c:max val="30"/>
          <c:min val="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9828608"/>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tr"/>
      <c:layout>
        <c:manualLayout>
          <c:xMode val="edge"/>
          <c:yMode val="edge"/>
          <c:x val="0.8187001221335507"/>
          <c:y val="8.572679276155365E-2"/>
          <c:w val="0.13614424203420808"/>
          <c:h val="0.14466497530629613"/>
        </c:manualLayout>
      </c:layout>
      <c:overlay val="1"/>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2523532516317917E-2"/>
          <c:y val="4.9234937703882702E-2"/>
          <c:w val="0.9336925762053333"/>
          <c:h val="0.55573557067416279"/>
        </c:manualLayout>
      </c:layout>
      <c:barChart>
        <c:barDir val="col"/>
        <c:grouping val="clustered"/>
        <c:ser>
          <c:idx val="1"/>
          <c:order val="1"/>
          <c:tx>
            <c:strRef>
              <c:f>'дополнительное образование'!$C$3</c:f>
              <c:strCache>
                <c:ptCount val="1"/>
                <c:pt idx="0">
                  <c:v>2022</c:v>
                </c:pt>
              </c:strCache>
            </c:strRef>
          </c:tx>
          <c:spPr>
            <a:solidFill>
              <a:srgbClr val="339966"/>
            </a:solidFill>
            <a:ln>
              <a:solidFill>
                <a:srgbClr val="006600"/>
              </a:solidFill>
            </a:ln>
            <a:effectLst/>
          </c:spPr>
          <c:dLbls>
            <c:spPr>
              <a:solidFill>
                <a:schemeClr val="accent3">
                  <a:lumMod val="40000"/>
                  <a:lumOff val="60000"/>
                </a:schemeClr>
              </a:solidFill>
              <a:ln>
                <a:solidFill>
                  <a:srgbClr val="0066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'дополнительное образование'!$A$4:$A$37</c:f>
              <c:strCache>
                <c:ptCount val="34"/>
                <c:pt idx="0">
                  <c:v>Бобровский МР</c:v>
                </c:pt>
                <c:pt idx="1">
                  <c:v>Лискинский МР</c:v>
                </c:pt>
                <c:pt idx="2">
                  <c:v>ГО г. Нововоронеж</c:v>
                </c:pt>
                <c:pt idx="3">
                  <c:v>Новоусманский МР</c:v>
                </c:pt>
                <c:pt idx="4">
                  <c:v>Бутурлиновский МР</c:v>
                </c:pt>
                <c:pt idx="5">
                  <c:v>Калачеевский МР</c:v>
                </c:pt>
                <c:pt idx="6">
                  <c:v>Хохольский МР</c:v>
                </c:pt>
                <c:pt idx="7">
                  <c:v>Россошанский МР</c:v>
                </c:pt>
                <c:pt idx="8">
                  <c:v>Репьевский МР</c:v>
                </c:pt>
                <c:pt idx="9">
                  <c:v>Верхнемамонский МР</c:v>
                </c:pt>
                <c:pt idx="10">
                  <c:v>Рамонский МР</c:v>
                </c:pt>
                <c:pt idx="11">
                  <c:v>Эртильский МР</c:v>
                </c:pt>
                <c:pt idx="12">
                  <c:v>Борисоглебский ГО</c:v>
                </c:pt>
                <c:pt idx="13">
                  <c:v>Богучарский МР</c:v>
                </c:pt>
                <c:pt idx="14">
                  <c:v>Подгоренский МР</c:v>
                </c:pt>
                <c:pt idx="15">
                  <c:v>Каширский МР</c:v>
                </c:pt>
                <c:pt idx="16">
                  <c:v>Воробьевский МР</c:v>
                </c:pt>
                <c:pt idx="17">
                  <c:v>Ольховатский МР</c:v>
                </c:pt>
                <c:pt idx="18">
                  <c:v>Острогожский МР</c:v>
                </c:pt>
                <c:pt idx="19">
                  <c:v>Поворинский МР</c:v>
                </c:pt>
                <c:pt idx="20">
                  <c:v>Терновский МР</c:v>
                </c:pt>
                <c:pt idx="21">
                  <c:v>Новохоперский МР</c:v>
                </c:pt>
                <c:pt idx="22">
                  <c:v>Семилукский МР</c:v>
                </c:pt>
                <c:pt idx="23">
                  <c:v>Аннинский МР</c:v>
                </c:pt>
                <c:pt idx="24">
                  <c:v>Петропавловский МР</c:v>
                </c:pt>
                <c:pt idx="25">
                  <c:v>Панинский МР</c:v>
                </c:pt>
                <c:pt idx="26">
                  <c:v>Нижнедевицкий МР</c:v>
                </c:pt>
                <c:pt idx="27">
                  <c:v>Павловский МР</c:v>
                </c:pt>
                <c:pt idx="28">
                  <c:v>Грибановский МР</c:v>
                </c:pt>
                <c:pt idx="29">
                  <c:v>Верхнехавский МР</c:v>
                </c:pt>
                <c:pt idx="30">
                  <c:v>Кантемировский МР</c:v>
                </c:pt>
                <c:pt idx="31">
                  <c:v>ГО г. Воронеж</c:v>
                </c:pt>
                <c:pt idx="32">
                  <c:v>Каменский МР</c:v>
                </c:pt>
                <c:pt idx="33">
                  <c:v>Таловский МР</c:v>
                </c:pt>
              </c:strCache>
            </c:strRef>
          </c:cat>
          <c:val>
            <c:numRef>
              <c:f>'дополнительное образование'!$C$4:$C$37</c:f>
              <c:numCache>
                <c:formatCode>#,##0.0</c:formatCode>
                <c:ptCount val="34"/>
                <c:pt idx="0">
                  <c:v>99.1</c:v>
                </c:pt>
                <c:pt idx="1">
                  <c:v>98.9</c:v>
                </c:pt>
                <c:pt idx="2">
                  <c:v>98.53</c:v>
                </c:pt>
                <c:pt idx="3">
                  <c:v>98.4</c:v>
                </c:pt>
                <c:pt idx="4">
                  <c:v>98.3</c:v>
                </c:pt>
                <c:pt idx="5">
                  <c:v>97.740000000000009</c:v>
                </c:pt>
                <c:pt idx="6">
                  <c:v>97.43</c:v>
                </c:pt>
                <c:pt idx="7">
                  <c:v>97.11999999999999</c:v>
                </c:pt>
                <c:pt idx="8">
                  <c:v>97.09</c:v>
                </c:pt>
                <c:pt idx="9">
                  <c:v>96.990000000000009</c:v>
                </c:pt>
                <c:pt idx="10">
                  <c:v>96.98</c:v>
                </c:pt>
                <c:pt idx="11">
                  <c:v>96.51</c:v>
                </c:pt>
                <c:pt idx="12">
                  <c:v>95.710000000000008</c:v>
                </c:pt>
                <c:pt idx="13">
                  <c:v>95.410000000000011</c:v>
                </c:pt>
                <c:pt idx="14">
                  <c:v>95.01</c:v>
                </c:pt>
                <c:pt idx="15">
                  <c:v>93.81</c:v>
                </c:pt>
                <c:pt idx="16">
                  <c:v>93.649999999999991</c:v>
                </c:pt>
                <c:pt idx="17">
                  <c:v>93.19</c:v>
                </c:pt>
                <c:pt idx="18">
                  <c:v>93.16</c:v>
                </c:pt>
                <c:pt idx="19">
                  <c:v>92.66</c:v>
                </c:pt>
                <c:pt idx="20">
                  <c:v>92.6</c:v>
                </c:pt>
                <c:pt idx="21">
                  <c:v>91.02</c:v>
                </c:pt>
                <c:pt idx="22">
                  <c:v>90.81</c:v>
                </c:pt>
                <c:pt idx="23">
                  <c:v>90.710000000000008</c:v>
                </c:pt>
                <c:pt idx="24">
                  <c:v>87.43</c:v>
                </c:pt>
                <c:pt idx="25">
                  <c:v>87.07</c:v>
                </c:pt>
                <c:pt idx="26">
                  <c:v>87.06</c:v>
                </c:pt>
                <c:pt idx="27">
                  <c:v>87.03</c:v>
                </c:pt>
                <c:pt idx="28">
                  <c:v>86.9</c:v>
                </c:pt>
                <c:pt idx="29">
                  <c:v>85.88</c:v>
                </c:pt>
                <c:pt idx="30">
                  <c:v>84.22</c:v>
                </c:pt>
                <c:pt idx="31" formatCode="General">
                  <c:v>83</c:v>
                </c:pt>
                <c:pt idx="32">
                  <c:v>80.239999999999995</c:v>
                </c:pt>
                <c:pt idx="33">
                  <c:v>79.599999999999994</c:v>
                </c:pt>
              </c:numCache>
            </c:numRef>
          </c:val>
          <c:extLst xmlns:c16r2="http://schemas.microsoft.com/office/drawing/2015/06/chart">
            <c:ext xmlns:c16="http://schemas.microsoft.com/office/drawing/2014/chart" uri="{C3380CC4-5D6E-409C-BE32-E72D297353CC}">
              <c16:uniqueId val="{00000000-D978-4644-9F6B-BA2BF659622C}"/>
            </c:ext>
          </c:extLst>
        </c:ser>
        <c:dLbls/>
        <c:gapWidth val="82"/>
        <c:axId val="140262400"/>
        <c:axId val="140251904"/>
      </c:barChart>
      <c:lineChart>
        <c:grouping val="standard"/>
        <c:ser>
          <c:idx val="0"/>
          <c:order val="0"/>
          <c:tx>
            <c:strRef>
              <c:f>'дополнительное образование'!$B$3</c:f>
              <c:strCache>
                <c:ptCount val="1"/>
                <c:pt idx="0">
                  <c:v>2021</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'дополнительное образование'!$A$4:$A$37</c:f>
              <c:strCache>
                <c:ptCount val="34"/>
                <c:pt idx="0">
                  <c:v>Бобровский МР</c:v>
                </c:pt>
                <c:pt idx="1">
                  <c:v>Лискинский МР</c:v>
                </c:pt>
                <c:pt idx="2">
                  <c:v>ГО г. Нововоронеж</c:v>
                </c:pt>
                <c:pt idx="3">
                  <c:v>Новоусманский МР</c:v>
                </c:pt>
                <c:pt idx="4">
                  <c:v>Бутурлиновский МР</c:v>
                </c:pt>
                <c:pt idx="5">
                  <c:v>Калачеевский МР</c:v>
                </c:pt>
                <c:pt idx="6">
                  <c:v>Хохольский МР</c:v>
                </c:pt>
                <c:pt idx="7">
                  <c:v>Россошанский МР</c:v>
                </c:pt>
                <c:pt idx="8">
                  <c:v>Репьевский МР</c:v>
                </c:pt>
                <c:pt idx="9">
                  <c:v>Верхнемамонский МР</c:v>
                </c:pt>
                <c:pt idx="10">
                  <c:v>Рамонский МР</c:v>
                </c:pt>
                <c:pt idx="11">
                  <c:v>Эртильский МР</c:v>
                </c:pt>
                <c:pt idx="12">
                  <c:v>Борисоглебский ГО</c:v>
                </c:pt>
                <c:pt idx="13">
                  <c:v>Богучарский МР</c:v>
                </c:pt>
                <c:pt idx="14">
                  <c:v>Подгоренский МР</c:v>
                </c:pt>
                <c:pt idx="15">
                  <c:v>Каширский МР</c:v>
                </c:pt>
                <c:pt idx="16">
                  <c:v>Воробьевский МР</c:v>
                </c:pt>
                <c:pt idx="17">
                  <c:v>Ольховатский МР</c:v>
                </c:pt>
                <c:pt idx="18">
                  <c:v>Острогожский МР</c:v>
                </c:pt>
                <c:pt idx="19">
                  <c:v>Поворинский МР</c:v>
                </c:pt>
                <c:pt idx="20">
                  <c:v>Терновский МР</c:v>
                </c:pt>
                <c:pt idx="21">
                  <c:v>Новохоперский МР</c:v>
                </c:pt>
                <c:pt idx="22">
                  <c:v>Семилукский МР</c:v>
                </c:pt>
                <c:pt idx="23">
                  <c:v>Аннинский МР</c:v>
                </c:pt>
                <c:pt idx="24">
                  <c:v>Петропавловский МР</c:v>
                </c:pt>
                <c:pt idx="25">
                  <c:v>Панинский МР</c:v>
                </c:pt>
                <c:pt idx="26">
                  <c:v>Нижнедевицкий МР</c:v>
                </c:pt>
                <c:pt idx="27">
                  <c:v>Павловский МР</c:v>
                </c:pt>
                <c:pt idx="28">
                  <c:v>Грибановский МР</c:v>
                </c:pt>
                <c:pt idx="29">
                  <c:v>Верхнехавский МР</c:v>
                </c:pt>
                <c:pt idx="30">
                  <c:v>Кантемировский МР</c:v>
                </c:pt>
                <c:pt idx="31">
                  <c:v>ГО г. Воронеж</c:v>
                </c:pt>
                <c:pt idx="32">
                  <c:v>Каменский МР</c:v>
                </c:pt>
                <c:pt idx="33">
                  <c:v>Таловский МР</c:v>
                </c:pt>
              </c:strCache>
            </c:strRef>
          </c:cat>
          <c:val>
            <c:numRef>
              <c:f>'дополнительное образование'!$B$4:$B$37</c:f>
              <c:numCache>
                <c:formatCode>#,##0.0</c:formatCode>
                <c:ptCount val="34"/>
                <c:pt idx="0" formatCode="General">
                  <c:v>99</c:v>
                </c:pt>
                <c:pt idx="1">
                  <c:v>98.76</c:v>
                </c:pt>
                <c:pt idx="2">
                  <c:v>98.51</c:v>
                </c:pt>
                <c:pt idx="3">
                  <c:v>93.410000000000011</c:v>
                </c:pt>
                <c:pt idx="4">
                  <c:v>96.28</c:v>
                </c:pt>
                <c:pt idx="5" formatCode="General">
                  <c:v>77</c:v>
                </c:pt>
                <c:pt idx="6">
                  <c:v>93.11</c:v>
                </c:pt>
                <c:pt idx="7" formatCode="General">
                  <c:v>97</c:v>
                </c:pt>
                <c:pt idx="8">
                  <c:v>89.08</c:v>
                </c:pt>
                <c:pt idx="9">
                  <c:v>96.82</c:v>
                </c:pt>
                <c:pt idx="10">
                  <c:v>96.42</c:v>
                </c:pt>
                <c:pt idx="11">
                  <c:v>96.460000000000008</c:v>
                </c:pt>
                <c:pt idx="12">
                  <c:v>87.1</c:v>
                </c:pt>
                <c:pt idx="13">
                  <c:v>95.4</c:v>
                </c:pt>
                <c:pt idx="14">
                  <c:v>78.38</c:v>
                </c:pt>
                <c:pt idx="15">
                  <c:v>93.72</c:v>
                </c:pt>
                <c:pt idx="16">
                  <c:v>93.66</c:v>
                </c:pt>
                <c:pt idx="17">
                  <c:v>83.39</c:v>
                </c:pt>
                <c:pt idx="18">
                  <c:v>85.69</c:v>
                </c:pt>
                <c:pt idx="19">
                  <c:v>81.790000000000006</c:v>
                </c:pt>
                <c:pt idx="20">
                  <c:v>85.09</c:v>
                </c:pt>
                <c:pt idx="21">
                  <c:v>86.649999999999991</c:v>
                </c:pt>
                <c:pt idx="22">
                  <c:v>75.209999999999994</c:v>
                </c:pt>
                <c:pt idx="23">
                  <c:v>77.7</c:v>
                </c:pt>
                <c:pt idx="24">
                  <c:v>78.819999999999993</c:v>
                </c:pt>
                <c:pt idx="25">
                  <c:v>77.459999999999994</c:v>
                </c:pt>
                <c:pt idx="26">
                  <c:v>76.010000000000005</c:v>
                </c:pt>
                <c:pt idx="27">
                  <c:v>82.07</c:v>
                </c:pt>
                <c:pt idx="28">
                  <c:v>75.679999999999993</c:v>
                </c:pt>
                <c:pt idx="29">
                  <c:v>81.510000000000005</c:v>
                </c:pt>
                <c:pt idx="30">
                  <c:v>69.36999999999999</c:v>
                </c:pt>
                <c:pt idx="31" formatCode="General">
                  <c:v>72</c:v>
                </c:pt>
                <c:pt idx="32">
                  <c:v>79.599999999999994</c:v>
                </c:pt>
                <c:pt idx="33">
                  <c:v>75.81</c:v>
                </c:pt>
              </c:numCache>
            </c:numRef>
          </c:val>
          <c:extLst xmlns:c16r2="http://schemas.microsoft.com/office/drawing/2015/06/chart">
            <c:ext xmlns:c16="http://schemas.microsoft.com/office/drawing/2014/chart" uri="{C3380CC4-5D6E-409C-BE32-E72D297353CC}">
              <c16:uniqueId val="{00000001-D978-4644-9F6B-BA2BF659622C}"/>
            </c:ext>
          </c:extLst>
        </c:ser>
        <c:dLbls/>
        <c:marker val="1"/>
        <c:axId val="140262400"/>
        <c:axId val="140251904"/>
      </c:lineChart>
      <c:catAx>
        <c:axId val="14026240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0251904"/>
        <c:crosses val="autoZero"/>
        <c:auto val="1"/>
        <c:lblAlgn val="ctr"/>
        <c:lblOffset val="100"/>
      </c:catAx>
      <c:valAx>
        <c:axId val="140251904"/>
        <c:scaling>
          <c:orientation val="minMax"/>
          <c:max val="10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0262400"/>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78816211768249134"/>
          <c:y val="4.147756830679572E-2"/>
          <c:w val="0.16385369570739144"/>
          <c:h val="7.1429071366079247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FF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'дополнительное образование'!$A$41:$A$44</c:f>
              <c:strCache>
                <c:ptCount val="4"/>
                <c:pt idx="0">
                  <c:v>2019г.</c:v>
                </c:pt>
                <c:pt idx="1">
                  <c:v>2020г.</c:v>
                </c:pt>
                <c:pt idx="2">
                  <c:v>2021г.</c:v>
                </c:pt>
                <c:pt idx="3">
                  <c:v>2022г.</c:v>
                </c:pt>
              </c:strCache>
            </c:strRef>
          </c:cat>
          <c:val>
            <c:numRef>
              <c:f>'дополнительное образование'!$B$41:$B$44</c:f>
              <c:numCache>
                <c:formatCode>General</c:formatCode>
                <c:ptCount val="4"/>
                <c:pt idx="0">
                  <c:v>78.2</c:v>
                </c:pt>
                <c:pt idx="1">
                  <c:v>78.900000000000006</c:v>
                </c:pt>
                <c:pt idx="2">
                  <c:v>81.099999999999994</c:v>
                </c:pt>
                <c:pt idx="3">
                  <c:v>89</c:v>
                </c:pt>
              </c:numCache>
            </c:numRef>
          </c:val>
          <c:extLst xmlns:c16r2="http://schemas.microsoft.com/office/drawing/2015/06/chart">
            <c:ext xmlns:c16="http://schemas.microsoft.com/office/drawing/2014/chart" uri="{C3380CC4-5D6E-409C-BE32-E72D297353CC}">
              <c16:uniqueId val="{00000000-C86B-41B0-A260-A45513517D33}"/>
            </c:ext>
          </c:extLst>
        </c:ser>
        <c:dLbls/>
        <c:marker val="1"/>
        <c:axId val="140228096"/>
        <c:axId val="140229632"/>
      </c:lineChart>
      <c:catAx>
        <c:axId val="14022809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0229632"/>
        <c:crosses val="autoZero"/>
        <c:auto val="1"/>
        <c:lblAlgn val="ctr"/>
        <c:lblOffset val="100"/>
      </c:catAx>
      <c:valAx>
        <c:axId val="140229632"/>
        <c:scaling>
          <c:orientation val="minMax"/>
          <c:max val="90"/>
          <c:min val="75"/>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0228096"/>
        <c:crosses val="autoZero"/>
        <c:crossBetween val="between"/>
        <c:majorUnit val="5"/>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'2 доля раб-в МСП'!$C$3</c:f>
              <c:strCache>
                <c:ptCount val="1"/>
                <c:pt idx="0">
                  <c:v>2022</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 доля раб-в МСП'!$A$4:$A$37</c:f>
              <c:strCache>
                <c:ptCount val="34"/>
                <c:pt idx="0">
                  <c:v>ГО г. Воронеж</c:v>
                </c:pt>
                <c:pt idx="1">
                  <c:v>Новоусманский МР</c:v>
                </c:pt>
                <c:pt idx="2">
                  <c:v>Семилукский МР</c:v>
                </c:pt>
                <c:pt idx="3">
                  <c:v>Богучарский МР</c:v>
                </c:pt>
                <c:pt idx="4">
                  <c:v>Павловский МР</c:v>
                </c:pt>
                <c:pt idx="5">
                  <c:v>Борисоглебский ГО</c:v>
                </c:pt>
                <c:pt idx="6">
                  <c:v>Хохольский МР</c:v>
                </c:pt>
                <c:pt idx="7">
                  <c:v>Бобровский МР</c:v>
                </c:pt>
                <c:pt idx="8">
                  <c:v>Верхнехавский МР</c:v>
                </c:pt>
                <c:pt idx="9">
                  <c:v>Калачеевский МР</c:v>
                </c:pt>
                <c:pt idx="10">
                  <c:v>Верхнемамонский МР</c:v>
                </c:pt>
                <c:pt idx="11">
                  <c:v>Эртильский МР</c:v>
                </c:pt>
                <c:pt idx="12">
                  <c:v>Бутурлиновский МР</c:v>
                </c:pt>
                <c:pt idx="13">
                  <c:v>Петропавловский МР</c:v>
                </c:pt>
                <c:pt idx="14">
                  <c:v>Аннинский МР</c:v>
                </c:pt>
                <c:pt idx="15">
                  <c:v>Россошанский МР</c:v>
                </c:pt>
                <c:pt idx="16">
                  <c:v>Подгоренский МР</c:v>
                </c:pt>
                <c:pt idx="17">
                  <c:v>Каширский МР</c:v>
                </c:pt>
                <c:pt idx="18">
                  <c:v>Репьевский МР</c:v>
                </c:pt>
                <c:pt idx="19">
                  <c:v>Нижнедевицкий МР</c:v>
                </c:pt>
                <c:pt idx="20">
                  <c:v>Терновский МР</c:v>
                </c:pt>
                <c:pt idx="21">
                  <c:v>Кантемировский МР</c:v>
                </c:pt>
                <c:pt idx="22">
                  <c:v>Рамонский МР</c:v>
                </c:pt>
                <c:pt idx="23">
                  <c:v>Новохоперский МР</c:v>
                </c:pt>
                <c:pt idx="24">
                  <c:v>Поворинский МР</c:v>
                </c:pt>
                <c:pt idx="25">
                  <c:v>Грибановский МР</c:v>
                </c:pt>
                <c:pt idx="26">
                  <c:v>Таловский МР</c:v>
                </c:pt>
                <c:pt idx="27">
                  <c:v>Лискинский МР</c:v>
                </c:pt>
                <c:pt idx="28">
                  <c:v>Каменский МР</c:v>
                </c:pt>
                <c:pt idx="29">
                  <c:v>Острогожский МР</c:v>
                </c:pt>
                <c:pt idx="30">
                  <c:v>Панинский МР</c:v>
                </c:pt>
                <c:pt idx="31">
                  <c:v>Воробьевский МР</c:v>
                </c:pt>
                <c:pt idx="32">
                  <c:v>ГО г. Нововоронеж</c:v>
                </c:pt>
                <c:pt idx="33">
                  <c:v>Ольховатский МР</c:v>
                </c:pt>
              </c:strCache>
            </c:strRef>
          </c:cat>
          <c:val>
            <c:numRef>
              <c:f>'2 доля раб-в МСП'!$C$4:$C$37</c:f>
              <c:numCache>
                <c:formatCode>#,##0.0</c:formatCode>
                <c:ptCount val="34"/>
                <c:pt idx="0">
                  <c:v>40.370000000000005</c:v>
                </c:pt>
                <c:pt idx="1">
                  <c:v>38.5</c:v>
                </c:pt>
                <c:pt idx="2">
                  <c:v>34.83</c:v>
                </c:pt>
                <c:pt idx="3">
                  <c:v>33.760000000000005</c:v>
                </c:pt>
                <c:pt idx="4">
                  <c:v>30.630000000000003</c:v>
                </c:pt>
                <c:pt idx="5">
                  <c:v>30.6</c:v>
                </c:pt>
                <c:pt idx="6">
                  <c:v>29.130000000000003</c:v>
                </c:pt>
                <c:pt idx="7">
                  <c:v>28.66</c:v>
                </c:pt>
                <c:pt idx="8">
                  <c:v>28.130000000000003</c:v>
                </c:pt>
                <c:pt idx="9">
                  <c:v>28.12</c:v>
                </c:pt>
                <c:pt idx="10">
                  <c:v>27.69</c:v>
                </c:pt>
                <c:pt idx="11">
                  <c:v>27.459999999999997</c:v>
                </c:pt>
                <c:pt idx="12">
                  <c:v>26.82</c:v>
                </c:pt>
                <c:pt idx="13">
                  <c:v>26.8</c:v>
                </c:pt>
                <c:pt idx="14">
                  <c:v>24.52</c:v>
                </c:pt>
                <c:pt idx="15">
                  <c:v>24.41</c:v>
                </c:pt>
                <c:pt idx="16">
                  <c:v>24.17</c:v>
                </c:pt>
                <c:pt idx="17">
                  <c:v>24.04</c:v>
                </c:pt>
                <c:pt idx="18">
                  <c:v>23.86</c:v>
                </c:pt>
                <c:pt idx="19">
                  <c:v>23.05</c:v>
                </c:pt>
                <c:pt idx="20">
                  <c:v>22.810000000000002</c:v>
                </c:pt>
                <c:pt idx="21">
                  <c:v>22.479999999999997</c:v>
                </c:pt>
                <c:pt idx="22">
                  <c:v>22.259999999999998</c:v>
                </c:pt>
                <c:pt idx="23">
                  <c:v>21.310000000000002</c:v>
                </c:pt>
                <c:pt idx="24">
                  <c:v>21.16</c:v>
                </c:pt>
                <c:pt idx="25">
                  <c:v>19.27</c:v>
                </c:pt>
                <c:pt idx="26">
                  <c:v>18.8</c:v>
                </c:pt>
                <c:pt idx="27">
                  <c:v>15.08</c:v>
                </c:pt>
                <c:pt idx="28">
                  <c:v>14.850000000000001</c:v>
                </c:pt>
                <c:pt idx="29">
                  <c:v>13.89</c:v>
                </c:pt>
                <c:pt idx="30">
                  <c:v>12.56</c:v>
                </c:pt>
                <c:pt idx="31">
                  <c:v>11.350000000000001</c:v>
                </c:pt>
                <c:pt idx="32">
                  <c:v>10.91</c:v>
                </c:pt>
                <c:pt idx="33">
                  <c:v>9.6399999999999988</c:v>
                </c:pt>
              </c:numCache>
            </c:numRef>
          </c:val>
          <c:extLst xmlns:c16r2="http://schemas.microsoft.com/office/drawing/2015/06/chart">
            <c:ext xmlns:c16="http://schemas.microsoft.com/office/drawing/2014/chart" uri="{C3380CC4-5D6E-409C-BE32-E72D297353CC}">
              <c16:uniqueId val="{00000000-35E7-4F54-B356-766502C795F2}"/>
            </c:ext>
          </c:extLst>
        </c:ser>
        <c:dLbls/>
        <c:gapWidth val="105"/>
        <c:axId val="133268608"/>
        <c:axId val="133270144"/>
      </c:barChart>
      <c:lineChart>
        <c:grouping val="standard"/>
        <c:ser>
          <c:idx val="0"/>
          <c:order val="0"/>
          <c:tx>
            <c:strRef>
              <c:f>'2 доля раб-в МСП'!$B$3</c:f>
              <c:strCache>
                <c:ptCount val="1"/>
                <c:pt idx="0">
                  <c:v>2021</c:v>
                </c:pt>
              </c:strCache>
            </c:strRef>
          </c:tx>
          <c:spPr>
            <a:ln w="28575" cap="rnd">
              <a:solidFill>
                <a:srgbClr val="800080"/>
              </a:solidFill>
              <a:round/>
            </a:ln>
            <a:effectLst/>
          </c:spPr>
          <c:marker>
            <c:symbol val="circle"/>
            <c:size val="6"/>
            <c:spPr>
              <a:solidFill>
                <a:srgbClr val="FF0000"/>
              </a:solidFill>
              <a:ln w="9525">
                <a:solidFill>
                  <a:srgbClr val="800080"/>
                </a:solidFill>
              </a:ln>
              <a:effectLst/>
            </c:spPr>
          </c:marker>
          <c:cat>
            <c:strRef>
              <c:f>'2 доля раб-в МСП'!$A$4:$A$37</c:f>
              <c:strCache>
                <c:ptCount val="34"/>
                <c:pt idx="0">
                  <c:v>ГО г. Воронеж</c:v>
                </c:pt>
                <c:pt idx="1">
                  <c:v>Новоусманский МР</c:v>
                </c:pt>
                <c:pt idx="2">
                  <c:v>Семилукский МР</c:v>
                </c:pt>
                <c:pt idx="3">
                  <c:v>Богучарский МР</c:v>
                </c:pt>
                <c:pt idx="4">
                  <c:v>Павловский МР</c:v>
                </c:pt>
                <c:pt idx="5">
                  <c:v>Борисоглебский ГО</c:v>
                </c:pt>
                <c:pt idx="6">
                  <c:v>Хохольский МР</c:v>
                </c:pt>
                <c:pt idx="7">
                  <c:v>Бобровский МР</c:v>
                </c:pt>
                <c:pt idx="8">
                  <c:v>Верхнехавский МР</c:v>
                </c:pt>
                <c:pt idx="9">
                  <c:v>Калачеевский МР</c:v>
                </c:pt>
                <c:pt idx="10">
                  <c:v>Верхнемамонский МР</c:v>
                </c:pt>
                <c:pt idx="11">
                  <c:v>Эртильский МР</c:v>
                </c:pt>
                <c:pt idx="12">
                  <c:v>Бутурлиновский МР</c:v>
                </c:pt>
                <c:pt idx="13">
                  <c:v>Петропавловский МР</c:v>
                </c:pt>
                <c:pt idx="14">
                  <c:v>Аннинский МР</c:v>
                </c:pt>
                <c:pt idx="15">
                  <c:v>Россошанский МР</c:v>
                </c:pt>
                <c:pt idx="16">
                  <c:v>Подгоренский МР</c:v>
                </c:pt>
                <c:pt idx="17">
                  <c:v>Каширский МР</c:v>
                </c:pt>
                <c:pt idx="18">
                  <c:v>Репьевский МР</c:v>
                </c:pt>
                <c:pt idx="19">
                  <c:v>Нижнедевицкий МР</c:v>
                </c:pt>
                <c:pt idx="20">
                  <c:v>Терновский МР</c:v>
                </c:pt>
                <c:pt idx="21">
                  <c:v>Кантемировский МР</c:v>
                </c:pt>
                <c:pt idx="22">
                  <c:v>Рамонский МР</c:v>
                </c:pt>
                <c:pt idx="23">
                  <c:v>Новохоперский МР</c:v>
                </c:pt>
                <c:pt idx="24">
                  <c:v>Поворинский МР</c:v>
                </c:pt>
                <c:pt idx="25">
                  <c:v>Грибановский МР</c:v>
                </c:pt>
                <c:pt idx="26">
                  <c:v>Таловский МР</c:v>
                </c:pt>
                <c:pt idx="27">
                  <c:v>Лискинский МР</c:v>
                </c:pt>
                <c:pt idx="28">
                  <c:v>Каменский МР</c:v>
                </c:pt>
                <c:pt idx="29">
                  <c:v>Острогожский МР</c:v>
                </c:pt>
                <c:pt idx="30">
                  <c:v>Панинский МР</c:v>
                </c:pt>
                <c:pt idx="31">
                  <c:v>Воробьевский МР</c:v>
                </c:pt>
                <c:pt idx="32">
                  <c:v>ГО г. Нововоронеж</c:v>
                </c:pt>
                <c:pt idx="33">
                  <c:v>Ольховатский МР</c:v>
                </c:pt>
              </c:strCache>
            </c:strRef>
          </c:cat>
          <c:val>
            <c:numRef>
              <c:f>'2 доля раб-в МСП'!$B$4:$B$37</c:f>
              <c:numCache>
                <c:formatCode>#,##0.0</c:formatCode>
                <c:ptCount val="34"/>
                <c:pt idx="0">
                  <c:v>34.93</c:v>
                </c:pt>
                <c:pt idx="1">
                  <c:v>30.75</c:v>
                </c:pt>
                <c:pt idx="2">
                  <c:v>28.53</c:v>
                </c:pt>
                <c:pt idx="3">
                  <c:v>29.2</c:v>
                </c:pt>
                <c:pt idx="4">
                  <c:v>26.62</c:v>
                </c:pt>
                <c:pt idx="5">
                  <c:v>28.72</c:v>
                </c:pt>
                <c:pt idx="6">
                  <c:v>24.939999999999998</c:v>
                </c:pt>
                <c:pt idx="7">
                  <c:v>21.479999999999997</c:v>
                </c:pt>
                <c:pt idx="8">
                  <c:v>32.53</c:v>
                </c:pt>
                <c:pt idx="9">
                  <c:v>24.84</c:v>
                </c:pt>
                <c:pt idx="10">
                  <c:v>23.2</c:v>
                </c:pt>
                <c:pt idx="11">
                  <c:v>25.610000000000003</c:v>
                </c:pt>
                <c:pt idx="12">
                  <c:v>23.87</c:v>
                </c:pt>
                <c:pt idx="13">
                  <c:v>29.38</c:v>
                </c:pt>
                <c:pt idx="14">
                  <c:v>20.779999999999998</c:v>
                </c:pt>
                <c:pt idx="15">
                  <c:v>22.259999999999998</c:v>
                </c:pt>
                <c:pt idx="16">
                  <c:v>14.38</c:v>
                </c:pt>
                <c:pt idx="17">
                  <c:v>17.07</c:v>
                </c:pt>
                <c:pt idx="18">
                  <c:v>20.68</c:v>
                </c:pt>
                <c:pt idx="19">
                  <c:v>15.950000000000001</c:v>
                </c:pt>
                <c:pt idx="20">
                  <c:v>25.89</c:v>
                </c:pt>
                <c:pt idx="21">
                  <c:v>17.979999999999997</c:v>
                </c:pt>
                <c:pt idx="22">
                  <c:v>20.14</c:v>
                </c:pt>
                <c:pt idx="23">
                  <c:v>16.829999999999995</c:v>
                </c:pt>
                <c:pt idx="24">
                  <c:v>23.89</c:v>
                </c:pt>
                <c:pt idx="25">
                  <c:v>17.2</c:v>
                </c:pt>
                <c:pt idx="26">
                  <c:v>17.920000000000002</c:v>
                </c:pt>
                <c:pt idx="27">
                  <c:v>10.450000000000001</c:v>
                </c:pt>
                <c:pt idx="28">
                  <c:v>28.86</c:v>
                </c:pt>
                <c:pt idx="29">
                  <c:v>11.01</c:v>
                </c:pt>
                <c:pt idx="30">
                  <c:v>11.1</c:v>
                </c:pt>
                <c:pt idx="31">
                  <c:v>8.69</c:v>
                </c:pt>
                <c:pt idx="32">
                  <c:v>8.33</c:v>
                </c:pt>
                <c:pt idx="33">
                  <c:v>9.18</c:v>
                </c:pt>
              </c:numCache>
            </c:numRef>
          </c:val>
          <c:extLst xmlns:c16r2="http://schemas.microsoft.com/office/drawing/2015/06/chart">
            <c:ext xmlns:c16="http://schemas.microsoft.com/office/drawing/2014/chart" uri="{C3380CC4-5D6E-409C-BE32-E72D297353CC}">
              <c16:uniqueId val="{00000001-35E7-4F54-B356-766502C795F2}"/>
            </c:ext>
          </c:extLst>
        </c:ser>
        <c:dLbls/>
        <c:marker val="1"/>
        <c:axId val="133268608"/>
        <c:axId val="133270144"/>
      </c:lineChart>
      <c:catAx>
        <c:axId val="133268608"/>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3270144"/>
        <c:crosses val="autoZero"/>
        <c:auto val="1"/>
        <c:lblAlgn val="ctr"/>
        <c:lblOffset val="100"/>
      </c:catAx>
      <c:valAx>
        <c:axId val="133270144"/>
        <c:scaling>
          <c:orientation val="minMax"/>
          <c:min val="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3268608"/>
        <c:crosses val="autoZero"/>
        <c:crossBetween val="between"/>
      </c:valAx>
      <c:spPr>
        <a:solidFill>
          <a:schemeClr val="accent4">
            <a:lumMod val="20000"/>
            <a:lumOff val="80000"/>
          </a:schemeClr>
        </a:solidFill>
        <a:ln>
          <a:noFill/>
        </a:ln>
        <a:effectLst/>
      </c:spPr>
    </c:plotArea>
    <c:legend>
      <c:legendPos val="b"/>
      <c:layout>
        <c:manualLayout>
          <c:xMode val="edge"/>
          <c:yMode val="edge"/>
          <c:x val="0.89214978097671671"/>
          <c:y val="0.12525514065343057"/>
          <c:w val="7.9926932721761088E-2"/>
          <c:h val="0.13305165563677118"/>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4277318740740076E-2"/>
          <c:y val="0.14908338964158813"/>
          <c:w val="0.94744612723484922"/>
          <c:h val="0.38644879097444484"/>
        </c:manualLayout>
      </c:layout>
      <c:areaChart>
        <c:grouping val="standard"/>
        <c:ser>
          <c:idx val="0"/>
          <c:order val="0"/>
          <c:tx>
            <c:strRef>
              <c:f>Лист1!$B$3</c:f>
              <c:strCache>
                <c:ptCount val="1"/>
                <c:pt idx="0">
                  <c:v>уровень фактической обеспеченности клубами и учреждениями культуры</c:v>
                </c:pt>
              </c:strCache>
            </c:strRef>
          </c:tx>
          <c:spPr>
            <a:solidFill>
              <a:srgbClr val="66CCFF"/>
            </a:solidFill>
            <a:ln>
              <a:solidFill>
                <a:srgbClr val="3399FF"/>
              </a:solidFill>
            </a:ln>
            <a:effectLst/>
          </c:spP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Лист1!$B$4:$B$37</c:f>
              <c:numCache>
                <c:formatCode>#,##0.0</c:formatCode>
                <c:ptCount val="34"/>
                <c:pt idx="0">
                  <c:v>283.33</c:v>
                </c:pt>
                <c:pt idx="1">
                  <c:v>266.67</c:v>
                </c:pt>
                <c:pt idx="2" formatCode="General">
                  <c:v>50</c:v>
                </c:pt>
                <c:pt idx="3" formatCode="General">
                  <c:v>128</c:v>
                </c:pt>
                <c:pt idx="4">
                  <c:v>104.55</c:v>
                </c:pt>
                <c:pt idx="5">
                  <c:v>147.83000000000001</c:v>
                </c:pt>
                <c:pt idx="6" formatCode="General">
                  <c:v>100</c:v>
                </c:pt>
                <c:pt idx="7" formatCode="General">
                  <c:v>100</c:v>
                </c:pt>
                <c:pt idx="8" formatCode="General">
                  <c:v>100</c:v>
                </c:pt>
                <c:pt idx="9">
                  <c:v>164.29</c:v>
                </c:pt>
                <c:pt idx="10">
                  <c:v>114.29</c:v>
                </c:pt>
                <c:pt idx="11">
                  <c:v>95.240000000000009</c:v>
                </c:pt>
                <c:pt idx="12">
                  <c:v>158.33000000000001</c:v>
                </c:pt>
                <c:pt idx="13">
                  <c:v>189.47</c:v>
                </c:pt>
                <c:pt idx="14">
                  <c:v>111.76</c:v>
                </c:pt>
                <c:pt idx="15">
                  <c:v>114.29</c:v>
                </c:pt>
                <c:pt idx="16">
                  <c:v>94.11999999999999</c:v>
                </c:pt>
                <c:pt idx="17">
                  <c:v>104.55</c:v>
                </c:pt>
                <c:pt idx="18" formatCode="General">
                  <c:v>160</c:v>
                </c:pt>
                <c:pt idx="19" formatCode="General">
                  <c:v>120</c:v>
                </c:pt>
                <c:pt idx="20">
                  <c:v>135.70999999999998</c:v>
                </c:pt>
                <c:pt idx="21" formatCode="General">
                  <c:v>150</c:v>
                </c:pt>
                <c:pt idx="22">
                  <c:v>106.25</c:v>
                </c:pt>
                <c:pt idx="23">
                  <c:v>107.69</c:v>
                </c:pt>
                <c:pt idx="24" formatCode="General">
                  <c:v>100</c:v>
                </c:pt>
                <c:pt idx="25">
                  <c:v>115.79</c:v>
                </c:pt>
                <c:pt idx="26" formatCode="General">
                  <c:v>100</c:v>
                </c:pt>
                <c:pt idx="27" formatCode="General">
                  <c:v>100</c:v>
                </c:pt>
                <c:pt idx="28" formatCode="General">
                  <c:v>136</c:v>
                </c:pt>
                <c:pt idx="29">
                  <c:v>85.710000000000008</c:v>
                </c:pt>
                <c:pt idx="30">
                  <c:v>152.38000000000002</c:v>
                </c:pt>
                <c:pt idx="31" formatCode="General">
                  <c:v>100</c:v>
                </c:pt>
                <c:pt idx="32" formatCode="General">
                  <c:v>100</c:v>
                </c:pt>
                <c:pt idx="33" formatCode="General">
                  <c:v>100</c:v>
                </c:pt>
              </c:numCache>
            </c:numRef>
          </c:val>
          <c:extLst xmlns:c16r2="http://schemas.microsoft.com/office/drawing/2015/06/chart">
            <c:ext xmlns:c16="http://schemas.microsoft.com/office/drawing/2014/chart" uri="{C3380CC4-5D6E-409C-BE32-E72D297353CC}">
              <c16:uniqueId val="{00000000-0593-4D15-9B59-9F964759AA03}"/>
            </c:ext>
          </c:extLst>
        </c:ser>
        <c:dLbls/>
        <c:axId val="85436288"/>
        <c:axId val="85437824"/>
      </c:areaChart>
      <c:barChart>
        <c:barDir val="col"/>
        <c:grouping val="clustered"/>
        <c:ser>
          <c:idx val="1"/>
          <c:order val="1"/>
          <c:tx>
            <c:strRef>
              <c:f>Лист1!$C$3</c:f>
              <c:strCache>
                <c:ptCount val="1"/>
                <c:pt idx="0">
                  <c:v>уровень фактической обеспеченности библиотеками</c:v>
                </c:pt>
              </c:strCache>
            </c:strRef>
          </c:tx>
          <c:spPr>
            <a:solidFill>
              <a:srgbClr val="9966FF"/>
            </a:solidFill>
            <a:ln>
              <a:solidFill>
                <a:srgbClr val="7030A0"/>
              </a:solidFill>
            </a:ln>
            <a:effectLst/>
            <a:scene3d>
              <a:camera prst="orthographicFront"/>
              <a:lightRig rig="threePt" dir="t"/>
            </a:scene3d>
            <a:sp3d>
              <a:bevelT/>
            </a:sp3d>
          </c:spP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Лист1!$C$4:$C$37</c:f>
              <c:numCache>
                <c:formatCode>#,##0.0</c:formatCode>
                <c:ptCount val="34"/>
                <c:pt idx="0">
                  <c:v>73.849999999999994</c:v>
                </c:pt>
                <c:pt idx="1">
                  <c:v>93.93</c:v>
                </c:pt>
                <c:pt idx="2" formatCode="General">
                  <c:v>100</c:v>
                </c:pt>
                <c:pt idx="3" formatCode="General">
                  <c:v>120</c:v>
                </c:pt>
                <c:pt idx="4">
                  <c:v>122.23</c:v>
                </c:pt>
                <c:pt idx="5">
                  <c:v>149.70999999999998</c:v>
                </c:pt>
                <c:pt idx="6" formatCode="General">
                  <c:v>100</c:v>
                </c:pt>
                <c:pt idx="7">
                  <c:v>116.66999999999999</c:v>
                </c:pt>
                <c:pt idx="8" formatCode="General">
                  <c:v>95</c:v>
                </c:pt>
                <c:pt idx="9" formatCode="General">
                  <c:v>140</c:v>
                </c:pt>
                <c:pt idx="10">
                  <c:v>142.10999999999999</c:v>
                </c:pt>
                <c:pt idx="11">
                  <c:v>90.48</c:v>
                </c:pt>
                <c:pt idx="12">
                  <c:v>141.66999999999999</c:v>
                </c:pt>
                <c:pt idx="13">
                  <c:v>134.62</c:v>
                </c:pt>
                <c:pt idx="14">
                  <c:v>105.56</c:v>
                </c:pt>
                <c:pt idx="15" formatCode="General">
                  <c:v>120</c:v>
                </c:pt>
                <c:pt idx="16">
                  <c:v>111.71000000000001</c:v>
                </c:pt>
                <c:pt idx="17">
                  <c:v>97.79</c:v>
                </c:pt>
                <c:pt idx="18" formatCode="General">
                  <c:v>139</c:v>
                </c:pt>
                <c:pt idx="19">
                  <c:v>120.38</c:v>
                </c:pt>
                <c:pt idx="20">
                  <c:v>125.89</c:v>
                </c:pt>
                <c:pt idx="21">
                  <c:v>173.22</c:v>
                </c:pt>
                <c:pt idx="22">
                  <c:v>135.70999999999998</c:v>
                </c:pt>
                <c:pt idx="23">
                  <c:v>128.57</c:v>
                </c:pt>
                <c:pt idx="24">
                  <c:v>119.58</c:v>
                </c:pt>
                <c:pt idx="25">
                  <c:v>90.48</c:v>
                </c:pt>
                <c:pt idx="26">
                  <c:v>109.09</c:v>
                </c:pt>
                <c:pt idx="27" formatCode="General">
                  <c:v>100</c:v>
                </c:pt>
                <c:pt idx="28">
                  <c:v>127.9</c:v>
                </c:pt>
                <c:pt idx="29">
                  <c:v>109.31</c:v>
                </c:pt>
                <c:pt idx="30" formatCode="General">
                  <c:v>135</c:v>
                </c:pt>
                <c:pt idx="31">
                  <c:v>102.25</c:v>
                </c:pt>
                <c:pt idx="32" formatCode="General">
                  <c:v>100</c:v>
                </c:pt>
                <c:pt idx="33">
                  <c:v>90.88</c:v>
                </c:pt>
              </c:numCache>
            </c:numRef>
          </c:val>
          <c:extLst xmlns:c16r2="http://schemas.microsoft.com/office/drawing/2015/06/chart">
            <c:ext xmlns:c16="http://schemas.microsoft.com/office/drawing/2014/chart" uri="{C3380CC4-5D6E-409C-BE32-E72D297353CC}">
              <c16:uniqueId val="{00000001-0593-4D15-9B59-9F964759AA03}"/>
            </c:ext>
          </c:extLst>
        </c:ser>
        <c:dLbls/>
        <c:gapWidth val="129"/>
        <c:overlap val="-7"/>
        <c:axId val="85436288"/>
        <c:axId val="85437824"/>
      </c:barChart>
      <c:lineChart>
        <c:grouping val="standard"/>
        <c:ser>
          <c:idx val="2"/>
          <c:order val="2"/>
          <c:tx>
            <c:strRef>
              <c:f>Лист1!$D$3</c:f>
              <c:strCache>
                <c:ptCount val="1"/>
                <c:pt idx="0">
                  <c:v>уровень фактической обеспеченности парками культуры и отдыха</c:v>
                </c:pt>
              </c:strCache>
            </c:strRef>
          </c:tx>
          <c:spPr>
            <a:ln w="28575" cap="rnd">
              <a:solidFill>
                <a:srgbClr val="CC0099"/>
              </a:solidFill>
              <a:round/>
            </a:ln>
            <a:effectLst/>
          </c:spPr>
          <c:marker>
            <c:symbol val="circle"/>
            <c:size val="6"/>
            <c:spPr>
              <a:solidFill>
                <a:srgbClr val="FFFF00"/>
              </a:solidFill>
              <a:ln w="9525">
                <a:solidFill>
                  <a:srgbClr val="800080"/>
                </a:solidFill>
              </a:ln>
              <a:effectLst/>
            </c:spPr>
          </c:marke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Лист1!$D$4:$D$37</c:f>
              <c:numCache>
                <c:formatCode>General</c:formatCode>
                <c:ptCount val="34"/>
                <c:pt idx="0">
                  <c:v>100</c:v>
                </c:pt>
                <c:pt idx="1">
                  <c:v>100</c:v>
                </c:pt>
                <c:pt idx="2">
                  <c:v>100</c:v>
                </c:pt>
                <c:pt idx="3">
                  <c:v>100</c:v>
                </c:pt>
                <c:pt idx="4">
                  <c:v>100</c:v>
                </c:pt>
                <c:pt idx="5">
                  <c:v>100</c:v>
                </c:pt>
                <c:pt idx="6">
                  <c:v>100</c:v>
                </c:pt>
                <c:pt idx="7">
                  <c:v>100</c:v>
                </c:pt>
                <c:pt idx="8">
                  <c:v>200</c:v>
                </c:pt>
                <c:pt idx="9">
                  <c:v>300</c:v>
                </c:pt>
                <c:pt idx="10">
                  <c:v>100</c:v>
                </c:pt>
                <c:pt idx="11">
                  <c:v>100</c:v>
                </c:pt>
                <c:pt idx="12">
                  <c:v>100</c:v>
                </c:pt>
                <c:pt idx="13">
                  <c:v>100</c:v>
                </c:pt>
                <c:pt idx="14">
                  <c:v>100</c:v>
                </c:pt>
                <c:pt idx="15">
                  <c:v>100</c:v>
                </c:pt>
                <c:pt idx="16">
                  <c:v>100</c:v>
                </c:pt>
                <c:pt idx="17">
                  <c:v>100</c:v>
                </c:pt>
                <c:pt idx="18">
                  <c:v>100</c:v>
                </c:pt>
                <c:pt idx="19">
                  <c:v>100</c:v>
                </c:pt>
                <c:pt idx="20">
                  <c:v>200</c:v>
                </c:pt>
                <c:pt idx="21">
                  <c:v>100</c:v>
                </c:pt>
                <c:pt idx="22">
                  <c:v>100</c:v>
                </c:pt>
                <c:pt idx="23">
                  <c:v>100</c:v>
                </c:pt>
                <c:pt idx="24">
                  <c:v>100</c:v>
                </c:pt>
                <c:pt idx="25">
                  <c:v>100</c:v>
                </c:pt>
                <c:pt idx="26">
                  <c:v>100</c:v>
                </c:pt>
                <c:pt idx="27">
                  <c:v>100</c:v>
                </c:pt>
                <c:pt idx="28">
                  <c:v>200</c:v>
                </c:pt>
                <c:pt idx="29">
                  <c:v>100</c:v>
                </c:pt>
                <c:pt idx="30">
                  <c:v>100</c:v>
                </c:pt>
                <c:pt idx="31">
                  <c:v>100</c:v>
                </c:pt>
                <c:pt idx="32">
                  <c:v>100</c:v>
                </c:pt>
                <c:pt idx="33">
                  <c:v>100</c:v>
                </c:pt>
              </c:numCache>
            </c:numRef>
          </c:val>
          <c:extLst xmlns:c16r2="http://schemas.microsoft.com/office/drawing/2015/06/chart">
            <c:ext xmlns:c16="http://schemas.microsoft.com/office/drawing/2014/chart" uri="{C3380CC4-5D6E-409C-BE32-E72D297353CC}">
              <c16:uniqueId val="{00000002-0593-4D15-9B59-9F964759AA03}"/>
            </c:ext>
          </c:extLst>
        </c:ser>
        <c:ser>
          <c:idx val="3"/>
          <c:order val="3"/>
          <c:tx>
            <c:strRef>
              <c:f>Лист1!#REF!</c:f>
              <c:strCache>
                <c:ptCount val="1"/>
                <c:pt idx="0">
                  <c:v>#REF!</c:v>
                </c:pt>
              </c:strCache>
            </c:strRef>
          </c:tx>
          <c:spPr>
            <a:ln w="28575" cap="rnd">
              <a:solidFill>
                <a:schemeClr val="accent4"/>
              </a:solidFill>
              <a:round/>
            </a:ln>
            <a:effectLst/>
          </c:spPr>
          <c:marker>
            <c:symbol val="none"/>
          </c:marke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3-0593-4D15-9B59-9F964759AA03}"/>
            </c:ext>
          </c:extLst>
        </c:ser>
        <c:dLbls/>
        <c:marker val="1"/>
        <c:axId val="85436288"/>
        <c:axId val="85437824"/>
      </c:lineChart>
      <c:catAx>
        <c:axId val="85436288"/>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85437824"/>
        <c:crosses val="autoZero"/>
        <c:auto val="1"/>
        <c:lblAlgn val="ctr"/>
        <c:lblOffset val="100"/>
      </c:catAx>
      <c:valAx>
        <c:axId val="85437824"/>
        <c:scaling>
          <c:orientation val="minMax"/>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5436288"/>
        <c:crosses val="autoZero"/>
        <c:crossBetween val="between"/>
      </c:valAx>
      <c:spPr>
        <a:solidFill>
          <a:schemeClr val="accent4">
            <a:lumMod val="20000"/>
            <a:lumOff val="80000"/>
          </a:schemeClr>
        </a:solidFill>
        <a:ln>
          <a:noFill/>
        </a:ln>
        <a:effectLst/>
      </c:spPr>
    </c:plotArea>
    <c:legend>
      <c:legendPos val="b"/>
      <c:legendEntry>
        <c:idx val="3"/>
        <c:delete val="1"/>
      </c:legendEntry>
      <c:layout>
        <c:manualLayout>
          <c:xMode val="edge"/>
          <c:yMode val="edge"/>
          <c:x val="0.56725844330354236"/>
          <c:y val="0.1502981909113924"/>
          <c:w val="0.41647623094595337"/>
          <c:h val="0.118533875984594"/>
        </c:manualLayout>
      </c:layout>
      <c:spPr>
        <a:solidFill>
          <a:schemeClr val="bg1"/>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diamond"/>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'аварийные объекты'!$A$39:$A$42</c:f>
              <c:strCache>
                <c:ptCount val="4"/>
                <c:pt idx="0">
                  <c:v>2019г.</c:v>
                </c:pt>
                <c:pt idx="1">
                  <c:v>2020г.</c:v>
                </c:pt>
                <c:pt idx="2">
                  <c:v>2021г.</c:v>
                </c:pt>
                <c:pt idx="3">
                  <c:v>2022г.</c:v>
                </c:pt>
              </c:strCache>
            </c:strRef>
          </c:cat>
          <c:val>
            <c:numRef>
              <c:f>'аварийные объекты'!$B$39:$B$42</c:f>
              <c:numCache>
                <c:formatCode>#,##0.0</c:formatCode>
                <c:ptCount val="4"/>
                <c:pt idx="0">
                  <c:v>10</c:v>
                </c:pt>
                <c:pt idx="1">
                  <c:v>10.7</c:v>
                </c:pt>
                <c:pt idx="2">
                  <c:v>9.8000000000000007</c:v>
                </c:pt>
                <c:pt idx="3">
                  <c:v>9.7000000000000011</c:v>
                </c:pt>
              </c:numCache>
            </c:numRef>
          </c:val>
          <c:extLst xmlns:c16r2="http://schemas.microsoft.com/office/drawing/2015/06/chart">
            <c:ext xmlns:c16="http://schemas.microsoft.com/office/drawing/2014/chart" uri="{C3380CC4-5D6E-409C-BE32-E72D297353CC}">
              <c16:uniqueId val="{00000000-409E-4142-98C8-61907DC5DFF8}"/>
            </c:ext>
          </c:extLst>
        </c:ser>
        <c:dLbls/>
        <c:marker val="1"/>
        <c:axId val="88417024"/>
        <c:axId val="88418560"/>
      </c:lineChart>
      <c:catAx>
        <c:axId val="8841702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88418560"/>
        <c:crosses val="autoZero"/>
        <c:auto val="1"/>
        <c:lblAlgn val="ctr"/>
        <c:lblOffset val="100"/>
      </c:catAx>
      <c:valAx>
        <c:axId val="88418560"/>
        <c:scaling>
          <c:orientation val="minMax"/>
          <c:max val="11"/>
          <c:min val="9"/>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88417024"/>
        <c:crosses val="autoZero"/>
        <c:crossBetween val="between"/>
        <c:majorUnit val="0.5"/>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6567318094787872E-2"/>
          <c:y val="8.2981587235210319E-2"/>
          <c:w val="0.91991066759162277"/>
          <c:h val="0.50866129804244509"/>
        </c:manualLayout>
      </c:layout>
      <c:barChart>
        <c:barDir val="col"/>
        <c:grouping val="clustered"/>
        <c:ser>
          <c:idx val="1"/>
          <c:order val="1"/>
          <c:tx>
            <c:strRef>
              <c:f>'аварийные объекты'!$C$2</c:f>
              <c:strCache>
                <c:ptCount val="1"/>
                <c:pt idx="0">
                  <c:v>2022</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C00000"/>
              </a:solidFill>
            </a:ln>
            <a:effectLst/>
          </c:spPr>
          <c:dLbls>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'аварийные объекты'!$A$3:$A$36</c:f>
              <c:strCache>
                <c:ptCount val="34"/>
                <c:pt idx="0">
                  <c:v>ГО г. Нововоронеж</c:v>
                </c:pt>
                <c:pt idx="1">
                  <c:v>Бутурлиновский МР</c:v>
                </c:pt>
                <c:pt idx="2">
                  <c:v>Верхнемамонский МР</c:v>
                </c:pt>
                <c:pt idx="3">
                  <c:v>Верхнехавский МР</c:v>
                </c:pt>
                <c:pt idx="4">
                  <c:v>Лискинский МР</c:v>
                </c:pt>
                <c:pt idx="5">
                  <c:v>Новоусманский МР</c:v>
                </c:pt>
                <c:pt idx="6">
                  <c:v>Новохоперский МР</c:v>
                </c:pt>
                <c:pt idx="7">
                  <c:v>Рамонский МР</c:v>
                </c:pt>
                <c:pt idx="8">
                  <c:v>Хохольский МР</c:v>
                </c:pt>
                <c:pt idx="9">
                  <c:v>Россошанский МР</c:v>
                </c:pt>
                <c:pt idx="10">
                  <c:v>Бобровский МР</c:v>
                </c:pt>
                <c:pt idx="11">
                  <c:v>Грибановский МР</c:v>
                </c:pt>
                <c:pt idx="12">
                  <c:v>Острогожский МР</c:v>
                </c:pt>
                <c:pt idx="13">
                  <c:v>Терновский МР</c:v>
                </c:pt>
                <c:pt idx="14">
                  <c:v>Каменский МР</c:v>
                </c:pt>
                <c:pt idx="15">
                  <c:v>Нижнедевицкий МР</c:v>
                </c:pt>
                <c:pt idx="16">
                  <c:v>Аннинский МР</c:v>
                </c:pt>
                <c:pt idx="17">
                  <c:v>Таловский МР</c:v>
                </c:pt>
                <c:pt idx="18">
                  <c:v>Репьевский МР</c:v>
                </c:pt>
                <c:pt idx="19">
                  <c:v>ГО г. Воронеж</c:v>
                </c:pt>
                <c:pt idx="20">
                  <c:v>Борисоглебский ГО</c:v>
                </c:pt>
                <c:pt idx="21">
                  <c:v>Эртильский МР</c:v>
                </c:pt>
                <c:pt idx="22">
                  <c:v>Воробьевский МР</c:v>
                </c:pt>
                <c:pt idx="23">
                  <c:v>Кантемировский МР</c:v>
                </c:pt>
                <c:pt idx="24">
                  <c:v>Калачеевский МР</c:v>
                </c:pt>
                <c:pt idx="25">
                  <c:v>Ольховатский МР</c:v>
                </c:pt>
                <c:pt idx="26">
                  <c:v>Панинский МР</c:v>
                </c:pt>
                <c:pt idx="27">
                  <c:v>Подгоренский МР</c:v>
                </c:pt>
                <c:pt idx="28">
                  <c:v>Петропавловский МР</c:v>
                </c:pt>
                <c:pt idx="29">
                  <c:v>Поворинский МР</c:v>
                </c:pt>
                <c:pt idx="30">
                  <c:v>Павловский МР</c:v>
                </c:pt>
                <c:pt idx="31">
                  <c:v>Богучарский МР</c:v>
                </c:pt>
                <c:pt idx="32">
                  <c:v>Каширский МР</c:v>
                </c:pt>
                <c:pt idx="33">
                  <c:v>Семилукский МР</c:v>
                </c:pt>
              </c:strCache>
            </c:strRef>
          </c:cat>
          <c:val>
            <c:numRef>
              <c:f>'аварийные объекты'!$C$3:$C$36</c:f>
              <c:numCache>
                <c:formatCode>General</c:formatCode>
                <c:ptCount val="34"/>
                <c:pt idx="0">
                  <c:v>0</c:v>
                </c:pt>
                <c:pt idx="1">
                  <c:v>0</c:v>
                </c:pt>
                <c:pt idx="2">
                  <c:v>0</c:v>
                </c:pt>
                <c:pt idx="3">
                  <c:v>0</c:v>
                </c:pt>
                <c:pt idx="4">
                  <c:v>0</c:v>
                </c:pt>
                <c:pt idx="5" formatCode="#,##0.0">
                  <c:v>1.79</c:v>
                </c:pt>
                <c:pt idx="6" formatCode="#,##0.0">
                  <c:v>2.04</c:v>
                </c:pt>
                <c:pt idx="7" formatCode="#,##0.0">
                  <c:v>2.04</c:v>
                </c:pt>
                <c:pt idx="8" formatCode="#,##0.0">
                  <c:v>2.7</c:v>
                </c:pt>
                <c:pt idx="9" formatCode="#,##0.0">
                  <c:v>2.74</c:v>
                </c:pt>
                <c:pt idx="10" formatCode="#,##0.0">
                  <c:v>3.77</c:v>
                </c:pt>
                <c:pt idx="11" formatCode="#,##0.0">
                  <c:v>3.77</c:v>
                </c:pt>
                <c:pt idx="12">
                  <c:v>4</c:v>
                </c:pt>
                <c:pt idx="13">
                  <c:v>4</c:v>
                </c:pt>
                <c:pt idx="14" formatCode="#,##0.0">
                  <c:v>4.76</c:v>
                </c:pt>
                <c:pt idx="15" formatCode="#,##0.0">
                  <c:v>5.71</c:v>
                </c:pt>
                <c:pt idx="16" formatCode="#,##0.0">
                  <c:v>6.25</c:v>
                </c:pt>
                <c:pt idx="17" formatCode="#,##0.0">
                  <c:v>6.45</c:v>
                </c:pt>
                <c:pt idx="18" formatCode="#,##0.0">
                  <c:v>6.67</c:v>
                </c:pt>
                <c:pt idx="19" formatCode="#,##0.0">
                  <c:v>6.94</c:v>
                </c:pt>
                <c:pt idx="20" formatCode="#,##0.0">
                  <c:v>8.57</c:v>
                </c:pt>
                <c:pt idx="21" formatCode="#,##0.0">
                  <c:v>8.57</c:v>
                </c:pt>
                <c:pt idx="22" formatCode="#,##0.0">
                  <c:v>9.09</c:v>
                </c:pt>
                <c:pt idx="23" formatCode="#,##0.0">
                  <c:v>9.7199999999999989</c:v>
                </c:pt>
                <c:pt idx="24" formatCode="#,##0.0">
                  <c:v>9.76</c:v>
                </c:pt>
                <c:pt idx="25" formatCode="#,##0.0">
                  <c:v>10.53</c:v>
                </c:pt>
                <c:pt idx="26" formatCode="#,##0.0">
                  <c:v>13.51</c:v>
                </c:pt>
                <c:pt idx="27" formatCode="#,##0.0">
                  <c:v>19.23</c:v>
                </c:pt>
                <c:pt idx="28" formatCode="#,##0.0">
                  <c:v>21.88</c:v>
                </c:pt>
                <c:pt idx="29" formatCode="#,##0.0">
                  <c:v>25.93</c:v>
                </c:pt>
                <c:pt idx="30" formatCode="#,##0.0">
                  <c:v>29.85</c:v>
                </c:pt>
                <c:pt idx="31">
                  <c:v>30</c:v>
                </c:pt>
                <c:pt idx="32" formatCode="#,##0.0">
                  <c:v>30.23</c:v>
                </c:pt>
                <c:pt idx="33" formatCode="#,##0.0">
                  <c:v>36.54</c:v>
                </c:pt>
              </c:numCache>
            </c:numRef>
          </c:val>
          <c:extLst xmlns:c16r2="http://schemas.microsoft.com/office/drawing/2015/06/chart">
            <c:ext xmlns:c16="http://schemas.microsoft.com/office/drawing/2014/chart" uri="{C3380CC4-5D6E-409C-BE32-E72D297353CC}">
              <c16:uniqueId val="{00000000-A56A-4C3C-BC39-F6FBFE99B32A}"/>
            </c:ext>
          </c:extLst>
        </c:ser>
        <c:dLbls/>
        <c:gapWidth val="92"/>
        <c:axId val="88510464"/>
        <c:axId val="88512000"/>
      </c:barChart>
      <c:lineChart>
        <c:grouping val="standard"/>
        <c:ser>
          <c:idx val="0"/>
          <c:order val="0"/>
          <c:tx>
            <c:strRef>
              <c:f>'аварийные объекты'!$B$2</c:f>
              <c:strCache>
                <c:ptCount val="1"/>
                <c:pt idx="0">
                  <c:v>2021</c:v>
                </c:pt>
              </c:strCache>
            </c:strRef>
          </c:tx>
          <c:spPr>
            <a:ln w="28575" cap="rnd">
              <a:solidFill>
                <a:srgbClr val="002060"/>
              </a:solidFill>
              <a:prstDash val="sysDash"/>
              <a:round/>
            </a:ln>
            <a:effectLst/>
          </c:spPr>
          <c:marker>
            <c:symbol val="circle"/>
            <c:size val="5"/>
            <c:spPr>
              <a:solidFill>
                <a:srgbClr val="FFFF00"/>
              </a:solidFill>
              <a:ln w="9525">
                <a:solidFill>
                  <a:srgbClr val="0000FF"/>
                </a:solidFill>
              </a:ln>
              <a:effectLst/>
            </c:spPr>
          </c:marker>
          <c:cat>
            <c:strRef>
              <c:f>'аварийные объекты'!$A$3:$A$36</c:f>
              <c:strCache>
                <c:ptCount val="34"/>
                <c:pt idx="0">
                  <c:v>ГО г. Нововоронеж</c:v>
                </c:pt>
                <c:pt idx="1">
                  <c:v>Бутурлиновский МР</c:v>
                </c:pt>
                <c:pt idx="2">
                  <c:v>Верхнемамонский МР</c:v>
                </c:pt>
                <c:pt idx="3">
                  <c:v>Верхнехавский МР</c:v>
                </c:pt>
                <c:pt idx="4">
                  <c:v>Лискинский МР</c:v>
                </c:pt>
                <c:pt idx="5">
                  <c:v>Новоусманский МР</c:v>
                </c:pt>
                <c:pt idx="6">
                  <c:v>Новохоперский МР</c:v>
                </c:pt>
                <c:pt idx="7">
                  <c:v>Рамонский МР</c:v>
                </c:pt>
                <c:pt idx="8">
                  <c:v>Хохольский МР</c:v>
                </c:pt>
                <c:pt idx="9">
                  <c:v>Россошанский МР</c:v>
                </c:pt>
                <c:pt idx="10">
                  <c:v>Бобровский МР</c:v>
                </c:pt>
                <c:pt idx="11">
                  <c:v>Грибановский МР</c:v>
                </c:pt>
                <c:pt idx="12">
                  <c:v>Острогожский МР</c:v>
                </c:pt>
                <c:pt idx="13">
                  <c:v>Терновский МР</c:v>
                </c:pt>
                <c:pt idx="14">
                  <c:v>Каменский МР</c:v>
                </c:pt>
                <c:pt idx="15">
                  <c:v>Нижнедевицкий МР</c:v>
                </c:pt>
                <c:pt idx="16">
                  <c:v>Аннинский МР</c:v>
                </c:pt>
                <c:pt idx="17">
                  <c:v>Таловский МР</c:v>
                </c:pt>
                <c:pt idx="18">
                  <c:v>Репьевский МР</c:v>
                </c:pt>
                <c:pt idx="19">
                  <c:v>ГО г. Воронеж</c:v>
                </c:pt>
                <c:pt idx="20">
                  <c:v>Борисоглебский ГО</c:v>
                </c:pt>
                <c:pt idx="21">
                  <c:v>Эртильский МР</c:v>
                </c:pt>
                <c:pt idx="22">
                  <c:v>Воробьевский МР</c:v>
                </c:pt>
                <c:pt idx="23">
                  <c:v>Кантемировский МР</c:v>
                </c:pt>
                <c:pt idx="24">
                  <c:v>Калачеевский МР</c:v>
                </c:pt>
                <c:pt idx="25">
                  <c:v>Ольховатский МР</c:v>
                </c:pt>
                <c:pt idx="26">
                  <c:v>Панинский МР</c:v>
                </c:pt>
                <c:pt idx="27">
                  <c:v>Подгоренский МР</c:v>
                </c:pt>
                <c:pt idx="28">
                  <c:v>Петропавловский МР</c:v>
                </c:pt>
                <c:pt idx="29">
                  <c:v>Поворинский МР</c:v>
                </c:pt>
                <c:pt idx="30">
                  <c:v>Павловский МР</c:v>
                </c:pt>
                <c:pt idx="31">
                  <c:v>Богучарский МР</c:v>
                </c:pt>
                <c:pt idx="32">
                  <c:v>Каширский МР</c:v>
                </c:pt>
                <c:pt idx="33">
                  <c:v>Семилукский МР</c:v>
                </c:pt>
              </c:strCache>
            </c:strRef>
          </c:cat>
          <c:val>
            <c:numRef>
              <c:f>'аварийные объекты'!$B$3:$B$36</c:f>
              <c:numCache>
                <c:formatCode>General</c:formatCode>
                <c:ptCount val="34"/>
                <c:pt idx="0">
                  <c:v>0</c:v>
                </c:pt>
                <c:pt idx="1">
                  <c:v>0</c:v>
                </c:pt>
                <c:pt idx="2">
                  <c:v>0</c:v>
                </c:pt>
                <c:pt idx="3">
                  <c:v>0</c:v>
                </c:pt>
                <c:pt idx="4">
                  <c:v>0</c:v>
                </c:pt>
                <c:pt idx="5" formatCode="#,##0.0">
                  <c:v>3.57</c:v>
                </c:pt>
                <c:pt idx="6" formatCode="#,##0.0">
                  <c:v>1.9600000000000002</c:v>
                </c:pt>
                <c:pt idx="7" formatCode="#,##0.0">
                  <c:v>2.04</c:v>
                </c:pt>
                <c:pt idx="8" formatCode="#,##0.0">
                  <c:v>2.7</c:v>
                </c:pt>
                <c:pt idx="9" formatCode="#,##0.0">
                  <c:v>2.67</c:v>
                </c:pt>
                <c:pt idx="10" formatCode="#,##0.0">
                  <c:v>3.77</c:v>
                </c:pt>
                <c:pt idx="11" formatCode="#,##0.0">
                  <c:v>3.23</c:v>
                </c:pt>
                <c:pt idx="12" formatCode="#,##0.0">
                  <c:v>2.67</c:v>
                </c:pt>
                <c:pt idx="13" formatCode="#,##0.0">
                  <c:v>7.14</c:v>
                </c:pt>
                <c:pt idx="14" formatCode="#,##0.0">
                  <c:v>33.33</c:v>
                </c:pt>
                <c:pt idx="15" formatCode="#,##0.0">
                  <c:v>5.26</c:v>
                </c:pt>
                <c:pt idx="16" formatCode="#,##0.0">
                  <c:v>6.25</c:v>
                </c:pt>
                <c:pt idx="17" formatCode="#,##0.0">
                  <c:v>6.45</c:v>
                </c:pt>
                <c:pt idx="18" formatCode="#,##0.0">
                  <c:v>6.67</c:v>
                </c:pt>
                <c:pt idx="19" formatCode="#,##0.0">
                  <c:v>8.33</c:v>
                </c:pt>
                <c:pt idx="20" formatCode="#,##0.0">
                  <c:v>8.57</c:v>
                </c:pt>
                <c:pt idx="21" formatCode="#,##0.0">
                  <c:v>11.11</c:v>
                </c:pt>
                <c:pt idx="22" formatCode="#,##0.0">
                  <c:v>13.639999999999999</c:v>
                </c:pt>
                <c:pt idx="23" formatCode="#,##0.0">
                  <c:v>9.7199999999999989</c:v>
                </c:pt>
                <c:pt idx="24" formatCode="#,##0.0">
                  <c:v>10.870000000000001</c:v>
                </c:pt>
                <c:pt idx="25" formatCode="#,##0.0">
                  <c:v>10.53</c:v>
                </c:pt>
                <c:pt idx="26" formatCode="#,##0.0">
                  <c:v>13.51</c:v>
                </c:pt>
                <c:pt idx="27" formatCode="#,##0.0">
                  <c:v>19.23</c:v>
                </c:pt>
                <c:pt idx="28" formatCode="#,##0.0">
                  <c:v>21.88</c:v>
                </c:pt>
                <c:pt idx="29" formatCode="#,##0.0">
                  <c:v>27.59</c:v>
                </c:pt>
                <c:pt idx="30" formatCode="#,##0.0">
                  <c:v>29.85</c:v>
                </c:pt>
                <c:pt idx="31" formatCode="#,##0.0">
                  <c:v>32.56</c:v>
                </c:pt>
                <c:pt idx="32" formatCode="#,##0.0">
                  <c:v>30.23</c:v>
                </c:pt>
                <c:pt idx="33" formatCode="#,##0.0">
                  <c:v>9.620000000000001</c:v>
                </c:pt>
              </c:numCache>
            </c:numRef>
          </c:val>
          <c:extLst xmlns:c16r2="http://schemas.microsoft.com/office/drawing/2015/06/chart">
            <c:ext xmlns:c16="http://schemas.microsoft.com/office/drawing/2014/chart" uri="{C3380CC4-5D6E-409C-BE32-E72D297353CC}">
              <c16:uniqueId val="{00000001-A56A-4C3C-BC39-F6FBFE99B32A}"/>
            </c:ext>
          </c:extLst>
        </c:ser>
        <c:dLbls/>
        <c:marker val="1"/>
        <c:axId val="88510464"/>
        <c:axId val="88512000"/>
      </c:lineChart>
      <c:catAx>
        <c:axId val="885104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88512000"/>
        <c:crosses val="autoZero"/>
        <c:auto val="1"/>
        <c:lblAlgn val="ctr"/>
        <c:lblOffset val="100"/>
      </c:catAx>
      <c:valAx>
        <c:axId val="88512000"/>
        <c:scaling>
          <c:orientation val="minMax"/>
          <c:max val="60"/>
          <c:min val="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88510464"/>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8.6343530209796432E-2"/>
          <c:y val="0.25035098853484811"/>
          <c:w val="9.0535645026700931E-2"/>
          <c:h val="0.1198815474063211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dLbl>
              <c:idx val="0"/>
              <c:layout>
                <c:manualLayout>
                  <c:x val="-0.1405181170346152"/>
                  <c:y val="-2.4398804173273676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2204-4BCF-96AD-374A65D23350}"/>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'22'!$A$39:$A$42</c:f>
              <c:strCache>
                <c:ptCount val="4"/>
                <c:pt idx="0">
                  <c:v>2019г.</c:v>
                </c:pt>
                <c:pt idx="1">
                  <c:v>2020г.</c:v>
                </c:pt>
                <c:pt idx="2">
                  <c:v>2021г.</c:v>
                </c:pt>
                <c:pt idx="3">
                  <c:v>2022г.</c:v>
                </c:pt>
              </c:strCache>
            </c:strRef>
          </c:cat>
          <c:val>
            <c:numRef>
              <c:f>'22'!$B$39:$B$42</c:f>
              <c:numCache>
                <c:formatCode>General</c:formatCode>
                <c:ptCount val="4"/>
                <c:pt idx="0">
                  <c:v>10.1</c:v>
                </c:pt>
                <c:pt idx="1">
                  <c:v>10.1</c:v>
                </c:pt>
                <c:pt idx="2">
                  <c:v>10.4</c:v>
                </c:pt>
                <c:pt idx="3">
                  <c:v>10.8</c:v>
                </c:pt>
              </c:numCache>
            </c:numRef>
          </c:val>
          <c:extLst xmlns:c16r2="http://schemas.microsoft.com/office/drawing/2015/06/chart">
            <c:ext xmlns:c16="http://schemas.microsoft.com/office/drawing/2014/chart" uri="{C3380CC4-5D6E-409C-BE32-E72D297353CC}">
              <c16:uniqueId val="{00000001-2204-4BCF-96AD-374A65D23350}"/>
            </c:ext>
          </c:extLst>
        </c:ser>
        <c:dLbls/>
        <c:marker val="1"/>
        <c:axId val="140371072"/>
        <c:axId val="89068672"/>
      </c:lineChart>
      <c:catAx>
        <c:axId val="14037107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89068672"/>
        <c:crosses val="autoZero"/>
        <c:auto val="1"/>
        <c:lblAlgn val="ctr"/>
        <c:lblOffset val="100"/>
      </c:catAx>
      <c:valAx>
        <c:axId val="89068672"/>
        <c:scaling>
          <c:orientation val="minMax"/>
          <c:max val="13"/>
          <c:min val="9"/>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0371072"/>
        <c:crosses val="autoZero"/>
        <c:crossBetween val="between"/>
        <c:majorUnit val="1"/>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'22'!$C$52</c:f>
              <c:strCache>
                <c:ptCount val="1"/>
                <c:pt idx="0">
                  <c:v>2022</c:v>
                </c:pt>
              </c:strCache>
            </c:strRef>
          </c:tx>
          <c:spPr>
            <a:solidFill>
              <a:schemeClr val="accent2"/>
            </a:solidFill>
            <a:ln>
              <a:noFill/>
            </a:ln>
            <a:effectLst/>
          </c:spPr>
          <c:dLbls>
            <c:spPr>
              <a:solidFill>
                <a:schemeClr val="accent2">
                  <a:lumMod val="20000"/>
                  <a:lumOff val="80000"/>
                </a:schemeClr>
              </a:solidFill>
              <a:ln>
                <a:solidFill>
                  <a:srgbClr val="C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'22'!$A$53:$A$73</c:f>
              <c:strCache>
                <c:ptCount val="21"/>
                <c:pt idx="0">
                  <c:v>ГО г. Воронеж</c:v>
                </c:pt>
                <c:pt idx="1">
                  <c:v>Таловский МР</c:v>
                </c:pt>
                <c:pt idx="2">
                  <c:v>Аннинский МР</c:v>
                </c:pt>
                <c:pt idx="3">
                  <c:v>Новоусманский МР</c:v>
                </c:pt>
                <c:pt idx="4">
                  <c:v>Калачеевский МР</c:v>
                </c:pt>
                <c:pt idx="5">
                  <c:v>Новохоперский МР</c:v>
                </c:pt>
                <c:pt idx="6">
                  <c:v>Россошанский МР</c:v>
                </c:pt>
                <c:pt idx="7">
                  <c:v>Острогожский МР</c:v>
                </c:pt>
                <c:pt idx="8">
                  <c:v>Богучарский МР</c:v>
                </c:pt>
                <c:pt idx="9">
                  <c:v>Верхнехавский МР</c:v>
                </c:pt>
                <c:pt idx="10">
                  <c:v>Каширский МР</c:v>
                </c:pt>
                <c:pt idx="11">
                  <c:v>Кантемировский МР</c:v>
                </c:pt>
                <c:pt idx="12">
                  <c:v>Рамонский МР</c:v>
                </c:pt>
                <c:pt idx="13">
                  <c:v>Воробьевский МР</c:v>
                </c:pt>
                <c:pt idx="14">
                  <c:v>Павловский МР</c:v>
                </c:pt>
                <c:pt idx="15">
                  <c:v>Борисоглебский ГО</c:v>
                </c:pt>
                <c:pt idx="16">
                  <c:v>Подгоренский МР</c:v>
                </c:pt>
                <c:pt idx="17">
                  <c:v>Семилукский МР</c:v>
                </c:pt>
                <c:pt idx="18">
                  <c:v>Хохольский МР</c:v>
                </c:pt>
                <c:pt idx="19">
                  <c:v>Ольховатский МР</c:v>
                </c:pt>
                <c:pt idx="20">
                  <c:v>Эртильский МР</c:v>
                </c:pt>
              </c:strCache>
            </c:strRef>
          </c:cat>
          <c:val>
            <c:numRef>
              <c:f>'22'!$C$53:$C$73</c:f>
              <c:numCache>
                <c:formatCode>#,##0.0</c:formatCode>
                <c:ptCount val="21"/>
                <c:pt idx="0">
                  <c:v>3.2</c:v>
                </c:pt>
                <c:pt idx="1">
                  <c:v>6.3</c:v>
                </c:pt>
                <c:pt idx="2">
                  <c:v>6.7</c:v>
                </c:pt>
                <c:pt idx="3" formatCode="General">
                  <c:v>8</c:v>
                </c:pt>
                <c:pt idx="4">
                  <c:v>11.1</c:v>
                </c:pt>
                <c:pt idx="5">
                  <c:v>11.1</c:v>
                </c:pt>
                <c:pt idx="6">
                  <c:v>11.4</c:v>
                </c:pt>
                <c:pt idx="7">
                  <c:v>12.5</c:v>
                </c:pt>
                <c:pt idx="8">
                  <c:v>13.2</c:v>
                </c:pt>
                <c:pt idx="9">
                  <c:v>14.3</c:v>
                </c:pt>
                <c:pt idx="10">
                  <c:v>14.3</c:v>
                </c:pt>
                <c:pt idx="11" formatCode="General">
                  <c:v>14.3</c:v>
                </c:pt>
                <c:pt idx="12">
                  <c:v>17.7</c:v>
                </c:pt>
                <c:pt idx="13" formatCode="General">
                  <c:v>20</c:v>
                </c:pt>
                <c:pt idx="14" formatCode="General">
                  <c:v>20</c:v>
                </c:pt>
                <c:pt idx="15">
                  <c:v>23.1</c:v>
                </c:pt>
                <c:pt idx="16" formatCode="General">
                  <c:v>25</c:v>
                </c:pt>
                <c:pt idx="17" formatCode="General">
                  <c:v>50</c:v>
                </c:pt>
                <c:pt idx="18" formatCode="General">
                  <c:v>50</c:v>
                </c:pt>
                <c:pt idx="19" formatCode="General">
                  <c:v>60</c:v>
                </c:pt>
                <c:pt idx="20" formatCode="General">
                  <c:v>100</c:v>
                </c:pt>
              </c:numCache>
            </c:numRef>
          </c:val>
          <c:extLst xmlns:c16r2="http://schemas.microsoft.com/office/drawing/2015/06/chart">
            <c:ext xmlns:c16="http://schemas.microsoft.com/office/drawing/2014/chart" uri="{C3380CC4-5D6E-409C-BE32-E72D297353CC}">
              <c16:uniqueId val="{00000000-5CC6-437C-8C7A-322108560573}"/>
            </c:ext>
          </c:extLst>
        </c:ser>
        <c:dLbls/>
        <c:gapWidth val="105"/>
        <c:axId val="134970368"/>
        <c:axId val="134976256"/>
      </c:barChart>
      <c:lineChart>
        <c:grouping val="standard"/>
        <c:ser>
          <c:idx val="0"/>
          <c:order val="0"/>
          <c:tx>
            <c:strRef>
              <c:f>'22'!$B$52</c:f>
              <c:strCache>
                <c:ptCount val="1"/>
                <c:pt idx="0">
                  <c:v>2021</c:v>
                </c:pt>
              </c:strCache>
            </c:strRef>
          </c:tx>
          <c:spPr>
            <a:ln w="28575" cap="rnd">
              <a:solidFill>
                <a:srgbClr val="0000FF"/>
              </a:solidFill>
              <a:prstDash val="sysDash"/>
              <a:round/>
            </a:ln>
            <a:effectLst/>
          </c:spPr>
          <c:marker>
            <c:symbol val="circle"/>
            <c:size val="5"/>
            <c:spPr>
              <a:solidFill>
                <a:srgbClr val="FFFF00"/>
              </a:solidFill>
              <a:ln w="9525">
                <a:solidFill>
                  <a:srgbClr val="0000FF"/>
                </a:solidFill>
              </a:ln>
              <a:effectLst/>
            </c:spPr>
          </c:marker>
          <c:cat>
            <c:strRef>
              <c:f>'22'!$A$53:$A$73</c:f>
              <c:strCache>
                <c:ptCount val="21"/>
                <c:pt idx="0">
                  <c:v>ГО г. Воронеж</c:v>
                </c:pt>
                <c:pt idx="1">
                  <c:v>Таловский МР</c:v>
                </c:pt>
                <c:pt idx="2">
                  <c:v>Аннинский МР</c:v>
                </c:pt>
                <c:pt idx="3">
                  <c:v>Новоусманский МР</c:v>
                </c:pt>
                <c:pt idx="4">
                  <c:v>Калачеевский МР</c:v>
                </c:pt>
                <c:pt idx="5">
                  <c:v>Новохоперский МР</c:v>
                </c:pt>
                <c:pt idx="6">
                  <c:v>Россошанский МР</c:v>
                </c:pt>
                <c:pt idx="7">
                  <c:v>Острогожский МР</c:v>
                </c:pt>
                <c:pt idx="8">
                  <c:v>Богучарский МР</c:v>
                </c:pt>
                <c:pt idx="9">
                  <c:v>Верхнехавский МР</c:v>
                </c:pt>
                <c:pt idx="10">
                  <c:v>Каширский МР</c:v>
                </c:pt>
                <c:pt idx="11">
                  <c:v>Кантемировский МР</c:v>
                </c:pt>
                <c:pt idx="12">
                  <c:v>Рамонский МР</c:v>
                </c:pt>
                <c:pt idx="13">
                  <c:v>Воробьевский МР</c:v>
                </c:pt>
                <c:pt idx="14">
                  <c:v>Павловский МР</c:v>
                </c:pt>
                <c:pt idx="15">
                  <c:v>Борисоглебский ГО</c:v>
                </c:pt>
                <c:pt idx="16">
                  <c:v>Подгоренский МР</c:v>
                </c:pt>
                <c:pt idx="17">
                  <c:v>Семилукский МР</c:v>
                </c:pt>
                <c:pt idx="18">
                  <c:v>Хохольский МР</c:v>
                </c:pt>
                <c:pt idx="19">
                  <c:v>Ольховатский МР</c:v>
                </c:pt>
                <c:pt idx="20">
                  <c:v>Эртильский МР</c:v>
                </c:pt>
              </c:strCache>
            </c:strRef>
          </c:cat>
          <c:val>
            <c:numRef>
              <c:f>'22'!$B$53:$B$73</c:f>
              <c:numCache>
                <c:formatCode>#,##0.0</c:formatCode>
                <c:ptCount val="21"/>
                <c:pt idx="0">
                  <c:v>4.2</c:v>
                </c:pt>
                <c:pt idx="1">
                  <c:v>6.3</c:v>
                </c:pt>
                <c:pt idx="2">
                  <c:v>6.7</c:v>
                </c:pt>
                <c:pt idx="3" formatCode="General">
                  <c:v>8</c:v>
                </c:pt>
                <c:pt idx="4">
                  <c:v>11.1</c:v>
                </c:pt>
                <c:pt idx="5">
                  <c:v>11.1</c:v>
                </c:pt>
                <c:pt idx="6">
                  <c:v>11.4</c:v>
                </c:pt>
                <c:pt idx="7">
                  <c:v>4.2</c:v>
                </c:pt>
                <c:pt idx="8">
                  <c:v>13.2</c:v>
                </c:pt>
                <c:pt idx="9">
                  <c:v>14.3</c:v>
                </c:pt>
                <c:pt idx="10">
                  <c:v>14.3</c:v>
                </c:pt>
                <c:pt idx="11" formatCode="General">
                  <c:v>0</c:v>
                </c:pt>
                <c:pt idx="12">
                  <c:v>17.7</c:v>
                </c:pt>
                <c:pt idx="13" formatCode="General">
                  <c:v>20</c:v>
                </c:pt>
                <c:pt idx="14" formatCode="General">
                  <c:v>20</c:v>
                </c:pt>
                <c:pt idx="15">
                  <c:v>23.1</c:v>
                </c:pt>
                <c:pt idx="16" formatCode="General">
                  <c:v>25</c:v>
                </c:pt>
                <c:pt idx="17" formatCode="General">
                  <c:v>50</c:v>
                </c:pt>
                <c:pt idx="18" formatCode="General">
                  <c:v>50</c:v>
                </c:pt>
                <c:pt idx="19" formatCode="General">
                  <c:v>60</c:v>
                </c:pt>
                <c:pt idx="20" formatCode="General">
                  <c:v>100</c:v>
                </c:pt>
              </c:numCache>
            </c:numRef>
          </c:val>
          <c:extLst xmlns:c16r2="http://schemas.microsoft.com/office/drawing/2015/06/chart">
            <c:ext xmlns:c16="http://schemas.microsoft.com/office/drawing/2014/chart" uri="{C3380CC4-5D6E-409C-BE32-E72D297353CC}">
              <c16:uniqueId val="{00000001-5CC6-437C-8C7A-322108560573}"/>
            </c:ext>
          </c:extLst>
        </c:ser>
        <c:dLbls/>
        <c:marker val="1"/>
        <c:axId val="134970368"/>
        <c:axId val="134976256"/>
      </c:lineChart>
      <c:catAx>
        <c:axId val="13497036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976256"/>
        <c:crosses val="autoZero"/>
        <c:auto val="1"/>
        <c:lblAlgn val="ctr"/>
        <c:lblOffset val="100"/>
      </c:catAx>
      <c:valAx>
        <c:axId val="134976256"/>
        <c:scaling>
          <c:orientation val="minMax"/>
          <c:max val="10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970368"/>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6444359839988254"/>
          <c:y val="6.7576328099221627E-3"/>
          <c:w val="0.25870804048089113"/>
          <c:h val="7.2608866376227585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492405605726369E-2"/>
          <c:y val="4.7026301739872184E-2"/>
          <c:w val="0.9356500071420637"/>
          <c:h val="0.46364971111448278"/>
        </c:manualLayout>
      </c:layout>
      <c:barChart>
        <c:barDir val="col"/>
        <c:grouping val="clustered"/>
        <c:ser>
          <c:idx val="1"/>
          <c:order val="1"/>
          <c:tx>
            <c:strRef>
              <c:f>'23 все'!$C$2</c:f>
              <c:strCache>
                <c:ptCount val="1"/>
                <c:pt idx="0">
                  <c:v>2022</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 все'!$A$3:$A$36</c:f>
              <c:strCache>
                <c:ptCount val="34"/>
                <c:pt idx="0">
                  <c:v>Бобровский МР</c:v>
                </c:pt>
                <c:pt idx="1">
                  <c:v>Бутурлиновский МР</c:v>
                </c:pt>
                <c:pt idx="2">
                  <c:v>Новохоперский МР</c:v>
                </c:pt>
                <c:pt idx="3">
                  <c:v>Острогожский МР</c:v>
                </c:pt>
                <c:pt idx="4">
                  <c:v>Кантемировский МР</c:v>
                </c:pt>
                <c:pt idx="5">
                  <c:v>Поворинский МР</c:v>
                </c:pt>
                <c:pt idx="6">
                  <c:v>Новоусманский МР</c:v>
                </c:pt>
                <c:pt idx="7">
                  <c:v>Богучарский МР</c:v>
                </c:pt>
                <c:pt idx="8">
                  <c:v>Семилукский МР</c:v>
                </c:pt>
                <c:pt idx="9">
                  <c:v>Павловский МР</c:v>
                </c:pt>
                <c:pt idx="10">
                  <c:v>Аннинский МР</c:v>
                </c:pt>
                <c:pt idx="11">
                  <c:v>Рамонский МР</c:v>
                </c:pt>
                <c:pt idx="12">
                  <c:v>Терновский МР</c:v>
                </c:pt>
                <c:pt idx="13">
                  <c:v>Воробьевский МР</c:v>
                </c:pt>
                <c:pt idx="14">
                  <c:v>Грибановский МР</c:v>
                </c:pt>
                <c:pt idx="15">
                  <c:v>Верхнехавский МР</c:v>
                </c:pt>
                <c:pt idx="16">
                  <c:v>Борисоглебский ГО</c:v>
                </c:pt>
                <c:pt idx="17">
                  <c:v>Лискинский МР</c:v>
                </c:pt>
                <c:pt idx="18">
                  <c:v>Репьевский МР</c:v>
                </c:pt>
                <c:pt idx="19">
                  <c:v>Петропавловский МР</c:v>
                </c:pt>
                <c:pt idx="20">
                  <c:v>Хохольский МР</c:v>
                </c:pt>
                <c:pt idx="21">
                  <c:v>Верхнемамонский МР</c:v>
                </c:pt>
                <c:pt idx="22">
                  <c:v>Калачеевский МР</c:v>
                </c:pt>
                <c:pt idx="23">
                  <c:v>Каширский МР</c:v>
                </c:pt>
                <c:pt idx="24">
                  <c:v>Каменский МР</c:v>
                </c:pt>
                <c:pt idx="25">
                  <c:v>ГО г. Нововоронеж</c:v>
                </c:pt>
                <c:pt idx="26">
                  <c:v>Нижнедевицкий МР</c:v>
                </c:pt>
                <c:pt idx="27">
                  <c:v>Подгоренский МР</c:v>
                </c:pt>
                <c:pt idx="28">
                  <c:v>Россошанский МР</c:v>
                </c:pt>
                <c:pt idx="29">
                  <c:v>Панинский МР</c:v>
                </c:pt>
                <c:pt idx="30">
                  <c:v>Таловский МР</c:v>
                </c:pt>
                <c:pt idx="31">
                  <c:v>ГО г. Воронеж</c:v>
                </c:pt>
                <c:pt idx="32">
                  <c:v>Ольховатский МР</c:v>
                </c:pt>
                <c:pt idx="33">
                  <c:v>Эртильский МР</c:v>
                </c:pt>
              </c:strCache>
            </c:strRef>
          </c:cat>
          <c:val>
            <c:numRef>
              <c:f>'23 все'!$C$3:$C$36</c:f>
              <c:numCache>
                <c:formatCode>#,##0.0</c:formatCode>
                <c:ptCount val="34"/>
                <c:pt idx="0">
                  <c:v>65.98</c:v>
                </c:pt>
                <c:pt idx="1">
                  <c:v>65.940000000000012</c:v>
                </c:pt>
                <c:pt idx="2">
                  <c:v>63.8</c:v>
                </c:pt>
                <c:pt idx="3">
                  <c:v>63.65</c:v>
                </c:pt>
                <c:pt idx="4">
                  <c:v>62.93</c:v>
                </c:pt>
                <c:pt idx="5">
                  <c:v>61.21</c:v>
                </c:pt>
                <c:pt idx="6">
                  <c:v>61.09</c:v>
                </c:pt>
                <c:pt idx="7">
                  <c:v>60.68</c:v>
                </c:pt>
                <c:pt idx="8">
                  <c:v>60.28</c:v>
                </c:pt>
                <c:pt idx="9">
                  <c:v>60.2</c:v>
                </c:pt>
                <c:pt idx="10">
                  <c:v>60.02</c:v>
                </c:pt>
                <c:pt idx="11">
                  <c:v>58.949999999999996</c:v>
                </c:pt>
                <c:pt idx="12">
                  <c:v>58.39</c:v>
                </c:pt>
                <c:pt idx="13">
                  <c:v>57.15</c:v>
                </c:pt>
                <c:pt idx="14">
                  <c:v>57.13</c:v>
                </c:pt>
                <c:pt idx="15" formatCode="General">
                  <c:v>57</c:v>
                </c:pt>
                <c:pt idx="16">
                  <c:v>56.93</c:v>
                </c:pt>
                <c:pt idx="17">
                  <c:v>56.74</c:v>
                </c:pt>
                <c:pt idx="18">
                  <c:v>56.49</c:v>
                </c:pt>
                <c:pt idx="19">
                  <c:v>56.309999999999995</c:v>
                </c:pt>
                <c:pt idx="20">
                  <c:v>56.08</c:v>
                </c:pt>
                <c:pt idx="21">
                  <c:v>56.05</c:v>
                </c:pt>
                <c:pt idx="22">
                  <c:v>56.04</c:v>
                </c:pt>
                <c:pt idx="23">
                  <c:v>56.03</c:v>
                </c:pt>
                <c:pt idx="24">
                  <c:v>55.46</c:v>
                </c:pt>
                <c:pt idx="25">
                  <c:v>55.32</c:v>
                </c:pt>
                <c:pt idx="26">
                  <c:v>55.2</c:v>
                </c:pt>
                <c:pt idx="27">
                  <c:v>55.1</c:v>
                </c:pt>
                <c:pt idx="28">
                  <c:v>55.1</c:v>
                </c:pt>
                <c:pt idx="29" formatCode="General">
                  <c:v>55</c:v>
                </c:pt>
                <c:pt idx="30">
                  <c:v>54.33</c:v>
                </c:pt>
                <c:pt idx="31">
                  <c:v>53.61</c:v>
                </c:pt>
                <c:pt idx="32">
                  <c:v>51.3</c:v>
                </c:pt>
                <c:pt idx="33">
                  <c:v>49.6</c:v>
                </c:pt>
              </c:numCache>
            </c:numRef>
          </c:val>
          <c:extLst xmlns:c16r2="http://schemas.microsoft.com/office/drawing/2015/06/chart">
            <c:ext xmlns:c16="http://schemas.microsoft.com/office/drawing/2014/chart" uri="{C3380CC4-5D6E-409C-BE32-E72D297353CC}">
              <c16:uniqueId val="{00000000-BE32-4A5F-A4DB-44A64A5C6196}"/>
            </c:ext>
          </c:extLst>
        </c:ser>
        <c:dLbls/>
        <c:gapWidth val="99"/>
        <c:axId val="1841792"/>
        <c:axId val="1851776"/>
      </c:barChart>
      <c:lineChart>
        <c:grouping val="standard"/>
        <c:ser>
          <c:idx val="0"/>
          <c:order val="0"/>
          <c:tx>
            <c:strRef>
              <c:f>'23 все'!$B$2</c:f>
              <c:strCache>
                <c:ptCount val="1"/>
                <c:pt idx="0">
                  <c:v>2021</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'23 все'!$A$3:$A$36</c:f>
              <c:strCache>
                <c:ptCount val="34"/>
                <c:pt idx="0">
                  <c:v>Бобровский МР</c:v>
                </c:pt>
                <c:pt idx="1">
                  <c:v>Бутурлиновский МР</c:v>
                </c:pt>
                <c:pt idx="2">
                  <c:v>Новохоперский МР</c:v>
                </c:pt>
                <c:pt idx="3">
                  <c:v>Острогожский МР</c:v>
                </c:pt>
                <c:pt idx="4">
                  <c:v>Кантемировский МР</c:v>
                </c:pt>
                <c:pt idx="5">
                  <c:v>Поворинский МР</c:v>
                </c:pt>
                <c:pt idx="6">
                  <c:v>Новоусманский МР</c:v>
                </c:pt>
                <c:pt idx="7">
                  <c:v>Богучарский МР</c:v>
                </c:pt>
                <c:pt idx="8">
                  <c:v>Семилукский МР</c:v>
                </c:pt>
                <c:pt idx="9">
                  <c:v>Павловский МР</c:v>
                </c:pt>
                <c:pt idx="10">
                  <c:v>Аннинский МР</c:v>
                </c:pt>
                <c:pt idx="11">
                  <c:v>Рамонский МР</c:v>
                </c:pt>
                <c:pt idx="12">
                  <c:v>Терновский МР</c:v>
                </c:pt>
                <c:pt idx="13">
                  <c:v>Воробьевский МР</c:v>
                </c:pt>
                <c:pt idx="14">
                  <c:v>Грибановский МР</c:v>
                </c:pt>
                <c:pt idx="15">
                  <c:v>Верхнехавский МР</c:v>
                </c:pt>
                <c:pt idx="16">
                  <c:v>Борисоглебский ГО</c:v>
                </c:pt>
                <c:pt idx="17">
                  <c:v>Лискинский МР</c:v>
                </c:pt>
                <c:pt idx="18">
                  <c:v>Репьевский МР</c:v>
                </c:pt>
                <c:pt idx="19">
                  <c:v>Петропавловский МР</c:v>
                </c:pt>
                <c:pt idx="20">
                  <c:v>Хохольский МР</c:v>
                </c:pt>
                <c:pt idx="21">
                  <c:v>Верхнемамонский МР</c:v>
                </c:pt>
                <c:pt idx="22">
                  <c:v>Калачеевский МР</c:v>
                </c:pt>
                <c:pt idx="23">
                  <c:v>Каширский МР</c:v>
                </c:pt>
                <c:pt idx="24">
                  <c:v>Каменский МР</c:v>
                </c:pt>
                <c:pt idx="25">
                  <c:v>ГО г. Нововоронеж</c:v>
                </c:pt>
                <c:pt idx="26">
                  <c:v>Нижнедевицкий МР</c:v>
                </c:pt>
                <c:pt idx="27">
                  <c:v>Подгоренский МР</c:v>
                </c:pt>
                <c:pt idx="28">
                  <c:v>Россошанский МР</c:v>
                </c:pt>
                <c:pt idx="29">
                  <c:v>Панинский МР</c:v>
                </c:pt>
                <c:pt idx="30">
                  <c:v>Таловский МР</c:v>
                </c:pt>
                <c:pt idx="31">
                  <c:v>ГО г. Воронеж</c:v>
                </c:pt>
                <c:pt idx="32">
                  <c:v>Ольховатский МР</c:v>
                </c:pt>
                <c:pt idx="33">
                  <c:v>Эртильский МР</c:v>
                </c:pt>
              </c:strCache>
            </c:strRef>
          </c:cat>
          <c:val>
            <c:numRef>
              <c:f>'23 все'!$B$3:$B$36</c:f>
              <c:numCache>
                <c:formatCode>#,##0.0</c:formatCode>
                <c:ptCount val="34"/>
                <c:pt idx="0">
                  <c:v>62.379999999999995</c:v>
                </c:pt>
                <c:pt idx="1">
                  <c:v>61.09</c:v>
                </c:pt>
                <c:pt idx="2" formatCode="General">
                  <c:v>57</c:v>
                </c:pt>
                <c:pt idx="3">
                  <c:v>52.25</c:v>
                </c:pt>
                <c:pt idx="4">
                  <c:v>52.25</c:v>
                </c:pt>
                <c:pt idx="5">
                  <c:v>59.01</c:v>
                </c:pt>
                <c:pt idx="6">
                  <c:v>54.13</c:v>
                </c:pt>
                <c:pt idx="7">
                  <c:v>60.260000000000005</c:v>
                </c:pt>
                <c:pt idx="8">
                  <c:v>50.83</c:v>
                </c:pt>
                <c:pt idx="9">
                  <c:v>58.74</c:v>
                </c:pt>
                <c:pt idx="10">
                  <c:v>54.54</c:v>
                </c:pt>
                <c:pt idx="11">
                  <c:v>52.14</c:v>
                </c:pt>
                <c:pt idx="12">
                  <c:v>56.160000000000004</c:v>
                </c:pt>
                <c:pt idx="13">
                  <c:v>55.78</c:v>
                </c:pt>
                <c:pt idx="14">
                  <c:v>51.36</c:v>
                </c:pt>
                <c:pt idx="15">
                  <c:v>51.339999999999996</c:v>
                </c:pt>
                <c:pt idx="16">
                  <c:v>53.879999999999995</c:v>
                </c:pt>
                <c:pt idx="17">
                  <c:v>51.28</c:v>
                </c:pt>
                <c:pt idx="18">
                  <c:v>56.33</c:v>
                </c:pt>
                <c:pt idx="19">
                  <c:v>53.99</c:v>
                </c:pt>
                <c:pt idx="20">
                  <c:v>52.720000000000006</c:v>
                </c:pt>
                <c:pt idx="21">
                  <c:v>53.97</c:v>
                </c:pt>
                <c:pt idx="22">
                  <c:v>51.879999999999995</c:v>
                </c:pt>
                <c:pt idx="23">
                  <c:v>50.65</c:v>
                </c:pt>
                <c:pt idx="24">
                  <c:v>50.4</c:v>
                </c:pt>
                <c:pt idx="25">
                  <c:v>43.7</c:v>
                </c:pt>
                <c:pt idx="26">
                  <c:v>54.41</c:v>
                </c:pt>
                <c:pt idx="27">
                  <c:v>51.15</c:v>
                </c:pt>
                <c:pt idx="28">
                  <c:v>50.82</c:v>
                </c:pt>
                <c:pt idx="29">
                  <c:v>54.71</c:v>
                </c:pt>
                <c:pt idx="30">
                  <c:v>57.82</c:v>
                </c:pt>
                <c:pt idx="31">
                  <c:v>51.71</c:v>
                </c:pt>
                <c:pt idx="32">
                  <c:v>46.53</c:v>
                </c:pt>
                <c:pt idx="33">
                  <c:v>44.7</c:v>
                </c:pt>
              </c:numCache>
            </c:numRef>
          </c:val>
          <c:extLst xmlns:c16r2="http://schemas.microsoft.com/office/drawing/2015/06/chart">
            <c:ext xmlns:c16="http://schemas.microsoft.com/office/drawing/2014/chart" uri="{C3380CC4-5D6E-409C-BE32-E72D297353CC}">
              <c16:uniqueId val="{00000001-BE32-4A5F-A4DB-44A64A5C6196}"/>
            </c:ext>
          </c:extLst>
        </c:ser>
        <c:dLbls/>
        <c:marker val="1"/>
        <c:axId val="1841792"/>
        <c:axId val="1851776"/>
      </c:lineChart>
      <c:catAx>
        <c:axId val="184179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851776"/>
        <c:crosses val="autoZero"/>
        <c:auto val="1"/>
        <c:lblAlgn val="ctr"/>
        <c:lblOffset val="100"/>
      </c:catAx>
      <c:valAx>
        <c:axId val="1851776"/>
        <c:scaling>
          <c:orientation val="minMax"/>
          <c:min val="3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841792"/>
        <c:crosses val="autoZero"/>
        <c:crossBetween val="between"/>
      </c:valAx>
      <c:spPr>
        <a:solidFill>
          <a:schemeClr val="accent4">
            <a:lumMod val="20000"/>
            <a:lumOff val="80000"/>
          </a:schemeClr>
        </a:solidFill>
        <a:ln>
          <a:noFill/>
        </a:ln>
        <a:effectLst/>
      </c:spPr>
    </c:plotArea>
    <c:legend>
      <c:legendPos val="b"/>
      <c:layout>
        <c:manualLayout>
          <c:xMode val="edge"/>
          <c:yMode val="edge"/>
          <c:x val="0.90178284758248362"/>
          <c:y val="0"/>
          <c:w val="9.3586526100274584E-2"/>
          <c:h val="0.12344454700240148"/>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7244558094198062E-2"/>
          <c:y val="4.1876850285314141E-2"/>
          <c:w val="0.90682790612042041"/>
          <c:h val="0.4673873490389811"/>
        </c:manualLayout>
      </c:layout>
      <c:barChart>
        <c:barDir val="col"/>
        <c:grouping val="clustered"/>
        <c:ser>
          <c:idx val="0"/>
          <c:order val="0"/>
          <c:tx>
            <c:strRef>
              <c:f>'23 все'!$B$48</c:f>
              <c:strCache>
                <c:ptCount val="1"/>
                <c:pt idx="0">
                  <c:v>Доля населения, систематически занимающегося физической культурой и спортом, %</c:v>
                </c:pt>
              </c:strCache>
            </c:strRef>
          </c:tx>
          <c:spPr>
            <a:solidFill>
              <a:srgbClr val="00CC66"/>
            </a:solidFill>
            <a:ln>
              <a:solidFill>
                <a:schemeClr val="accent1"/>
              </a:solidFill>
            </a:ln>
            <a:effectLst/>
            <a:scene3d>
              <a:camera prst="orthographicFront"/>
              <a:lightRig rig="threePt" dir="t"/>
            </a:scene3d>
            <a:sp3d>
              <a:bevelT/>
            </a:sp3d>
          </c:spPr>
          <c:dLbls>
            <c:spPr>
              <a:solidFill>
                <a:schemeClr val="accent3">
                  <a:lumMod val="40000"/>
                  <a:lumOff val="6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 все'!$A$49:$A$52</c:f>
              <c:strCache>
                <c:ptCount val="4"/>
                <c:pt idx="0">
                  <c:v>2019г.</c:v>
                </c:pt>
                <c:pt idx="1">
                  <c:v>2020г.</c:v>
                </c:pt>
                <c:pt idx="2">
                  <c:v>2021г.</c:v>
                </c:pt>
                <c:pt idx="3">
                  <c:v>2022г.</c:v>
                </c:pt>
              </c:strCache>
            </c:strRef>
          </c:cat>
          <c:val>
            <c:numRef>
              <c:f>'23 все'!$B$49:$B$52</c:f>
              <c:numCache>
                <c:formatCode>General</c:formatCode>
                <c:ptCount val="4"/>
                <c:pt idx="0">
                  <c:v>46.8</c:v>
                </c:pt>
                <c:pt idx="1">
                  <c:v>48.7</c:v>
                </c:pt>
                <c:pt idx="2">
                  <c:v>52.7</c:v>
                </c:pt>
                <c:pt idx="3">
                  <c:v>56.3</c:v>
                </c:pt>
              </c:numCache>
            </c:numRef>
          </c:val>
          <c:extLst xmlns:c16r2="http://schemas.microsoft.com/office/drawing/2015/06/chart">
            <c:ext xmlns:c16="http://schemas.microsoft.com/office/drawing/2014/chart" uri="{C3380CC4-5D6E-409C-BE32-E72D297353CC}">
              <c16:uniqueId val="{00000000-6F19-49DE-833D-E58BE89C3D64}"/>
            </c:ext>
          </c:extLst>
        </c:ser>
        <c:ser>
          <c:idx val="1"/>
          <c:order val="1"/>
          <c:tx>
            <c:strRef>
              <c:f>'23 все'!$C$48</c:f>
              <c:strCache>
                <c:ptCount val="1"/>
                <c:pt idx="0">
                  <c:v>Доля обучающихся, систематически занимающихся физической культурой и спортом, %</c:v>
                </c:pt>
              </c:strCache>
            </c:strRef>
          </c:tx>
          <c:spPr>
            <a:solidFill>
              <a:srgbClr val="CC66FF"/>
            </a:solidFill>
            <a:ln>
              <a:solidFill>
                <a:srgbClr val="7030A0"/>
              </a:solidFill>
            </a:ln>
            <a:effectLst/>
            <a:scene3d>
              <a:camera prst="orthographicFront"/>
              <a:lightRig rig="threePt" dir="t"/>
            </a:scene3d>
            <a:sp3d>
              <a:bevelT/>
            </a:sp3d>
          </c:spPr>
          <c:dLbls>
            <c:spPr>
              <a:solidFill>
                <a:srgbClr val="FFCCCC"/>
              </a:solidFill>
              <a:ln>
                <a:solidFill>
                  <a:schemeClr val="accent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 все'!$A$49:$A$52</c:f>
              <c:strCache>
                <c:ptCount val="4"/>
                <c:pt idx="0">
                  <c:v>2019г.</c:v>
                </c:pt>
                <c:pt idx="1">
                  <c:v>2020г.</c:v>
                </c:pt>
                <c:pt idx="2">
                  <c:v>2021г.</c:v>
                </c:pt>
                <c:pt idx="3">
                  <c:v>2022г.</c:v>
                </c:pt>
              </c:strCache>
            </c:strRef>
          </c:cat>
          <c:val>
            <c:numRef>
              <c:f>'23 все'!$C$49:$C$52</c:f>
              <c:numCache>
                <c:formatCode>General</c:formatCode>
                <c:ptCount val="4"/>
                <c:pt idx="0">
                  <c:v>90.7</c:v>
                </c:pt>
                <c:pt idx="1">
                  <c:v>89.9</c:v>
                </c:pt>
                <c:pt idx="2">
                  <c:v>89.9</c:v>
                </c:pt>
                <c:pt idx="3">
                  <c:v>90.7</c:v>
                </c:pt>
              </c:numCache>
            </c:numRef>
          </c:val>
          <c:extLst xmlns:c16r2="http://schemas.microsoft.com/office/drawing/2015/06/chart">
            <c:ext xmlns:c16="http://schemas.microsoft.com/office/drawing/2014/chart" uri="{C3380CC4-5D6E-409C-BE32-E72D297353CC}">
              <c16:uniqueId val="{00000001-6F19-49DE-833D-E58BE89C3D64}"/>
            </c:ext>
          </c:extLst>
        </c:ser>
        <c:dLbls/>
        <c:gapWidth val="184"/>
        <c:overlap val="5"/>
        <c:axId val="1809024"/>
        <c:axId val="1814912"/>
      </c:barChart>
      <c:catAx>
        <c:axId val="180902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814912"/>
        <c:crosses val="autoZero"/>
        <c:auto val="1"/>
        <c:lblAlgn val="ctr"/>
        <c:lblOffset val="100"/>
      </c:catAx>
      <c:valAx>
        <c:axId val="1814912"/>
        <c:scaling>
          <c:orientation val="minMax"/>
          <c:min val="1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809024"/>
        <c:crosses val="autoZero"/>
        <c:crossBetween val="between"/>
      </c:valAx>
      <c:spPr>
        <a:solidFill>
          <a:schemeClr val="accent4">
            <a:lumMod val="20000"/>
            <a:lumOff val="80000"/>
          </a:schemeClr>
        </a:solidFill>
        <a:ln>
          <a:noFill/>
        </a:ln>
        <a:effectLst/>
      </c:spPr>
    </c:plotArea>
    <c:legend>
      <c:legendPos val="b"/>
      <c:layout>
        <c:manualLayout>
          <c:xMode val="edge"/>
          <c:yMode val="edge"/>
          <c:x val="0"/>
          <c:y val="0.60801111591613644"/>
          <c:w val="0.98453950031596815"/>
          <c:h val="9.1147084125359018E-2"/>
        </c:manualLayou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7333232815401485E-2"/>
          <c:y val="4.572765564096623E-2"/>
          <c:w val="0.93880917993238844"/>
          <c:h val="0.42525770496267817"/>
        </c:manualLayout>
      </c:layout>
      <c:barChart>
        <c:barDir val="col"/>
        <c:grouping val="clustered"/>
        <c:ser>
          <c:idx val="1"/>
          <c:order val="1"/>
          <c:tx>
            <c:strRef>
              <c:f>'23.1 дети'!$C$2</c:f>
              <c:strCache>
                <c:ptCount val="1"/>
                <c:pt idx="0">
                  <c:v>2022</c:v>
                </c:pt>
              </c:strCache>
            </c:strRef>
          </c:tx>
          <c:spPr>
            <a:solidFill>
              <a:srgbClr val="339966"/>
            </a:solidFill>
            <a:ln>
              <a:solidFill>
                <a:srgbClr val="006600"/>
              </a:solidFill>
            </a:ln>
            <a:effectLst/>
          </c:spPr>
          <c:dLbls>
            <c:spPr>
              <a:solidFill>
                <a:schemeClr val="accent3">
                  <a:lumMod val="40000"/>
                  <a:lumOff val="60000"/>
                </a:schemeClr>
              </a:solidFill>
              <a:ln>
                <a:solidFill>
                  <a:srgbClr val="339966"/>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'23.1 дети'!$A$3:$A$36</c:f>
              <c:strCache>
                <c:ptCount val="34"/>
                <c:pt idx="0">
                  <c:v>Бутурлиновский МР</c:v>
                </c:pt>
                <c:pt idx="1">
                  <c:v>ГО г. Воронеж</c:v>
                </c:pt>
                <c:pt idx="2">
                  <c:v>Лискинский МР</c:v>
                </c:pt>
                <c:pt idx="3">
                  <c:v>Новохоперский МР</c:v>
                </c:pt>
                <c:pt idx="4">
                  <c:v>Нижнедевицкий МР</c:v>
                </c:pt>
                <c:pt idx="5">
                  <c:v>Острогожский МР</c:v>
                </c:pt>
                <c:pt idx="6">
                  <c:v>Подгоренский МР</c:v>
                </c:pt>
                <c:pt idx="7">
                  <c:v>Рамонский МР</c:v>
                </c:pt>
                <c:pt idx="8">
                  <c:v>Павловский МР</c:v>
                </c:pt>
                <c:pt idx="9">
                  <c:v>Хохольский МР</c:v>
                </c:pt>
                <c:pt idx="10">
                  <c:v>Верхнемамонский МР</c:v>
                </c:pt>
                <c:pt idx="11">
                  <c:v>Калачеевский МР</c:v>
                </c:pt>
                <c:pt idx="12">
                  <c:v>Богучарский МР</c:v>
                </c:pt>
                <c:pt idx="13">
                  <c:v>Борисоглебский ГО</c:v>
                </c:pt>
                <c:pt idx="14">
                  <c:v>Россошанский МР</c:v>
                </c:pt>
                <c:pt idx="15">
                  <c:v>ГО г. Нововоронеж</c:v>
                </c:pt>
                <c:pt idx="16">
                  <c:v>Семилукский МР</c:v>
                </c:pt>
                <c:pt idx="17">
                  <c:v>Каменский МР</c:v>
                </c:pt>
                <c:pt idx="18">
                  <c:v>Терновский МР</c:v>
                </c:pt>
                <c:pt idx="19">
                  <c:v>Бобровский МР</c:v>
                </c:pt>
                <c:pt idx="20">
                  <c:v>Эртильский МР</c:v>
                </c:pt>
                <c:pt idx="21">
                  <c:v>Новоусманский МР</c:v>
                </c:pt>
                <c:pt idx="22">
                  <c:v>Аннинский МР</c:v>
                </c:pt>
                <c:pt idx="23">
                  <c:v>Верхнехавский МР</c:v>
                </c:pt>
                <c:pt idx="24">
                  <c:v>Таловский МР</c:v>
                </c:pt>
                <c:pt idx="25">
                  <c:v>Петропавловский МР</c:v>
                </c:pt>
                <c:pt idx="26">
                  <c:v>Воробьевский МР</c:v>
                </c:pt>
                <c:pt idx="27">
                  <c:v>Поворинский МР</c:v>
                </c:pt>
                <c:pt idx="28">
                  <c:v>Ольховатский МР</c:v>
                </c:pt>
                <c:pt idx="29">
                  <c:v>Каширский МР</c:v>
                </c:pt>
                <c:pt idx="30">
                  <c:v>Кантемировский МР</c:v>
                </c:pt>
                <c:pt idx="31">
                  <c:v>Грибановский МР</c:v>
                </c:pt>
                <c:pt idx="32">
                  <c:v>Панинский МР</c:v>
                </c:pt>
                <c:pt idx="33">
                  <c:v>Репьевский МР</c:v>
                </c:pt>
              </c:strCache>
            </c:strRef>
          </c:cat>
          <c:val>
            <c:numRef>
              <c:f>'23.1 дети'!$C$3:$C$36</c:f>
              <c:numCache>
                <c:formatCode>#,##0.0</c:formatCode>
                <c:ptCount val="34"/>
                <c:pt idx="0">
                  <c:v>97.1</c:v>
                </c:pt>
                <c:pt idx="1">
                  <c:v>96.04</c:v>
                </c:pt>
                <c:pt idx="2">
                  <c:v>94.210000000000008</c:v>
                </c:pt>
                <c:pt idx="3">
                  <c:v>92.86999999999999</c:v>
                </c:pt>
                <c:pt idx="4">
                  <c:v>91.410000000000011</c:v>
                </c:pt>
                <c:pt idx="5">
                  <c:v>91.13</c:v>
                </c:pt>
                <c:pt idx="6">
                  <c:v>90.57</c:v>
                </c:pt>
                <c:pt idx="7">
                  <c:v>90.06</c:v>
                </c:pt>
                <c:pt idx="8">
                  <c:v>90.01</c:v>
                </c:pt>
                <c:pt idx="9">
                  <c:v>89.01</c:v>
                </c:pt>
                <c:pt idx="10">
                  <c:v>88.8</c:v>
                </c:pt>
                <c:pt idx="11">
                  <c:v>88.59</c:v>
                </c:pt>
                <c:pt idx="12">
                  <c:v>88.07</c:v>
                </c:pt>
                <c:pt idx="13">
                  <c:v>87.79</c:v>
                </c:pt>
                <c:pt idx="14">
                  <c:v>87.19</c:v>
                </c:pt>
                <c:pt idx="15">
                  <c:v>87.14</c:v>
                </c:pt>
                <c:pt idx="16">
                  <c:v>87.07</c:v>
                </c:pt>
                <c:pt idx="17">
                  <c:v>86.04</c:v>
                </c:pt>
                <c:pt idx="18">
                  <c:v>85.98</c:v>
                </c:pt>
                <c:pt idx="19">
                  <c:v>84.98</c:v>
                </c:pt>
                <c:pt idx="20">
                  <c:v>84.63</c:v>
                </c:pt>
                <c:pt idx="21">
                  <c:v>84.33</c:v>
                </c:pt>
                <c:pt idx="22">
                  <c:v>84.26</c:v>
                </c:pt>
                <c:pt idx="23">
                  <c:v>81.39</c:v>
                </c:pt>
                <c:pt idx="24">
                  <c:v>81.11999999999999</c:v>
                </c:pt>
                <c:pt idx="25">
                  <c:v>80.13</c:v>
                </c:pt>
                <c:pt idx="26">
                  <c:v>79.98</c:v>
                </c:pt>
                <c:pt idx="27">
                  <c:v>79.56</c:v>
                </c:pt>
                <c:pt idx="28">
                  <c:v>78.940000000000012</c:v>
                </c:pt>
                <c:pt idx="29">
                  <c:v>74.98</c:v>
                </c:pt>
                <c:pt idx="30">
                  <c:v>74.53</c:v>
                </c:pt>
                <c:pt idx="31">
                  <c:v>70.27</c:v>
                </c:pt>
                <c:pt idx="32">
                  <c:v>68.48</c:v>
                </c:pt>
                <c:pt idx="33">
                  <c:v>65.149999999999991</c:v>
                </c:pt>
              </c:numCache>
            </c:numRef>
          </c:val>
          <c:extLst xmlns:c16r2="http://schemas.microsoft.com/office/drawing/2015/06/chart">
            <c:ext xmlns:c16="http://schemas.microsoft.com/office/drawing/2014/chart" uri="{C3380CC4-5D6E-409C-BE32-E72D297353CC}">
              <c16:uniqueId val="{00000000-80B9-4220-A9CD-D02F4DC45CE5}"/>
            </c:ext>
          </c:extLst>
        </c:ser>
        <c:dLbls/>
        <c:gapWidth val="74"/>
        <c:axId val="97271168"/>
        <c:axId val="97277056"/>
      </c:barChart>
      <c:lineChart>
        <c:grouping val="standard"/>
        <c:ser>
          <c:idx val="0"/>
          <c:order val="0"/>
          <c:tx>
            <c:strRef>
              <c:f>'23.1 дети'!$B$2</c:f>
              <c:strCache>
                <c:ptCount val="1"/>
                <c:pt idx="0">
                  <c:v>2021</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'23.1 дети'!$A$3:$A$36</c:f>
              <c:strCache>
                <c:ptCount val="34"/>
                <c:pt idx="0">
                  <c:v>Бутурлиновский МР</c:v>
                </c:pt>
                <c:pt idx="1">
                  <c:v>ГО г. Воронеж</c:v>
                </c:pt>
                <c:pt idx="2">
                  <c:v>Лискинский МР</c:v>
                </c:pt>
                <c:pt idx="3">
                  <c:v>Новохоперский МР</c:v>
                </c:pt>
                <c:pt idx="4">
                  <c:v>Нижнедевицкий МР</c:v>
                </c:pt>
                <c:pt idx="5">
                  <c:v>Острогожский МР</c:v>
                </c:pt>
                <c:pt idx="6">
                  <c:v>Подгоренский МР</c:v>
                </c:pt>
                <c:pt idx="7">
                  <c:v>Рамонский МР</c:v>
                </c:pt>
                <c:pt idx="8">
                  <c:v>Павловский МР</c:v>
                </c:pt>
                <c:pt idx="9">
                  <c:v>Хохольский МР</c:v>
                </c:pt>
                <c:pt idx="10">
                  <c:v>Верхнемамонский МР</c:v>
                </c:pt>
                <c:pt idx="11">
                  <c:v>Калачеевский МР</c:v>
                </c:pt>
                <c:pt idx="12">
                  <c:v>Богучарский МР</c:v>
                </c:pt>
                <c:pt idx="13">
                  <c:v>Борисоглебский ГО</c:v>
                </c:pt>
                <c:pt idx="14">
                  <c:v>Россошанский МР</c:v>
                </c:pt>
                <c:pt idx="15">
                  <c:v>ГО г. Нововоронеж</c:v>
                </c:pt>
                <c:pt idx="16">
                  <c:v>Семилукский МР</c:v>
                </c:pt>
                <c:pt idx="17">
                  <c:v>Каменский МР</c:v>
                </c:pt>
                <c:pt idx="18">
                  <c:v>Терновский МР</c:v>
                </c:pt>
                <c:pt idx="19">
                  <c:v>Бобровский МР</c:v>
                </c:pt>
                <c:pt idx="20">
                  <c:v>Эртильский МР</c:v>
                </c:pt>
                <c:pt idx="21">
                  <c:v>Новоусманский МР</c:v>
                </c:pt>
                <c:pt idx="22">
                  <c:v>Аннинский МР</c:v>
                </c:pt>
                <c:pt idx="23">
                  <c:v>Верхнехавский МР</c:v>
                </c:pt>
                <c:pt idx="24">
                  <c:v>Таловский МР</c:v>
                </c:pt>
                <c:pt idx="25">
                  <c:v>Петропавловский МР</c:v>
                </c:pt>
                <c:pt idx="26">
                  <c:v>Воробьевский МР</c:v>
                </c:pt>
                <c:pt idx="27">
                  <c:v>Поворинский МР</c:v>
                </c:pt>
                <c:pt idx="28">
                  <c:v>Ольховатский МР</c:v>
                </c:pt>
                <c:pt idx="29">
                  <c:v>Каширский МР</c:v>
                </c:pt>
                <c:pt idx="30">
                  <c:v>Кантемировский МР</c:v>
                </c:pt>
                <c:pt idx="31">
                  <c:v>Грибановский МР</c:v>
                </c:pt>
                <c:pt idx="32">
                  <c:v>Панинский МР</c:v>
                </c:pt>
                <c:pt idx="33">
                  <c:v>Репьевский МР</c:v>
                </c:pt>
              </c:strCache>
            </c:strRef>
          </c:cat>
          <c:val>
            <c:numRef>
              <c:f>'23.1 дети'!$B$3:$B$36</c:f>
              <c:numCache>
                <c:formatCode>#,##0.0</c:formatCode>
                <c:ptCount val="34"/>
                <c:pt idx="0">
                  <c:v>97.05</c:v>
                </c:pt>
                <c:pt idx="1">
                  <c:v>97.1</c:v>
                </c:pt>
                <c:pt idx="2">
                  <c:v>87.03</c:v>
                </c:pt>
                <c:pt idx="3">
                  <c:v>96.05</c:v>
                </c:pt>
                <c:pt idx="4">
                  <c:v>84.2</c:v>
                </c:pt>
                <c:pt idx="5">
                  <c:v>89.08</c:v>
                </c:pt>
                <c:pt idx="6">
                  <c:v>80.77</c:v>
                </c:pt>
                <c:pt idx="7">
                  <c:v>90.31</c:v>
                </c:pt>
                <c:pt idx="8">
                  <c:v>90.2</c:v>
                </c:pt>
                <c:pt idx="9">
                  <c:v>90.26</c:v>
                </c:pt>
                <c:pt idx="10">
                  <c:v>88.01</c:v>
                </c:pt>
                <c:pt idx="11">
                  <c:v>91.61</c:v>
                </c:pt>
                <c:pt idx="12">
                  <c:v>89.73</c:v>
                </c:pt>
                <c:pt idx="13">
                  <c:v>83.4</c:v>
                </c:pt>
                <c:pt idx="14">
                  <c:v>81.78</c:v>
                </c:pt>
                <c:pt idx="15">
                  <c:v>77.260000000000005</c:v>
                </c:pt>
                <c:pt idx="16">
                  <c:v>85.16</c:v>
                </c:pt>
                <c:pt idx="17">
                  <c:v>83.23</c:v>
                </c:pt>
                <c:pt idx="18">
                  <c:v>88.27</c:v>
                </c:pt>
                <c:pt idx="19">
                  <c:v>79.13</c:v>
                </c:pt>
                <c:pt idx="20">
                  <c:v>77.989999999999995</c:v>
                </c:pt>
                <c:pt idx="21">
                  <c:v>79.77</c:v>
                </c:pt>
                <c:pt idx="22">
                  <c:v>83.679999999999993</c:v>
                </c:pt>
                <c:pt idx="23">
                  <c:v>76.459999999999994</c:v>
                </c:pt>
                <c:pt idx="24">
                  <c:v>86.740000000000009</c:v>
                </c:pt>
                <c:pt idx="25">
                  <c:v>77.23</c:v>
                </c:pt>
                <c:pt idx="26">
                  <c:v>78.959999999999994</c:v>
                </c:pt>
                <c:pt idx="27">
                  <c:v>78.540000000000006</c:v>
                </c:pt>
                <c:pt idx="28">
                  <c:v>81.31</c:v>
                </c:pt>
                <c:pt idx="29">
                  <c:v>82.75</c:v>
                </c:pt>
                <c:pt idx="30">
                  <c:v>86.89</c:v>
                </c:pt>
                <c:pt idx="31">
                  <c:v>66.31</c:v>
                </c:pt>
                <c:pt idx="32">
                  <c:v>66.790000000000006</c:v>
                </c:pt>
                <c:pt idx="33">
                  <c:v>64.58</c:v>
                </c:pt>
              </c:numCache>
            </c:numRef>
          </c:val>
          <c:extLst xmlns:c16r2="http://schemas.microsoft.com/office/drawing/2015/06/chart">
            <c:ext xmlns:c16="http://schemas.microsoft.com/office/drawing/2014/chart" uri="{C3380CC4-5D6E-409C-BE32-E72D297353CC}">
              <c16:uniqueId val="{00000001-80B9-4220-A9CD-D02F4DC45CE5}"/>
            </c:ext>
          </c:extLst>
        </c:ser>
        <c:dLbls/>
        <c:marker val="1"/>
        <c:axId val="97271168"/>
        <c:axId val="97277056"/>
      </c:lineChart>
      <c:catAx>
        <c:axId val="9727116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97277056"/>
        <c:crosses val="autoZero"/>
        <c:auto val="1"/>
        <c:lblAlgn val="ctr"/>
        <c:lblOffset val="100"/>
      </c:catAx>
      <c:valAx>
        <c:axId val="97277056"/>
        <c:scaling>
          <c:orientation val="minMax"/>
          <c:max val="110"/>
          <c:min val="4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97271168"/>
        <c:crosses val="autoZero"/>
        <c:crossBetween val="between"/>
      </c:valAx>
      <c:spPr>
        <a:solidFill>
          <a:schemeClr val="accent4">
            <a:lumMod val="20000"/>
            <a:lumOff val="80000"/>
          </a:schemeClr>
        </a:solidFill>
        <a:ln>
          <a:noFill/>
        </a:ln>
        <a:effectLst/>
      </c:spPr>
    </c:plotArea>
    <c:legend>
      <c:legendPos val="b"/>
      <c:layout>
        <c:manualLayout>
          <c:xMode val="edge"/>
          <c:yMode val="edge"/>
          <c:x val="0.87901255019283564"/>
          <c:y val="7.3494849828676781E-2"/>
          <c:w val="7.8469158188772675E-2"/>
          <c:h val="0.12003558704882812"/>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300666033110647E-2"/>
          <c:y val="5.3280060900215642E-2"/>
          <c:w val="0.93574205184236126"/>
          <c:h val="0.49394424614065457"/>
        </c:manualLayout>
      </c:layout>
      <c:barChart>
        <c:barDir val="col"/>
        <c:grouping val="clustered"/>
        <c:ser>
          <c:idx val="1"/>
          <c:order val="1"/>
          <c:tx>
            <c:strRef>
              <c:f>'24.1 за год'!$C$3</c:f>
              <c:strCache>
                <c:ptCount val="1"/>
                <c:pt idx="0">
                  <c:v>2022</c:v>
                </c:pt>
              </c:strCache>
            </c:strRef>
          </c:tx>
          <c:spPr>
            <a:blipFill>
              <a:blip xmlns:r="http://schemas.openxmlformats.org/officeDocument/2006/relationships" r:embed="rId1"/>
              <a:tile tx="0" ty="0" sx="100000" sy="100000" flip="none" algn="tl"/>
            </a:blipFill>
            <a:ln>
              <a:solidFill>
                <a:schemeClr val="accent2">
                  <a:lumMod val="50000"/>
                </a:schemeClr>
              </a:solidFill>
            </a:ln>
            <a:effectLst/>
          </c:spPr>
          <c:dLbls>
            <c:dLbl>
              <c:idx val="6"/>
              <c:layout>
                <c:manualLayout>
                  <c:x val="0"/>
                  <c:y val="-2.9061851400117619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91E-41E9-B3E2-2508E587EBD8}"/>
                </c:ext>
              </c:extLst>
            </c:dLbl>
            <c:dLbl>
              <c:idx val="22"/>
              <c:layout>
                <c:manualLayout>
                  <c:x val="-3.80653148850758E-3"/>
                  <c:y val="0"/>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91E-41E9-B3E2-2508E587EBD8}"/>
                </c:ext>
              </c:extLst>
            </c:dLbl>
            <c:dLbl>
              <c:idx val="24"/>
              <c:layout>
                <c:manualLayout>
                  <c:x val="-2.5376876590051151E-3"/>
                  <c:y val="0"/>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91E-41E9-B3E2-2508E587EBD8}"/>
                </c:ext>
              </c:extLst>
            </c:dLbl>
            <c:dLbl>
              <c:idx val="28"/>
              <c:layout>
                <c:manualLayout>
                  <c:x val="0"/>
                  <c:y val="-9.6872838000392984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91E-41E9-B3E2-2508E587EBD8}"/>
                </c:ext>
              </c:extLst>
            </c:dLbl>
            <c:spPr>
              <a:solidFill>
                <a:schemeClr val="accent6">
                  <a:lumMod val="40000"/>
                  <a:lumOff val="60000"/>
                </a:schemeClr>
              </a:solidFill>
              <a:ln>
                <a:solidFill>
                  <a:schemeClr val="accent6">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noFill/>
                      <a:round/>
                    </a:ln>
                    <a:effectLst/>
                  </c:spPr>
                </c15:leaderLines>
              </c:ext>
            </c:extLst>
          </c:dLbls>
          <c:cat>
            <c:strRef>
              <c:f>'24.1 за год'!$A$4:$A$37</c:f>
              <c:strCache>
                <c:ptCount val="34"/>
                <c:pt idx="0">
                  <c:v>Рамонский МР</c:v>
                </c:pt>
                <c:pt idx="1">
                  <c:v>Новоусманский МР</c:v>
                </c:pt>
                <c:pt idx="2">
                  <c:v>Семилукский МР</c:v>
                </c:pt>
                <c:pt idx="3">
                  <c:v>ГО г. Воронеж</c:v>
                </c:pt>
                <c:pt idx="4">
                  <c:v>Хохольский МР</c:v>
                </c:pt>
                <c:pt idx="5">
                  <c:v>Каширский МР</c:v>
                </c:pt>
                <c:pt idx="6">
                  <c:v>Лискинский МР</c:v>
                </c:pt>
                <c:pt idx="7">
                  <c:v>Бобровский МР</c:v>
                </c:pt>
                <c:pt idx="8">
                  <c:v>Борисоглебский ГО</c:v>
                </c:pt>
                <c:pt idx="9">
                  <c:v>Верхнехавский МР</c:v>
                </c:pt>
                <c:pt idx="10">
                  <c:v>Павловский МР</c:v>
                </c:pt>
                <c:pt idx="11">
                  <c:v>Поворинский МР</c:v>
                </c:pt>
                <c:pt idx="12">
                  <c:v>Россошанский МР</c:v>
                </c:pt>
                <c:pt idx="13">
                  <c:v>ГО г. Нововоронеж</c:v>
                </c:pt>
                <c:pt idx="14">
                  <c:v>Богучарский МР</c:v>
                </c:pt>
                <c:pt idx="15">
                  <c:v>Бутурлиновский МР</c:v>
                </c:pt>
                <c:pt idx="16">
                  <c:v>Новохоперский МР</c:v>
                </c:pt>
                <c:pt idx="17">
                  <c:v>Аннинский МР</c:v>
                </c:pt>
                <c:pt idx="18">
                  <c:v>Острогожский МР</c:v>
                </c:pt>
                <c:pt idx="19">
                  <c:v>Таловский МР</c:v>
                </c:pt>
                <c:pt idx="20">
                  <c:v>Эртильский МР</c:v>
                </c:pt>
                <c:pt idx="21">
                  <c:v>Ольховатский МР</c:v>
                </c:pt>
                <c:pt idx="22">
                  <c:v>Подгоренский МР</c:v>
                </c:pt>
                <c:pt idx="23">
                  <c:v>Грибановский МР</c:v>
                </c:pt>
                <c:pt idx="24">
                  <c:v>Калачеевский МР</c:v>
                </c:pt>
                <c:pt idx="25">
                  <c:v>Верхнемамонский МР</c:v>
                </c:pt>
                <c:pt idx="26">
                  <c:v>Нижнедевицкий МР</c:v>
                </c:pt>
                <c:pt idx="27">
                  <c:v>Каменский МР</c:v>
                </c:pt>
                <c:pt idx="28">
                  <c:v>Панинский МР</c:v>
                </c:pt>
                <c:pt idx="29">
                  <c:v>Петропавловский МР</c:v>
                </c:pt>
                <c:pt idx="30">
                  <c:v>Терновский МР</c:v>
                </c:pt>
                <c:pt idx="31">
                  <c:v>Воробьевский МР</c:v>
                </c:pt>
                <c:pt idx="32">
                  <c:v>Кантемировский МР</c:v>
                </c:pt>
                <c:pt idx="33">
                  <c:v>Репьевский МР</c:v>
                </c:pt>
              </c:strCache>
            </c:strRef>
          </c:cat>
          <c:val>
            <c:numRef>
              <c:f>'24.1 за год'!$C$4:$C$37</c:f>
              <c:numCache>
                <c:formatCode>#,##0.00</c:formatCode>
                <c:ptCount val="34"/>
                <c:pt idx="0">
                  <c:v>7.8199999999999994</c:v>
                </c:pt>
                <c:pt idx="1">
                  <c:v>4.2</c:v>
                </c:pt>
                <c:pt idx="2">
                  <c:v>1.25</c:v>
                </c:pt>
                <c:pt idx="3">
                  <c:v>0.84000000000000008</c:v>
                </c:pt>
                <c:pt idx="4">
                  <c:v>0.64000000000000012</c:v>
                </c:pt>
                <c:pt idx="5">
                  <c:v>0.54</c:v>
                </c:pt>
                <c:pt idx="6">
                  <c:v>0.52</c:v>
                </c:pt>
                <c:pt idx="7">
                  <c:v>0.45</c:v>
                </c:pt>
                <c:pt idx="8">
                  <c:v>0.43000000000000005</c:v>
                </c:pt>
                <c:pt idx="9">
                  <c:v>0.36000000000000004</c:v>
                </c:pt>
                <c:pt idx="10">
                  <c:v>0.35000000000000003</c:v>
                </c:pt>
                <c:pt idx="11">
                  <c:v>0.34</c:v>
                </c:pt>
                <c:pt idx="12">
                  <c:v>0.30000000000000004</c:v>
                </c:pt>
                <c:pt idx="13">
                  <c:v>0.25</c:v>
                </c:pt>
                <c:pt idx="14">
                  <c:v>0.21000000000000002</c:v>
                </c:pt>
                <c:pt idx="15">
                  <c:v>0.21000000000000002</c:v>
                </c:pt>
                <c:pt idx="16">
                  <c:v>0.19</c:v>
                </c:pt>
                <c:pt idx="17">
                  <c:v>0.18000000000000002</c:v>
                </c:pt>
                <c:pt idx="18">
                  <c:v>0.16</c:v>
                </c:pt>
                <c:pt idx="19">
                  <c:v>0.16</c:v>
                </c:pt>
                <c:pt idx="20">
                  <c:v>0.15000000000000002</c:v>
                </c:pt>
                <c:pt idx="21">
                  <c:v>0.14000000000000001</c:v>
                </c:pt>
                <c:pt idx="22">
                  <c:v>0.14000000000000001</c:v>
                </c:pt>
                <c:pt idx="23">
                  <c:v>0.13</c:v>
                </c:pt>
                <c:pt idx="24">
                  <c:v>0.11</c:v>
                </c:pt>
                <c:pt idx="25">
                  <c:v>8.0000000000000016E-2</c:v>
                </c:pt>
                <c:pt idx="26">
                  <c:v>8.0000000000000016E-2</c:v>
                </c:pt>
                <c:pt idx="27">
                  <c:v>7.0000000000000021E-2</c:v>
                </c:pt>
                <c:pt idx="28">
                  <c:v>6.0000000000000005E-2</c:v>
                </c:pt>
                <c:pt idx="29">
                  <c:v>6.0000000000000005E-2</c:v>
                </c:pt>
                <c:pt idx="30">
                  <c:v>6.0000000000000005E-2</c:v>
                </c:pt>
                <c:pt idx="31">
                  <c:v>0.05</c:v>
                </c:pt>
                <c:pt idx="32">
                  <c:v>0.05</c:v>
                </c:pt>
                <c:pt idx="33">
                  <c:v>3.0000000000000002E-2</c:v>
                </c:pt>
              </c:numCache>
            </c:numRef>
          </c:val>
          <c:extLst xmlns:c16r2="http://schemas.microsoft.com/office/drawing/2015/06/chart">
            <c:ext xmlns:c16="http://schemas.microsoft.com/office/drawing/2014/chart" uri="{C3380CC4-5D6E-409C-BE32-E72D297353CC}">
              <c16:uniqueId val="{00000004-E91E-41E9-B3E2-2508E587EBD8}"/>
            </c:ext>
          </c:extLst>
        </c:ser>
        <c:dLbls/>
        <c:gapWidth val="41"/>
        <c:axId val="96243712"/>
        <c:axId val="96245248"/>
      </c:barChart>
      <c:lineChart>
        <c:grouping val="standard"/>
        <c:ser>
          <c:idx val="0"/>
          <c:order val="0"/>
          <c:tx>
            <c:strRef>
              <c:f>'24.1 за год'!$B$3</c:f>
              <c:strCache>
                <c:ptCount val="1"/>
                <c:pt idx="0">
                  <c:v>2021</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'24.1 за год'!$A$4:$A$37</c:f>
              <c:strCache>
                <c:ptCount val="34"/>
                <c:pt idx="0">
                  <c:v>Рамонский МР</c:v>
                </c:pt>
                <c:pt idx="1">
                  <c:v>Новоусманский МР</c:v>
                </c:pt>
                <c:pt idx="2">
                  <c:v>Семилукский МР</c:v>
                </c:pt>
                <c:pt idx="3">
                  <c:v>ГО г. Воронеж</c:v>
                </c:pt>
                <c:pt idx="4">
                  <c:v>Хохольский МР</c:v>
                </c:pt>
                <c:pt idx="5">
                  <c:v>Каширский МР</c:v>
                </c:pt>
                <c:pt idx="6">
                  <c:v>Лискинский МР</c:v>
                </c:pt>
                <c:pt idx="7">
                  <c:v>Бобровский МР</c:v>
                </c:pt>
                <c:pt idx="8">
                  <c:v>Борисоглебский ГО</c:v>
                </c:pt>
                <c:pt idx="9">
                  <c:v>Верхнехавский МР</c:v>
                </c:pt>
                <c:pt idx="10">
                  <c:v>Павловский МР</c:v>
                </c:pt>
                <c:pt idx="11">
                  <c:v>Поворинский МР</c:v>
                </c:pt>
                <c:pt idx="12">
                  <c:v>Россошанский МР</c:v>
                </c:pt>
                <c:pt idx="13">
                  <c:v>ГО г. Нововоронеж</c:v>
                </c:pt>
                <c:pt idx="14">
                  <c:v>Богучарский МР</c:v>
                </c:pt>
                <c:pt idx="15">
                  <c:v>Бутурлиновский МР</c:v>
                </c:pt>
                <c:pt idx="16">
                  <c:v>Новохоперский МР</c:v>
                </c:pt>
                <c:pt idx="17">
                  <c:v>Аннинский МР</c:v>
                </c:pt>
                <c:pt idx="18">
                  <c:v>Острогожский МР</c:v>
                </c:pt>
                <c:pt idx="19">
                  <c:v>Таловский МР</c:v>
                </c:pt>
                <c:pt idx="20">
                  <c:v>Эртильский МР</c:v>
                </c:pt>
                <c:pt idx="21">
                  <c:v>Ольховатский МР</c:v>
                </c:pt>
                <c:pt idx="22">
                  <c:v>Подгоренский МР</c:v>
                </c:pt>
                <c:pt idx="23">
                  <c:v>Грибановский МР</c:v>
                </c:pt>
                <c:pt idx="24">
                  <c:v>Калачеевский МР</c:v>
                </c:pt>
                <c:pt idx="25">
                  <c:v>Верхнемамонский МР</c:v>
                </c:pt>
                <c:pt idx="26">
                  <c:v>Нижнедевицкий МР</c:v>
                </c:pt>
                <c:pt idx="27">
                  <c:v>Каменский МР</c:v>
                </c:pt>
                <c:pt idx="28">
                  <c:v>Панинский МР</c:v>
                </c:pt>
                <c:pt idx="29">
                  <c:v>Петропавловский МР</c:v>
                </c:pt>
                <c:pt idx="30">
                  <c:v>Терновский МР</c:v>
                </c:pt>
                <c:pt idx="31">
                  <c:v>Воробьевский МР</c:v>
                </c:pt>
                <c:pt idx="32">
                  <c:v>Кантемировский МР</c:v>
                </c:pt>
                <c:pt idx="33">
                  <c:v>Репьевский МР</c:v>
                </c:pt>
              </c:strCache>
            </c:strRef>
          </c:cat>
          <c:val>
            <c:numRef>
              <c:f>'24.1 за год'!$B$4:$B$37</c:f>
              <c:numCache>
                <c:formatCode>#,##0.00</c:formatCode>
                <c:ptCount val="34"/>
                <c:pt idx="0">
                  <c:v>6.4700000000000006</c:v>
                </c:pt>
                <c:pt idx="1">
                  <c:v>3.3299999999999996</c:v>
                </c:pt>
                <c:pt idx="2">
                  <c:v>0.88</c:v>
                </c:pt>
                <c:pt idx="3">
                  <c:v>0.91</c:v>
                </c:pt>
                <c:pt idx="4">
                  <c:v>0.59</c:v>
                </c:pt>
                <c:pt idx="5">
                  <c:v>0.65000000000000013</c:v>
                </c:pt>
                <c:pt idx="6">
                  <c:v>0.49000000000000005</c:v>
                </c:pt>
                <c:pt idx="7">
                  <c:v>0.44</c:v>
                </c:pt>
                <c:pt idx="8">
                  <c:v>0.5</c:v>
                </c:pt>
                <c:pt idx="9">
                  <c:v>0.28000000000000008</c:v>
                </c:pt>
                <c:pt idx="10">
                  <c:v>0.32000000000000006</c:v>
                </c:pt>
                <c:pt idx="11">
                  <c:v>0.27</c:v>
                </c:pt>
                <c:pt idx="12">
                  <c:v>0.30000000000000004</c:v>
                </c:pt>
                <c:pt idx="13">
                  <c:v>0.24000000000000002</c:v>
                </c:pt>
                <c:pt idx="14">
                  <c:v>0.21000000000000002</c:v>
                </c:pt>
                <c:pt idx="15">
                  <c:v>0.43000000000000005</c:v>
                </c:pt>
                <c:pt idx="16">
                  <c:v>0.22</c:v>
                </c:pt>
                <c:pt idx="17">
                  <c:v>0.17</c:v>
                </c:pt>
                <c:pt idx="18">
                  <c:v>0.22</c:v>
                </c:pt>
                <c:pt idx="19">
                  <c:v>0.16</c:v>
                </c:pt>
                <c:pt idx="20">
                  <c:v>0.21000000000000002</c:v>
                </c:pt>
                <c:pt idx="21">
                  <c:v>0.19</c:v>
                </c:pt>
                <c:pt idx="22">
                  <c:v>0.15000000000000002</c:v>
                </c:pt>
                <c:pt idx="23">
                  <c:v>0.24000000000000002</c:v>
                </c:pt>
                <c:pt idx="24">
                  <c:v>0.32000000000000006</c:v>
                </c:pt>
                <c:pt idx="25">
                  <c:v>0.11</c:v>
                </c:pt>
                <c:pt idx="26">
                  <c:v>0.2</c:v>
                </c:pt>
                <c:pt idx="27">
                  <c:v>0.16</c:v>
                </c:pt>
                <c:pt idx="28">
                  <c:v>0.18000000000000002</c:v>
                </c:pt>
                <c:pt idx="29">
                  <c:v>0.11</c:v>
                </c:pt>
                <c:pt idx="30">
                  <c:v>0.35000000000000003</c:v>
                </c:pt>
                <c:pt idx="31">
                  <c:v>0.19</c:v>
                </c:pt>
                <c:pt idx="32">
                  <c:v>7.0000000000000021E-2</c:v>
                </c:pt>
                <c:pt idx="33">
                  <c:v>7.0000000000000021E-2</c:v>
                </c:pt>
              </c:numCache>
            </c:numRef>
          </c:val>
          <c:extLst xmlns:c16r2="http://schemas.microsoft.com/office/drawing/2015/06/chart">
            <c:ext xmlns:c16="http://schemas.microsoft.com/office/drawing/2014/chart" uri="{C3380CC4-5D6E-409C-BE32-E72D297353CC}">
              <c16:uniqueId val="{00000005-E91E-41E9-B3E2-2508E587EBD8}"/>
            </c:ext>
          </c:extLst>
        </c:ser>
        <c:dLbls/>
        <c:marker val="1"/>
        <c:axId val="96243712"/>
        <c:axId val="96245248"/>
      </c:lineChart>
      <c:catAx>
        <c:axId val="9624371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96245248"/>
        <c:crosses val="autoZero"/>
        <c:auto val="1"/>
        <c:lblAlgn val="ctr"/>
        <c:lblOffset val="100"/>
      </c:catAx>
      <c:valAx>
        <c:axId val="96245248"/>
        <c:scaling>
          <c:orientation val="minMax"/>
          <c:max val="8"/>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96243712"/>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1829706771190081"/>
          <c:y val="0.16749847635044171"/>
          <c:w val="0.1450135636408105"/>
          <c:h val="8.1737029146519799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49.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'24.1 за год'!$A$40:$A$43</c:f>
              <c:strCache>
                <c:ptCount val="4"/>
                <c:pt idx="0">
                  <c:v>2019г.</c:v>
                </c:pt>
                <c:pt idx="1">
                  <c:v>2020г.</c:v>
                </c:pt>
                <c:pt idx="2">
                  <c:v>2021г.</c:v>
                </c:pt>
                <c:pt idx="3">
                  <c:v>2022г.</c:v>
                </c:pt>
              </c:strCache>
            </c:strRef>
          </c:cat>
          <c:val>
            <c:numRef>
              <c:f>'24.1 за год'!$B$40:$B$43</c:f>
              <c:numCache>
                <c:formatCode>#,##0.00</c:formatCode>
                <c:ptCount val="4"/>
                <c:pt idx="0">
                  <c:v>0.81</c:v>
                </c:pt>
                <c:pt idx="1">
                  <c:v>0.75000000000000011</c:v>
                </c:pt>
                <c:pt idx="2">
                  <c:v>0.81</c:v>
                </c:pt>
                <c:pt idx="3">
                  <c:v>0.84000000000000008</c:v>
                </c:pt>
              </c:numCache>
            </c:numRef>
          </c:val>
          <c:extLst xmlns:c16r2="http://schemas.microsoft.com/office/drawing/2015/06/chart">
            <c:ext xmlns:c16="http://schemas.microsoft.com/office/drawing/2014/chart" uri="{C3380CC4-5D6E-409C-BE32-E72D297353CC}">
              <c16:uniqueId val="{00000000-48AA-496C-94BF-989A5E981BA1}"/>
            </c:ext>
          </c:extLst>
        </c:ser>
        <c:dLbls/>
        <c:marker val="1"/>
        <c:axId val="117970432"/>
        <c:axId val="117971968"/>
      </c:lineChart>
      <c:catAx>
        <c:axId val="117970432"/>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7971968"/>
        <c:crosses val="autoZero"/>
        <c:auto val="1"/>
        <c:lblAlgn val="ctr"/>
        <c:lblOffset val="100"/>
      </c:catAx>
      <c:valAx>
        <c:axId val="117971968"/>
        <c:scaling>
          <c:orientation val="minMax"/>
          <c:min val="0.70000000000000018"/>
        </c:scaling>
        <c:axPos val="l"/>
        <c:majorGridlines>
          <c:spPr>
            <a:ln w="9525" cap="flat" cmpd="sng" algn="ctr">
              <a:solidFill>
                <a:schemeClr val="accent4">
                  <a:lumMod val="60000"/>
                  <a:lumOff val="4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7970432"/>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8.5769296074021145E-2"/>
          <c:y val="8.5264942345457326E-2"/>
          <c:w val="0.86098714398609799"/>
          <c:h val="0.81775541717719369"/>
        </c:manualLayout>
      </c:layout>
      <c:lineChart>
        <c:grouping val="standard"/>
        <c:ser>
          <c:idx val="0"/>
          <c:order val="0"/>
          <c:spPr>
            <a:ln w="28575" cap="rnd">
              <a:solidFill>
                <a:srgbClr val="7030A0"/>
              </a:solidFill>
              <a:round/>
            </a:ln>
            <a:effectLst/>
          </c:spPr>
          <c:marker>
            <c:symbol val="circle"/>
            <c:size val="6"/>
            <c:spPr>
              <a:solidFill>
                <a:srgbClr val="C00000"/>
              </a:solidFill>
              <a:ln w="9525">
                <a:solidFill>
                  <a:srgbClr val="7030A0"/>
                </a:solidFill>
              </a:ln>
              <a:effectLst/>
              <a:scene3d>
                <a:camera prst="orthographicFront"/>
                <a:lightRig rig="threePt" dir="t"/>
              </a:scene3d>
              <a:sp3d>
                <a:bevelT/>
              </a:sp3d>
            </c:spPr>
          </c:marker>
          <c:dLbls>
            <c:dLbl>
              <c:idx val="1"/>
              <c:layout>
                <c:manualLayout>
                  <c:x val="-0.1243355853551035"/>
                  <c:y val="-4.935848695853235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0D6-4F40-A7FF-7135B78390DA}"/>
                </c:ext>
              </c:extLst>
            </c:dLbl>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инвестиции!$A$41:$A$44</c:f>
              <c:strCache>
                <c:ptCount val="4"/>
                <c:pt idx="0">
                  <c:v>2019г.</c:v>
                </c:pt>
                <c:pt idx="1">
                  <c:v>2020г.</c:v>
                </c:pt>
                <c:pt idx="2">
                  <c:v>2021г.</c:v>
                </c:pt>
                <c:pt idx="3">
                  <c:v>2022г.</c:v>
                </c:pt>
              </c:strCache>
            </c:strRef>
          </c:cat>
          <c:val>
            <c:numRef>
              <c:f>инвестиции!$B$41:$B$44</c:f>
              <c:numCache>
                <c:formatCode>0.0</c:formatCode>
                <c:ptCount val="4"/>
                <c:pt idx="0">
                  <c:v>63.2</c:v>
                </c:pt>
                <c:pt idx="1">
                  <c:v>52.5</c:v>
                </c:pt>
                <c:pt idx="2">
                  <c:v>62.8</c:v>
                </c:pt>
                <c:pt idx="3">
                  <c:v>65.3</c:v>
                </c:pt>
              </c:numCache>
            </c:numRef>
          </c:val>
          <c:extLst xmlns:c16r2="http://schemas.microsoft.com/office/drawing/2015/06/chart">
            <c:ext xmlns:c16="http://schemas.microsoft.com/office/drawing/2014/chart" uri="{C3380CC4-5D6E-409C-BE32-E72D297353CC}">
              <c16:uniqueId val="{00000001-80D6-4F40-A7FF-7135B78390DA}"/>
            </c:ext>
          </c:extLst>
        </c:ser>
        <c:dLbls/>
        <c:marker val="1"/>
        <c:axId val="133760896"/>
        <c:axId val="133762432"/>
      </c:lineChart>
      <c:catAx>
        <c:axId val="13376089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3762432"/>
        <c:crosses val="autoZero"/>
        <c:auto val="1"/>
        <c:lblAlgn val="ctr"/>
        <c:lblOffset val="100"/>
      </c:catAx>
      <c:valAx>
        <c:axId val="133762432"/>
        <c:scaling>
          <c:orientation val="minMax"/>
          <c:max val="70"/>
          <c:min val="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3760896"/>
        <c:crosses val="autoZero"/>
        <c:crossBetween val="between"/>
        <c:majorUnit val="2.5"/>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 всего'!$A$40:$A$43</c:f>
              <c:strCache>
                <c:ptCount val="4"/>
                <c:pt idx="0">
                  <c:v>2019г.</c:v>
                </c:pt>
                <c:pt idx="1">
                  <c:v>2020г.</c:v>
                </c:pt>
                <c:pt idx="2">
                  <c:v>2021г.</c:v>
                </c:pt>
                <c:pt idx="3">
                  <c:v>2022г.</c:v>
                </c:pt>
              </c:strCache>
            </c:strRef>
          </c:cat>
          <c:val>
            <c:numRef>
              <c:f>'24 всего'!$B$40:$B$43</c:f>
              <c:numCache>
                <c:formatCode>#,##0.00</c:formatCode>
                <c:ptCount val="4"/>
                <c:pt idx="0">
                  <c:v>30.8</c:v>
                </c:pt>
                <c:pt idx="1">
                  <c:v>31.68</c:v>
                </c:pt>
                <c:pt idx="2">
                  <c:v>32.49</c:v>
                </c:pt>
                <c:pt idx="3">
                  <c:v>33.550000000000004</c:v>
                </c:pt>
              </c:numCache>
            </c:numRef>
          </c:val>
          <c:extLst xmlns:c16r2="http://schemas.microsoft.com/office/drawing/2015/06/chart">
            <c:ext xmlns:c16="http://schemas.microsoft.com/office/drawing/2014/chart" uri="{C3380CC4-5D6E-409C-BE32-E72D297353CC}">
              <c16:uniqueId val="{00000000-038E-4064-8222-E61E863B5408}"/>
            </c:ext>
          </c:extLst>
        </c:ser>
        <c:dLbls/>
        <c:marker val="1"/>
        <c:axId val="118119040"/>
        <c:axId val="118124928"/>
      </c:lineChart>
      <c:catAx>
        <c:axId val="1181190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8124928"/>
        <c:crosses val="autoZero"/>
        <c:auto val="1"/>
        <c:lblAlgn val="ctr"/>
        <c:lblOffset val="100"/>
      </c:catAx>
      <c:valAx>
        <c:axId val="118124928"/>
        <c:scaling>
          <c:orientation val="minMax"/>
          <c:max val="35"/>
          <c:min val="30"/>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8119040"/>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1249683860114872E-2"/>
          <c:y val="4.9265131395430449E-2"/>
          <c:w val="0.93458927663646429"/>
          <c:h val="0.55612484655828465"/>
        </c:manualLayout>
      </c:layout>
      <c:barChart>
        <c:barDir val="col"/>
        <c:grouping val="clustered"/>
        <c:ser>
          <c:idx val="1"/>
          <c:order val="1"/>
          <c:tx>
            <c:strRef>
              <c:f>'24 всего'!$C$3</c:f>
              <c:strCache>
                <c:ptCount val="1"/>
                <c:pt idx="0">
                  <c:v>2022</c:v>
                </c:pt>
              </c:strCache>
            </c:strRef>
          </c:tx>
          <c:spPr>
            <a:solidFill>
              <a:srgbClr val="FF6600"/>
            </a:solidFill>
            <a:ln>
              <a:solidFill>
                <a:schemeClr val="accent6">
                  <a:lumMod val="50000"/>
                </a:schemeClr>
              </a:solidFill>
            </a:ln>
            <a:effectLst/>
          </c:spPr>
          <c:dLbls>
            <c:spPr>
              <a:solidFill>
                <a:schemeClr val="accent6">
                  <a:lumMod val="40000"/>
                  <a:lumOff val="60000"/>
                </a:schemeClr>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 всего'!$A$4:$A$37</c:f>
              <c:strCache>
                <c:ptCount val="34"/>
                <c:pt idx="0">
                  <c:v>Рамонский МР</c:v>
                </c:pt>
                <c:pt idx="1">
                  <c:v>Нижнедевицкий МР</c:v>
                </c:pt>
                <c:pt idx="2">
                  <c:v>Воробьевский МР</c:v>
                </c:pt>
                <c:pt idx="3">
                  <c:v>Новоусманский МР</c:v>
                </c:pt>
                <c:pt idx="4">
                  <c:v>Эртильский МР</c:v>
                </c:pt>
                <c:pt idx="5">
                  <c:v>Терновский МР</c:v>
                </c:pt>
                <c:pt idx="6">
                  <c:v>Аннинский МР</c:v>
                </c:pt>
                <c:pt idx="7">
                  <c:v>Верхнехавский МР</c:v>
                </c:pt>
                <c:pt idx="8">
                  <c:v>Хохольский МР</c:v>
                </c:pt>
                <c:pt idx="9">
                  <c:v>Петропавловский МР</c:v>
                </c:pt>
                <c:pt idx="10">
                  <c:v>Каширский МР</c:v>
                </c:pt>
                <c:pt idx="11">
                  <c:v>Репьевский МР</c:v>
                </c:pt>
                <c:pt idx="12">
                  <c:v>Бутурлиновский МР</c:v>
                </c:pt>
                <c:pt idx="13">
                  <c:v>Панинский МР</c:v>
                </c:pt>
                <c:pt idx="14">
                  <c:v>Калачеевский МР</c:v>
                </c:pt>
                <c:pt idx="15">
                  <c:v>Подгоренский МР</c:v>
                </c:pt>
                <c:pt idx="16">
                  <c:v>Лискинский МР</c:v>
                </c:pt>
                <c:pt idx="17">
                  <c:v>Верхнемамонский МР</c:v>
                </c:pt>
                <c:pt idx="18">
                  <c:v>Грибановский МР</c:v>
                </c:pt>
                <c:pt idx="19">
                  <c:v>Таловский МР</c:v>
                </c:pt>
                <c:pt idx="20">
                  <c:v>Новохоперский МР</c:v>
                </c:pt>
                <c:pt idx="21">
                  <c:v>ГО г. Нововоронеж</c:v>
                </c:pt>
                <c:pt idx="22">
                  <c:v>Бобровский МР</c:v>
                </c:pt>
                <c:pt idx="23">
                  <c:v>ГО г. Воронеж</c:v>
                </c:pt>
                <c:pt idx="24">
                  <c:v>Поворинский МР</c:v>
                </c:pt>
                <c:pt idx="25">
                  <c:v>Острогожский МР</c:v>
                </c:pt>
                <c:pt idx="26">
                  <c:v>Семилукский МР</c:v>
                </c:pt>
                <c:pt idx="27">
                  <c:v>Борисоглебский ГО</c:v>
                </c:pt>
                <c:pt idx="28">
                  <c:v>Каменский МР</c:v>
                </c:pt>
                <c:pt idx="29">
                  <c:v>Павловский МР</c:v>
                </c:pt>
                <c:pt idx="30">
                  <c:v>Ольховатский МР</c:v>
                </c:pt>
                <c:pt idx="31">
                  <c:v>Россошанский МР</c:v>
                </c:pt>
                <c:pt idx="32">
                  <c:v>Кантемировский МР</c:v>
                </c:pt>
                <c:pt idx="33">
                  <c:v>Богучарский МР</c:v>
                </c:pt>
              </c:strCache>
            </c:strRef>
          </c:cat>
          <c:val>
            <c:numRef>
              <c:f>'24 всего'!$C$4:$C$37</c:f>
              <c:numCache>
                <c:formatCode>#,##0.0</c:formatCode>
                <c:ptCount val="34"/>
                <c:pt idx="0">
                  <c:v>64.28</c:v>
                </c:pt>
                <c:pt idx="1">
                  <c:v>45.760000000000005</c:v>
                </c:pt>
                <c:pt idx="2">
                  <c:v>42.94</c:v>
                </c:pt>
                <c:pt idx="3">
                  <c:v>41.78</c:v>
                </c:pt>
                <c:pt idx="4">
                  <c:v>41.17</c:v>
                </c:pt>
                <c:pt idx="5">
                  <c:v>40.83</c:v>
                </c:pt>
                <c:pt idx="6">
                  <c:v>39.839999999999996</c:v>
                </c:pt>
                <c:pt idx="7">
                  <c:v>39.760000000000005</c:v>
                </c:pt>
                <c:pt idx="8">
                  <c:v>37.97</c:v>
                </c:pt>
                <c:pt idx="9">
                  <c:v>37.08</c:v>
                </c:pt>
                <c:pt idx="10">
                  <c:v>36.9</c:v>
                </c:pt>
                <c:pt idx="11">
                  <c:v>36.770000000000003</c:v>
                </c:pt>
                <c:pt idx="12">
                  <c:v>35.620000000000005</c:v>
                </c:pt>
                <c:pt idx="13">
                  <c:v>35.590000000000003</c:v>
                </c:pt>
                <c:pt idx="14">
                  <c:v>35.160000000000004</c:v>
                </c:pt>
                <c:pt idx="15">
                  <c:v>34.949999999999996</c:v>
                </c:pt>
                <c:pt idx="16">
                  <c:v>34.94</c:v>
                </c:pt>
                <c:pt idx="17">
                  <c:v>34.660000000000004</c:v>
                </c:pt>
                <c:pt idx="18">
                  <c:v>33.660000000000004</c:v>
                </c:pt>
                <c:pt idx="19">
                  <c:v>32.71</c:v>
                </c:pt>
                <c:pt idx="20">
                  <c:v>32.58</c:v>
                </c:pt>
                <c:pt idx="21">
                  <c:v>32.349999999999994</c:v>
                </c:pt>
                <c:pt idx="22">
                  <c:v>32.07</c:v>
                </c:pt>
                <c:pt idx="23">
                  <c:v>31.95</c:v>
                </c:pt>
                <c:pt idx="24">
                  <c:v>31.41</c:v>
                </c:pt>
                <c:pt idx="25">
                  <c:v>31.08</c:v>
                </c:pt>
                <c:pt idx="26">
                  <c:v>30.87</c:v>
                </c:pt>
                <c:pt idx="27">
                  <c:v>30.69</c:v>
                </c:pt>
                <c:pt idx="28">
                  <c:v>30.51</c:v>
                </c:pt>
                <c:pt idx="29">
                  <c:v>30.479999999999997</c:v>
                </c:pt>
                <c:pt idx="30">
                  <c:v>29.12</c:v>
                </c:pt>
                <c:pt idx="31">
                  <c:v>26.87</c:v>
                </c:pt>
                <c:pt idx="32">
                  <c:v>26.459999999999997</c:v>
                </c:pt>
                <c:pt idx="33">
                  <c:v>26.16</c:v>
                </c:pt>
              </c:numCache>
            </c:numRef>
          </c:val>
          <c:extLst xmlns:c16r2="http://schemas.microsoft.com/office/drawing/2015/06/chart">
            <c:ext xmlns:c16="http://schemas.microsoft.com/office/drawing/2014/chart" uri="{C3380CC4-5D6E-409C-BE32-E72D297353CC}">
              <c16:uniqueId val="{00000000-87D3-4AC9-8AFE-547735EF83CE}"/>
            </c:ext>
          </c:extLst>
        </c:ser>
        <c:dLbls/>
        <c:gapWidth val="59"/>
        <c:axId val="118257920"/>
        <c:axId val="118267904"/>
      </c:barChart>
      <c:lineChart>
        <c:grouping val="standard"/>
        <c:ser>
          <c:idx val="0"/>
          <c:order val="0"/>
          <c:tx>
            <c:strRef>
              <c:f>'24 всего'!$B$3</c:f>
              <c:strCache>
                <c:ptCount val="1"/>
                <c:pt idx="0">
                  <c:v>2021</c:v>
                </c:pt>
              </c:strCache>
            </c:strRef>
          </c:tx>
          <c:spPr>
            <a:ln w="28575" cap="rnd">
              <a:solidFill>
                <a:srgbClr val="7030A0"/>
              </a:solidFill>
              <a:prstDash val="sysDash"/>
              <a:round/>
            </a:ln>
            <a:effectLst/>
          </c:spPr>
          <c:marker>
            <c:symbol val="circle"/>
            <c:size val="5"/>
            <c:spPr>
              <a:solidFill>
                <a:srgbClr val="FFFF00"/>
              </a:solidFill>
              <a:ln w="9525">
                <a:solidFill>
                  <a:srgbClr val="800080"/>
                </a:solidFill>
              </a:ln>
              <a:effectLst/>
            </c:spPr>
          </c:marker>
          <c:cat>
            <c:strRef>
              <c:f>'24 всего'!$A$4:$A$37</c:f>
              <c:strCache>
                <c:ptCount val="34"/>
                <c:pt idx="0">
                  <c:v>Рамонский МР</c:v>
                </c:pt>
                <c:pt idx="1">
                  <c:v>Нижнедевицкий МР</c:v>
                </c:pt>
                <c:pt idx="2">
                  <c:v>Воробьевский МР</c:v>
                </c:pt>
                <c:pt idx="3">
                  <c:v>Новоусманский МР</c:v>
                </c:pt>
                <c:pt idx="4">
                  <c:v>Эртильский МР</c:v>
                </c:pt>
                <c:pt idx="5">
                  <c:v>Терновский МР</c:v>
                </c:pt>
                <c:pt idx="6">
                  <c:v>Аннинский МР</c:v>
                </c:pt>
                <c:pt idx="7">
                  <c:v>Верхнехавский МР</c:v>
                </c:pt>
                <c:pt idx="8">
                  <c:v>Хохольский МР</c:v>
                </c:pt>
                <c:pt idx="9">
                  <c:v>Петропавловский МР</c:v>
                </c:pt>
                <c:pt idx="10">
                  <c:v>Каширский МР</c:v>
                </c:pt>
                <c:pt idx="11">
                  <c:v>Репьевский МР</c:v>
                </c:pt>
                <c:pt idx="12">
                  <c:v>Бутурлиновский МР</c:v>
                </c:pt>
                <c:pt idx="13">
                  <c:v>Панинский МР</c:v>
                </c:pt>
                <c:pt idx="14">
                  <c:v>Калачеевский МР</c:v>
                </c:pt>
                <c:pt idx="15">
                  <c:v>Подгоренский МР</c:v>
                </c:pt>
                <c:pt idx="16">
                  <c:v>Лискинский МР</c:v>
                </c:pt>
                <c:pt idx="17">
                  <c:v>Верхнемамонский МР</c:v>
                </c:pt>
                <c:pt idx="18">
                  <c:v>Грибановский МР</c:v>
                </c:pt>
                <c:pt idx="19">
                  <c:v>Таловский МР</c:v>
                </c:pt>
                <c:pt idx="20">
                  <c:v>Новохоперский МР</c:v>
                </c:pt>
                <c:pt idx="21">
                  <c:v>ГО г. Нововоронеж</c:v>
                </c:pt>
                <c:pt idx="22">
                  <c:v>Бобровский МР</c:v>
                </c:pt>
                <c:pt idx="23">
                  <c:v>ГО г. Воронеж</c:v>
                </c:pt>
                <c:pt idx="24">
                  <c:v>Поворинский МР</c:v>
                </c:pt>
                <c:pt idx="25">
                  <c:v>Острогожский МР</c:v>
                </c:pt>
                <c:pt idx="26">
                  <c:v>Семилукский МР</c:v>
                </c:pt>
                <c:pt idx="27">
                  <c:v>Борисоглебский ГО</c:v>
                </c:pt>
                <c:pt idx="28">
                  <c:v>Каменский МР</c:v>
                </c:pt>
                <c:pt idx="29">
                  <c:v>Павловский МР</c:v>
                </c:pt>
                <c:pt idx="30">
                  <c:v>Ольховатский МР</c:v>
                </c:pt>
                <c:pt idx="31">
                  <c:v>Россошанский МР</c:v>
                </c:pt>
                <c:pt idx="32">
                  <c:v>Кантемировский МР</c:v>
                </c:pt>
                <c:pt idx="33">
                  <c:v>Богучарский МР</c:v>
                </c:pt>
              </c:strCache>
            </c:strRef>
          </c:cat>
          <c:val>
            <c:numRef>
              <c:f>'24 всего'!$B$4:$B$37</c:f>
              <c:numCache>
                <c:formatCode>#,##0.0</c:formatCode>
                <c:ptCount val="34"/>
                <c:pt idx="0">
                  <c:v>58.44</c:v>
                </c:pt>
                <c:pt idx="1">
                  <c:v>45.94</c:v>
                </c:pt>
                <c:pt idx="2">
                  <c:v>42.07</c:v>
                </c:pt>
                <c:pt idx="3">
                  <c:v>38.370000000000005</c:v>
                </c:pt>
                <c:pt idx="4">
                  <c:v>39.449999999999996</c:v>
                </c:pt>
                <c:pt idx="5">
                  <c:v>39.97</c:v>
                </c:pt>
                <c:pt idx="6">
                  <c:v>37.92</c:v>
                </c:pt>
                <c:pt idx="7">
                  <c:v>40.44</c:v>
                </c:pt>
                <c:pt idx="8">
                  <c:v>37.700000000000003</c:v>
                </c:pt>
                <c:pt idx="9">
                  <c:v>38.120000000000005</c:v>
                </c:pt>
                <c:pt idx="10">
                  <c:v>37.94</c:v>
                </c:pt>
                <c:pt idx="11">
                  <c:v>36.879999999999995</c:v>
                </c:pt>
                <c:pt idx="12">
                  <c:v>35.64</c:v>
                </c:pt>
                <c:pt idx="13">
                  <c:v>34.760000000000005</c:v>
                </c:pt>
                <c:pt idx="14">
                  <c:v>34.130000000000003</c:v>
                </c:pt>
                <c:pt idx="15">
                  <c:v>34.449999999999996</c:v>
                </c:pt>
                <c:pt idx="16">
                  <c:v>35.020000000000003</c:v>
                </c:pt>
                <c:pt idx="17">
                  <c:v>34.760000000000005</c:v>
                </c:pt>
                <c:pt idx="18">
                  <c:v>33.51</c:v>
                </c:pt>
                <c:pt idx="19">
                  <c:v>31.99</c:v>
                </c:pt>
                <c:pt idx="20">
                  <c:v>31.75</c:v>
                </c:pt>
                <c:pt idx="21">
                  <c:v>31.259999999999998</c:v>
                </c:pt>
                <c:pt idx="22">
                  <c:v>32.270000000000003</c:v>
                </c:pt>
                <c:pt idx="23" formatCode="General">
                  <c:v>33</c:v>
                </c:pt>
                <c:pt idx="24">
                  <c:v>30.91</c:v>
                </c:pt>
                <c:pt idx="25">
                  <c:v>30.7</c:v>
                </c:pt>
                <c:pt idx="26">
                  <c:v>31.8</c:v>
                </c:pt>
                <c:pt idx="27">
                  <c:v>30.479999999999997</c:v>
                </c:pt>
                <c:pt idx="28">
                  <c:v>30.110000000000003</c:v>
                </c:pt>
                <c:pt idx="29">
                  <c:v>29.08</c:v>
                </c:pt>
                <c:pt idx="30">
                  <c:v>28.479999999999997</c:v>
                </c:pt>
                <c:pt idx="31">
                  <c:v>25.79</c:v>
                </c:pt>
                <c:pt idx="32">
                  <c:v>25.91</c:v>
                </c:pt>
                <c:pt idx="33">
                  <c:v>26.53</c:v>
                </c:pt>
              </c:numCache>
            </c:numRef>
          </c:val>
          <c:extLst xmlns:c16r2="http://schemas.microsoft.com/office/drawing/2015/06/chart">
            <c:ext xmlns:c16="http://schemas.microsoft.com/office/drawing/2014/chart" uri="{C3380CC4-5D6E-409C-BE32-E72D297353CC}">
              <c16:uniqueId val="{00000001-87D3-4AC9-8AFE-547735EF83CE}"/>
            </c:ext>
          </c:extLst>
        </c:ser>
        <c:dLbls/>
        <c:marker val="1"/>
        <c:axId val="118257920"/>
        <c:axId val="118267904"/>
      </c:lineChart>
      <c:catAx>
        <c:axId val="11825792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8267904"/>
        <c:crosses val="autoZero"/>
        <c:auto val="1"/>
        <c:lblAlgn val="ctr"/>
        <c:lblOffset val="100"/>
      </c:catAx>
      <c:valAx>
        <c:axId val="118267904"/>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8257920"/>
        <c:crosses val="autoZero"/>
        <c:crossBetween val="between"/>
      </c:valAx>
      <c:spPr>
        <a:solidFill>
          <a:schemeClr val="accent4">
            <a:lumMod val="20000"/>
            <a:lumOff val="80000"/>
          </a:schemeClr>
        </a:solidFill>
        <a:ln>
          <a:noFill/>
        </a:ln>
        <a:effectLst/>
      </c:spPr>
    </c:plotArea>
    <c:legend>
      <c:legendPos val="b"/>
      <c:layout>
        <c:manualLayout>
          <c:xMode val="edge"/>
          <c:yMode val="edge"/>
          <c:x val="0.8076871754773266"/>
          <c:y val="5.87228303501156E-2"/>
          <c:w val="0.17555423360271985"/>
          <c:h val="7.0635486690546478E-2"/>
        </c:manualLayout>
      </c:layout>
      <c:spPr>
        <a:solidFill>
          <a:schemeClr val="accent1">
            <a:lumMod val="20000"/>
            <a:lumOff val="80000"/>
          </a:schemeClr>
        </a:solidFill>
        <a:ln>
          <a:solidFill>
            <a:schemeClr val="accent4">
              <a:lumMod val="20000"/>
              <a:lumOff val="8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267420225255289"/>
          <c:y val="0.13377334450508169"/>
          <c:w val="0.83687419565278087"/>
          <c:h val="0.41652001220094437"/>
        </c:manualLayout>
      </c:layout>
      <c:barChart>
        <c:barDir val="col"/>
        <c:grouping val="stacked"/>
        <c:ser>
          <c:idx val="0"/>
          <c:order val="0"/>
          <c:tx>
            <c:strRef>
              <c:f>'25 всего'!$B$43</c:f>
              <c:strCache>
                <c:ptCount val="1"/>
                <c:pt idx="0">
                  <c:v>площадь земельных участков, предоставленных для всех видов жилищного строительства</c:v>
                </c:pt>
              </c:strCache>
            </c:strRef>
          </c:tx>
          <c:spPr>
            <a:blipFill>
              <a:blip xmlns:r="http://schemas.openxmlformats.org/officeDocument/2006/relationships" r:embed="rId1"/>
              <a:tile tx="0" ty="0" sx="100000" sy="100000" flip="none" algn="tl"/>
            </a:blipFill>
            <a:ln>
              <a:solidFill>
                <a:srgbClr val="663300"/>
              </a:solidFill>
            </a:ln>
            <a:effectLst/>
          </c:spPr>
          <c:dLbls>
            <c:spPr>
              <a:solidFill>
                <a:srgbClr val="FFCC99"/>
              </a:solidFill>
              <a:ln>
                <a:solidFill>
                  <a:schemeClr val="accent6">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'25 всего'!$A$44:$A$47</c:f>
              <c:strCache>
                <c:ptCount val="4"/>
                <c:pt idx="0">
                  <c:v>2019г.</c:v>
                </c:pt>
                <c:pt idx="1">
                  <c:v>2020г.</c:v>
                </c:pt>
                <c:pt idx="2">
                  <c:v>2021г.</c:v>
                </c:pt>
                <c:pt idx="3">
                  <c:v>2022г.</c:v>
                </c:pt>
              </c:strCache>
            </c:strRef>
          </c:cat>
          <c:val>
            <c:numRef>
              <c:f>'25 всего'!$B$44:$B$47</c:f>
              <c:numCache>
                <c:formatCode>General</c:formatCode>
                <c:ptCount val="4"/>
                <c:pt idx="0" formatCode="0.00">
                  <c:v>0.89</c:v>
                </c:pt>
                <c:pt idx="1">
                  <c:v>0.7400000000000001</c:v>
                </c:pt>
                <c:pt idx="2">
                  <c:v>0.71000000000000008</c:v>
                </c:pt>
                <c:pt idx="3">
                  <c:v>0.92</c:v>
                </c:pt>
              </c:numCache>
            </c:numRef>
          </c:val>
          <c:extLst xmlns:c16r2="http://schemas.microsoft.com/office/drawing/2015/06/chart">
            <c:ext xmlns:c16="http://schemas.microsoft.com/office/drawing/2014/chart" uri="{C3380CC4-5D6E-409C-BE32-E72D297353CC}">
              <c16:uniqueId val="{00000000-A8E3-4C4E-B412-7258006E2EAC}"/>
            </c:ext>
          </c:extLst>
        </c:ser>
        <c:ser>
          <c:idx val="1"/>
          <c:order val="1"/>
          <c:tx>
            <c:strRef>
              <c:f>'25 всего'!$C$43</c:f>
              <c:strCache>
                <c:ptCount val="1"/>
                <c:pt idx="0">
                  <c:v>площадь земельных участков, предоставленных для строительства, всего</c:v>
                </c:pt>
              </c:strCache>
            </c:strRef>
          </c:tx>
          <c:spPr>
            <a:solidFill>
              <a:srgbClr val="339933"/>
            </a:solidFill>
            <a:ln>
              <a:solidFill>
                <a:srgbClr val="006600"/>
              </a:solidFill>
            </a:ln>
            <a:effectLst/>
          </c:spPr>
          <c:dLbls>
            <c:dLbl>
              <c:idx val="0"/>
              <c:layout>
                <c:manualLayout>
                  <c:x val="-1.006578425933265E-2"/>
                  <c:y val="-0.15513574142020806"/>
                </c:manualLayout>
              </c:layout>
              <c:tx>
                <c:rich>
                  <a:bodyPr/>
                  <a:lstStyle/>
                  <a:p>
                    <a:r>
                      <a:rPr lang="en-US" dirty="0" smtClean="0"/>
                      <a:t>2,12</a:t>
                    </a:r>
                    <a:endParaRPr lang="en-US" dirty="0"/>
                  </a:p>
                </c:rich>
              </c:tx>
              <c:dLblPos val="ct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8E3-4C4E-B412-7258006E2EAC}"/>
                </c:ext>
              </c:extLst>
            </c:dLbl>
            <c:dLbl>
              <c:idx val="1"/>
              <c:layout>
                <c:manualLayout>
                  <c:x val="-1.006578425933265E-2"/>
                  <c:y val="-0.15255253164121912"/>
                </c:manualLayout>
              </c:layout>
              <c:tx>
                <c:rich>
                  <a:bodyPr/>
                  <a:lstStyle/>
                  <a:p>
                    <a:r>
                      <a:rPr lang="en-US" dirty="0" smtClean="0"/>
                      <a:t>2,10</a:t>
                    </a:r>
                    <a:endParaRPr lang="en-US" dirty="0"/>
                  </a:p>
                </c:rich>
              </c:tx>
              <c:dLblPos val="ctr"/>
              <c:showVal val="1"/>
              <c:extLst xmlns:c16r2="http://schemas.microsoft.com/office/drawing/2015/06/chart">
                <c:ext xmlns:c15="http://schemas.microsoft.com/office/drawing/2012/chart" uri="{CE6537A1-D6FC-4f65-9D91-7224C49458BB}">
                  <c15:layout>
                    <c:manualLayout>
                      <c:w val="8.6985284404639249E-2"/>
                      <c:h val="5.3080799311183896E-2"/>
                    </c:manualLayout>
                  </c15:layout>
                </c:ext>
                <c:ext xmlns:c16="http://schemas.microsoft.com/office/drawing/2014/chart" uri="{C3380CC4-5D6E-409C-BE32-E72D297353CC}">
                  <c16:uniqueId val="{00000002-A8E3-4C4E-B412-7258006E2EAC}"/>
                </c:ext>
              </c:extLst>
            </c:dLbl>
            <c:dLbl>
              <c:idx val="2"/>
              <c:layout>
                <c:manualLayout>
                  <c:x val="-1.006578425933265E-2"/>
                  <c:y val="-0.1719697157617488"/>
                </c:manualLayout>
              </c:layout>
              <c:tx>
                <c:rich>
                  <a:bodyPr/>
                  <a:lstStyle/>
                  <a:p>
                    <a:r>
                      <a:rPr lang="en-US" dirty="0" smtClean="0"/>
                      <a:t>1,98</a:t>
                    </a:r>
                    <a:endParaRPr lang="en-US" dirty="0"/>
                  </a:p>
                </c:rich>
              </c:tx>
              <c:dLblPos val="ct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8E3-4C4E-B412-7258006E2EAC}"/>
                </c:ext>
              </c:extLst>
            </c:dLbl>
            <c:dLbl>
              <c:idx val="3"/>
              <c:layout>
                <c:manualLayout>
                  <c:x val="-1.6776307098887748E-3"/>
                  <c:y val="-0.1448211328586017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smtClean="0"/>
                      <a:t>1,99</a:t>
                    </a:r>
                    <a:endParaRPr lang="en-US" dirty="0"/>
                  </a:p>
                </c:rich>
              </c:tx>
              <c:spPr>
                <a:solidFill>
                  <a:schemeClr val="accent3">
                    <a:lumMod val="40000"/>
                    <a:lumOff val="60000"/>
                  </a:schemeClr>
                </a:solidFill>
                <a:ln>
                  <a:solidFill>
                    <a:srgbClr val="006600"/>
                  </a:solidFill>
                </a:ln>
                <a:effectLst/>
              </c:spPr>
              <c:dLblPos val="ctr"/>
              <c:showVal val="1"/>
              <c:extLst xmlns:c16r2="http://schemas.microsoft.com/office/drawing/2015/06/chart">
                <c:ext xmlns:c15="http://schemas.microsoft.com/office/drawing/2012/chart" uri="{CE6537A1-D6FC-4f65-9D91-7224C49458BB}">
                  <c15:layout>
                    <c:manualLayout>
                      <c:w val="8.846159942934137E-2"/>
                      <c:h val="4.9285257667965418E-2"/>
                    </c:manualLayout>
                  </c15:layout>
                </c:ext>
                <c:ext xmlns:c16="http://schemas.microsoft.com/office/drawing/2014/chart" uri="{C3380CC4-5D6E-409C-BE32-E72D297353CC}">
                  <c16:uniqueId val="{00000004-A8E3-4C4E-B412-7258006E2EAC}"/>
                </c:ext>
              </c:extLst>
            </c:dLbl>
            <c:spPr>
              <a:solidFill>
                <a:schemeClr val="accent3">
                  <a:lumMod val="40000"/>
                  <a:lumOff val="60000"/>
                </a:schemeClr>
              </a:solidFill>
              <a:ln>
                <a:solidFill>
                  <a:srgbClr val="0066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'25 всего'!$A$44:$A$47</c:f>
              <c:strCache>
                <c:ptCount val="4"/>
                <c:pt idx="0">
                  <c:v>2019г.</c:v>
                </c:pt>
                <c:pt idx="1">
                  <c:v>2020г.</c:v>
                </c:pt>
                <c:pt idx="2">
                  <c:v>2021г.</c:v>
                </c:pt>
                <c:pt idx="3">
                  <c:v>2022г.</c:v>
                </c:pt>
              </c:strCache>
            </c:strRef>
          </c:cat>
          <c:val>
            <c:numRef>
              <c:f>'25 всего'!$C$44:$C$47</c:f>
              <c:numCache>
                <c:formatCode>0.00</c:formatCode>
                <c:ptCount val="4"/>
                <c:pt idx="0">
                  <c:v>1.23</c:v>
                </c:pt>
                <c:pt idx="1">
                  <c:v>1.36</c:v>
                </c:pt>
                <c:pt idx="2">
                  <c:v>1.27</c:v>
                </c:pt>
                <c:pt idx="3">
                  <c:v>1.0699999999999996</c:v>
                </c:pt>
              </c:numCache>
            </c:numRef>
          </c:val>
          <c:extLst xmlns:c16r2="http://schemas.microsoft.com/office/drawing/2015/06/chart">
            <c:ext xmlns:c16="http://schemas.microsoft.com/office/drawing/2014/chart" uri="{C3380CC4-5D6E-409C-BE32-E72D297353CC}">
              <c16:uniqueId val="{00000005-A8E3-4C4E-B412-7258006E2EAC}"/>
            </c:ext>
          </c:extLst>
        </c:ser>
        <c:dLbls/>
        <c:overlap val="100"/>
        <c:axId val="118435840"/>
        <c:axId val="118437376"/>
      </c:barChart>
      <c:catAx>
        <c:axId val="1184358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8437376"/>
        <c:crosses val="autoZero"/>
        <c:auto val="1"/>
        <c:lblAlgn val="ctr"/>
        <c:lblOffset val="100"/>
      </c:catAx>
      <c:valAx>
        <c:axId val="118437376"/>
        <c:scaling>
          <c:orientation val="minMax"/>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8435840"/>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9.9356423872552932E-2"/>
          <c:y val="0.61057304652273092"/>
          <c:w val="0.83786736512888449"/>
          <c:h val="0.30521391438119994"/>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userShapes r:id="rId3"/>
</c:chartSpace>
</file>

<file path=ppt/charts/chart5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4027409652895717E-2"/>
          <c:y val="0.16610555815568037"/>
          <c:w val="0.92211500309489436"/>
          <c:h val="0.41014766527443891"/>
        </c:manualLayout>
      </c:layout>
      <c:barChart>
        <c:barDir val="col"/>
        <c:grouping val="clustered"/>
        <c:ser>
          <c:idx val="1"/>
          <c:order val="1"/>
          <c:tx>
            <c:strRef>
              <c:f>'25 всего'!$B$3</c:f>
              <c:strCache>
                <c:ptCount val="1"/>
                <c:pt idx="0">
                  <c:v>2022</c:v>
                </c:pt>
              </c:strCache>
            </c:strRef>
          </c:tx>
          <c:spPr>
            <a:solidFill>
              <a:srgbClr val="339933"/>
            </a:solidFill>
            <a:ln>
              <a:solidFill>
                <a:srgbClr val="006600"/>
              </a:solidFill>
            </a:ln>
            <a:effectLst/>
          </c:spPr>
          <c:dLbls>
            <c:spPr>
              <a:solidFill>
                <a:schemeClr val="accent3">
                  <a:lumMod val="40000"/>
                  <a:lumOff val="60000"/>
                </a:schemeClr>
              </a:solidFill>
              <a:ln>
                <a:solidFill>
                  <a:srgbClr val="339933"/>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'25 всего'!$A$4:$A$37</c:f>
              <c:strCache>
                <c:ptCount val="34"/>
                <c:pt idx="0">
                  <c:v>Бобровский МР</c:v>
                </c:pt>
                <c:pt idx="1">
                  <c:v>Хохольский МР</c:v>
                </c:pt>
                <c:pt idx="2">
                  <c:v>Терновский МР</c:v>
                </c:pt>
                <c:pt idx="3">
                  <c:v>Эртильский МР</c:v>
                </c:pt>
                <c:pt idx="4">
                  <c:v>Панинский МР</c:v>
                </c:pt>
                <c:pt idx="5">
                  <c:v>Богучарский МР</c:v>
                </c:pt>
                <c:pt idx="6">
                  <c:v>Новоусманский МР</c:v>
                </c:pt>
                <c:pt idx="7">
                  <c:v>Верхнемамонский МР</c:v>
                </c:pt>
                <c:pt idx="8">
                  <c:v>Семилукский МР</c:v>
                </c:pt>
                <c:pt idx="9">
                  <c:v>Грибановский МР</c:v>
                </c:pt>
                <c:pt idx="10">
                  <c:v>Таловский МР</c:v>
                </c:pt>
                <c:pt idx="11">
                  <c:v>Поворинский МР</c:v>
                </c:pt>
                <c:pt idx="12">
                  <c:v>Рамонский МР</c:v>
                </c:pt>
                <c:pt idx="13">
                  <c:v>Петропавловский МР</c:v>
                </c:pt>
                <c:pt idx="14">
                  <c:v>Бутурлиновский МР</c:v>
                </c:pt>
                <c:pt idx="15">
                  <c:v>Ольховатский МР</c:v>
                </c:pt>
                <c:pt idx="16">
                  <c:v>Лискинский МР</c:v>
                </c:pt>
                <c:pt idx="17">
                  <c:v>Калачеевский МР</c:v>
                </c:pt>
                <c:pt idx="18">
                  <c:v>Павловский МР</c:v>
                </c:pt>
                <c:pt idx="19">
                  <c:v>Аннинский МР</c:v>
                </c:pt>
                <c:pt idx="20">
                  <c:v>Верхнехавский МР</c:v>
                </c:pt>
                <c:pt idx="21">
                  <c:v>Подгоренский МР</c:v>
                </c:pt>
                <c:pt idx="22">
                  <c:v>Новохоперский МР</c:v>
                </c:pt>
                <c:pt idx="23">
                  <c:v>Каширский МР</c:v>
                </c:pt>
                <c:pt idx="24">
                  <c:v>Нижнедевицкий МР</c:v>
                </c:pt>
                <c:pt idx="25">
                  <c:v>Острогожский МР</c:v>
                </c:pt>
                <c:pt idx="26">
                  <c:v>Кантемировский МР</c:v>
                </c:pt>
                <c:pt idx="27">
                  <c:v>ГО г. Нововоронеж</c:v>
                </c:pt>
                <c:pt idx="28">
                  <c:v>Россошанский МР</c:v>
                </c:pt>
                <c:pt idx="29">
                  <c:v>Борисоглебский ГО</c:v>
                </c:pt>
                <c:pt idx="30">
                  <c:v>ГО г. Воронеж</c:v>
                </c:pt>
                <c:pt idx="31">
                  <c:v>Каменский МР</c:v>
                </c:pt>
                <c:pt idx="32">
                  <c:v>Воробьевский МР</c:v>
                </c:pt>
                <c:pt idx="33">
                  <c:v>Репьевский МР</c:v>
                </c:pt>
              </c:strCache>
            </c:strRef>
          </c:cat>
          <c:val>
            <c:numRef>
              <c:f>'25 всего'!$B$4:$B$37</c:f>
              <c:numCache>
                <c:formatCode>#,##0.00</c:formatCode>
                <c:ptCount val="34"/>
                <c:pt idx="0">
                  <c:v>18.54</c:v>
                </c:pt>
                <c:pt idx="1">
                  <c:v>13.26</c:v>
                </c:pt>
                <c:pt idx="2">
                  <c:v>9.7399999999999984</c:v>
                </c:pt>
                <c:pt idx="3">
                  <c:v>8.59</c:v>
                </c:pt>
                <c:pt idx="4">
                  <c:v>7.95</c:v>
                </c:pt>
                <c:pt idx="5">
                  <c:v>6.67</c:v>
                </c:pt>
                <c:pt idx="6">
                  <c:v>4.72</c:v>
                </c:pt>
                <c:pt idx="7">
                  <c:v>4.57</c:v>
                </c:pt>
                <c:pt idx="8">
                  <c:v>4.1399999999999997</c:v>
                </c:pt>
                <c:pt idx="9">
                  <c:v>4.0599999999999996</c:v>
                </c:pt>
                <c:pt idx="10">
                  <c:v>4.0599999999999996</c:v>
                </c:pt>
                <c:pt idx="11">
                  <c:v>3.3299999999999996</c:v>
                </c:pt>
                <c:pt idx="12">
                  <c:v>3.07</c:v>
                </c:pt>
                <c:pt idx="13">
                  <c:v>3.04</c:v>
                </c:pt>
                <c:pt idx="14">
                  <c:v>2.54</c:v>
                </c:pt>
                <c:pt idx="15">
                  <c:v>2.3899999999999997</c:v>
                </c:pt>
                <c:pt idx="16">
                  <c:v>2.04</c:v>
                </c:pt>
                <c:pt idx="17">
                  <c:v>2.0299999999999998</c:v>
                </c:pt>
                <c:pt idx="18">
                  <c:v>1.8800000000000001</c:v>
                </c:pt>
                <c:pt idx="19">
                  <c:v>1.55</c:v>
                </c:pt>
                <c:pt idx="20">
                  <c:v>1.53</c:v>
                </c:pt>
                <c:pt idx="21">
                  <c:v>1.49</c:v>
                </c:pt>
                <c:pt idx="22">
                  <c:v>1.23</c:v>
                </c:pt>
                <c:pt idx="23">
                  <c:v>1.22</c:v>
                </c:pt>
                <c:pt idx="24">
                  <c:v>0.96000000000000008</c:v>
                </c:pt>
                <c:pt idx="25">
                  <c:v>0.73000000000000009</c:v>
                </c:pt>
                <c:pt idx="26">
                  <c:v>0.56999999999999995</c:v>
                </c:pt>
                <c:pt idx="27">
                  <c:v>0.56000000000000005</c:v>
                </c:pt>
                <c:pt idx="28">
                  <c:v>0.51</c:v>
                </c:pt>
                <c:pt idx="29">
                  <c:v>0.36000000000000004</c:v>
                </c:pt>
                <c:pt idx="30">
                  <c:v>0.24000000000000002</c:v>
                </c:pt>
                <c:pt idx="31">
                  <c:v>0.24000000000000002</c:v>
                </c:pt>
                <c:pt idx="32">
                  <c:v>0.23</c:v>
                </c:pt>
                <c:pt idx="33">
                  <c:v>0.1</c:v>
                </c:pt>
              </c:numCache>
            </c:numRef>
          </c:val>
          <c:extLst xmlns:c16r2="http://schemas.microsoft.com/office/drawing/2015/06/chart">
            <c:ext xmlns:c16="http://schemas.microsoft.com/office/drawing/2014/chart" uri="{C3380CC4-5D6E-409C-BE32-E72D297353CC}">
              <c16:uniqueId val="{00000000-E969-4776-9AD6-25037DAC4E7E}"/>
            </c:ext>
          </c:extLst>
        </c:ser>
        <c:dLbls/>
        <c:gapWidth val="97"/>
        <c:axId val="118590848"/>
        <c:axId val="118617216"/>
      </c:barChart>
      <c:lineChart>
        <c:grouping val="standard"/>
        <c:ser>
          <c:idx val="0"/>
          <c:order val="0"/>
          <c:tx>
            <c:strRef>
              <c:f>'25 всего'!#REF!</c:f>
              <c:strCache>
                <c:ptCount val="1"/>
                <c:pt idx="0">
                  <c:v>#REF!</c:v>
                </c:pt>
              </c:strCache>
            </c:strRef>
          </c:tx>
          <c:spPr>
            <a:ln w="28575" cap="rnd">
              <a:solidFill>
                <a:schemeClr val="accent1"/>
              </a:solidFill>
              <a:round/>
            </a:ln>
            <a:effectLst/>
          </c:spPr>
          <c:marker>
            <c:symbol val="none"/>
          </c:marker>
          <c:cat>
            <c:strRef>
              <c:f>'25 всего'!$A$4:$A$37</c:f>
              <c:strCache>
                <c:ptCount val="34"/>
                <c:pt idx="0">
                  <c:v>Бобровский МР</c:v>
                </c:pt>
                <c:pt idx="1">
                  <c:v>Хохольский МР</c:v>
                </c:pt>
                <c:pt idx="2">
                  <c:v>Терновский МР</c:v>
                </c:pt>
                <c:pt idx="3">
                  <c:v>Эртильский МР</c:v>
                </c:pt>
                <c:pt idx="4">
                  <c:v>Панинский МР</c:v>
                </c:pt>
                <c:pt idx="5">
                  <c:v>Богучарский МР</c:v>
                </c:pt>
                <c:pt idx="6">
                  <c:v>Новоусманский МР</c:v>
                </c:pt>
                <c:pt idx="7">
                  <c:v>Верхнемамонский МР</c:v>
                </c:pt>
                <c:pt idx="8">
                  <c:v>Семилукский МР</c:v>
                </c:pt>
                <c:pt idx="9">
                  <c:v>Грибановский МР</c:v>
                </c:pt>
                <c:pt idx="10">
                  <c:v>Таловский МР</c:v>
                </c:pt>
                <c:pt idx="11">
                  <c:v>Поворинский МР</c:v>
                </c:pt>
                <c:pt idx="12">
                  <c:v>Рамонский МР</c:v>
                </c:pt>
                <c:pt idx="13">
                  <c:v>Петропавловский МР</c:v>
                </c:pt>
                <c:pt idx="14">
                  <c:v>Бутурлиновский МР</c:v>
                </c:pt>
                <c:pt idx="15">
                  <c:v>Ольховатский МР</c:v>
                </c:pt>
                <c:pt idx="16">
                  <c:v>Лискинский МР</c:v>
                </c:pt>
                <c:pt idx="17">
                  <c:v>Калачеевский МР</c:v>
                </c:pt>
                <c:pt idx="18">
                  <c:v>Павловский МР</c:v>
                </c:pt>
                <c:pt idx="19">
                  <c:v>Аннинский МР</c:v>
                </c:pt>
                <c:pt idx="20">
                  <c:v>Верхнехавский МР</c:v>
                </c:pt>
                <c:pt idx="21">
                  <c:v>Подгоренский МР</c:v>
                </c:pt>
                <c:pt idx="22">
                  <c:v>Новохоперский МР</c:v>
                </c:pt>
                <c:pt idx="23">
                  <c:v>Каширский МР</c:v>
                </c:pt>
                <c:pt idx="24">
                  <c:v>Нижнедевицкий МР</c:v>
                </c:pt>
                <c:pt idx="25">
                  <c:v>Острогожский МР</c:v>
                </c:pt>
                <c:pt idx="26">
                  <c:v>Кантемировский МР</c:v>
                </c:pt>
                <c:pt idx="27">
                  <c:v>ГО г. Нововоронеж</c:v>
                </c:pt>
                <c:pt idx="28">
                  <c:v>Россошанский МР</c:v>
                </c:pt>
                <c:pt idx="29">
                  <c:v>Борисоглебский ГО</c:v>
                </c:pt>
                <c:pt idx="30">
                  <c:v>ГО г. Воронеж</c:v>
                </c:pt>
                <c:pt idx="31">
                  <c:v>Каменский МР</c:v>
                </c:pt>
                <c:pt idx="32">
                  <c:v>Воробьевский МР</c:v>
                </c:pt>
                <c:pt idx="33">
                  <c:v>Репьевский МР</c:v>
                </c:pt>
              </c:strCache>
            </c:strRef>
          </c:cat>
          <c:val>
            <c:numRef>
              <c:f>'25 всего'!#REF!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E969-4776-9AD6-25037DAC4E7E}"/>
            </c:ext>
          </c:extLst>
        </c:ser>
        <c:dLbls/>
        <c:marker val="1"/>
        <c:axId val="118590848"/>
        <c:axId val="118617216"/>
      </c:lineChart>
      <c:catAx>
        <c:axId val="11859084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8617216"/>
        <c:crosses val="autoZero"/>
        <c:auto val="1"/>
        <c:lblAlgn val="ctr"/>
        <c:lblOffset val="100"/>
      </c:catAx>
      <c:valAx>
        <c:axId val="118617216"/>
        <c:scaling>
          <c:orientation val="minMax"/>
          <c:max val="25"/>
          <c:min val="0"/>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8590848"/>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userShapes r:id="rId2"/>
</c:chartSpace>
</file>

<file path=ppt/charts/chart5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9649245321948351E-2"/>
          <c:y val="4.5773653379747016E-2"/>
          <c:w val="0.93649316742584154"/>
          <c:h val="0.44645317187226252"/>
        </c:manualLayout>
      </c:layout>
      <c:barChart>
        <c:barDir val="col"/>
        <c:grouping val="clustered"/>
        <c:ser>
          <c:idx val="1"/>
          <c:order val="1"/>
          <c:tx>
            <c:strRef>
              <c:f>'25.1 ижс'!$B$3</c:f>
              <c:strCache>
                <c:ptCount val="1"/>
                <c:pt idx="0">
                  <c:v>2022</c:v>
                </c:pt>
              </c:strCache>
            </c:strRef>
          </c:tx>
          <c:spPr>
            <a:blipFill>
              <a:blip xmlns:r="http://schemas.openxmlformats.org/officeDocument/2006/relationships" r:embed="rId1"/>
              <a:tile tx="0" ty="0" sx="100000" sy="100000" flip="none" algn="tl"/>
            </a:blipFill>
            <a:ln>
              <a:solidFill>
                <a:schemeClr val="accent6">
                  <a:lumMod val="50000"/>
                </a:schemeClr>
              </a:solidFill>
            </a:ln>
            <a:effectLst/>
          </c:spPr>
          <c:dLbls>
            <c:spPr>
              <a:solidFill>
                <a:srgbClr val="FFCC99"/>
              </a:solidFill>
              <a:ln>
                <a:solidFill>
                  <a:schemeClr val="accent6">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'25.1 ижс'!$A$4:$A$37</c:f>
              <c:strCache>
                <c:ptCount val="34"/>
                <c:pt idx="0">
                  <c:v>Панинский МР</c:v>
                </c:pt>
                <c:pt idx="1">
                  <c:v>Хохольский МР</c:v>
                </c:pt>
                <c:pt idx="2">
                  <c:v>Грибановский МР</c:v>
                </c:pt>
                <c:pt idx="3">
                  <c:v>Новоусманский МР</c:v>
                </c:pt>
                <c:pt idx="4">
                  <c:v>Рамонский МР</c:v>
                </c:pt>
                <c:pt idx="5">
                  <c:v>Таловский МР</c:v>
                </c:pt>
                <c:pt idx="6">
                  <c:v>Петропавловский МР</c:v>
                </c:pt>
                <c:pt idx="7">
                  <c:v>Богучарский МР</c:v>
                </c:pt>
                <c:pt idx="8">
                  <c:v>Семилукский МР</c:v>
                </c:pt>
                <c:pt idx="9">
                  <c:v>Эртильский МР</c:v>
                </c:pt>
                <c:pt idx="10">
                  <c:v>Верхнехавский МР</c:v>
                </c:pt>
                <c:pt idx="11">
                  <c:v>Калачеевский МР</c:v>
                </c:pt>
                <c:pt idx="12">
                  <c:v>Бобровский МР</c:v>
                </c:pt>
                <c:pt idx="13">
                  <c:v>Ольховатский МР</c:v>
                </c:pt>
                <c:pt idx="14">
                  <c:v>Новохоперский МР</c:v>
                </c:pt>
                <c:pt idx="15">
                  <c:v>Каширский МР</c:v>
                </c:pt>
                <c:pt idx="16">
                  <c:v>Лискинский МР</c:v>
                </c:pt>
                <c:pt idx="17">
                  <c:v>Терновский МР</c:v>
                </c:pt>
                <c:pt idx="18">
                  <c:v>Поворинский МР</c:v>
                </c:pt>
                <c:pt idx="19">
                  <c:v>Подгоренский МР</c:v>
                </c:pt>
                <c:pt idx="20">
                  <c:v>Бутурлиновский МР</c:v>
                </c:pt>
                <c:pt idx="21">
                  <c:v>Нижнедевицкий МР</c:v>
                </c:pt>
                <c:pt idx="22">
                  <c:v>Острогожский МР</c:v>
                </c:pt>
                <c:pt idx="23">
                  <c:v>ГО г. Нововоронеж</c:v>
                </c:pt>
                <c:pt idx="24">
                  <c:v>Верхнемамонский МР</c:v>
                </c:pt>
                <c:pt idx="25">
                  <c:v>Россошанский МР</c:v>
                </c:pt>
                <c:pt idx="26">
                  <c:v>Павловский МР</c:v>
                </c:pt>
                <c:pt idx="27">
                  <c:v>Борисоглебский ГО</c:v>
                </c:pt>
                <c:pt idx="28">
                  <c:v>Кантемировский МР</c:v>
                </c:pt>
                <c:pt idx="29">
                  <c:v>ГО г. Воронеж</c:v>
                </c:pt>
                <c:pt idx="30">
                  <c:v>Аннинский МР</c:v>
                </c:pt>
                <c:pt idx="31">
                  <c:v>Каменский МР</c:v>
                </c:pt>
                <c:pt idx="32">
                  <c:v>Репьевский МР</c:v>
                </c:pt>
                <c:pt idx="33">
                  <c:v>Воробьевский МР</c:v>
                </c:pt>
              </c:strCache>
            </c:strRef>
          </c:cat>
          <c:val>
            <c:numRef>
              <c:f>'25.1 ижс'!$B$4:$B$37</c:f>
              <c:numCache>
                <c:formatCode>#,##0.00</c:formatCode>
                <c:ptCount val="34"/>
                <c:pt idx="0">
                  <c:v>6.2700000000000005</c:v>
                </c:pt>
                <c:pt idx="1">
                  <c:v>4.4400000000000004</c:v>
                </c:pt>
                <c:pt idx="2">
                  <c:v>3.9099999999999997</c:v>
                </c:pt>
                <c:pt idx="3">
                  <c:v>3.51</c:v>
                </c:pt>
                <c:pt idx="4">
                  <c:v>3.02</c:v>
                </c:pt>
                <c:pt idx="5">
                  <c:v>2.7600000000000002</c:v>
                </c:pt>
                <c:pt idx="6">
                  <c:v>2.73</c:v>
                </c:pt>
                <c:pt idx="7">
                  <c:v>2.52</c:v>
                </c:pt>
                <c:pt idx="8">
                  <c:v>2.1800000000000002</c:v>
                </c:pt>
                <c:pt idx="9">
                  <c:v>1.55</c:v>
                </c:pt>
                <c:pt idx="10">
                  <c:v>1.53</c:v>
                </c:pt>
                <c:pt idx="11">
                  <c:v>1.5</c:v>
                </c:pt>
                <c:pt idx="12">
                  <c:v>1.46</c:v>
                </c:pt>
                <c:pt idx="13">
                  <c:v>1.3</c:v>
                </c:pt>
                <c:pt idx="14">
                  <c:v>1.23</c:v>
                </c:pt>
                <c:pt idx="15">
                  <c:v>1.22</c:v>
                </c:pt>
                <c:pt idx="16">
                  <c:v>1.22</c:v>
                </c:pt>
                <c:pt idx="17">
                  <c:v>1.04</c:v>
                </c:pt>
                <c:pt idx="18">
                  <c:v>1.03</c:v>
                </c:pt>
                <c:pt idx="19">
                  <c:v>0.96000000000000008</c:v>
                </c:pt>
                <c:pt idx="20">
                  <c:v>0.51</c:v>
                </c:pt>
                <c:pt idx="21">
                  <c:v>0.51</c:v>
                </c:pt>
                <c:pt idx="22">
                  <c:v>0.51</c:v>
                </c:pt>
                <c:pt idx="23">
                  <c:v>0.49000000000000005</c:v>
                </c:pt>
                <c:pt idx="24">
                  <c:v>0.43000000000000005</c:v>
                </c:pt>
                <c:pt idx="25">
                  <c:v>0.41000000000000003</c:v>
                </c:pt>
                <c:pt idx="26">
                  <c:v>0.4</c:v>
                </c:pt>
                <c:pt idx="27">
                  <c:v>0.35000000000000003</c:v>
                </c:pt>
                <c:pt idx="28">
                  <c:v>0.30000000000000004</c:v>
                </c:pt>
                <c:pt idx="29">
                  <c:v>0.21000000000000002</c:v>
                </c:pt>
                <c:pt idx="30">
                  <c:v>0.2</c:v>
                </c:pt>
                <c:pt idx="31">
                  <c:v>0.11</c:v>
                </c:pt>
                <c:pt idx="32">
                  <c:v>0.1</c:v>
                </c:pt>
                <c:pt idx="33">
                  <c:v>0</c:v>
                </c:pt>
              </c:numCache>
            </c:numRef>
          </c:val>
          <c:extLst xmlns:c16r2="http://schemas.microsoft.com/office/drawing/2015/06/chart">
            <c:ext xmlns:c16="http://schemas.microsoft.com/office/drawing/2014/chart" uri="{C3380CC4-5D6E-409C-BE32-E72D297353CC}">
              <c16:uniqueId val="{00000000-C968-4049-9306-A3FCCB19610D}"/>
            </c:ext>
          </c:extLst>
        </c:ser>
        <c:dLbls/>
        <c:gapWidth val="103"/>
        <c:axId val="118758016"/>
        <c:axId val="118784384"/>
      </c:barChart>
      <c:lineChart>
        <c:grouping val="standard"/>
        <c:ser>
          <c:idx val="0"/>
          <c:order val="0"/>
          <c:tx>
            <c:strRef>
              <c:f>'25.1 ижс'!#REF!</c:f>
              <c:strCache>
                <c:ptCount val="1"/>
                <c:pt idx="0">
                  <c:v>#REF!</c:v>
                </c:pt>
              </c:strCache>
            </c:strRef>
          </c:tx>
          <c:spPr>
            <a:ln w="28575" cap="rnd">
              <a:solidFill>
                <a:schemeClr val="accent1"/>
              </a:solidFill>
              <a:round/>
            </a:ln>
            <a:effectLst/>
          </c:spPr>
          <c:marker>
            <c:symbol val="none"/>
          </c:marker>
          <c:cat>
            <c:strRef>
              <c:f>'25.1 ижс'!$A$4:$A$37</c:f>
              <c:strCache>
                <c:ptCount val="34"/>
                <c:pt idx="0">
                  <c:v>Панинский МР</c:v>
                </c:pt>
                <c:pt idx="1">
                  <c:v>Хохольский МР</c:v>
                </c:pt>
                <c:pt idx="2">
                  <c:v>Грибановский МР</c:v>
                </c:pt>
                <c:pt idx="3">
                  <c:v>Новоусманский МР</c:v>
                </c:pt>
                <c:pt idx="4">
                  <c:v>Рамонский МР</c:v>
                </c:pt>
                <c:pt idx="5">
                  <c:v>Таловский МР</c:v>
                </c:pt>
                <c:pt idx="6">
                  <c:v>Петропавловский МР</c:v>
                </c:pt>
                <c:pt idx="7">
                  <c:v>Богучарский МР</c:v>
                </c:pt>
                <c:pt idx="8">
                  <c:v>Семилукский МР</c:v>
                </c:pt>
                <c:pt idx="9">
                  <c:v>Эртильский МР</c:v>
                </c:pt>
                <c:pt idx="10">
                  <c:v>Верхнехавский МР</c:v>
                </c:pt>
                <c:pt idx="11">
                  <c:v>Калачеевский МР</c:v>
                </c:pt>
                <c:pt idx="12">
                  <c:v>Бобровский МР</c:v>
                </c:pt>
                <c:pt idx="13">
                  <c:v>Ольховатский МР</c:v>
                </c:pt>
                <c:pt idx="14">
                  <c:v>Новохоперский МР</c:v>
                </c:pt>
                <c:pt idx="15">
                  <c:v>Каширский МР</c:v>
                </c:pt>
                <c:pt idx="16">
                  <c:v>Лискинский МР</c:v>
                </c:pt>
                <c:pt idx="17">
                  <c:v>Терновский МР</c:v>
                </c:pt>
                <c:pt idx="18">
                  <c:v>Поворинский МР</c:v>
                </c:pt>
                <c:pt idx="19">
                  <c:v>Подгоренский МР</c:v>
                </c:pt>
                <c:pt idx="20">
                  <c:v>Бутурлиновский МР</c:v>
                </c:pt>
                <c:pt idx="21">
                  <c:v>Нижнедевицкий МР</c:v>
                </c:pt>
                <c:pt idx="22">
                  <c:v>Острогожский МР</c:v>
                </c:pt>
                <c:pt idx="23">
                  <c:v>ГО г. Нововоронеж</c:v>
                </c:pt>
                <c:pt idx="24">
                  <c:v>Верхнемамонский МР</c:v>
                </c:pt>
                <c:pt idx="25">
                  <c:v>Россошанский МР</c:v>
                </c:pt>
                <c:pt idx="26">
                  <c:v>Павловский МР</c:v>
                </c:pt>
                <c:pt idx="27">
                  <c:v>Борисоглебский ГО</c:v>
                </c:pt>
                <c:pt idx="28">
                  <c:v>Кантемировский МР</c:v>
                </c:pt>
                <c:pt idx="29">
                  <c:v>ГО г. Воронеж</c:v>
                </c:pt>
                <c:pt idx="30">
                  <c:v>Аннинский МР</c:v>
                </c:pt>
                <c:pt idx="31">
                  <c:v>Каменский МР</c:v>
                </c:pt>
                <c:pt idx="32">
                  <c:v>Репьевский МР</c:v>
                </c:pt>
                <c:pt idx="33">
                  <c:v>Воробьевский МР</c:v>
                </c:pt>
              </c:strCache>
            </c:strRef>
          </c:cat>
          <c:val>
            <c:numRef>
              <c:f>'25.1 ижс'!#REF!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C968-4049-9306-A3FCCB19610D}"/>
            </c:ext>
          </c:extLst>
        </c:ser>
        <c:dLbls/>
        <c:marker val="1"/>
        <c:axId val="118758016"/>
        <c:axId val="118784384"/>
      </c:lineChart>
      <c:catAx>
        <c:axId val="11875801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8784384"/>
        <c:crosses val="autoZero"/>
        <c:auto val="1"/>
        <c:lblAlgn val="ctr"/>
        <c:lblOffset val="100"/>
      </c:catAx>
      <c:valAx>
        <c:axId val="118784384"/>
        <c:scaling>
          <c:orientation val="minMax"/>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8758016"/>
        <c:crosses val="autoZero"/>
        <c:crossBetween val="between"/>
        <c:majorUnit val="1"/>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2"/>
</c:chartSpace>
</file>

<file path=ppt/charts/chart55.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19292372672352E-2"/>
          <c:y val="0.19377118986659483"/>
          <c:w val="0.87607540134429529"/>
          <c:h val="0.40831808421109389"/>
        </c:manualLayout>
      </c:layout>
      <c:lineChart>
        <c:grouping val="standard"/>
        <c:ser>
          <c:idx val="0"/>
          <c:order val="0"/>
          <c:tx>
            <c:strRef>
              <c:f>'26 общий'!$B$7</c:f>
              <c:strCache>
                <c:ptCount val="1"/>
                <c:pt idx="0">
                  <c:v>в течение 3 лет объектов жилищного строительства</c:v>
                </c:pt>
              </c:strCache>
            </c:strRef>
          </c:tx>
          <c:spPr>
            <a:ln w="28575" cap="rnd">
              <a:solidFill>
                <a:srgbClr val="800080"/>
              </a:solidFill>
              <a:round/>
            </a:ln>
            <a:effectLst/>
          </c:spPr>
          <c:marker>
            <c:symbol val="circle"/>
            <c:size val="6"/>
            <c:spPr>
              <a:solidFill>
                <a:srgbClr val="FFFF00"/>
              </a:solidFill>
              <a:ln w="9525">
                <a:solidFill>
                  <a:srgbClr val="800080"/>
                </a:solidFill>
              </a:ln>
              <a:effectLst/>
            </c:spPr>
          </c:marker>
          <c:dLbls>
            <c:dLbl>
              <c:idx val="0"/>
              <c:layout>
                <c:manualLayout>
                  <c:x val="-3.9373231067833248E-2"/>
                  <c:y val="-5.023402057224991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8BB-4BC3-98E7-87883B9EFEE3}"/>
                </c:ext>
              </c:extLst>
            </c:dLbl>
            <c:dLbl>
              <c:idx val="1"/>
              <c:layout>
                <c:manualLayout>
                  <c:x val="-4.2054870998338711E-2"/>
                  <c:y val="-5.023402057224991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8BB-4BC3-98E7-87883B9EFEE3}"/>
                </c:ext>
              </c:extLst>
            </c:dLbl>
            <c:dLbl>
              <c:idx val="2"/>
              <c:layout>
                <c:manualLayout>
                  <c:x val="-3.4009951206822431E-2"/>
                  <c:y val="-4.5670394825495272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8BB-4BC3-98E7-87883B9EFEE3}"/>
                </c:ext>
              </c:extLst>
            </c:dLbl>
            <c:dLbl>
              <c:idx val="3"/>
              <c:layout>
                <c:manualLayout>
                  <c:x val="-3.9373231067833248E-2"/>
                  <c:y val="-5.4797646319004689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8BB-4BC3-98E7-87883B9EFEE3}"/>
                </c:ext>
              </c:extLst>
            </c:dLbl>
            <c:spPr>
              <a:solidFill>
                <a:srgbClr val="C0504D">
                  <a:lumMod val="20000"/>
                  <a:lumOff val="80000"/>
                </a:srgbClr>
              </a:solidFill>
              <a:ln>
                <a:solidFill>
                  <a:srgbClr val="FF6699"/>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b"/>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общий'!$A$8:$A$11</c:f>
              <c:strCache>
                <c:ptCount val="4"/>
                <c:pt idx="0">
                  <c:v>2019г.</c:v>
                </c:pt>
                <c:pt idx="1">
                  <c:v>2020г.</c:v>
                </c:pt>
                <c:pt idx="2">
                  <c:v>2021г.</c:v>
                </c:pt>
                <c:pt idx="3">
                  <c:v>2022г.</c:v>
                </c:pt>
              </c:strCache>
            </c:strRef>
          </c:cat>
          <c:val>
            <c:numRef>
              <c:f>'26 общий'!$B$8:$B$11</c:f>
              <c:numCache>
                <c:formatCode>General</c:formatCode>
                <c:ptCount val="4"/>
                <c:pt idx="0">
                  <c:v>4.5999999999999996</c:v>
                </c:pt>
                <c:pt idx="1">
                  <c:v>4.2</c:v>
                </c:pt>
                <c:pt idx="2">
                  <c:v>2.9</c:v>
                </c:pt>
                <c:pt idx="3">
                  <c:v>3.2</c:v>
                </c:pt>
              </c:numCache>
            </c:numRef>
          </c:val>
          <c:extLst xmlns:c16r2="http://schemas.microsoft.com/office/drawing/2015/06/chart">
            <c:ext xmlns:c16="http://schemas.microsoft.com/office/drawing/2014/chart" uri="{C3380CC4-5D6E-409C-BE32-E72D297353CC}">
              <c16:uniqueId val="{00000004-78BB-4BC3-98E7-87883B9EFEE3}"/>
            </c:ext>
          </c:extLst>
        </c:ser>
        <c:ser>
          <c:idx val="1"/>
          <c:order val="1"/>
          <c:tx>
            <c:strRef>
              <c:f>'26 общий'!$C$7</c:f>
              <c:strCache>
                <c:ptCount val="1"/>
                <c:pt idx="0">
                  <c:v>в течение 5 лет иных объектов капитального строительства</c:v>
                </c:pt>
              </c:strCache>
            </c:strRef>
          </c:tx>
          <c:spPr>
            <a:ln w="28575" cap="rnd">
              <a:solidFill>
                <a:srgbClr val="3333CC"/>
              </a:solidFill>
              <a:round/>
            </a:ln>
            <a:effectLst/>
          </c:spPr>
          <c:marker>
            <c:symbol val="circle"/>
            <c:size val="6"/>
            <c:spPr>
              <a:solidFill>
                <a:srgbClr val="C00000"/>
              </a:solidFill>
              <a:ln w="9525">
                <a:solidFill>
                  <a:srgbClr val="0000FF"/>
                </a:solidFill>
              </a:ln>
              <a:effectLst/>
            </c:spPr>
          </c:marker>
          <c:dLbls>
            <c:dLbl>
              <c:idx val="3"/>
              <c:layout>
                <c:manualLayout>
                  <c:x val="8.8962876812640809E-3"/>
                  <c:y val="-4.5294883888065407E-3"/>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8BB-4BC3-98E7-87883B9EFEE3}"/>
                </c:ext>
              </c:extLst>
            </c:dLbl>
            <c:spPr>
              <a:solidFill>
                <a:srgbClr val="4F81BD">
                  <a:lumMod val="20000"/>
                  <a:lumOff val="80000"/>
                </a:srgbClr>
              </a:solidFill>
              <a:ln>
                <a:solidFill>
                  <a:srgbClr val="1F497D">
                    <a:lumMod val="75000"/>
                  </a:srgb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'26 общий'!$A$8:$A$11</c:f>
              <c:strCache>
                <c:ptCount val="4"/>
                <c:pt idx="0">
                  <c:v>2019г.</c:v>
                </c:pt>
                <c:pt idx="1">
                  <c:v>2020г.</c:v>
                </c:pt>
                <c:pt idx="2">
                  <c:v>2021г.</c:v>
                </c:pt>
                <c:pt idx="3">
                  <c:v>2022г.</c:v>
                </c:pt>
              </c:strCache>
            </c:strRef>
          </c:cat>
          <c:val>
            <c:numRef>
              <c:f>'26 общий'!$C$8:$C$11</c:f>
              <c:numCache>
                <c:formatCode>General</c:formatCode>
                <c:ptCount val="4"/>
                <c:pt idx="0">
                  <c:v>1.9000000000000001</c:v>
                </c:pt>
                <c:pt idx="1">
                  <c:v>1.8</c:v>
                </c:pt>
                <c:pt idx="2">
                  <c:v>1.7</c:v>
                </c:pt>
                <c:pt idx="3">
                  <c:v>2.9</c:v>
                </c:pt>
              </c:numCache>
            </c:numRef>
          </c:val>
          <c:extLst xmlns:c16r2="http://schemas.microsoft.com/office/drawing/2015/06/chart">
            <c:ext xmlns:c16="http://schemas.microsoft.com/office/drawing/2014/chart" uri="{C3380CC4-5D6E-409C-BE32-E72D297353CC}">
              <c16:uniqueId val="{00000006-78BB-4BC3-98E7-87883B9EFEE3}"/>
            </c:ext>
          </c:extLst>
        </c:ser>
        <c:dLbls/>
        <c:marker val="1"/>
        <c:axId val="118878208"/>
        <c:axId val="118879744"/>
      </c:lineChart>
      <c:catAx>
        <c:axId val="118878208"/>
        <c:scaling>
          <c:orientation val="minMax"/>
        </c:scaling>
        <c:axPos val="b"/>
        <c:majorGridlines>
          <c:spPr>
            <a:ln w="9525" cap="flat" cmpd="sng" algn="ctr">
              <a:solidFill>
                <a:srgbClr val="8064A2">
                  <a:lumMod val="40000"/>
                  <a:lumOff val="60000"/>
                </a:srgb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8879744"/>
        <c:crosses val="autoZero"/>
        <c:auto val="1"/>
        <c:lblAlgn val="ctr"/>
        <c:lblOffset val="100"/>
      </c:catAx>
      <c:valAx>
        <c:axId val="118879744"/>
        <c:scaling>
          <c:orientation val="minMax"/>
          <c:max val="6"/>
        </c:scaling>
        <c:axPos val="l"/>
        <c:majorGridlines>
          <c:spPr>
            <a:ln w="9525" cap="flat" cmpd="sng" algn="ctr">
              <a:solidFill>
                <a:srgbClr val="8064A2">
                  <a:lumMod val="40000"/>
                  <a:lumOff val="60000"/>
                </a:srgb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8878208"/>
        <c:crosses val="autoZero"/>
        <c:crossBetween val="between"/>
      </c:valAx>
      <c:spPr>
        <a:solidFill>
          <a:srgbClr val="8064A2">
            <a:lumMod val="20000"/>
            <a:lumOff val="80000"/>
          </a:srgbClr>
        </a:solidFill>
        <a:ln>
          <a:solidFill>
            <a:srgbClr val="8064A2">
              <a:lumMod val="40000"/>
              <a:lumOff val="60000"/>
            </a:srgbClr>
          </a:solidFill>
        </a:ln>
        <a:effectLst/>
      </c:spPr>
    </c:plotArea>
    <c:legend>
      <c:legendPos val="b"/>
      <c:layout>
        <c:manualLayout>
          <c:xMode val="edge"/>
          <c:yMode val="edge"/>
          <c:x val="4.8408495351397185E-2"/>
          <c:y val="0.73577433409693205"/>
          <c:w val="0.91775715934930557"/>
          <c:h val="0.13397152225665898"/>
        </c:manualLayout>
      </c:layout>
      <c:spPr>
        <a:noFill/>
        <a:ln>
          <a:solidFill>
            <a:srgbClr val="1F497D">
              <a:lumMod val="40000"/>
              <a:lumOff val="60000"/>
            </a:srgb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5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8174049333880656E-2"/>
          <c:y val="4.8245614035087717E-2"/>
          <c:w val="0.9379238969536392"/>
          <c:h val="0.41115381958834091"/>
        </c:manualLayout>
      </c:layout>
      <c:barChart>
        <c:barDir val="col"/>
        <c:grouping val="clustered"/>
        <c:ser>
          <c:idx val="1"/>
          <c:order val="1"/>
          <c:tx>
            <c:strRef>
              <c:f>'28'!$C$2</c:f>
              <c:strCache>
                <c:ptCount val="1"/>
                <c:pt idx="0">
                  <c:v>2022</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'28'!$A$3:$A$36</c:f>
              <c:strCache>
                <c:ptCount val="34"/>
                <c:pt idx="0">
                  <c:v>Бобровский МР</c:v>
                </c:pt>
                <c:pt idx="1">
                  <c:v>Верхнемамонский МР</c:v>
                </c:pt>
                <c:pt idx="2">
                  <c:v>Каменский МР</c:v>
                </c:pt>
                <c:pt idx="3">
                  <c:v>Нижнедевицкий МР</c:v>
                </c:pt>
                <c:pt idx="4">
                  <c:v>Ольховатский МР</c:v>
                </c:pt>
                <c:pt idx="5">
                  <c:v>Рамонский МР</c:v>
                </c:pt>
                <c:pt idx="6">
                  <c:v>Репьевский МР</c:v>
                </c:pt>
                <c:pt idx="7">
                  <c:v>Терновский МР</c:v>
                </c:pt>
                <c:pt idx="8">
                  <c:v>ГО г. Воронеж</c:v>
                </c:pt>
                <c:pt idx="9">
                  <c:v>Семилукский МР</c:v>
                </c:pt>
                <c:pt idx="10">
                  <c:v>Кантемировский МР</c:v>
                </c:pt>
                <c:pt idx="11">
                  <c:v>Лискинский МР</c:v>
                </c:pt>
                <c:pt idx="12">
                  <c:v>Хохольский МР</c:v>
                </c:pt>
                <c:pt idx="13">
                  <c:v>Новохоперский МР</c:v>
                </c:pt>
                <c:pt idx="14">
                  <c:v>Новоусманский МР</c:v>
                </c:pt>
                <c:pt idx="15">
                  <c:v>ГО г. Нововоронеж</c:v>
                </c:pt>
                <c:pt idx="16">
                  <c:v>Острогожский МР</c:v>
                </c:pt>
                <c:pt idx="17">
                  <c:v>Россошанский МР</c:v>
                </c:pt>
                <c:pt idx="18">
                  <c:v>Грибановский МР</c:v>
                </c:pt>
                <c:pt idx="19">
                  <c:v>Верхнехавский МР</c:v>
                </c:pt>
                <c:pt idx="20">
                  <c:v>Поворинский МР</c:v>
                </c:pt>
                <c:pt idx="21">
                  <c:v>Панинский МР</c:v>
                </c:pt>
                <c:pt idx="22">
                  <c:v>Борисоглебский ГО</c:v>
                </c:pt>
                <c:pt idx="23">
                  <c:v>Воробьевский МР</c:v>
                </c:pt>
                <c:pt idx="24">
                  <c:v>Каширский МР</c:v>
                </c:pt>
                <c:pt idx="25">
                  <c:v>Петропавловский МР</c:v>
                </c:pt>
                <c:pt idx="26">
                  <c:v>Подгоренский МР</c:v>
                </c:pt>
                <c:pt idx="27">
                  <c:v>Эртильский МР</c:v>
                </c:pt>
                <c:pt idx="28">
                  <c:v>Богучарский МР</c:v>
                </c:pt>
                <c:pt idx="29">
                  <c:v>Павловский МР</c:v>
                </c:pt>
                <c:pt idx="30">
                  <c:v>Бутурлиновский МР</c:v>
                </c:pt>
                <c:pt idx="31">
                  <c:v>Таловский МР</c:v>
                </c:pt>
                <c:pt idx="32">
                  <c:v>Аннинский МР</c:v>
                </c:pt>
                <c:pt idx="33">
                  <c:v>Калачеевский МР</c:v>
                </c:pt>
              </c:strCache>
            </c:strRef>
          </c:cat>
          <c:val>
            <c:numRef>
              <c:f>'28'!$C$3:$C$36</c:f>
              <c:numCache>
                <c:formatCode>General</c:formatCode>
                <c:ptCount val="34"/>
                <c:pt idx="0">
                  <c:v>100</c:v>
                </c:pt>
                <c:pt idx="1">
                  <c:v>100</c:v>
                </c:pt>
                <c:pt idx="2">
                  <c:v>100</c:v>
                </c:pt>
                <c:pt idx="3">
                  <c:v>100</c:v>
                </c:pt>
                <c:pt idx="4">
                  <c:v>100</c:v>
                </c:pt>
                <c:pt idx="5">
                  <c:v>100</c:v>
                </c:pt>
                <c:pt idx="6">
                  <c:v>100</c:v>
                </c:pt>
                <c:pt idx="7">
                  <c:v>100</c:v>
                </c:pt>
                <c:pt idx="8" formatCode="#,##0.0">
                  <c:v>98.57</c:v>
                </c:pt>
                <c:pt idx="9">
                  <c:v>90</c:v>
                </c:pt>
                <c:pt idx="10" formatCode="#,##0.0">
                  <c:v>88.240000000000009</c:v>
                </c:pt>
                <c:pt idx="11" formatCode="#,##0.0">
                  <c:v>87.5</c:v>
                </c:pt>
                <c:pt idx="12" formatCode="#,##0.0">
                  <c:v>87.5</c:v>
                </c:pt>
                <c:pt idx="13" formatCode="#,##0.0">
                  <c:v>85.710000000000008</c:v>
                </c:pt>
                <c:pt idx="14" formatCode="#,##0.0">
                  <c:v>84.210000000000008</c:v>
                </c:pt>
                <c:pt idx="15" formatCode="#,##0.0">
                  <c:v>83.33</c:v>
                </c:pt>
                <c:pt idx="16">
                  <c:v>80</c:v>
                </c:pt>
                <c:pt idx="17" formatCode="#,##0.0">
                  <c:v>73.33</c:v>
                </c:pt>
                <c:pt idx="18" formatCode="#,##0.0">
                  <c:v>71.430000000000007</c:v>
                </c:pt>
                <c:pt idx="19">
                  <c:v>70</c:v>
                </c:pt>
                <c:pt idx="20">
                  <c:v>70</c:v>
                </c:pt>
                <c:pt idx="21" formatCode="#,##0.0">
                  <c:v>66.669999999999987</c:v>
                </c:pt>
                <c:pt idx="22" formatCode="#,##0.0">
                  <c:v>64.290000000000006</c:v>
                </c:pt>
                <c:pt idx="23">
                  <c:v>50</c:v>
                </c:pt>
                <c:pt idx="24">
                  <c:v>50</c:v>
                </c:pt>
                <c:pt idx="25">
                  <c:v>50</c:v>
                </c:pt>
                <c:pt idx="26">
                  <c:v>50</c:v>
                </c:pt>
                <c:pt idx="27">
                  <c:v>50</c:v>
                </c:pt>
                <c:pt idx="28" formatCode="#,##0.0">
                  <c:v>44.44</c:v>
                </c:pt>
                <c:pt idx="29" formatCode="#,##0.0">
                  <c:v>44.44</c:v>
                </c:pt>
                <c:pt idx="30">
                  <c:v>40</c:v>
                </c:pt>
                <c:pt idx="31">
                  <c:v>40</c:v>
                </c:pt>
                <c:pt idx="32" formatCode="#,##0.0">
                  <c:v>33.33</c:v>
                </c:pt>
                <c:pt idx="33" formatCode="#,##0.0">
                  <c:v>33.33</c:v>
                </c:pt>
              </c:numCache>
            </c:numRef>
          </c:val>
          <c:extLst xmlns:c16r2="http://schemas.microsoft.com/office/drawing/2015/06/chart">
            <c:ext xmlns:c16="http://schemas.microsoft.com/office/drawing/2014/chart" uri="{C3380CC4-5D6E-409C-BE32-E72D297353CC}">
              <c16:uniqueId val="{00000000-7AA3-4A8F-BAB8-46F0E1D92D84}"/>
            </c:ext>
          </c:extLst>
        </c:ser>
        <c:dLbls/>
        <c:gapWidth val="111"/>
        <c:axId val="119035392"/>
        <c:axId val="119036928"/>
      </c:barChart>
      <c:lineChart>
        <c:grouping val="standard"/>
        <c:ser>
          <c:idx val="0"/>
          <c:order val="0"/>
          <c:tx>
            <c:strRef>
              <c:f>'28'!$B$2</c:f>
              <c:strCache>
                <c:ptCount val="1"/>
                <c:pt idx="0">
                  <c:v>2021</c:v>
                </c:pt>
              </c:strCache>
            </c:strRef>
          </c:tx>
          <c:spPr>
            <a:ln w="28575" cap="rnd">
              <a:solidFill>
                <a:srgbClr val="7030A0"/>
              </a:solidFill>
              <a:prstDash val="dash"/>
              <a:round/>
            </a:ln>
            <a:effectLst/>
          </c:spPr>
          <c:marker>
            <c:symbol val="circle"/>
            <c:size val="5"/>
            <c:spPr>
              <a:solidFill>
                <a:srgbClr val="C00000"/>
              </a:solidFill>
              <a:ln w="9525">
                <a:solidFill>
                  <a:srgbClr val="800080"/>
                </a:solidFill>
              </a:ln>
              <a:effectLst/>
            </c:spPr>
          </c:marker>
          <c:cat>
            <c:strRef>
              <c:f>'28'!$A$3:$A$36</c:f>
              <c:strCache>
                <c:ptCount val="34"/>
                <c:pt idx="0">
                  <c:v>Бобровский МР</c:v>
                </c:pt>
                <c:pt idx="1">
                  <c:v>Верхнемамонский МР</c:v>
                </c:pt>
                <c:pt idx="2">
                  <c:v>Каменский МР</c:v>
                </c:pt>
                <c:pt idx="3">
                  <c:v>Нижнедевицкий МР</c:v>
                </c:pt>
                <c:pt idx="4">
                  <c:v>Ольховатский МР</c:v>
                </c:pt>
                <c:pt idx="5">
                  <c:v>Рамонский МР</c:v>
                </c:pt>
                <c:pt idx="6">
                  <c:v>Репьевский МР</c:v>
                </c:pt>
                <c:pt idx="7">
                  <c:v>Терновский МР</c:v>
                </c:pt>
                <c:pt idx="8">
                  <c:v>ГО г. Воронеж</c:v>
                </c:pt>
                <c:pt idx="9">
                  <c:v>Семилукский МР</c:v>
                </c:pt>
                <c:pt idx="10">
                  <c:v>Кантемировский МР</c:v>
                </c:pt>
                <c:pt idx="11">
                  <c:v>Лискинский МР</c:v>
                </c:pt>
                <c:pt idx="12">
                  <c:v>Хохольский МР</c:v>
                </c:pt>
                <c:pt idx="13">
                  <c:v>Новохоперский МР</c:v>
                </c:pt>
                <c:pt idx="14">
                  <c:v>Новоусманский МР</c:v>
                </c:pt>
                <c:pt idx="15">
                  <c:v>ГО г. Нововоронеж</c:v>
                </c:pt>
                <c:pt idx="16">
                  <c:v>Острогожский МР</c:v>
                </c:pt>
                <c:pt idx="17">
                  <c:v>Россошанский МР</c:v>
                </c:pt>
                <c:pt idx="18">
                  <c:v>Грибановский МР</c:v>
                </c:pt>
                <c:pt idx="19">
                  <c:v>Верхнехавский МР</c:v>
                </c:pt>
                <c:pt idx="20">
                  <c:v>Поворинский МР</c:v>
                </c:pt>
                <c:pt idx="21">
                  <c:v>Панинский МР</c:v>
                </c:pt>
                <c:pt idx="22">
                  <c:v>Борисоглебский ГО</c:v>
                </c:pt>
                <c:pt idx="23">
                  <c:v>Воробьевский МР</c:v>
                </c:pt>
                <c:pt idx="24">
                  <c:v>Каширский МР</c:v>
                </c:pt>
                <c:pt idx="25">
                  <c:v>Петропавловский МР</c:v>
                </c:pt>
                <c:pt idx="26">
                  <c:v>Подгоренский МР</c:v>
                </c:pt>
                <c:pt idx="27">
                  <c:v>Эртильский МР</c:v>
                </c:pt>
                <c:pt idx="28">
                  <c:v>Богучарский МР</c:v>
                </c:pt>
                <c:pt idx="29">
                  <c:v>Павловский МР</c:v>
                </c:pt>
                <c:pt idx="30">
                  <c:v>Бутурлиновский МР</c:v>
                </c:pt>
                <c:pt idx="31">
                  <c:v>Таловский МР</c:v>
                </c:pt>
                <c:pt idx="32">
                  <c:v>Аннинский МР</c:v>
                </c:pt>
                <c:pt idx="33">
                  <c:v>Калачеевский МР</c:v>
                </c:pt>
              </c:strCache>
            </c:strRef>
          </c:cat>
          <c:val>
            <c:numRef>
              <c:f>'28'!$B$3:$B$36</c:f>
              <c:numCache>
                <c:formatCode>General</c:formatCode>
                <c:ptCount val="34"/>
                <c:pt idx="0">
                  <c:v>100</c:v>
                </c:pt>
                <c:pt idx="1">
                  <c:v>100</c:v>
                </c:pt>
                <c:pt idx="2">
                  <c:v>100</c:v>
                </c:pt>
                <c:pt idx="3">
                  <c:v>100</c:v>
                </c:pt>
                <c:pt idx="4">
                  <c:v>100</c:v>
                </c:pt>
                <c:pt idx="5">
                  <c:v>100</c:v>
                </c:pt>
                <c:pt idx="6">
                  <c:v>100</c:v>
                </c:pt>
                <c:pt idx="7">
                  <c:v>100</c:v>
                </c:pt>
                <c:pt idx="8" formatCode="#,##0.0">
                  <c:v>98.179999999999993</c:v>
                </c:pt>
                <c:pt idx="9">
                  <c:v>90</c:v>
                </c:pt>
                <c:pt idx="10" formatCode="#,##0.0">
                  <c:v>88.240000000000009</c:v>
                </c:pt>
                <c:pt idx="11" formatCode="#,##0.0">
                  <c:v>87.5</c:v>
                </c:pt>
                <c:pt idx="12" formatCode="#,##0.0">
                  <c:v>87.5</c:v>
                </c:pt>
                <c:pt idx="13" formatCode="#,##0.0">
                  <c:v>85.710000000000008</c:v>
                </c:pt>
                <c:pt idx="14" formatCode="#,##0.0">
                  <c:v>89.47</c:v>
                </c:pt>
                <c:pt idx="15" formatCode="#,##0.0">
                  <c:v>83.33</c:v>
                </c:pt>
                <c:pt idx="16">
                  <c:v>80</c:v>
                </c:pt>
                <c:pt idx="17" formatCode="#,##0.0">
                  <c:v>73.33</c:v>
                </c:pt>
                <c:pt idx="18" formatCode="#,##0.0">
                  <c:v>62.5</c:v>
                </c:pt>
                <c:pt idx="19">
                  <c:v>70</c:v>
                </c:pt>
                <c:pt idx="20">
                  <c:v>70</c:v>
                </c:pt>
                <c:pt idx="21" formatCode="#,##0.0">
                  <c:v>66.669999999999987</c:v>
                </c:pt>
                <c:pt idx="22" formatCode="#,##0.0">
                  <c:v>64.290000000000006</c:v>
                </c:pt>
                <c:pt idx="23">
                  <c:v>50</c:v>
                </c:pt>
                <c:pt idx="24">
                  <c:v>50</c:v>
                </c:pt>
                <c:pt idx="25">
                  <c:v>50</c:v>
                </c:pt>
                <c:pt idx="26">
                  <c:v>50</c:v>
                </c:pt>
                <c:pt idx="27">
                  <c:v>50</c:v>
                </c:pt>
                <c:pt idx="28" formatCode="#,##0.0">
                  <c:v>44.44</c:v>
                </c:pt>
                <c:pt idx="29" formatCode="#,##0.0">
                  <c:v>44.44</c:v>
                </c:pt>
                <c:pt idx="30">
                  <c:v>40</c:v>
                </c:pt>
                <c:pt idx="31">
                  <c:v>40</c:v>
                </c:pt>
                <c:pt idx="32" formatCode="#,##0.0">
                  <c:v>30.77</c:v>
                </c:pt>
                <c:pt idx="33" formatCode="#,##0.0">
                  <c:v>33.33</c:v>
                </c:pt>
              </c:numCache>
            </c:numRef>
          </c:val>
          <c:extLst xmlns:c16r2="http://schemas.microsoft.com/office/drawing/2015/06/chart">
            <c:ext xmlns:c16="http://schemas.microsoft.com/office/drawing/2014/chart" uri="{C3380CC4-5D6E-409C-BE32-E72D297353CC}">
              <c16:uniqueId val="{00000001-7AA3-4A8F-BAB8-46F0E1D92D84}"/>
            </c:ext>
          </c:extLst>
        </c:ser>
        <c:dLbls/>
        <c:marker val="1"/>
        <c:axId val="119035392"/>
        <c:axId val="119036928"/>
      </c:lineChart>
      <c:catAx>
        <c:axId val="11903539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9036928"/>
        <c:crosses val="autoZero"/>
        <c:auto val="1"/>
        <c:lblAlgn val="ctr"/>
        <c:lblOffset val="100"/>
      </c:catAx>
      <c:valAx>
        <c:axId val="119036928"/>
        <c:scaling>
          <c:orientation val="minMax"/>
          <c:max val="10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9035392"/>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7770113569926989"/>
          <c:y val="7.9495096007735869E-2"/>
          <c:w val="9.2623005062755753E-2"/>
          <c:h val="0.14418911451857988"/>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57.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'29'!$A$38:$A$41</c:f>
              <c:strCache>
                <c:ptCount val="4"/>
                <c:pt idx="0">
                  <c:v>2019г.</c:v>
                </c:pt>
                <c:pt idx="1">
                  <c:v>2020г.</c:v>
                </c:pt>
                <c:pt idx="2">
                  <c:v>2021г.</c:v>
                </c:pt>
                <c:pt idx="3">
                  <c:v>2022г.</c:v>
                </c:pt>
              </c:strCache>
            </c:strRef>
          </c:cat>
          <c:val>
            <c:numRef>
              <c:f>'29'!$B$38:$B$41</c:f>
              <c:numCache>
                <c:formatCode>0.0</c:formatCode>
                <c:ptCount val="4"/>
                <c:pt idx="0">
                  <c:v>92.2</c:v>
                </c:pt>
                <c:pt idx="1">
                  <c:v>94.6</c:v>
                </c:pt>
                <c:pt idx="2" formatCode="General">
                  <c:v>94.8</c:v>
                </c:pt>
                <c:pt idx="3" formatCode="General">
                  <c:v>95.3</c:v>
                </c:pt>
              </c:numCache>
            </c:numRef>
          </c:val>
          <c:extLst xmlns:c16r2="http://schemas.microsoft.com/office/drawing/2015/06/chart">
            <c:ext xmlns:c16="http://schemas.microsoft.com/office/drawing/2014/chart" uri="{C3380CC4-5D6E-409C-BE32-E72D297353CC}">
              <c16:uniqueId val="{00000000-0E0C-4A9C-827A-1AD97C39D848}"/>
            </c:ext>
          </c:extLst>
        </c:ser>
        <c:dLbls/>
        <c:marker val="1"/>
        <c:axId val="119072640"/>
        <c:axId val="119624064"/>
      </c:lineChart>
      <c:catAx>
        <c:axId val="1190726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9624064"/>
        <c:crosses val="autoZero"/>
        <c:auto val="1"/>
        <c:lblAlgn val="ctr"/>
        <c:lblOffset val="100"/>
      </c:catAx>
      <c:valAx>
        <c:axId val="119624064"/>
        <c:scaling>
          <c:orientation val="minMax"/>
          <c:max val="96"/>
          <c:min val="91"/>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9072640"/>
        <c:crosses val="autoZero"/>
        <c:crossBetween val="between"/>
        <c:majorUnit val="1"/>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3.0342730082112818E-2"/>
          <c:y val="0.11009006958174818"/>
          <c:w val="0.93993465580060753"/>
          <c:h val="0.49257640623910015"/>
        </c:manualLayout>
      </c:layout>
      <c:barChart>
        <c:barDir val="col"/>
        <c:grouping val="clustered"/>
        <c:ser>
          <c:idx val="1"/>
          <c:order val="1"/>
          <c:tx>
            <c:strRef>
              <c:f>'29'!$C$2</c:f>
              <c:strCache>
                <c:ptCount val="1"/>
                <c:pt idx="0">
                  <c:v>2022</c:v>
                </c:pt>
              </c:strCache>
            </c:strRef>
          </c:tx>
          <c:spPr>
            <a:solidFill>
              <a:srgbClr val="00B0F0"/>
            </a:solidFill>
            <a:ln>
              <a:solidFill>
                <a:srgbClr val="0070C0"/>
              </a:solidFill>
            </a:ln>
            <a:effectLst/>
          </c:spPr>
          <c:dLbls>
            <c:spPr>
              <a:solidFill>
                <a:schemeClr val="accent1">
                  <a:lumMod val="20000"/>
                  <a:lumOff val="80000"/>
                </a:schemeClr>
              </a:solidFill>
              <a:ln>
                <a:solidFill>
                  <a:srgbClr val="0070C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'29'!$A$3:$A$36</c:f>
              <c:strCache>
                <c:ptCount val="34"/>
                <c:pt idx="0">
                  <c:v>ГО г. Нововоронеж</c:v>
                </c:pt>
                <c:pt idx="1">
                  <c:v>Аннинский МР</c:v>
                </c:pt>
                <c:pt idx="2">
                  <c:v>Бобровский МР</c:v>
                </c:pt>
                <c:pt idx="3">
                  <c:v>Богучарский МР</c:v>
                </c:pt>
                <c:pt idx="4">
                  <c:v>Бутурлиновский МР</c:v>
                </c:pt>
                <c:pt idx="5">
                  <c:v>Верхнемамонский МР</c:v>
                </c:pt>
                <c:pt idx="6">
                  <c:v>Верхнехавский МР</c:v>
                </c:pt>
                <c:pt idx="7">
                  <c:v>Воробьевский МР</c:v>
                </c:pt>
                <c:pt idx="8">
                  <c:v>Грибановский МР</c:v>
                </c:pt>
                <c:pt idx="9">
                  <c:v>Каменский МР</c:v>
                </c:pt>
                <c:pt idx="10">
                  <c:v>Каширский МР</c:v>
                </c:pt>
                <c:pt idx="11">
                  <c:v>Лискинский МР</c:v>
                </c:pt>
                <c:pt idx="12">
                  <c:v>Нижнедевицкий МР</c:v>
                </c:pt>
                <c:pt idx="13">
                  <c:v>Новоусманский МР</c:v>
                </c:pt>
                <c:pt idx="14">
                  <c:v>Новохоперский МР</c:v>
                </c:pt>
                <c:pt idx="15">
                  <c:v>Ольховатский МР</c:v>
                </c:pt>
                <c:pt idx="16">
                  <c:v>Острогожский МР</c:v>
                </c:pt>
                <c:pt idx="17">
                  <c:v>Павловский МР</c:v>
                </c:pt>
                <c:pt idx="18">
                  <c:v>Петропавловский МР</c:v>
                </c:pt>
                <c:pt idx="19">
                  <c:v>Подгоренский МР</c:v>
                </c:pt>
                <c:pt idx="20">
                  <c:v>Рамонский МР</c:v>
                </c:pt>
                <c:pt idx="21">
                  <c:v>Репьевский МР</c:v>
                </c:pt>
                <c:pt idx="22">
                  <c:v>Россошанский МР</c:v>
                </c:pt>
                <c:pt idx="23">
                  <c:v>Семилукский МР</c:v>
                </c:pt>
                <c:pt idx="24">
                  <c:v>Таловский МР</c:v>
                </c:pt>
                <c:pt idx="25">
                  <c:v>Хохольский МР</c:v>
                </c:pt>
                <c:pt idx="26">
                  <c:v>Эртильский МР</c:v>
                </c:pt>
                <c:pt idx="27">
                  <c:v>Борисоглебский ГО</c:v>
                </c:pt>
                <c:pt idx="28">
                  <c:v>Поворинский МР</c:v>
                </c:pt>
                <c:pt idx="29">
                  <c:v>Терновский МР</c:v>
                </c:pt>
                <c:pt idx="30">
                  <c:v>Кантемировский МР</c:v>
                </c:pt>
                <c:pt idx="31">
                  <c:v>Калачеевский МР</c:v>
                </c:pt>
                <c:pt idx="32">
                  <c:v>Панинский МР</c:v>
                </c:pt>
                <c:pt idx="33">
                  <c:v>ГО г. Воронеж</c:v>
                </c:pt>
              </c:strCache>
            </c:strRef>
          </c:cat>
          <c:val>
            <c:numRef>
              <c:f>'29'!$C$3:$C$36</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formatCode="#,##0.0">
                  <c:v>98.56</c:v>
                </c:pt>
                <c:pt idx="28" formatCode="#,##0.0">
                  <c:v>98.47</c:v>
                </c:pt>
                <c:pt idx="29" formatCode="#,##0.0">
                  <c:v>98.14</c:v>
                </c:pt>
                <c:pt idx="30" formatCode="#,##0.0">
                  <c:v>96.79</c:v>
                </c:pt>
                <c:pt idx="31" formatCode="#,##0.0">
                  <c:v>95.09</c:v>
                </c:pt>
                <c:pt idx="32" formatCode="#,##0.0">
                  <c:v>86.53</c:v>
                </c:pt>
                <c:pt idx="33" formatCode="#,##0.0">
                  <c:v>85.05</c:v>
                </c:pt>
              </c:numCache>
            </c:numRef>
          </c:val>
          <c:extLst xmlns:c16r2="http://schemas.microsoft.com/office/drawing/2015/06/chart">
            <c:ext xmlns:c16="http://schemas.microsoft.com/office/drawing/2014/chart" uri="{C3380CC4-5D6E-409C-BE32-E72D297353CC}">
              <c16:uniqueId val="{00000000-D656-41A7-94B3-3194DE86CAB9}"/>
            </c:ext>
          </c:extLst>
        </c:ser>
        <c:dLbls/>
        <c:gapWidth val="106"/>
        <c:axId val="119859072"/>
        <c:axId val="119860608"/>
      </c:barChart>
      <c:lineChart>
        <c:grouping val="standard"/>
        <c:ser>
          <c:idx val="0"/>
          <c:order val="0"/>
          <c:tx>
            <c:strRef>
              <c:f>'29'!$B$2</c:f>
              <c:strCache>
                <c:ptCount val="1"/>
                <c:pt idx="0">
                  <c:v>2021</c:v>
                </c:pt>
              </c:strCache>
            </c:strRef>
          </c:tx>
          <c:spPr>
            <a:ln w="28575" cap="rnd">
              <a:solidFill>
                <a:srgbClr val="800080"/>
              </a:solidFill>
              <a:prstDash val="dash"/>
              <a:round/>
            </a:ln>
            <a:effectLst/>
          </c:spPr>
          <c:marker>
            <c:symbol val="circle"/>
            <c:size val="5"/>
            <c:spPr>
              <a:solidFill>
                <a:srgbClr val="C00000"/>
              </a:solidFill>
              <a:ln w="9525">
                <a:solidFill>
                  <a:srgbClr val="800080"/>
                </a:solidFill>
              </a:ln>
              <a:effectLst/>
            </c:spPr>
          </c:marker>
          <c:cat>
            <c:strRef>
              <c:f>'29'!$A$3:$A$36</c:f>
              <c:strCache>
                <c:ptCount val="34"/>
                <c:pt idx="0">
                  <c:v>ГО г. Нововоронеж</c:v>
                </c:pt>
                <c:pt idx="1">
                  <c:v>Аннинский МР</c:v>
                </c:pt>
                <c:pt idx="2">
                  <c:v>Бобровский МР</c:v>
                </c:pt>
                <c:pt idx="3">
                  <c:v>Богучарский МР</c:v>
                </c:pt>
                <c:pt idx="4">
                  <c:v>Бутурлиновский МР</c:v>
                </c:pt>
                <c:pt idx="5">
                  <c:v>Верхнемамонский МР</c:v>
                </c:pt>
                <c:pt idx="6">
                  <c:v>Верхнехавский МР</c:v>
                </c:pt>
                <c:pt idx="7">
                  <c:v>Воробьевский МР</c:v>
                </c:pt>
                <c:pt idx="8">
                  <c:v>Грибановский МР</c:v>
                </c:pt>
                <c:pt idx="9">
                  <c:v>Каменский МР</c:v>
                </c:pt>
                <c:pt idx="10">
                  <c:v>Каширский МР</c:v>
                </c:pt>
                <c:pt idx="11">
                  <c:v>Лискинский МР</c:v>
                </c:pt>
                <c:pt idx="12">
                  <c:v>Нижнедевицкий МР</c:v>
                </c:pt>
                <c:pt idx="13">
                  <c:v>Новоусманский МР</c:v>
                </c:pt>
                <c:pt idx="14">
                  <c:v>Новохоперский МР</c:v>
                </c:pt>
                <c:pt idx="15">
                  <c:v>Ольховатский МР</c:v>
                </c:pt>
                <c:pt idx="16">
                  <c:v>Острогожский МР</c:v>
                </c:pt>
                <c:pt idx="17">
                  <c:v>Павловский МР</c:v>
                </c:pt>
                <c:pt idx="18">
                  <c:v>Петропавловский МР</c:v>
                </c:pt>
                <c:pt idx="19">
                  <c:v>Подгоренский МР</c:v>
                </c:pt>
                <c:pt idx="20">
                  <c:v>Рамонский МР</c:v>
                </c:pt>
                <c:pt idx="21">
                  <c:v>Репьевский МР</c:v>
                </c:pt>
                <c:pt idx="22">
                  <c:v>Россошанский МР</c:v>
                </c:pt>
                <c:pt idx="23">
                  <c:v>Семилукский МР</c:v>
                </c:pt>
                <c:pt idx="24">
                  <c:v>Таловский МР</c:v>
                </c:pt>
                <c:pt idx="25">
                  <c:v>Хохольский МР</c:v>
                </c:pt>
                <c:pt idx="26">
                  <c:v>Эртильский МР</c:v>
                </c:pt>
                <c:pt idx="27">
                  <c:v>Борисоглебский ГО</c:v>
                </c:pt>
                <c:pt idx="28">
                  <c:v>Поворинский МР</c:v>
                </c:pt>
                <c:pt idx="29">
                  <c:v>Терновский МР</c:v>
                </c:pt>
                <c:pt idx="30">
                  <c:v>Кантемировский МР</c:v>
                </c:pt>
                <c:pt idx="31">
                  <c:v>Калачеевский МР</c:v>
                </c:pt>
                <c:pt idx="32">
                  <c:v>Панинский МР</c:v>
                </c:pt>
                <c:pt idx="33">
                  <c:v>ГО г. Воронеж</c:v>
                </c:pt>
              </c:strCache>
            </c:strRef>
          </c:cat>
          <c:val>
            <c:numRef>
              <c:f>'29'!$B$3:$B$36</c:f>
              <c:numCache>
                <c:formatCode>General</c:formatCode>
                <c:ptCount val="34"/>
                <c:pt idx="0">
                  <c:v>100</c:v>
                </c:pt>
                <c:pt idx="1">
                  <c:v>100</c:v>
                </c:pt>
                <c:pt idx="2">
                  <c:v>100</c:v>
                </c:pt>
                <c:pt idx="3" formatCode="#,##0.0">
                  <c:v>98.11</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formatCode="#,##0.0">
                  <c:v>99.1</c:v>
                </c:pt>
                <c:pt idx="18">
                  <c:v>100</c:v>
                </c:pt>
                <c:pt idx="19">
                  <c:v>100</c:v>
                </c:pt>
                <c:pt idx="20">
                  <c:v>100</c:v>
                </c:pt>
                <c:pt idx="21">
                  <c:v>100</c:v>
                </c:pt>
                <c:pt idx="22">
                  <c:v>100</c:v>
                </c:pt>
                <c:pt idx="23">
                  <c:v>100</c:v>
                </c:pt>
                <c:pt idx="24">
                  <c:v>100</c:v>
                </c:pt>
                <c:pt idx="25">
                  <c:v>100</c:v>
                </c:pt>
                <c:pt idx="26">
                  <c:v>100</c:v>
                </c:pt>
                <c:pt idx="27" formatCode="#,##0.0">
                  <c:v>98.55</c:v>
                </c:pt>
                <c:pt idx="28" formatCode="#,##0.0">
                  <c:v>96.460000000000008</c:v>
                </c:pt>
                <c:pt idx="29" formatCode="#,##0.0">
                  <c:v>96.27</c:v>
                </c:pt>
                <c:pt idx="30" formatCode="#,##0.0">
                  <c:v>96.79</c:v>
                </c:pt>
                <c:pt idx="31" formatCode="#,##0.0">
                  <c:v>95.09</c:v>
                </c:pt>
                <c:pt idx="32" formatCode="#,##0.0">
                  <c:v>85.5</c:v>
                </c:pt>
                <c:pt idx="33" formatCode="#,##0.0">
                  <c:v>83.43</c:v>
                </c:pt>
              </c:numCache>
            </c:numRef>
          </c:val>
          <c:extLst xmlns:c16r2="http://schemas.microsoft.com/office/drawing/2015/06/chart">
            <c:ext xmlns:c16="http://schemas.microsoft.com/office/drawing/2014/chart" uri="{C3380CC4-5D6E-409C-BE32-E72D297353CC}">
              <c16:uniqueId val="{00000001-D656-41A7-94B3-3194DE86CAB9}"/>
            </c:ext>
          </c:extLst>
        </c:ser>
        <c:dLbls/>
        <c:marker val="1"/>
        <c:axId val="119859072"/>
        <c:axId val="119860608"/>
      </c:lineChart>
      <c:catAx>
        <c:axId val="11985907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9860608"/>
        <c:crosses val="autoZero"/>
        <c:auto val="1"/>
        <c:lblAlgn val="ctr"/>
        <c:lblOffset val="100"/>
      </c:catAx>
      <c:valAx>
        <c:axId val="119860608"/>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9859072"/>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3365556500148841"/>
          <c:y val="5.1459925505353216E-3"/>
          <c:w val="0.14397775247194758"/>
          <c:h val="8.0773170737222816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8.1174512355770015E-2"/>
          <c:y val="6.5595569740017096E-2"/>
          <c:w val="0.86843426127255696"/>
          <c:h val="0.79606774045565665"/>
        </c:manualLayout>
      </c:layout>
      <c:lineChart>
        <c:grouping val="standard"/>
        <c:ser>
          <c:idx val="0"/>
          <c:order val="0"/>
          <c:spPr>
            <a:ln w="28575" cap="rnd">
              <a:solidFill>
                <a:srgbClr val="7030A0"/>
              </a:solidFill>
              <a:round/>
            </a:ln>
            <a:effectLst/>
          </c:spPr>
          <c:marker>
            <c:symbol val="circle"/>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'30'!$A$39:$A$42</c:f>
              <c:strCache>
                <c:ptCount val="4"/>
                <c:pt idx="0">
                  <c:v>2019г.</c:v>
                </c:pt>
                <c:pt idx="1">
                  <c:v>2020г.</c:v>
                </c:pt>
                <c:pt idx="2">
                  <c:v>2021г.</c:v>
                </c:pt>
                <c:pt idx="3">
                  <c:v>2022г.</c:v>
                </c:pt>
              </c:strCache>
            </c:strRef>
          </c:cat>
          <c:val>
            <c:numRef>
              <c:f>'30'!$B$39:$B$42</c:f>
              <c:numCache>
                <c:formatCode>#,##0.0</c:formatCode>
                <c:ptCount val="4"/>
                <c:pt idx="0">
                  <c:v>2.9</c:v>
                </c:pt>
                <c:pt idx="1">
                  <c:v>2.8</c:v>
                </c:pt>
                <c:pt idx="2">
                  <c:v>2.2999999999999998</c:v>
                </c:pt>
                <c:pt idx="3">
                  <c:v>2.1</c:v>
                </c:pt>
              </c:numCache>
            </c:numRef>
          </c:val>
          <c:extLst xmlns:c16r2="http://schemas.microsoft.com/office/drawing/2015/06/chart">
            <c:ext xmlns:c16="http://schemas.microsoft.com/office/drawing/2014/chart" uri="{C3380CC4-5D6E-409C-BE32-E72D297353CC}">
              <c16:uniqueId val="{00000000-0C79-420D-B08A-0D4A983B49D3}"/>
            </c:ext>
          </c:extLst>
        </c:ser>
        <c:dLbls/>
        <c:marker val="1"/>
        <c:axId val="120008704"/>
        <c:axId val="120010240"/>
      </c:lineChart>
      <c:catAx>
        <c:axId val="12000870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20010240"/>
        <c:crosses val="autoZero"/>
        <c:auto val="1"/>
        <c:lblAlgn val="ctr"/>
        <c:lblOffset val="100"/>
      </c:catAx>
      <c:valAx>
        <c:axId val="120010240"/>
        <c:scaling>
          <c:orientation val="minMax"/>
          <c:max val="3"/>
          <c:min val="2"/>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20008704"/>
        <c:crosses val="autoZero"/>
        <c:crossBetween val="between"/>
        <c:majorUnit val="0.2"/>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4825019442284202E-2"/>
          <c:y val="3.9838047074484323E-2"/>
          <c:w val="0.903128819020109"/>
          <c:h val="0.55994309207238646"/>
        </c:manualLayout>
      </c:layout>
      <c:barChart>
        <c:barDir val="col"/>
        <c:grouping val="clustered"/>
        <c:ser>
          <c:idx val="1"/>
          <c:order val="1"/>
          <c:tx>
            <c:strRef>
              <c:f>инвестиции!$C$4</c:f>
              <c:strCache>
                <c:ptCount val="1"/>
                <c:pt idx="0">
                  <c:v>2022г.</c:v>
                </c:pt>
              </c:strCache>
            </c:strRef>
          </c:tx>
          <c:spPr>
            <a:solidFill>
              <a:srgbClr val="3399FF"/>
            </a:solidFill>
            <a:ln>
              <a:solidFill>
                <a:srgbClr val="0070C0"/>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инвестиции!$A$5:$A$9</c:f>
              <c:strCache>
                <c:ptCount val="5"/>
                <c:pt idx="0">
                  <c:v>ГО г. Нововоронеж</c:v>
                </c:pt>
                <c:pt idx="1">
                  <c:v>Калачеевский МР</c:v>
                </c:pt>
                <c:pt idx="2">
                  <c:v>Рамонский МР</c:v>
                </c:pt>
                <c:pt idx="3">
                  <c:v>Павловский МР</c:v>
                </c:pt>
                <c:pt idx="4">
                  <c:v>Новоусманский МР</c:v>
                </c:pt>
              </c:strCache>
            </c:strRef>
          </c:cat>
          <c:val>
            <c:numRef>
              <c:f>инвестиции!$C$5:$C$9</c:f>
              <c:numCache>
                <c:formatCode>General</c:formatCode>
                <c:ptCount val="5"/>
                <c:pt idx="0">
                  <c:v>194.8</c:v>
                </c:pt>
                <c:pt idx="1">
                  <c:v>190.8</c:v>
                </c:pt>
                <c:pt idx="2">
                  <c:v>185.6</c:v>
                </c:pt>
                <c:pt idx="3" formatCode="0.0">
                  <c:v>159.6</c:v>
                </c:pt>
                <c:pt idx="4">
                  <c:v>114.7</c:v>
                </c:pt>
              </c:numCache>
            </c:numRef>
          </c:val>
          <c:extLst xmlns:c16r2="http://schemas.microsoft.com/office/drawing/2015/06/chart">
            <c:ext xmlns:c16="http://schemas.microsoft.com/office/drawing/2014/chart" uri="{C3380CC4-5D6E-409C-BE32-E72D297353CC}">
              <c16:uniqueId val="{00000000-97F6-4EE2-91C6-CCA4D6DD9EE4}"/>
            </c:ext>
          </c:extLst>
        </c:ser>
        <c:dLbls/>
        <c:gapWidth val="157"/>
        <c:axId val="133742976"/>
        <c:axId val="133744512"/>
      </c:barChart>
      <c:lineChart>
        <c:grouping val="standard"/>
        <c:ser>
          <c:idx val="0"/>
          <c:order val="0"/>
          <c:tx>
            <c:strRef>
              <c:f>инвестиции!$B$4</c:f>
              <c:strCache>
                <c:ptCount val="1"/>
                <c:pt idx="0">
                  <c:v>2021 г.</c:v>
                </c:pt>
              </c:strCache>
            </c:strRef>
          </c:tx>
          <c:spPr>
            <a:ln w="28575" cap="rnd">
              <a:solidFill>
                <a:srgbClr val="7030A0"/>
              </a:solidFill>
              <a:round/>
            </a:ln>
            <a:effectLst/>
          </c:spPr>
          <c:marker>
            <c:symbol val="circle"/>
            <c:size val="6"/>
            <c:spPr>
              <a:solidFill>
                <a:srgbClr val="C00000"/>
              </a:solidFill>
              <a:ln w="9525">
                <a:solidFill>
                  <a:srgbClr val="800080"/>
                </a:solidFill>
              </a:ln>
              <a:effectLst/>
              <a:scene3d>
                <a:camera prst="orthographicFront"/>
                <a:lightRig rig="threePt" dir="t"/>
              </a:scene3d>
              <a:sp3d>
                <a:bevelT/>
              </a:sp3d>
            </c:spPr>
          </c:marker>
          <c:cat>
            <c:strRef>
              <c:f>инвестиции!$A$5:$A$9</c:f>
              <c:strCache>
                <c:ptCount val="5"/>
                <c:pt idx="0">
                  <c:v>ГО г. Нововоронеж</c:v>
                </c:pt>
                <c:pt idx="1">
                  <c:v>Калачеевский МР</c:v>
                </c:pt>
                <c:pt idx="2">
                  <c:v>Рамонский МР</c:v>
                </c:pt>
                <c:pt idx="3">
                  <c:v>Павловский МР</c:v>
                </c:pt>
                <c:pt idx="4">
                  <c:v>Новоусманский МР</c:v>
                </c:pt>
              </c:strCache>
            </c:strRef>
          </c:cat>
          <c:val>
            <c:numRef>
              <c:f>инвестиции!$B$5:$B$9</c:f>
              <c:numCache>
                <c:formatCode>0.0</c:formatCode>
                <c:ptCount val="5"/>
                <c:pt idx="0" formatCode="General">
                  <c:v>117.4</c:v>
                </c:pt>
                <c:pt idx="1">
                  <c:v>57.6</c:v>
                </c:pt>
                <c:pt idx="2" formatCode="General">
                  <c:v>248.3</c:v>
                </c:pt>
                <c:pt idx="3" formatCode="General">
                  <c:v>174.8</c:v>
                </c:pt>
                <c:pt idx="4" formatCode="General">
                  <c:v>110.9</c:v>
                </c:pt>
              </c:numCache>
            </c:numRef>
          </c:val>
          <c:extLst xmlns:c16r2="http://schemas.microsoft.com/office/drawing/2015/06/chart">
            <c:ext xmlns:c16="http://schemas.microsoft.com/office/drawing/2014/chart" uri="{C3380CC4-5D6E-409C-BE32-E72D297353CC}">
              <c16:uniqueId val="{00000001-97F6-4EE2-91C6-CCA4D6DD9EE4}"/>
            </c:ext>
          </c:extLst>
        </c:ser>
        <c:dLbls/>
        <c:marker val="1"/>
        <c:axId val="133742976"/>
        <c:axId val="133744512"/>
      </c:lineChart>
      <c:catAx>
        <c:axId val="13374297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3744512"/>
        <c:crosses val="autoZero"/>
        <c:auto val="1"/>
        <c:lblAlgn val="ctr"/>
        <c:lblOffset val="75"/>
      </c:catAx>
      <c:valAx>
        <c:axId val="133744512"/>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3742976"/>
        <c:crosses val="autoZero"/>
        <c:crossBetween val="between"/>
      </c:valAx>
      <c:spPr>
        <a:solidFill>
          <a:schemeClr val="accent4">
            <a:lumMod val="20000"/>
            <a:lumOff val="80000"/>
          </a:schemeClr>
        </a:solidFill>
        <a:ln>
          <a:noFill/>
        </a:ln>
        <a:effectLst/>
      </c:spPr>
    </c:plotArea>
    <c:legend>
      <c:legendPos val="b"/>
      <c:layout>
        <c:manualLayout>
          <c:xMode val="edge"/>
          <c:yMode val="edge"/>
          <c:x val="0.76584884379301099"/>
          <c:y val="0.12382712561939754"/>
          <c:w val="0.18085216987407698"/>
          <c:h val="8.9781227089504242E-2"/>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'30'!$C$2</c:f>
              <c:strCache>
                <c:ptCount val="1"/>
                <c:pt idx="0">
                  <c:v>2022</c:v>
                </c:pt>
              </c:strCache>
            </c:strRef>
          </c:tx>
          <c:spPr>
            <a:solidFill>
              <a:srgbClr val="00CC99"/>
            </a:solidFill>
            <a:ln>
              <a:solidFill>
                <a:srgbClr val="006600"/>
              </a:solidFill>
            </a:ln>
            <a:effectLst/>
          </c:spPr>
          <c:dLbls>
            <c:spPr>
              <a:solidFill>
                <a:schemeClr val="accent3">
                  <a:lumMod val="20000"/>
                  <a:lumOff val="80000"/>
                </a:schemeClr>
              </a:solidFill>
              <a:ln>
                <a:solidFill>
                  <a:srgbClr val="0066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0"/>
              </c:ext>
            </c:extLst>
          </c:dLbls>
          <c:cat>
            <c:strRef>
              <c:f>'30'!$A$3:$A$36</c:f>
              <c:strCache>
                <c:ptCount val="34"/>
                <c:pt idx="0">
                  <c:v>Бобровский МР</c:v>
                </c:pt>
                <c:pt idx="1">
                  <c:v>Аннинский МР</c:v>
                </c:pt>
                <c:pt idx="2">
                  <c:v>Поворинский МР</c:v>
                </c:pt>
                <c:pt idx="3">
                  <c:v>Павловский МР</c:v>
                </c:pt>
                <c:pt idx="4">
                  <c:v>Богучарский МР</c:v>
                </c:pt>
                <c:pt idx="5">
                  <c:v>Грибановский МР</c:v>
                </c:pt>
                <c:pt idx="6">
                  <c:v>Верхнехавский МР</c:v>
                </c:pt>
                <c:pt idx="7">
                  <c:v>Нижнедевицкий МР</c:v>
                </c:pt>
                <c:pt idx="8">
                  <c:v>Новохоперский МР</c:v>
                </c:pt>
                <c:pt idx="9">
                  <c:v>Каменский МР</c:v>
                </c:pt>
                <c:pt idx="10">
                  <c:v>Острогожский МР</c:v>
                </c:pt>
                <c:pt idx="11">
                  <c:v>Лискинский МР</c:v>
                </c:pt>
                <c:pt idx="12">
                  <c:v>Калачеевский МР</c:v>
                </c:pt>
                <c:pt idx="13">
                  <c:v>Таловский МР</c:v>
                </c:pt>
                <c:pt idx="14">
                  <c:v>Каширский МР</c:v>
                </c:pt>
                <c:pt idx="15">
                  <c:v>Терновский МР</c:v>
                </c:pt>
                <c:pt idx="16">
                  <c:v>Новоусманский МР</c:v>
                </c:pt>
                <c:pt idx="17">
                  <c:v>Рамонский МР</c:v>
                </c:pt>
                <c:pt idx="18">
                  <c:v>Кантемировский МР</c:v>
                </c:pt>
                <c:pt idx="19">
                  <c:v>Борисоглебский ГО</c:v>
                </c:pt>
                <c:pt idx="20">
                  <c:v>Панинский МР</c:v>
                </c:pt>
                <c:pt idx="21">
                  <c:v>Подгоренский МР</c:v>
                </c:pt>
                <c:pt idx="22">
                  <c:v>Хохольский МР</c:v>
                </c:pt>
                <c:pt idx="23">
                  <c:v>Эртильский МР</c:v>
                </c:pt>
                <c:pt idx="24">
                  <c:v>ГО г. Нововоронеж</c:v>
                </c:pt>
                <c:pt idx="25">
                  <c:v>Семилукский МР</c:v>
                </c:pt>
                <c:pt idx="26">
                  <c:v>Воробьевский МР</c:v>
                </c:pt>
                <c:pt idx="27">
                  <c:v>Бутурлиновский МР</c:v>
                </c:pt>
                <c:pt idx="28">
                  <c:v>Верхнемамонский МР</c:v>
                </c:pt>
                <c:pt idx="29">
                  <c:v>Ольховатский МР</c:v>
                </c:pt>
                <c:pt idx="30">
                  <c:v>Репьевский МР</c:v>
                </c:pt>
                <c:pt idx="31">
                  <c:v>Петропавловский МР</c:v>
                </c:pt>
                <c:pt idx="32">
                  <c:v>Россошанский МР</c:v>
                </c:pt>
                <c:pt idx="33">
                  <c:v>ГО г. Воронеж</c:v>
                </c:pt>
              </c:strCache>
            </c:strRef>
          </c:cat>
          <c:val>
            <c:numRef>
              <c:f>'30'!$C$3:$C$36</c:f>
              <c:numCache>
                <c:formatCode>#,##0.0</c:formatCode>
                <c:ptCount val="34"/>
                <c:pt idx="0">
                  <c:v>79.669999999999987</c:v>
                </c:pt>
                <c:pt idx="1">
                  <c:v>55.36</c:v>
                </c:pt>
                <c:pt idx="2">
                  <c:v>50.51</c:v>
                </c:pt>
                <c:pt idx="3">
                  <c:v>47.06</c:v>
                </c:pt>
                <c:pt idx="4">
                  <c:v>45.05</c:v>
                </c:pt>
                <c:pt idx="5">
                  <c:v>39.08</c:v>
                </c:pt>
                <c:pt idx="6">
                  <c:v>33.33</c:v>
                </c:pt>
                <c:pt idx="7">
                  <c:v>33.33</c:v>
                </c:pt>
                <c:pt idx="8">
                  <c:v>29.2</c:v>
                </c:pt>
                <c:pt idx="9">
                  <c:v>29.09</c:v>
                </c:pt>
                <c:pt idx="10">
                  <c:v>28.19</c:v>
                </c:pt>
                <c:pt idx="11">
                  <c:v>27.630000000000003</c:v>
                </c:pt>
                <c:pt idx="12">
                  <c:v>22.759999999999998</c:v>
                </c:pt>
                <c:pt idx="13">
                  <c:v>19.260000000000002</c:v>
                </c:pt>
                <c:pt idx="14">
                  <c:v>19.23</c:v>
                </c:pt>
                <c:pt idx="15">
                  <c:v>19.05</c:v>
                </c:pt>
                <c:pt idx="16">
                  <c:v>15.66</c:v>
                </c:pt>
                <c:pt idx="17">
                  <c:v>14.25</c:v>
                </c:pt>
                <c:pt idx="18">
                  <c:v>13.43</c:v>
                </c:pt>
                <c:pt idx="19">
                  <c:v>12.59</c:v>
                </c:pt>
                <c:pt idx="20">
                  <c:v>11.88</c:v>
                </c:pt>
                <c:pt idx="21">
                  <c:v>11.68</c:v>
                </c:pt>
                <c:pt idx="22">
                  <c:v>10.26</c:v>
                </c:pt>
                <c:pt idx="23">
                  <c:v>10.120000000000001</c:v>
                </c:pt>
                <c:pt idx="24">
                  <c:v>7.49</c:v>
                </c:pt>
                <c:pt idx="25">
                  <c:v>6.3199999999999994</c:v>
                </c:pt>
                <c:pt idx="26">
                  <c:v>5.37</c:v>
                </c:pt>
                <c:pt idx="27">
                  <c:v>4.22</c:v>
                </c:pt>
                <c:pt idx="28">
                  <c:v>3.8699999999999997</c:v>
                </c:pt>
                <c:pt idx="29">
                  <c:v>3.57</c:v>
                </c:pt>
                <c:pt idx="30">
                  <c:v>2.46</c:v>
                </c:pt>
                <c:pt idx="31">
                  <c:v>2.29</c:v>
                </c:pt>
                <c:pt idx="32">
                  <c:v>2.0299999999999998</c:v>
                </c:pt>
                <c:pt idx="33">
                  <c:v>0.30000000000000004</c:v>
                </c:pt>
              </c:numCache>
            </c:numRef>
          </c:val>
          <c:extLst xmlns:c16r2="http://schemas.microsoft.com/office/drawing/2015/06/chart">
            <c:ext xmlns:c16="http://schemas.microsoft.com/office/drawing/2014/chart" uri="{C3380CC4-5D6E-409C-BE32-E72D297353CC}">
              <c16:uniqueId val="{00000000-9180-4B66-864B-E1FE2C0E5898}"/>
            </c:ext>
          </c:extLst>
        </c:ser>
        <c:dLbls/>
        <c:gapWidth val="86"/>
        <c:axId val="120106368"/>
        <c:axId val="119932032"/>
      </c:barChart>
      <c:lineChart>
        <c:grouping val="standard"/>
        <c:ser>
          <c:idx val="0"/>
          <c:order val="0"/>
          <c:tx>
            <c:strRef>
              <c:f>'30'!$B$2</c:f>
              <c:strCache>
                <c:ptCount val="1"/>
                <c:pt idx="0">
                  <c:v>2021</c:v>
                </c:pt>
              </c:strCache>
            </c:strRef>
          </c:tx>
          <c:spPr>
            <a:ln w="28575" cap="rnd">
              <a:solidFill>
                <a:srgbClr val="800080"/>
              </a:solidFill>
              <a:prstDash val="dash"/>
              <a:round/>
            </a:ln>
            <a:effectLst/>
          </c:spPr>
          <c:marker>
            <c:symbol val="circle"/>
            <c:size val="5"/>
            <c:spPr>
              <a:solidFill>
                <a:srgbClr val="C00000"/>
              </a:solidFill>
              <a:ln w="9525">
                <a:solidFill>
                  <a:srgbClr val="800080"/>
                </a:solidFill>
              </a:ln>
              <a:effectLst/>
            </c:spPr>
          </c:marker>
          <c:cat>
            <c:strRef>
              <c:f>'30'!$A$3:$A$36</c:f>
              <c:strCache>
                <c:ptCount val="34"/>
                <c:pt idx="0">
                  <c:v>Бобровский МР</c:v>
                </c:pt>
                <c:pt idx="1">
                  <c:v>Аннинский МР</c:v>
                </c:pt>
                <c:pt idx="2">
                  <c:v>Поворинский МР</c:v>
                </c:pt>
                <c:pt idx="3">
                  <c:v>Павловский МР</c:v>
                </c:pt>
                <c:pt idx="4">
                  <c:v>Богучарский МР</c:v>
                </c:pt>
                <c:pt idx="5">
                  <c:v>Грибановский МР</c:v>
                </c:pt>
                <c:pt idx="6">
                  <c:v>Верхнехавский МР</c:v>
                </c:pt>
                <c:pt idx="7">
                  <c:v>Нижнедевицкий МР</c:v>
                </c:pt>
                <c:pt idx="8">
                  <c:v>Новохоперский МР</c:v>
                </c:pt>
                <c:pt idx="9">
                  <c:v>Каменский МР</c:v>
                </c:pt>
                <c:pt idx="10">
                  <c:v>Острогожский МР</c:v>
                </c:pt>
                <c:pt idx="11">
                  <c:v>Лискинский МР</c:v>
                </c:pt>
                <c:pt idx="12">
                  <c:v>Калачеевский МР</c:v>
                </c:pt>
                <c:pt idx="13">
                  <c:v>Таловский МР</c:v>
                </c:pt>
                <c:pt idx="14">
                  <c:v>Каширский МР</c:v>
                </c:pt>
                <c:pt idx="15">
                  <c:v>Терновский МР</c:v>
                </c:pt>
                <c:pt idx="16">
                  <c:v>Новоусманский МР</c:v>
                </c:pt>
                <c:pt idx="17">
                  <c:v>Рамонский МР</c:v>
                </c:pt>
                <c:pt idx="18">
                  <c:v>Кантемировский МР</c:v>
                </c:pt>
                <c:pt idx="19">
                  <c:v>Борисоглебский ГО</c:v>
                </c:pt>
                <c:pt idx="20">
                  <c:v>Панинский МР</c:v>
                </c:pt>
                <c:pt idx="21">
                  <c:v>Подгоренский МР</c:v>
                </c:pt>
                <c:pt idx="22">
                  <c:v>Хохольский МР</c:v>
                </c:pt>
                <c:pt idx="23">
                  <c:v>Эртильский МР</c:v>
                </c:pt>
                <c:pt idx="24">
                  <c:v>ГО г. Нововоронеж</c:v>
                </c:pt>
                <c:pt idx="25">
                  <c:v>Семилукский МР</c:v>
                </c:pt>
                <c:pt idx="26">
                  <c:v>Воробьевский МР</c:v>
                </c:pt>
                <c:pt idx="27">
                  <c:v>Бутурлиновский МР</c:v>
                </c:pt>
                <c:pt idx="28">
                  <c:v>Верхнемамонский МР</c:v>
                </c:pt>
                <c:pt idx="29">
                  <c:v>Ольховатский МР</c:v>
                </c:pt>
                <c:pt idx="30">
                  <c:v>Репьевский МР</c:v>
                </c:pt>
                <c:pt idx="31">
                  <c:v>Петропавловский МР</c:v>
                </c:pt>
                <c:pt idx="32">
                  <c:v>Россошанский МР</c:v>
                </c:pt>
                <c:pt idx="33">
                  <c:v>ГО г. Воронеж</c:v>
                </c:pt>
              </c:strCache>
            </c:strRef>
          </c:cat>
          <c:val>
            <c:numRef>
              <c:f>'30'!$B$3:$B$36</c:f>
              <c:numCache>
                <c:formatCode>#,##0.0</c:formatCode>
                <c:ptCount val="34"/>
                <c:pt idx="0">
                  <c:v>77.86</c:v>
                </c:pt>
                <c:pt idx="1">
                  <c:v>55.08</c:v>
                </c:pt>
                <c:pt idx="2">
                  <c:v>30.23</c:v>
                </c:pt>
                <c:pt idx="3">
                  <c:v>41.25</c:v>
                </c:pt>
                <c:pt idx="4">
                  <c:v>53.7</c:v>
                </c:pt>
                <c:pt idx="5">
                  <c:v>80.39</c:v>
                </c:pt>
                <c:pt idx="6">
                  <c:v>31.43</c:v>
                </c:pt>
                <c:pt idx="7">
                  <c:v>33.33</c:v>
                </c:pt>
                <c:pt idx="8">
                  <c:v>47.09</c:v>
                </c:pt>
                <c:pt idx="9">
                  <c:v>53.33</c:v>
                </c:pt>
                <c:pt idx="10">
                  <c:v>28.03</c:v>
                </c:pt>
                <c:pt idx="11">
                  <c:v>27.939999999999998</c:v>
                </c:pt>
                <c:pt idx="12">
                  <c:v>24.759999999999998</c:v>
                </c:pt>
                <c:pt idx="13">
                  <c:v>20.420000000000002</c:v>
                </c:pt>
                <c:pt idx="14">
                  <c:v>17.71</c:v>
                </c:pt>
                <c:pt idx="15">
                  <c:v>21.43</c:v>
                </c:pt>
                <c:pt idx="16">
                  <c:v>16.71</c:v>
                </c:pt>
                <c:pt idx="17">
                  <c:v>14.5</c:v>
                </c:pt>
                <c:pt idx="18">
                  <c:v>10.55</c:v>
                </c:pt>
                <c:pt idx="19">
                  <c:v>11.44</c:v>
                </c:pt>
                <c:pt idx="20">
                  <c:v>18.41</c:v>
                </c:pt>
                <c:pt idx="21">
                  <c:v>13.709999999999999</c:v>
                </c:pt>
                <c:pt idx="22">
                  <c:v>9.2299999999999986</c:v>
                </c:pt>
                <c:pt idx="23">
                  <c:v>16.02</c:v>
                </c:pt>
                <c:pt idx="24">
                  <c:v>9.629999999999999</c:v>
                </c:pt>
                <c:pt idx="25">
                  <c:v>7.9700000000000006</c:v>
                </c:pt>
                <c:pt idx="26">
                  <c:v>7.96</c:v>
                </c:pt>
                <c:pt idx="27">
                  <c:v>3.24</c:v>
                </c:pt>
                <c:pt idx="28">
                  <c:v>5.0599999999999996</c:v>
                </c:pt>
                <c:pt idx="29">
                  <c:v>9.66</c:v>
                </c:pt>
                <c:pt idx="30">
                  <c:v>3.27</c:v>
                </c:pt>
                <c:pt idx="31">
                  <c:v>2.79</c:v>
                </c:pt>
                <c:pt idx="32">
                  <c:v>2.0299999999999998</c:v>
                </c:pt>
                <c:pt idx="33">
                  <c:v>0.30000000000000004</c:v>
                </c:pt>
              </c:numCache>
            </c:numRef>
          </c:val>
          <c:extLst xmlns:c16r2="http://schemas.microsoft.com/office/drawing/2015/06/chart">
            <c:ext xmlns:c16="http://schemas.microsoft.com/office/drawing/2014/chart" uri="{C3380CC4-5D6E-409C-BE32-E72D297353CC}">
              <c16:uniqueId val="{00000001-9180-4B66-864B-E1FE2C0E5898}"/>
            </c:ext>
          </c:extLst>
        </c:ser>
        <c:dLbls/>
        <c:marker val="1"/>
        <c:axId val="120106368"/>
        <c:axId val="119932032"/>
      </c:lineChart>
      <c:catAx>
        <c:axId val="12010636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19932032"/>
        <c:crosses val="autoZero"/>
        <c:auto val="1"/>
        <c:lblAlgn val="ctr"/>
        <c:lblOffset val="100"/>
      </c:catAx>
      <c:valAx>
        <c:axId val="119932032"/>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20106368"/>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4364010775792442"/>
          <c:y val="8.6386455421099476E-2"/>
          <c:w val="8.4790224254042715E-2"/>
          <c:h val="0.1151057157933999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6780164473083797E-2"/>
          <c:y val="8.1014672669448895E-2"/>
          <c:w val="0.73009766691336164"/>
          <c:h val="0.74502116988084488"/>
        </c:manualLayout>
      </c:layout>
      <c:pieChart>
        <c:varyColors val="1"/>
        <c:ser>
          <c:idx val="0"/>
          <c:order val="0"/>
          <c:explosion val="13"/>
          <c:dPt>
            <c:idx val="0"/>
            <c:spPr>
              <a:solidFill>
                <a:srgbClr val="CC00CC"/>
              </a:solidFill>
              <a:ln w="19050">
                <a:solidFill>
                  <a:srgbClr val="800080"/>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1-E6C3-4C20-AE9C-7A66791DFE45}"/>
              </c:ext>
            </c:extLst>
          </c:dPt>
          <c:dPt>
            <c:idx val="1"/>
            <c:spPr>
              <a:solidFill>
                <a:schemeClr val="accent1">
                  <a:lumMod val="75000"/>
                </a:schemeClr>
              </a:solidFill>
              <a:ln w="19050">
                <a:solidFill>
                  <a:schemeClr val="accent5">
                    <a:lumMod val="50000"/>
                  </a:schemeClr>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3-E6C3-4C20-AE9C-7A66791DFE45}"/>
              </c:ext>
            </c:extLst>
          </c:dPt>
          <c:dPt>
            <c:idx val="2"/>
            <c:spPr>
              <a:solidFill>
                <a:srgbClr val="FFC000"/>
              </a:solidFill>
              <a:ln w="19050">
                <a:solidFill>
                  <a:srgbClr val="FF9900"/>
                </a:solidFill>
              </a:ln>
              <a:effectLst/>
            </c:spPr>
            <c:extLst xmlns:c16r2="http://schemas.microsoft.com/office/drawing/2015/06/chart">
              <c:ext xmlns:c16="http://schemas.microsoft.com/office/drawing/2014/chart" uri="{C3380CC4-5D6E-409C-BE32-E72D297353CC}">
                <c16:uniqueId val="{00000005-E6C3-4C20-AE9C-7A66791DFE45}"/>
              </c:ext>
            </c:extLst>
          </c:dPt>
          <c:dPt>
            <c:idx val="3"/>
            <c:spPr>
              <a:solidFill>
                <a:schemeClr val="accent2">
                  <a:lumMod val="60000"/>
                  <a:lumOff val="40000"/>
                </a:schemeClr>
              </a:solidFill>
              <a:ln w="19050">
                <a:solidFill>
                  <a:srgbClr val="FF66FF"/>
                </a:solidFill>
              </a:ln>
              <a:effectLst/>
            </c:spPr>
            <c:extLst xmlns:c16r2="http://schemas.microsoft.com/office/drawing/2015/06/chart">
              <c:ext xmlns:c16="http://schemas.microsoft.com/office/drawing/2014/chart" uri="{C3380CC4-5D6E-409C-BE32-E72D297353CC}">
                <c16:uniqueId val="{00000007-E6C3-4C20-AE9C-7A66791DFE45}"/>
              </c:ext>
            </c:extLst>
          </c:dPt>
          <c:dPt>
            <c:idx val="4"/>
            <c:spPr>
              <a:solidFill>
                <a:srgbClr val="008000"/>
              </a:solidFill>
              <a:ln w="19050">
                <a:solidFill>
                  <a:srgbClr val="006600"/>
                </a:solidFill>
              </a:ln>
              <a:effectLst/>
            </c:spPr>
            <c:extLst xmlns:c16r2="http://schemas.microsoft.com/office/drawing/2015/06/chart">
              <c:ext xmlns:c16="http://schemas.microsoft.com/office/drawing/2014/chart" uri="{C3380CC4-5D6E-409C-BE32-E72D297353CC}">
                <c16:uniqueId val="{00000009-E6C3-4C20-AE9C-7A66791DFE45}"/>
              </c:ext>
            </c:extLst>
          </c:dPt>
          <c:dPt>
            <c:idx val="5"/>
            <c:spPr>
              <a:solidFill>
                <a:schemeClr val="accent6">
                  <a:lumMod val="75000"/>
                </a:schemeClr>
              </a:solidFill>
              <a:ln w="19050">
                <a:solidFill>
                  <a:srgbClr val="CC3300"/>
                </a:solidFill>
              </a:ln>
              <a:effectLst/>
            </c:spPr>
            <c:extLst xmlns:c16r2="http://schemas.microsoft.com/office/drawing/2015/06/chart">
              <c:ext xmlns:c16="http://schemas.microsoft.com/office/drawing/2014/chart" uri="{C3380CC4-5D6E-409C-BE32-E72D297353CC}">
                <c16:uniqueId val="{0000000B-E6C3-4C20-AE9C-7A66791DFE45}"/>
              </c:ext>
            </c:extLst>
          </c:dPt>
          <c:dPt>
            <c:idx val="6"/>
            <c:spPr>
              <a:solidFill>
                <a:schemeClr val="tx2">
                  <a:lumMod val="60000"/>
                  <a:lumOff val="40000"/>
                </a:schemeClr>
              </a:solidFill>
              <a:ln w="19050">
                <a:solidFill>
                  <a:srgbClr val="0000FF"/>
                </a:solidFill>
              </a:ln>
              <a:effectLst/>
            </c:spPr>
            <c:extLst xmlns:c16r2="http://schemas.microsoft.com/office/drawing/2015/06/chart">
              <c:ext xmlns:c16="http://schemas.microsoft.com/office/drawing/2014/chart" uri="{C3380CC4-5D6E-409C-BE32-E72D297353CC}">
                <c16:uniqueId val="{0000000D-E6C3-4C20-AE9C-7A66791DFE45}"/>
              </c:ext>
            </c:extLst>
          </c:dPt>
          <c:dPt>
            <c:idx val="7"/>
            <c:spPr>
              <a:solidFill>
                <a:schemeClr val="accent2"/>
              </a:solidFill>
              <a:ln w="19050">
                <a:solidFill>
                  <a:srgbClr val="C00000"/>
                </a:solidFill>
              </a:ln>
              <a:effectLst/>
            </c:spPr>
            <c:extLst xmlns:c16r2="http://schemas.microsoft.com/office/drawing/2015/06/chart">
              <c:ext xmlns:c16="http://schemas.microsoft.com/office/drawing/2014/chart" uri="{C3380CC4-5D6E-409C-BE32-E72D297353CC}">
                <c16:uniqueId val="{0000000F-E6C3-4C20-AE9C-7A66791DFE45}"/>
              </c:ext>
            </c:extLst>
          </c:dPt>
          <c:dPt>
            <c:idx val="8"/>
            <c:spPr>
              <a:solidFill>
                <a:schemeClr val="accent3"/>
              </a:solidFill>
              <a:ln w="19050">
                <a:solidFill>
                  <a:srgbClr val="008080"/>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11-E6C3-4C20-AE9C-7A66791DFE45}"/>
              </c:ext>
            </c:extLst>
          </c:dPt>
          <c:dPt>
            <c:idx val="9"/>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13-E6C3-4C20-AE9C-7A66791DFE45}"/>
              </c:ext>
            </c:extLst>
          </c:dPt>
          <c:dLbls>
            <c:dLbl>
              <c:idx val="0"/>
              <c:layout>
                <c:manualLayout>
                  <c:x val="-0.40566670327886239"/>
                  <c:y val="-0.21534797409441636"/>
                </c:manualLayout>
              </c:layout>
              <c:tx>
                <c:rich>
                  <a:bodyPr/>
                  <a:lstStyle/>
                  <a:p>
                    <a:fld id="{233AA0F4-2702-421C-84F7-B271948A3C58}" type="CATEGORYNAME">
                      <a:rPr lang="ru-RU"/>
                      <a:pPr/>
                      <a:t>[ИМЯ КАТЕГОРИИ]</a:t>
                    </a:fld>
                    <a:r>
                      <a:rPr lang="ru-RU" baseline="0" dirty="0"/>
                      <a:t>
</a:t>
                    </a:r>
                    <a:r>
                      <a:rPr lang="ru-RU" baseline="0" dirty="0" smtClean="0"/>
                      <a:t>0,6%</a:t>
                    </a:r>
                  </a:p>
                </c:rich>
              </c:tx>
              <c:dLblPos val="bestFit"/>
              <c:showCatName val="1"/>
              <c:showPercent val="1"/>
              <c:extLst xmlns:c16r2="http://schemas.microsoft.com/office/drawing/2015/06/chart">
                <c:ext xmlns:c15="http://schemas.microsoft.com/office/drawing/2012/chart" uri="{CE6537A1-D6FC-4f65-9D91-7224C49458BB}">
                  <c15:layout>
                    <c:manualLayout>
                      <c:w val="0.25491935016448269"/>
                      <c:h val="0.1060510457006317"/>
                    </c:manualLayout>
                  </c15:layout>
                  <c15:dlblFieldTable/>
                  <c15:showDataLabelsRange val="0"/>
                </c:ext>
                <c:ext xmlns:c16="http://schemas.microsoft.com/office/drawing/2014/chart" uri="{C3380CC4-5D6E-409C-BE32-E72D297353CC}">
                  <c16:uniqueId val="{00000001-E6C3-4C20-AE9C-7A66791DFE45}"/>
                </c:ext>
              </c:extLst>
            </c:dLbl>
            <c:dLbl>
              <c:idx val="1"/>
              <c:layout>
                <c:manualLayout>
                  <c:x val="-5.8447794478133655E-2"/>
                  <c:y val="-0.23209619085947275"/>
                </c:manualLayout>
              </c:layout>
              <c:tx>
                <c:rich>
                  <a:bodyPr/>
                  <a:lstStyle/>
                  <a:p>
                    <a:fld id="{233AA0F4-2702-421C-84F7-B271948A3C58}" type="CATEGORYNAME">
                      <a:rPr lang="ru-RU"/>
                      <a:pPr/>
                      <a:t>[ИМЯ КАТЕГОРИИ]</a:t>
                    </a:fld>
                    <a:r>
                      <a:rPr lang="ru-RU" baseline="0" dirty="0"/>
                      <a:t>
</a:t>
                    </a:r>
                    <a:r>
                      <a:rPr lang="ru-RU" baseline="0" dirty="0" smtClean="0"/>
                      <a:t>0,1%</a:t>
                    </a:r>
                  </a:p>
                </c:rich>
              </c:tx>
              <c:dLblPos val="outEnd"/>
              <c:showCatName val="1"/>
              <c:showPercent val="1"/>
              <c:extLst xmlns:c16r2="http://schemas.microsoft.com/office/drawing/2015/06/chart">
                <c:ext xmlns:c15="http://schemas.microsoft.com/office/drawing/2012/chart" uri="{CE6537A1-D6FC-4f65-9D91-7224C49458BB}">
                  <c15:layout>
                    <c:manualLayout>
                      <c:w val="0.25097740152253362"/>
                      <c:h val="8.0281114373783297E-2"/>
                    </c:manualLayout>
                  </c15:layout>
                  <c15:dlblFieldTable/>
                  <c15:showDataLabelsRange val="0"/>
                </c:ext>
                <c:ext xmlns:c16="http://schemas.microsoft.com/office/drawing/2014/chart" uri="{C3380CC4-5D6E-409C-BE32-E72D297353CC}">
                  <c16:uniqueId val="{00000003-E6C3-4C20-AE9C-7A66791DFE45}"/>
                </c:ext>
              </c:extLst>
            </c:dLbl>
            <c:dLbl>
              <c:idx val="2"/>
              <c:layout>
                <c:manualLayout>
                  <c:x val="3.4771285321829215E-2"/>
                  <c:y val="-0.16774010752952237"/>
                </c:manualLayout>
              </c:layout>
              <c:tx>
                <c:rich>
                  <a:bodyPr/>
                  <a:lstStyle/>
                  <a:p>
                    <a:fld id="{233AA0F4-2702-421C-84F7-B271948A3C58}" type="CATEGORYNAME">
                      <a:rPr lang="ru-RU"/>
                      <a:pPr/>
                      <a:t>[ИМЯ КАТЕГОРИИ]</a:t>
                    </a:fld>
                    <a:r>
                      <a:rPr lang="ru-RU" baseline="0" dirty="0"/>
                      <a:t>
</a:t>
                    </a:r>
                    <a:r>
                      <a:rPr lang="ru-RU" baseline="0" dirty="0" smtClean="0"/>
                      <a:t>1,7%</a:t>
                    </a:r>
                  </a:p>
                </c:rich>
              </c:tx>
              <c:dLblPos val="out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E6C3-4C20-AE9C-7A66791DFE45}"/>
                </c:ext>
              </c:extLst>
            </c:dLbl>
            <c:dLbl>
              <c:idx val="3"/>
              <c:layout>
                <c:manualLayout>
                  <c:x val="6.1617844890885516E-2"/>
                  <c:y val="-6.6632018524894629E-2"/>
                </c:manualLayout>
              </c:layout>
              <c:tx>
                <c:rich>
                  <a:bodyPr/>
                  <a:lstStyle/>
                  <a:p>
                    <a:fld id="{233AA0F4-2702-421C-84F7-B271948A3C58}" type="CATEGORYNAME">
                      <a:rPr lang="ru-RU"/>
                      <a:pPr/>
                      <a:t>[ИМЯ КАТЕГОРИИ]</a:t>
                    </a:fld>
                    <a:r>
                      <a:rPr lang="ru-RU" baseline="0" dirty="0"/>
                      <a:t>
</a:t>
                    </a:r>
                    <a:r>
                      <a:rPr lang="ru-RU" baseline="0" dirty="0" smtClean="0"/>
                      <a:t>0,7%</a:t>
                    </a:r>
                  </a:p>
                </c:rich>
              </c:tx>
              <c:dLblPos val="out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E6C3-4C20-AE9C-7A66791DFE45}"/>
                </c:ext>
              </c:extLst>
            </c:dLbl>
            <c:dLbl>
              <c:idx val="4"/>
              <c:layout>
                <c:manualLayout>
                  <c:x val="7.5123582171376466E-3"/>
                  <c:y val="5.8370675309657338E-2"/>
                </c:manualLayout>
              </c:layout>
              <c:tx>
                <c:rich>
                  <a:bodyPr/>
                  <a:lstStyle/>
                  <a:p>
                    <a:fld id="{233AA0F4-2702-421C-84F7-B271948A3C58}" type="CATEGORYNAME">
                      <a:rPr lang="ru-RU"/>
                      <a:pPr/>
                      <a:t>[ИМЯ КАТЕГОРИИ]</a:t>
                    </a:fld>
                    <a:r>
                      <a:rPr lang="ru-RU" baseline="0" dirty="0"/>
                      <a:t>
</a:t>
                    </a:r>
                    <a:r>
                      <a:rPr lang="ru-RU" baseline="0" dirty="0" smtClean="0"/>
                      <a:t>4,1%</a:t>
                    </a:r>
                  </a:p>
                </c:rich>
              </c:tx>
              <c:dLblPos val="outEnd"/>
              <c:showCatName val="1"/>
              <c:showPercent val="1"/>
              <c:extLst xmlns:c16r2="http://schemas.microsoft.com/office/drawing/2015/06/chart">
                <c:ext xmlns:c15="http://schemas.microsoft.com/office/drawing/2012/chart" uri="{CE6537A1-D6FC-4f65-9D91-7224C49458BB}">
                  <c15:layout>
                    <c:manualLayout>
                      <c:w val="0.19294621753856525"/>
                      <c:h val="0.15853880399760037"/>
                    </c:manualLayout>
                  </c15:layout>
                  <c15:dlblFieldTable/>
                  <c15:showDataLabelsRange val="0"/>
                </c:ext>
                <c:ext xmlns:c16="http://schemas.microsoft.com/office/drawing/2014/chart" uri="{C3380CC4-5D6E-409C-BE32-E72D297353CC}">
                  <c16:uniqueId val="{00000009-E6C3-4C20-AE9C-7A66791DFE45}"/>
                </c:ext>
              </c:extLst>
            </c:dLbl>
            <c:dLbl>
              <c:idx val="5"/>
              <c:layout>
                <c:manualLayout>
                  <c:x val="-4.066915779034553E-3"/>
                  <c:y val="0.31930935595051774"/>
                </c:manualLayout>
              </c:layout>
              <c:tx>
                <c:rich>
                  <a:bodyPr/>
                  <a:lstStyle/>
                  <a:p>
                    <a:fld id="{233AA0F4-2702-421C-84F7-B271948A3C58}" type="CATEGORYNAME">
                      <a:rPr lang="ru-RU"/>
                      <a:pPr/>
                      <a:t>[ИМЯ КАТЕГОРИИ]</a:t>
                    </a:fld>
                    <a:r>
                      <a:rPr lang="ru-RU" baseline="0" dirty="0"/>
                      <a:t>
</a:t>
                    </a:r>
                    <a:r>
                      <a:rPr lang="ru-RU" baseline="0" dirty="0" smtClean="0"/>
                      <a:t>5,0%</a:t>
                    </a:r>
                  </a:p>
                </c:rich>
              </c:tx>
              <c:dLblPos val="bestFit"/>
              <c:showCatName val="1"/>
              <c:showPercent val="1"/>
              <c:extLst xmlns:c16r2="http://schemas.microsoft.com/office/drawing/2015/06/chart">
                <c:ext xmlns:c15="http://schemas.microsoft.com/office/drawing/2012/chart" uri="{CE6537A1-D6FC-4f65-9D91-7224C49458BB}">
                  <c15:layout>
                    <c:manualLayout>
                      <c:w val="0.26854068805096415"/>
                      <c:h val="0.22267211347483606"/>
                    </c:manualLayout>
                  </c15:layout>
                  <c15:dlblFieldTable/>
                  <c15:showDataLabelsRange val="0"/>
                </c:ext>
                <c:ext xmlns:c16="http://schemas.microsoft.com/office/drawing/2014/chart" uri="{C3380CC4-5D6E-409C-BE32-E72D297353CC}">
                  <c16:uniqueId val="{0000000B-E6C3-4C20-AE9C-7A66791DFE45}"/>
                </c:ext>
              </c:extLst>
            </c:dLbl>
            <c:dLbl>
              <c:idx val="6"/>
              <c:layout>
                <c:manualLayout>
                  <c:x val="-0.2806116649017027"/>
                  <c:y val="0.34264731850279262"/>
                </c:manualLayout>
              </c:layout>
              <c:tx>
                <c:rich>
                  <a:bodyPr/>
                  <a:lstStyle/>
                  <a:p>
                    <a:fld id="{233AA0F4-2702-421C-84F7-B271948A3C58}" type="CATEGORYNAME">
                      <a:rPr lang="ru-RU"/>
                      <a:pPr/>
                      <a:t>[ИМЯ КАТЕГОРИИ]</a:t>
                    </a:fld>
                    <a:r>
                      <a:rPr lang="ru-RU" baseline="0" dirty="0"/>
                      <a:t>
</a:t>
                    </a:r>
                    <a:r>
                      <a:rPr lang="ru-RU" baseline="0" dirty="0" smtClean="0"/>
                      <a:t>0,2%</a:t>
                    </a:r>
                  </a:p>
                </c:rich>
              </c:tx>
              <c:dLblPos val="bestFit"/>
              <c:showCatName val="1"/>
              <c:showPercent val="1"/>
              <c:extLst xmlns:c16r2="http://schemas.microsoft.com/office/drawing/2015/06/chart">
                <c:ext xmlns:c15="http://schemas.microsoft.com/office/drawing/2012/chart" uri="{CE6537A1-D6FC-4f65-9D91-7224C49458BB}">
                  <c15:layout>
                    <c:manualLayout>
                      <c:w val="0.25849336225163083"/>
                      <c:h val="7.6004892170605839E-2"/>
                    </c:manualLayout>
                  </c15:layout>
                  <c15:dlblFieldTable/>
                  <c15:showDataLabelsRange val="0"/>
                </c:ext>
                <c:ext xmlns:c16="http://schemas.microsoft.com/office/drawing/2014/chart" uri="{C3380CC4-5D6E-409C-BE32-E72D297353CC}">
                  <c16:uniqueId val="{0000000D-E6C3-4C20-AE9C-7A66791DFE45}"/>
                </c:ext>
              </c:extLst>
            </c:dLbl>
            <c:dLbl>
              <c:idx val="7"/>
              <c:layout>
                <c:manualLayout>
                  <c:x val="-0.43311800452219329"/>
                  <c:y val="0.15700127182402757"/>
                </c:manualLayout>
              </c:layout>
              <c:tx>
                <c:rich>
                  <a:bodyPr/>
                  <a:lstStyle/>
                  <a:p>
                    <a:fld id="{233AA0F4-2702-421C-84F7-B271948A3C58}" type="CATEGORYNAME">
                      <a:rPr lang="ru-RU"/>
                      <a:pPr/>
                      <a:t>[ИМЯ КАТЕГОРИИ]</a:t>
                    </a:fld>
                    <a:r>
                      <a:rPr lang="ru-RU" baseline="0" dirty="0"/>
                      <a:t>
</a:t>
                    </a:r>
                    <a:r>
                      <a:rPr lang="ru-RU" baseline="0" dirty="0" smtClean="0"/>
                      <a:t>4,4%</a:t>
                    </a:r>
                  </a:p>
                </c:rich>
              </c:tx>
              <c:dLblPos val="bestFit"/>
              <c:showCatName val="1"/>
              <c:showPercent val="1"/>
              <c:extLst xmlns:c16r2="http://schemas.microsoft.com/office/drawing/2015/06/chart">
                <c:ext xmlns:c15="http://schemas.microsoft.com/office/drawing/2012/chart" uri="{CE6537A1-D6FC-4f65-9D91-7224C49458BB}">
                  <c15:layout>
                    <c:manualLayout>
                      <c:w val="0.25499668408788079"/>
                      <c:h val="7.6277867405203328E-2"/>
                    </c:manualLayout>
                  </c15:layout>
                  <c15:dlblFieldTable/>
                  <c15:showDataLabelsRange val="0"/>
                </c:ext>
                <c:ext xmlns:c16="http://schemas.microsoft.com/office/drawing/2014/chart" uri="{C3380CC4-5D6E-409C-BE32-E72D297353CC}">
                  <c16:uniqueId val="{0000000F-E6C3-4C20-AE9C-7A66791DFE45}"/>
                </c:ext>
              </c:extLst>
            </c:dLbl>
            <c:dLbl>
              <c:idx val="8"/>
              <c:layout>
                <c:manualLayout>
                  <c:x val="3.45681036473112E-2"/>
                  <c:y val="-9.7243167307924566E-2"/>
                </c:manualLayout>
              </c:layout>
              <c:tx>
                <c:rich>
                  <a:bodyPr/>
                  <a:lstStyle/>
                  <a:p>
                    <a:fld id="{233AA0F4-2702-421C-84F7-B271948A3C58}" type="CATEGORYNAME">
                      <a:rPr lang="ru-RU"/>
                      <a:pPr/>
                      <a:t>[ИМЯ КАТЕГОРИИ]</a:t>
                    </a:fld>
                    <a:r>
                      <a:rPr lang="ru-RU" baseline="0" dirty="0"/>
                      <a:t>
</a:t>
                    </a:r>
                    <a:r>
                      <a:rPr lang="ru-RU" baseline="0" dirty="0" smtClean="0"/>
                      <a:t>83,2%</a:t>
                    </a:r>
                  </a:p>
                </c:rich>
              </c:tx>
              <c:dLblPos val="out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11-E6C3-4C20-AE9C-7A66791DFE45}"/>
                </c:ext>
              </c:extLst>
            </c:dLbl>
            <c:dLbl>
              <c:idx val="9"/>
              <c:layout>
                <c:manualLayout>
                  <c:x val="7.4617701207802312E-2"/>
                  <c:y val="-0.24611198232644069"/>
                </c:manualLayout>
              </c:layout>
              <c:tx>
                <c:rich>
                  <a:bodyPr/>
                  <a:lstStyle/>
                  <a:p>
                    <a:fld id="{233AA0F4-2702-421C-84F7-B271948A3C58}" type="CATEGORYNAME">
                      <a:rPr lang="ru-RU"/>
                      <a:pPr/>
                      <a:t>[ИМЯ КАТЕГОРИИ]</a:t>
                    </a:fld>
                    <a:r>
                      <a:rPr lang="ru-RU" baseline="0" dirty="0"/>
                      <a:t>
</a:t>
                    </a:r>
                    <a:r>
                      <a:rPr lang="ru-RU" baseline="0" dirty="0" smtClean="0"/>
                      <a:t>1,1%</a:t>
                    </a:r>
                  </a:p>
                </c:rich>
              </c:tx>
              <c:dLblPos val="outEnd"/>
              <c:showCatName val="1"/>
              <c:showPercent val="1"/>
              <c:extLst xmlns:c16r2="http://schemas.microsoft.com/office/drawing/2015/06/chart">
                <c:ext xmlns:c15="http://schemas.microsoft.com/office/drawing/2012/chart" uri="{CE6537A1-D6FC-4f65-9D91-7224C49458BB}">
                  <c15:layout>
                    <c:manualLayout>
                      <c:w val="0.18692565905375588"/>
                      <c:h val="7.8954996006442471E-2"/>
                    </c:manualLayout>
                  </c15:layout>
                  <c15:dlblFieldTable/>
                  <c15:showDataLabelsRange val="0"/>
                </c:ext>
                <c:ext xmlns:c16="http://schemas.microsoft.com/office/drawing/2014/chart" uri="{C3380CC4-5D6E-409C-BE32-E72D297353CC}">
                  <c16:uniqueId val="{00000013-E6C3-4C20-AE9C-7A66791DFE45}"/>
                </c:ext>
              </c:extLst>
            </c:dLbl>
            <c:spPr>
              <a:solidFill>
                <a:prstClr val="white"/>
              </a:solidFill>
              <a:ln>
                <a:solidFill>
                  <a:srgbClr val="1F497D">
                    <a:lumMod val="40000"/>
                    <a:lumOff val="60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CatName val="1"/>
            <c:showPercent val="1"/>
            <c:showLeaderLines val="1"/>
            <c:leaderLines>
              <c:spPr>
                <a:ln w="9525" cap="flat" cmpd="sng" algn="ctr">
                  <a:no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'30 общий'!$A$3:$A$11</c:f>
              <c:strCache>
                <c:ptCount val="9"/>
                <c:pt idx="0">
                  <c:v>Ветераны ВОВ, в.ч. члены семей погибших (умерших) инвалидов, участников ВОВ</c:v>
                </c:pt>
                <c:pt idx="1">
                  <c:v>Вынужденные переселенцы</c:v>
                </c:pt>
                <c:pt idx="2">
                  <c:v>Граждане, проживающие на сельских территориях</c:v>
                </c:pt>
                <c:pt idx="3">
                  <c:v>Граждане, подвергшиеся радиационному воздействию</c:v>
                </c:pt>
                <c:pt idx="4">
                  <c:v>Граждане, получившие муниципальное жилье по договорам социального найма</c:v>
                </c:pt>
                <c:pt idx="5">
                  <c:v>Ветераны боевых действий, члены семей погибших (умерших) ветеранов боевых действий, инвалиды, семьи, имеющие детей инвалидов, вставшие на жилищный учет до 01.01.2005г.</c:v>
                </c:pt>
                <c:pt idx="6">
                  <c:v>Переселенцы с Севера</c:v>
                </c:pt>
                <c:pt idx="7">
                  <c:v>Иные категории граждан</c:v>
                </c:pt>
                <c:pt idx="8">
                  <c:v>Молодые семьи</c:v>
                </c:pt>
              </c:strCache>
            </c:strRef>
          </c:cat>
          <c:val>
            <c:numRef>
              <c:f>'30 общий'!$B$3:$B$11</c:f>
              <c:numCache>
                <c:formatCode>General</c:formatCode>
                <c:ptCount val="9"/>
                <c:pt idx="0" formatCode="0.0">
                  <c:v>0.60000000000000009</c:v>
                </c:pt>
                <c:pt idx="1">
                  <c:v>0.1</c:v>
                </c:pt>
                <c:pt idx="2">
                  <c:v>1.7</c:v>
                </c:pt>
                <c:pt idx="3">
                  <c:v>0.70000000000000007</c:v>
                </c:pt>
                <c:pt idx="4">
                  <c:v>4.0999999999999996</c:v>
                </c:pt>
                <c:pt idx="5" formatCode="0.0">
                  <c:v>5</c:v>
                </c:pt>
                <c:pt idx="6">
                  <c:v>0.2</c:v>
                </c:pt>
                <c:pt idx="7">
                  <c:v>4.4000000000000004</c:v>
                </c:pt>
                <c:pt idx="8">
                  <c:v>83.2</c:v>
                </c:pt>
              </c:numCache>
            </c:numRef>
          </c:val>
          <c:extLst xmlns:c16r2="http://schemas.microsoft.com/office/drawing/2015/06/chart">
            <c:ext xmlns:c16="http://schemas.microsoft.com/office/drawing/2014/chart" uri="{C3380CC4-5D6E-409C-BE32-E72D297353CC}">
              <c16:uniqueId val="{00000014-E6C3-4C20-AE9C-7A66791DFE45}"/>
            </c:ext>
          </c:extLst>
        </c:ser>
        <c:dLbls/>
        <c:firstSliceAng val="63"/>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541930351554226"/>
          <c:y val="5.1607890562013967E-2"/>
          <c:w val="0.75876212915546049"/>
          <c:h val="0.70545629502483653"/>
        </c:manualLayout>
      </c:layout>
      <c:barChart>
        <c:barDir val="col"/>
        <c:grouping val="clustered"/>
        <c:ser>
          <c:idx val="0"/>
          <c:order val="0"/>
          <c:tx>
            <c:strRef>
              <c:f>' 31.налог и неналог'!$B$59</c:f>
              <c:strCache>
                <c:ptCount val="1"/>
                <c:pt idx="0">
                  <c:v>Объем, млн. руб.</c:v>
                </c:pt>
              </c:strCache>
            </c:strRef>
          </c:tx>
          <c:spPr>
            <a:solidFill>
              <a:schemeClr val="accent5">
                <a:lumMod val="60000"/>
                <a:lumOff val="40000"/>
              </a:schemeClr>
            </a:solidFill>
            <a:ln>
              <a:solidFill>
                <a:schemeClr val="accent5">
                  <a:lumMod val="75000"/>
                </a:schemeClr>
              </a:solidFill>
            </a:ln>
            <a:effectLst/>
          </c:spPr>
          <c:dLbls>
            <c:dLbl>
              <c:idx val="0"/>
              <c:layout>
                <c:manualLayout>
                  <c:x val="0"/>
                  <c:y val="0.21331207250786724"/>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B46-4C44-B738-3A25CC296593}"/>
                </c:ext>
              </c:extLst>
            </c:dLbl>
            <c:dLbl>
              <c:idx val="1"/>
              <c:layout>
                <c:manualLayout>
                  <c:x val="0"/>
                  <c:y val="0.2452341941692025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B46-4C44-B738-3A25CC296593}"/>
                </c:ext>
              </c:extLst>
            </c:dLbl>
            <c:dLbl>
              <c:idx val="2"/>
              <c:layout>
                <c:manualLayout>
                  <c:x val="-9.9831674887277278E-3"/>
                  <c:y val="0.34574683349024565"/>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B46-4C44-B738-3A25CC296593}"/>
                </c:ext>
              </c:extLst>
            </c:dLbl>
            <c:dLbl>
              <c:idx val="3"/>
              <c:layout>
                <c:manualLayout>
                  <c:x val="3.3277224962425583E-3"/>
                  <c:y val="0.31117965234169037"/>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B46-4C44-B738-3A25CC296593}"/>
                </c:ext>
              </c:extLst>
            </c:dLbl>
            <c:spPr>
              <a:solidFill>
                <a:schemeClr val="accent1">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31.налог и неналог'!$A$60:$A$63</c:f>
              <c:strCache>
                <c:ptCount val="4"/>
                <c:pt idx="0">
                  <c:v>2019г.</c:v>
                </c:pt>
                <c:pt idx="1">
                  <c:v>2020г.</c:v>
                </c:pt>
                <c:pt idx="2">
                  <c:v>2021г.</c:v>
                </c:pt>
                <c:pt idx="3">
                  <c:v>2022г.</c:v>
                </c:pt>
              </c:strCache>
            </c:strRef>
          </c:cat>
          <c:val>
            <c:numRef>
              <c:f>' 31.налог и неналог'!$B$60:$B$63</c:f>
              <c:numCache>
                <c:formatCode>#,##0</c:formatCode>
                <c:ptCount val="4"/>
                <c:pt idx="0">
                  <c:v>23303</c:v>
                </c:pt>
                <c:pt idx="1">
                  <c:v>24270</c:v>
                </c:pt>
                <c:pt idx="2">
                  <c:v>27058</c:v>
                </c:pt>
                <c:pt idx="3">
                  <c:v>30664</c:v>
                </c:pt>
              </c:numCache>
            </c:numRef>
          </c:val>
          <c:extLst xmlns:c16r2="http://schemas.microsoft.com/office/drawing/2015/06/chart">
            <c:ext xmlns:c16="http://schemas.microsoft.com/office/drawing/2014/chart" uri="{C3380CC4-5D6E-409C-BE32-E72D297353CC}">
              <c16:uniqueId val="{00000004-6B46-4C44-B738-3A25CC296593}"/>
            </c:ext>
          </c:extLst>
        </c:ser>
        <c:dLbls/>
        <c:gapWidth val="185"/>
        <c:overlap val="-27"/>
        <c:axId val="145392000"/>
        <c:axId val="145393536"/>
      </c:barChart>
      <c:lineChart>
        <c:grouping val="standard"/>
        <c:ser>
          <c:idx val="1"/>
          <c:order val="1"/>
          <c:tx>
            <c:strRef>
              <c:f>' 31.налог и неналог'!$C$59</c:f>
              <c:strCache>
                <c:ptCount val="1"/>
                <c:pt idx="0">
                  <c:v>Доля в общем объеме, %</c:v>
                </c:pt>
              </c:strCache>
            </c:strRef>
          </c:tx>
          <c:spPr>
            <a:ln w="28575" cap="rnd">
              <a:solidFill>
                <a:srgbClr val="7030A0"/>
              </a:solidFill>
              <a:round/>
            </a:ln>
            <a:effectLst/>
          </c:spPr>
          <c:marker>
            <c:symbol val="circle"/>
            <c:size val="5"/>
            <c:spPr>
              <a:solidFill>
                <a:srgbClr val="C00000"/>
              </a:solidFill>
              <a:ln w="9525">
                <a:solidFill>
                  <a:srgbClr val="7030A0"/>
                </a:solidFill>
              </a:ln>
              <a:effectLst/>
            </c:spPr>
          </c:marker>
          <c:dLbls>
            <c:dLbl>
              <c:idx val="1"/>
              <c:layout>
                <c:manualLayout>
                  <c:x val="-5.4782697100741531E-2"/>
                  <c:y val="-0.15762810007301439"/>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6E0-4304-BA46-E3B1CD7093D2}"/>
                </c:ext>
              </c:extLst>
            </c:dLbl>
            <c:dLbl>
              <c:idx val="2"/>
              <c:layout>
                <c:manualLayout>
                  <c:x val="-6.8151756723047671E-2"/>
                  <c:y val="-0.20950106140286931"/>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B46-4C44-B738-3A25CC296593}"/>
                </c:ext>
              </c:extLst>
            </c:dLbl>
            <c:dLbl>
              <c:idx val="3"/>
              <c:layout>
                <c:manualLayout>
                  <c:x val="-6.1496311730562574E-2"/>
                  <c:y val="-0.1723408661765934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6B46-4C44-B738-3A25CC296593}"/>
                </c:ext>
              </c:extLst>
            </c:dLbl>
            <c:spPr>
              <a:solidFill>
                <a:srgbClr val="FFCCCC"/>
              </a:solidFill>
              <a:ln>
                <a:solidFill>
                  <a:srgbClr val="7030A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31.налог и неналог'!$A$60:$A$63</c:f>
              <c:strCache>
                <c:ptCount val="4"/>
                <c:pt idx="0">
                  <c:v>2019г.</c:v>
                </c:pt>
                <c:pt idx="1">
                  <c:v>2020г.</c:v>
                </c:pt>
                <c:pt idx="2">
                  <c:v>2021г.</c:v>
                </c:pt>
                <c:pt idx="3">
                  <c:v>2022г.</c:v>
                </c:pt>
              </c:strCache>
            </c:strRef>
          </c:cat>
          <c:val>
            <c:numRef>
              <c:f>' 31.налог и неналог'!$C$60:$C$63</c:f>
              <c:numCache>
                <c:formatCode>#,##0.0</c:formatCode>
                <c:ptCount val="4"/>
                <c:pt idx="0">
                  <c:v>52</c:v>
                </c:pt>
                <c:pt idx="1">
                  <c:v>51.5</c:v>
                </c:pt>
                <c:pt idx="2">
                  <c:v>49.7</c:v>
                </c:pt>
                <c:pt idx="3">
                  <c:v>43</c:v>
                </c:pt>
              </c:numCache>
            </c:numRef>
          </c:val>
          <c:extLst xmlns:c16r2="http://schemas.microsoft.com/office/drawing/2015/06/chart">
            <c:ext xmlns:c16="http://schemas.microsoft.com/office/drawing/2014/chart" uri="{C3380CC4-5D6E-409C-BE32-E72D297353CC}">
              <c16:uniqueId val="{00000007-6B46-4C44-B738-3A25CC296593}"/>
            </c:ext>
          </c:extLst>
        </c:ser>
        <c:dLbls/>
        <c:marker val="1"/>
        <c:axId val="145560704"/>
        <c:axId val="145395072"/>
      </c:lineChart>
      <c:catAx>
        <c:axId val="14539200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393536"/>
        <c:crosses val="autoZero"/>
        <c:auto val="1"/>
        <c:lblAlgn val="ctr"/>
        <c:lblOffset val="100"/>
      </c:catAx>
      <c:valAx>
        <c:axId val="145393536"/>
        <c:scaling>
          <c:orientation val="minMax"/>
        </c:scaling>
        <c:axPos val="l"/>
        <c:majorGridlines>
          <c:spPr>
            <a:ln w="9525" cap="flat" cmpd="sng" algn="ctr">
              <a:solidFill>
                <a:schemeClr val="accent4">
                  <a:lumMod val="40000"/>
                  <a:lumOff val="60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392000"/>
        <c:crosses val="autoZero"/>
        <c:crossBetween val="between"/>
      </c:valAx>
      <c:valAx>
        <c:axId val="145395072"/>
        <c:scaling>
          <c:orientation val="minMax"/>
        </c:scaling>
        <c:axPos val="r"/>
        <c:numFmt formatCode="#,##0.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560704"/>
        <c:crosses val="max"/>
        <c:crossBetween val="between"/>
      </c:valAx>
      <c:catAx>
        <c:axId val="145560704"/>
        <c:scaling>
          <c:orientation val="minMax"/>
        </c:scaling>
        <c:delete val="1"/>
        <c:axPos val="b"/>
        <c:numFmt formatCode="General" sourceLinked="1"/>
        <c:tickLblPos val="none"/>
        <c:crossAx val="145395072"/>
        <c:crosses val="autoZero"/>
        <c:auto val="1"/>
        <c:lblAlgn val="ctr"/>
        <c:lblOffset val="100"/>
      </c:catAx>
      <c:spPr>
        <a:solidFill>
          <a:schemeClr val="accent4">
            <a:lumMod val="20000"/>
            <a:lumOff val="80000"/>
          </a:schemeClr>
        </a:solidFill>
        <a:ln>
          <a:solidFill>
            <a:schemeClr val="accent4">
              <a:lumMod val="40000"/>
              <a:lumOff val="60000"/>
            </a:schemeClr>
          </a:solid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0427328906263381E-2"/>
          <c:y val="3.0838831241232562E-2"/>
          <c:w val="0.92029099269583314"/>
          <c:h val="0.51786600858296938"/>
        </c:manualLayout>
      </c:layout>
      <c:barChart>
        <c:barDir val="col"/>
        <c:grouping val="clustered"/>
        <c:ser>
          <c:idx val="1"/>
          <c:order val="1"/>
          <c:tx>
            <c:strRef>
              <c:f>' 31.налог и неналог'!$C$3</c:f>
              <c:strCache>
                <c:ptCount val="1"/>
                <c:pt idx="0">
                  <c:v>2022</c:v>
                </c:pt>
              </c:strCache>
            </c:strRef>
          </c:tx>
          <c:spPr>
            <a:solidFill>
              <a:srgbClr val="CC66FF"/>
            </a:solidFill>
            <a:ln>
              <a:solidFill>
                <a:srgbClr val="7030A0"/>
              </a:solidFill>
            </a:ln>
            <a:effectLst/>
          </c:spPr>
          <c:dLbls>
            <c:spPr>
              <a:solidFill>
                <a:srgbClr val="CC99FF"/>
              </a:solidFill>
              <a:ln>
                <a:solidFill>
                  <a:srgbClr val="7030A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31.налог и неналог'!$A$4:$A$37</c:f>
              <c:strCache>
                <c:ptCount val="34"/>
                <c:pt idx="0">
                  <c:v>Рамонский МР</c:v>
                </c:pt>
                <c:pt idx="1">
                  <c:v>Лискинский МР</c:v>
                </c:pt>
                <c:pt idx="2">
                  <c:v>Россошанский МР</c:v>
                </c:pt>
                <c:pt idx="3">
                  <c:v>Верхнехавский МР</c:v>
                </c:pt>
                <c:pt idx="4">
                  <c:v>Воробьевский МР</c:v>
                </c:pt>
                <c:pt idx="5">
                  <c:v>Грибановский МР</c:v>
                </c:pt>
                <c:pt idx="6">
                  <c:v>Таловский МР</c:v>
                </c:pt>
                <c:pt idx="7">
                  <c:v>Петропавловский МР</c:v>
                </c:pt>
                <c:pt idx="8">
                  <c:v>Каширский МР</c:v>
                </c:pt>
                <c:pt idx="9">
                  <c:v>Богучарский МР</c:v>
                </c:pt>
                <c:pt idx="10">
                  <c:v>ГО г. Нововоронеж</c:v>
                </c:pt>
                <c:pt idx="11">
                  <c:v>Бобровский МР</c:v>
                </c:pt>
                <c:pt idx="12">
                  <c:v>Калачеевский МР</c:v>
                </c:pt>
                <c:pt idx="13">
                  <c:v>Хохольский МР</c:v>
                </c:pt>
                <c:pt idx="14">
                  <c:v>Новоусманский МР</c:v>
                </c:pt>
                <c:pt idx="15">
                  <c:v>Нижнедевицкий МР</c:v>
                </c:pt>
                <c:pt idx="16">
                  <c:v>Семилукский МР</c:v>
                </c:pt>
                <c:pt idx="17">
                  <c:v>Терновский МР</c:v>
                </c:pt>
                <c:pt idx="18">
                  <c:v>Кантемировский МР</c:v>
                </c:pt>
                <c:pt idx="19">
                  <c:v>ГО г. Воронеж</c:v>
                </c:pt>
                <c:pt idx="20">
                  <c:v>Каменский МР</c:v>
                </c:pt>
                <c:pt idx="21">
                  <c:v>Подгоренский МР</c:v>
                </c:pt>
                <c:pt idx="22">
                  <c:v>Бутурлиновский МР</c:v>
                </c:pt>
                <c:pt idx="23">
                  <c:v>Панинский МР</c:v>
                </c:pt>
                <c:pt idx="24">
                  <c:v>Острогожский МР</c:v>
                </c:pt>
                <c:pt idx="25">
                  <c:v>Новохоперский МР</c:v>
                </c:pt>
                <c:pt idx="26">
                  <c:v>Аннинский МР</c:v>
                </c:pt>
                <c:pt idx="27">
                  <c:v>Ольховатский МР</c:v>
                </c:pt>
                <c:pt idx="28">
                  <c:v>Павловский МР</c:v>
                </c:pt>
                <c:pt idx="29">
                  <c:v>Поворинский МР</c:v>
                </c:pt>
                <c:pt idx="30">
                  <c:v>Эртильский МР</c:v>
                </c:pt>
                <c:pt idx="31">
                  <c:v>Верхнемамонский МР</c:v>
                </c:pt>
                <c:pt idx="32">
                  <c:v>Репьевский МР</c:v>
                </c:pt>
                <c:pt idx="33">
                  <c:v>Борисоглебский ГО</c:v>
                </c:pt>
              </c:strCache>
            </c:strRef>
          </c:cat>
          <c:val>
            <c:numRef>
              <c:f>' 31.налог и неналог'!$C$4:$C$37</c:f>
              <c:numCache>
                <c:formatCode>#,##0.0</c:formatCode>
                <c:ptCount val="34"/>
                <c:pt idx="0">
                  <c:v>78.36</c:v>
                </c:pt>
                <c:pt idx="1">
                  <c:v>76.58</c:v>
                </c:pt>
                <c:pt idx="2">
                  <c:v>62.48</c:v>
                </c:pt>
                <c:pt idx="3">
                  <c:v>55.07</c:v>
                </c:pt>
                <c:pt idx="4">
                  <c:v>54.52</c:v>
                </c:pt>
                <c:pt idx="5">
                  <c:v>52.91</c:v>
                </c:pt>
                <c:pt idx="6">
                  <c:v>50.809999999999995</c:v>
                </c:pt>
                <c:pt idx="7">
                  <c:v>50.690000000000012</c:v>
                </c:pt>
                <c:pt idx="8">
                  <c:v>48.74</c:v>
                </c:pt>
                <c:pt idx="9">
                  <c:v>48.04</c:v>
                </c:pt>
                <c:pt idx="10">
                  <c:v>47.44</c:v>
                </c:pt>
                <c:pt idx="11">
                  <c:v>47.2</c:v>
                </c:pt>
                <c:pt idx="12">
                  <c:v>47.18</c:v>
                </c:pt>
                <c:pt idx="13">
                  <c:v>46.44</c:v>
                </c:pt>
                <c:pt idx="14">
                  <c:v>43.53</c:v>
                </c:pt>
                <c:pt idx="15">
                  <c:v>42.7</c:v>
                </c:pt>
                <c:pt idx="16">
                  <c:v>41.39</c:v>
                </c:pt>
                <c:pt idx="17">
                  <c:v>40.92</c:v>
                </c:pt>
                <c:pt idx="18">
                  <c:v>40.9</c:v>
                </c:pt>
                <c:pt idx="19">
                  <c:v>40.51</c:v>
                </c:pt>
                <c:pt idx="20">
                  <c:v>38.590000000000003</c:v>
                </c:pt>
                <c:pt idx="21">
                  <c:v>38.01</c:v>
                </c:pt>
                <c:pt idx="22">
                  <c:v>37.47</c:v>
                </c:pt>
                <c:pt idx="23">
                  <c:v>37.370000000000005</c:v>
                </c:pt>
                <c:pt idx="24">
                  <c:v>35.17</c:v>
                </c:pt>
                <c:pt idx="25">
                  <c:v>34.720000000000013</c:v>
                </c:pt>
                <c:pt idx="26">
                  <c:v>34.71</c:v>
                </c:pt>
                <c:pt idx="27">
                  <c:v>34.290000000000013</c:v>
                </c:pt>
                <c:pt idx="28">
                  <c:v>33.770000000000003</c:v>
                </c:pt>
                <c:pt idx="29">
                  <c:v>32.550000000000004</c:v>
                </c:pt>
                <c:pt idx="30">
                  <c:v>30.16</c:v>
                </c:pt>
                <c:pt idx="31">
                  <c:v>29.13000000000001</c:v>
                </c:pt>
                <c:pt idx="32">
                  <c:v>27.12</c:v>
                </c:pt>
                <c:pt idx="33">
                  <c:v>24.87</c:v>
                </c:pt>
              </c:numCache>
            </c:numRef>
          </c:val>
          <c:extLst xmlns:c16r2="http://schemas.microsoft.com/office/drawing/2015/06/chart">
            <c:ext xmlns:c16="http://schemas.microsoft.com/office/drawing/2014/chart" uri="{C3380CC4-5D6E-409C-BE32-E72D297353CC}">
              <c16:uniqueId val="{00000000-16F3-4208-AC6F-3E01A4C78E73}"/>
            </c:ext>
          </c:extLst>
        </c:ser>
        <c:dLbls/>
        <c:gapWidth val="100"/>
        <c:axId val="145640448"/>
        <c:axId val="145650432"/>
      </c:barChart>
      <c:lineChart>
        <c:grouping val="standard"/>
        <c:ser>
          <c:idx val="0"/>
          <c:order val="0"/>
          <c:tx>
            <c:strRef>
              <c:f>' 31.налог и неналог'!$B$3</c:f>
              <c:strCache>
                <c:ptCount val="1"/>
                <c:pt idx="0">
                  <c:v>2021</c:v>
                </c:pt>
              </c:strCache>
            </c:strRef>
          </c:tx>
          <c:spPr>
            <a:ln w="28575" cap="rnd">
              <a:solidFill>
                <a:srgbClr val="0000FF"/>
              </a:solidFill>
              <a:round/>
            </a:ln>
            <a:effectLst/>
          </c:spPr>
          <c:marker>
            <c:symbol val="circle"/>
            <c:size val="5"/>
            <c:spPr>
              <a:solidFill>
                <a:srgbClr val="C00000"/>
              </a:solidFill>
              <a:ln w="9525">
                <a:solidFill>
                  <a:srgbClr val="0000FF"/>
                </a:solidFill>
              </a:ln>
              <a:effectLst/>
            </c:spPr>
          </c:marker>
          <c:cat>
            <c:strRef>
              <c:f>' 31.налог и неналог'!$A$4:$A$37</c:f>
              <c:strCache>
                <c:ptCount val="34"/>
                <c:pt idx="0">
                  <c:v>Рамонский МР</c:v>
                </c:pt>
                <c:pt idx="1">
                  <c:v>Лискинский МР</c:v>
                </c:pt>
                <c:pt idx="2">
                  <c:v>Россошанский МР</c:v>
                </c:pt>
                <c:pt idx="3">
                  <c:v>Верхнехавский МР</c:v>
                </c:pt>
                <c:pt idx="4">
                  <c:v>Воробьевский МР</c:v>
                </c:pt>
                <c:pt idx="5">
                  <c:v>Грибановский МР</c:v>
                </c:pt>
                <c:pt idx="6">
                  <c:v>Таловский МР</c:v>
                </c:pt>
                <c:pt idx="7">
                  <c:v>Петропавловский МР</c:v>
                </c:pt>
                <c:pt idx="8">
                  <c:v>Каширский МР</c:v>
                </c:pt>
                <c:pt idx="9">
                  <c:v>Богучарский МР</c:v>
                </c:pt>
                <c:pt idx="10">
                  <c:v>ГО г. Нововоронеж</c:v>
                </c:pt>
                <c:pt idx="11">
                  <c:v>Бобровский МР</c:v>
                </c:pt>
                <c:pt idx="12">
                  <c:v>Калачеевский МР</c:v>
                </c:pt>
                <c:pt idx="13">
                  <c:v>Хохольский МР</c:v>
                </c:pt>
                <c:pt idx="14">
                  <c:v>Новоусманский МР</c:v>
                </c:pt>
                <c:pt idx="15">
                  <c:v>Нижнедевицкий МР</c:v>
                </c:pt>
                <c:pt idx="16">
                  <c:v>Семилукский МР</c:v>
                </c:pt>
                <c:pt idx="17">
                  <c:v>Терновский МР</c:v>
                </c:pt>
                <c:pt idx="18">
                  <c:v>Кантемировский МР</c:v>
                </c:pt>
                <c:pt idx="19">
                  <c:v>ГО г. Воронеж</c:v>
                </c:pt>
                <c:pt idx="20">
                  <c:v>Каменский МР</c:v>
                </c:pt>
                <c:pt idx="21">
                  <c:v>Подгоренский МР</c:v>
                </c:pt>
                <c:pt idx="22">
                  <c:v>Бутурлиновский МР</c:v>
                </c:pt>
                <c:pt idx="23">
                  <c:v>Панинский МР</c:v>
                </c:pt>
                <c:pt idx="24">
                  <c:v>Острогожский МР</c:v>
                </c:pt>
                <c:pt idx="25">
                  <c:v>Новохоперский МР</c:v>
                </c:pt>
                <c:pt idx="26">
                  <c:v>Аннинский МР</c:v>
                </c:pt>
                <c:pt idx="27">
                  <c:v>Ольховатский МР</c:v>
                </c:pt>
                <c:pt idx="28">
                  <c:v>Павловский МР</c:v>
                </c:pt>
                <c:pt idx="29">
                  <c:v>Поворинский МР</c:v>
                </c:pt>
                <c:pt idx="30">
                  <c:v>Эртильский МР</c:v>
                </c:pt>
                <c:pt idx="31">
                  <c:v>Верхнемамонский МР</c:v>
                </c:pt>
                <c:pt idx="32">
                  <c:v>Репьевский МР</c:v>
                </c:pt>
                <c:pt idx="33">
                  <c:v>Борисоглебский ГО</c:v>
                </c:pt>
              </c:strCache>
            </c:strRef>
          </c:cat>
          <c:val>
            <c:numRef>
              <c:f>' 31.налог и неналог'!$B$4:$B$37</c:f>
              <c:numCache>
                <c:formatCode>#,##0.0</c:formatCode>
                <c:ptCount val="34"/>
                <c:pt idx="0">
                  <c:v>78.819999999999993</c:v>
                </c:pt>
                <c:pt idx="1">
                  <c:v>73.13</c:v>
                </c:pt>
                <c:pt idx="2">
                  <c:v>55.1</c:v>
                </c:pt>
                <c:pt idx="3">
                  <c:v>43.379999999999995</c:v>
                </c:pt>
                <c:pt idx="4">
                  <c:v>42.37</c:v>
                </c:pt>
                <c:pt idx="5">
                  <c:v>51.4</c:v>
                </c:pt>
                <c:pt idx="6">
                  <c:v>48.24</c:v>
                </c:pt>
                <c:pt idx="7">
                  <c:v>50.61</c:v>
                </c:pt>
                <c:pt idx="8">
                  <c:v>38.92</c:v>
                </c:pt>
                <c:pt idx="9">
                  <c:v>53.6</c:v>
                </c:pt>
                <c:pt idx="10">
                  <c:v>55.94</c:v>
                </c:pt>
                <c:pt idx="11" formatCode="General">
                  <c:v>24</c:v>
                </c:pt>
                <c:pt idx="12">
                  <c:v>55.11</c:v>
                </c:pt>
                <c:pt idx="13">
                  <c:v>51.13</c:v>
                </c:pt>
                <c:pt idx="14">
                  <c:v>30.64</c:v>
                </c:pt>
                <c:pt idx="15">
                  <c:v>48.949999999999996</c:v>
                </c:pt>
                <c:pt idx="16">
                  <c:v>38.300000000000004</c:v>
                </c:pt>
                <c:pt idx="17">
                  <c:v>37.730000000000011</c:v>
                </c:pt>
                <c:pt idx="18">
                  <c:v>48.690000000000012</c:v>
                </c:pt>
                <c:pt idx="19">
                  <c:v>57.58</c:v>
                </c:pt>
                <c:pt idx="20">
                  <c:v>41.89</c:v>
                </c:pt>
                <c:pt idx="21">
                  <c:v>35.790000000000013</c:v>
                </c:pt>
                <c:pt idx="22">
                  <c:v>49.230000000000011</c:v>
                </c:pt>
                <c:pt idx="23">
                  <c:v>42.04</c:v>
                </c:pt>
                <c:pt idx="24">
                  <c:v>40.39</c:v>
                </c:pt>
                <c:pt idx="25">
                  <c:v>34.53</c:v>
                </c:pt>
                <c:pt idx="26">
                  <c:v>59.63</c:v>
                </c:pt>
                <c:pt idx="27">
                  <c:v>42.24</c:v>
                </c:pt>
                <c:pt idx="28">
                  <c:v>42.71</c:v>
                </c:pt>
                <c:pt idx="29">
                  <c:v>36.849999999999994</c:v>
                </c:pt>
                <c:pt idx="30">
                  <c:v>52.11</c:v>
                </c:pt>
                <c:pt idx="31">
                  <c:v>38.120000000000012</c:v>
                </c:pt>
                <c:pt idx="32">
                  <c:v>24.97</c:v>
                </c:pt>
                <c:pt idx="33">
                  <c:v>41.07</c:v>
                </c:pt>
              </c:numCache>
            </c:numRef>
          </c:val>
          <c:extLst xmlns:c16r2="http://schemas.microsoft.com/office/drawing/2015/06/chart">
            <c:ext xmlns:c16="http://schemas.microsoft.com/office/drawing/2014/chart" uri="{C3380CC4-5D6E-409C-BE32-E72D297353CC}">
              <c16:uniqueId val="{00000001-16F3-4208-AC6F-3E01A4C78E73}"/>
            </c:ext>
          </c:extLst>
        </c:ser>
        <c:dLbls/>
        <c:marker val="1"/>
        <c:axId val="145640448"/>
        <c:axId val="145650432"/>
      </c:lineChart>
      <c:catAx>
        <c:axId val="14564044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650432"/>
        <c:crosses val="autoZero"/>
        <c:auto val="1"/>
        <c:lblAlgn val="ctr"/>
        <c:lblOffset val="100"/>
      </c:catAx>
      <c:valAx>
        <c:axId val="145650432"/>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640448"/>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2352629083646156"/>
          <c:y val="4.8960907070336533E-2"/>
          <c:w val="0.14397775247194763"/>
          <c:h val="8.1288854330634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0613598489056771"/>
          <c:y val="0.10993794503844739"/>
          <c:w val="0.85506277080324367"/>
          <c:h val="0.70789277773243409"/>
        </c:manualLayout>
      </c:layout>
      <c:lineChart>
        <c:grouping val="standard"/>
        <c:ser>
          <c:idx val="0"/>
          <c:order val="0"/>
          <c:spPr>
            <a:ln w="28575" cap="rnd">
              <a:solidFill>
                <a:srgbClr val="7030A0"/>
              </a:solidFill>
              <a:round/>
            </a:ln>
            <a:effectLst/>
          </c:spPr>
          <c:marker>
            <c:symbol val="circle"/>
            <c:size val="5"/>
            <c:spPr>
              <a:solidFill>
                <a:srgbClr val="C00000"/>
              </a:solidFill>
              <a:ln w="9525">
                <a:solidFill>
                  <a:srgbClr val="7030A0"/>
                </a:solidFill>
              </a:ln>
              <a:effectLst/>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'34 расходы'!$A$40:$A$43</c:f>
              <c:strCache>
                <c:ptCount val="4"/>
                <c:pt idx="0">
                  <c:v>2019г.</c:v>
                </c:pt>
                <c:pt idx="1">
                  <c:v>2020г.</c:v>
                </c:pt>
                <c:pt idx="2">
                  <c:v>2021г.</c:v>
                </c:pt>
                <c:pt idx="3">
                  <c:v>2022г.</c:v>
                </c:pt>
              </c:strCache>
            </c:strRef>
          </c:cat>
          <c:val>
            <c:numRef>
              <c:f>'34 расходы'!$B$40:$B$43</c:f>
              <c:numCache>
                <c:formatCode>General</c:formatCode>
                <c:ptCount val="4"/>
                <c:pt idx="0" formatCode="0.0">
                  <c:v>1812.2</c:v>
                </c:pt>
                <c:pt idx="1">
                  <c:v>1872.2</c:v>
                </c:pt>
                <c:pt idx="2">
                  <c:v>1983.5</c:v>
                </c:pt>
                <c:pt idx="3">
                  <c:v>2288.6999999999998</c:v>
                </c:pt>
              </c:numCache>
            </c:numRef>
          </c:val>
          <c:extLst xmlns:c16r2="http://schemas.microsoft.com/office/drawing/2015/06/chart">
            <c:ext xmlns:c16="http://schemas.microsoft.com/office/drawing/2014/chart" uri="{C3380CC4-5D6E-409C-BE32-E72D297353CC}">
              <c16:uniqueId val="{00000000-C3EA-42DE-8D78-25EFBB2FB5EE}"/>
            </c:ext>
          </c:extLst>
        </c:ser>
        <c:dLbls/>
        <c:marker val="1"/>
        <c:axId val="145719680"/>
        <c:axId val="145721216"/>
      </c:lineChart>
      <c:catAx>
        <c:axId val="14571968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721216"/>
        <c:crosses val="autoZero"/>
        <c:auto val="1"/>
        <c:lblAlgn val="ctr"/>
        <c:lblOffset val="100"/>
      </c:catAx>
      <c:valAx>
        <c:axId val="145721216"/>
        <c:scaling>
          <c:orientation val="minMax"/>
          <c:min val="17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719680"/>
        <c:crosses val="autoZero"/>
        <c:crossBetween val="between"/>
        <c:majorUnit val="100"/>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7188051122363474E-2"/>
          <c:y val="9.5001660792780579E-2"/>
          <c:w val="0.82130686035988154"/>
          <c:h val="0.46623669161628706"/>
        </c:manualLayout>
      </c:layout>
      <c:areaChart>
        <c:grouping val="standard"/>
        <c:ser>
          <c:idx val="2"/>
          <c:order val="2"/>
          <c:tx>
            <c:strRef>
              <c:f>Лист2!$D$3</c:f>
              <c:strCache>
                <c:ptCount val="1"/>
              </c:strCache>
            </c:strRef>
          </c:tx>
          <c:spPr>
            <a:solidFill>
              <a:srgbClr val="00CCFF"/>
            </a:solidFill>
            <a:ln>
              <a:solidFill>
                <a:srgbClr val="00B0F0"/>
              </a:solidFill>
            </a:ln>
            <a:effectLst/>
          </c:spPr>
          <c:cat>
            <c:strRef>
              <c:f>Лист2!$A$4:$A$40</c:f>
              <c:strCache>
                <c:ptCount val="37"/>
                <c:pt idx="0">
                  <c:v>Россошанский МР</c:v>
                </c:pt>
                <c:pt idx="1">
                  <c:v>Борисоглебский ГО</c:v>
                </c:pt>
                <c:pt idx="2">
                  <c:v>ГО г. Воронеж</c:v>
                </c:pt>
                <c:pt idx="3">
                  <c:v>Лискинский МР</c:v>
                </c:pt>
                <c:pt idx="4">
                  <c:v>Семилукский МР</c:v>
                </c:pt>
                <c:pt idx="5">
                  <c:v>Новоусманский МР</c:v>
                </c:pt>
                <c:pt idx="7">
                  <c:v>Острогожский МР</c:v>
                </c:pt>
                <c:pt idx="8">
                  <c:v>Бобровский МР</c:v>
                </c:pt>
                <c:pt idx="9">
                  <c:v>Бутурлиновский МР</c:v>
                </c:pt>
                <c:pt idx="10">
                  <c:v>Павловский МР</c:v>
                </c:pt>
                <c:pt idx="11">
                  <c:v>Калачеевский МР</c:v>
                </c:pt>
                <c:pt idx="13">
                  <c:v>Таловский МР</c:v>
                </c:pt>
                <c:pt idx="14">
                  <c:v>Рамонский МР</c:v>
                </c:pt>
                <c:pt idx="15">
                  <c:v>Поворинский МР</c:v>
                </c:pt>
                <c:pt idx="16">
                  <c:v>Богучарский МР</c:v>
                </c:pt>
                <c:pt idx="17">
                  <c:v>Кантемировский МР</c:v>
                </c:pt>
                <c:pt idx="18">
                  <c:v>Аннинский МР</c:v>
                </c:pt>
                <c:pt idx="19">
                  <c:v>ГО г. Нововоронеж</c:v>
                </c:pt>
                <c:pt idx="20">
                  <c:v>Новохоперский МР</c:v>
                </c:pt>
                <c:pt idx="22">
                  <c:v>Хохольский МР</c:v>
                </c:pt>
                <c:pt idx="23">
                  <c:v>Грибановский МР</c:v>
                </c:pt>
                <c:pt idx="24">
                  <c:v>Каширский МР</c:v>
                </c:pt>
                <c:pt idx="25">
                  <c:v>Ольховатский МР</c:v>
                </c:pt>
                <c:pt idx="26">
                  <c:v>Панинский МР</c:v>
                </c:pt>
                <c:pt idx="27">
                  <c:v>Подгоренский МР</c:v>
                </c:pt>
                <c:pt idx="28">
                  <c:v>Эртильский МР</c:v>
                </c:pt>
                <c:pt idx="29">
                  <c:v>Терновский МР</c:v>
                </c:pt>
                <c:pt idx="30">
                  <c:v>Верхнехавский МР</c:v>
                </c:pt>
                <c:pt idx="31">
                  <c:v>Каменский МР</c:v>
                </c:pt>
                <c:pt idx="32">
                  <c:v>Репьевский МР</c:v>
                </c:pt>
                <c:pt idx="33">
                  <c:v>Верхнемамонский МР</c:v>
                </c:pt>
                <c:pt idx="34">
                  <c:v>Нижнедевицкий МР</c:v>
                </c:pt>
                <c:pt idx="35">
                  <c:v>Воробьевский МР</c:v>
                </c:pt>
                <c:pt idx="36">
                  <c:v>Петропавловский МР</c:v>
                </c:pt>
              </c:strCache>
            </c:strRef>
          </c:cat>
          <c:val>
            <c:numRef>
              <c:f>Лист2!$D$4:$D$40</c:f>
              <c:numCache>
                <c:formatCode>General</c:formatCode>
                <c:ptCount val="37"/>
                <c:pt idx="0">
                  <c:v>88.1</c:v>
                </c:pt>
                <c:pt idx="1">
                  <c:v>69.099999999999994</c:v>
                </c:pt>
                <c:pt idx="2">
                  <c:v>1054.7</c:v>
                </c:pt>
                <c:pt idx="3">
                  <c:v>96.9</c:v>
                </c:pt>
                <c:pt idx="4">
                  <c:v>67.099999999999994</c:v>
                </c:pt>
                <c:pt idx="5">
                  <c:v>87.6</c:v>
                </c:pt>
                <c:pt idx="7">
                  <c:v>55</c:v>
                </c:pt>
                <c:pt idx="8">
                  <c:v>49</c:v>
                </c:pt>
                <c:pt idx="9">
                  <c:v>43.3</c:v>
                </c:pt>
                <c:pt idx="10">
                  <c:v>50.5</c:v>
                </c:pt>
                <c:pt idx="11">
                  <c:v>46.8</c:v>
                </c:pt>
                <c:pt idx="13">
                  <c:v>34.700000000000003</c:v>
                </c:pt>
                <c:pt idx="14">
                  <c:v>39.1</c:v>
                </c:pt>
                <c:pt idx="15">
                  <c:v>31</c:v>
                </c:pt>
                <c:pt idx="16">
                  <c:v>37.6</c:v>
                </c:pt>
                <c:pt idx="17">
                  <c:v>31.5</c:v>
                </c:pt>
                <c:pt idx="18">
                  <c:v>35.6</c:v>
                </c:pt>
                <c:pt idx="19">
                  <c:v>30.5</c:v>
                </c:pt>
                <c:pt idx="20">
                  <c:v>35.700000000000003</c:v>
                </c:pt>
                <c:pt idx="22">
                  <c:v>29.7</c:v>
                </c:pt>
                <c:pt idx="23">
                  <c:v>28.6</c:v>
                </c:pt>
                <c:pt idx="24">
                  <c:v>23</c:v>
                </c:pt>
                <c:pt idx="25">
                  <c:v>21.4</c:v>
                </c:pt>
                <c:pt idx="26">
                  <c:v>23.9</c:v>
                </c:pt>
                <c:pt idx="27">
                  <c:v>22.8</c:v>
                </c:pt>
                <c:pt idx="28">
                  <c:v>20.6</c:v>
                </c:pt>
                <c:pt idx="29">
                  <c:v>17.399999999999999</c:v>
                </c:pt>
                <c:pt idx="30">
                  <c:v>22.9</c:v>
                </c:pt>
                <c:pt idx="31">
                  <c:v>16.899999999999999</c:v>
                </c:pt>
                <c:pt idx="32">
                  <c:v>15.2</c:v>
                </c:pt>
                <c:pt idx="33">
                  <c:v>18.399999999999999</c:v>
                </c:pt>
                <c:pt idx="34">
                  <c:v>17.8</c:v>
                </c:pt>
                <c:pt idx="35">
                  <c:v>15.1</c:v>
                </c:pt>
                <c:pt idx="36">
                  <c:v>16.5</c:v>
                </c:pt>
              </c:numCache>
            </c:numRef>
          </c:val>
          <c:extLst xmlns:c16r2="http://schemas.microsoft.com/office/drawing/2015/06/chart">
            <c:ext xmlns:c16="http://schemas.microsoft.com/office/drawing/2014/chart" uri="{C3380CC4-5D6E-409C-BE32-E72D297353CC}">
              <c16:uniqueId val="{00000000-2161-46A1-835B-8E985EDDBAF0}"/>
            </c:ext>
          </c:extLst>
        </c:ser>
        <c:dLbls/>
        <c:axId val="145973632"/>
        <c:axId val="145959552"/>
      </c:areaChart>
      <c:barChart>
        <c:barDir val="col"/>
        <c:grouping val="clustered"/>
        <c:ser>
          <c:idx val="1"/>
          <c:order val="1"/>
          <c:tx>
            <c:strRef>
              <c:f>Лист2!$C$3</c:f>
              <c:strCache>
                <c:ptCount val="1"/>
                <c:pt idx="0">
                  <c:v>2022г.</c:v>
                </c:pt>
              </c:strCache>
            </c:strRef>
          </c:tx>
          <c:spPr>
            <a:solidFill>
              <a:srgbClr val="9966FF"/>
            </a:solidFill>
            <a:ln>
              <a:solidFill>
                <a:srgbClr val="7030A0"/>
              </a:solidFill>
            </a:ln>
            <a:effectLst/>
          </c:spPr>
          <c:dLbls>
            <c:spPr>
              <a:solidFill>
                <a:srgbClr val="CC99FF"/>
              </a:solidFill>
              <a:ln>
                <a:solidFill>
                  <a:srgbClr val="7030A0"/>
                </a:solid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Лист2!$A$4:$A$40</c:f>
              <c:strCache>
                <c:ptCount val="37"/>
                <c:pt idx="0">
                  <c:v>Россошанский МР</c:v>
                </c:pt>
                <c:pt idx="1">
                  <c:v>Борисоглебский ГО</c:v>
                </c:pt>
                <c:pt idx="2">
                  <c:v>ГО г. Воронеж</c:v>
                </c:pt>
                <c:pt idx="3">
                  <c:v>Лискинский МР</c:v>
                </c:pt>
                <c:pt idx="4">
                  <c:v>Семилукский МР</c:v>
                </c:pt>
                <c:pt idx="5">
                  <c:v>Новоусманский МР</c:v>
                </c:pt>
                <c:pt idx="7">
                  <c:v>Острогожский МР</c:v>
                </c:pt>
                <c:pt idx="8">
                  <c:v>Бобровский МР</c:v>
                </c:pt>
                <c:pt idx="9">
                  <c:v>Бутурлиновский МР</c:v>
                </c:pt>
                <c:pt idx="10">
                  <c:v>Павловский МР</c:v>
                </c:pt>
                <c:pt idx="11">
                  <c:v>Калачеевский МР</c:v>
                </c:pt>
                <c:pt idx="13">
                  <c:v>Таловский МР</c:v>
                </c:pt>
                <c:pt idx="14">
                  <c:v>Рамонский МР</c:v>
                </c:pt>
                <c:pt idx="15">
                  <c:v>Поворинский МР</c:v>
                </c:pt>
                <c:pt idx="16">
                  <c:v>Богучарский МР</c:v>
                </c:pt>
                <c:pt idx="17">
                  <c:v>Кантемировский МР</c:v>
                </c:pt>
                <c:pt idx="18">
                  <c:v>Аннинский МР</c:v>
                </c:pt>
                <c:pt idx="19">
                  <c:v>ГО г. Нововоронеж</c:v>
                </c:pt>
                <c:pt idx="20">
                  <c:v>Новохоперский МР</c:v>
                </c:pt>
                <c:pt idx="22">
                  <c:v>Хохольский МР</c:v>
                </c:pt>
                <c:pt idx="23">
                  <c:v>Грибановский МР</c:v>
                </c:pt>
                <c:pt idx="24">
                  <c:v>Каширский МР</c:v>
                </c:pt>
                <c:pt idx="25">
                  <c:v>Ольховатский МР</c:v>
                </c:pt>
                <c:pt idx="26">
                  <c:v>Панинский МР</c:v>
                </c:pt>
                <c:pt idx="27">
                  <c:v>Подгоренский МР</c:v>
                </c:pt>
                <c:pt idx="28">
                  <c:v>Эртильский МР</c:v>
                </c:pt>
                <c:pt idx="29">
                  <c:v>Терновский МР</c:v>
                </c:pt>
                <c:pt idx="30">
                  <c:v>Верхнехавский МР</c:v>
                </c:pt>
                <c:pt idx="31">
                  <c:v>Каменский МР</c:v>
                </c:pt>
                <c:pt idx="32">
                  <c:v>Репьевский МР</c:v>
                </c:pt>
                <c:pt idx="33">
                  <c:v>Верхнемамонский МР</c:v>
                </c:pt>
                <c:pt idx="34">
                  <c:v>Нижнедевицкий МР</c:v>
                </c:pt>
                <c:pt idx="35">
                  <c:v>Воробьевский МР</c:v>
                </c:pt>
                <c:pt idx="36">
                  <c:v>Петропавловский МР</c:v>
                </c:pt>
              </c:strCache>
            </c:strRef>
          </c:cat>
          <c:val>
            <c:numRef>
              <c:f>Лист2!$C$4:$C$40</c:f>
              <c:numCache>
                <c:formatCode>General</c:formatCode>
                <c:ptCount val="37"/>
                <c:pt idx="0">
                  <c:v>1477.1</c:v>
                </c:pt>
                <c:pt idx="1">
                  <c:v>1517.8</c:v>
                </c:pt>
                <c:pt idx="2">
                  <c:v>1811</c:v>
                </c:pt>
                <c:pt idx="3">
                  <c:v>1831.6</c:v>
                </c:pt>
                <c:pt idx="4">
                  <c:v>2274.4</c:v>
                </c:pt>
                <c:pt idx="5">
                  <c:v>2455.8000000000002</c:v>
                </c:pt>
                <c:pt idx="7">
                  <c:v>1813.9</c:v>
                </c:pt>
                <c:pt idx="8">
                  <c:v>2285</c:v>
                </c:pt>
                <c:pt idx="9">
                  <c:v>2338</c:v>
                </c:pt>
                <c:pt idx="10">
                  <c:v>2406.1999999999998</c:v>
                </c:pt>
                <c:pt idx="11">
                  <c:v>2671.1</c:v>
                </c:pt>
                <c:pt idx="13">
                  <c:v>2673.7</c:v>
                </c:pt>
                <c:pt idx="14">
                  <c:v>2800.3</c:v>
                </c:pt>
                <c:pt idx="15">
                  <c:v>2976.6</c:v>
                </c:pt>
                <c:pt idx="16">
                  <c:v>3032.3</c:v>
                </c:pt>
                <c:pt idx="17">
                  <c:v>3254</c:v>
                </c:pt>
                <c:pt idx="18">
                  <c:v>3256.3</c:v>
                </c:pt>
                <c:pt idx="19">
                  <c:v>3485.3</c:v>
                </c:pt>
                <c:pt idx="20">
                  <c:v>3756.4</c:v>
                </c:pt>
                <c:pt idx="22">
                  <c:v>3008.9</c:v>
                </c:pt>
                <c:pt idx="23">
                  <c:v>3172</c:v>
                </c:pt>
                <c:pt idx="24">
                  <c:v>3278.5</c:v>
                </c:pt>
                <c:pt idx="25">
                  <c:v>3287.1</c:v>
                </c:pt>
                <c:pt idx="26">
                  <c:v>3484.8</c:v>
                </c:pt>
                <c:pt idx="27">
                  <c:v>3497.6</c:v>
                </c:pt>
                <c:pt idx="28">
                  <c:v>3501.5</c:v>
                </c:pt>
                <c:pt idx="29">
                  <c:v>3707.9</c:v>
                </c:pt>
                <c:pt idx="30">
                  <c:v>3764.1</c:v>
                </c:pt>
                <c:pt idx="31">
                  <c:v>3953.4</c:v>
                </c:pt>
                <c:pt idx="32">
                  <c:v>3965.4</c:v>
                </c:pt>
                <c:pt idx="33">
                  <c:v>4106.5</c:v>
                </c:pt>
                <c:pt idx="34">
                  <c:v>4208.6000000000004</c:v>
                </c:pt>
                <c:pt idx="35">
                  <c:v>4430.4000000000005</c:v>
                </c:pt>
                <c:pt idx="36">
                  <c:v>4676</c:v>
                </c:pt>
              </c:numCache>
            </c:numRef>
          </c:val>
          <c:extLst xmlns:c16r2="http://schemas.microsoft.com/office/drawing/2015/06/chart">
            <c:ext xmlns:c16="http://schemas.microsoft.com/office/drawing/2014/chart" uri="{C3380CC4-5D6E-409C-BE32-E72D297353CC}">
              <c16:uniqueId val="{00000001-2161-46A1-835B-8E985EDDBAF0}"/>
            </c:ext>
          </c:extLst>
        </c:ser>
        <c:dLbls/>
        <c:gapWidth val="117"/>
        <c:overlap val="-27"/>
        <c:axId val="145952128"/>
        <c:axId val="145958016"/>
      </c:barChart>
      <c:lineChart>
        <c:grouping val="standard"/>
        <c:ser>
          <c:idx val="0"/>
          <c:order val="0"/>
          <c:tx>
            <c:strRef>
              <c:f>Лист2!$B$3</c:f>
              <c:strCache>
                <c:ptCount val="1"/>
                <c:pt idx="0">
                  <c:v>2021г.</c:v>
                </c:pt>
              </c:strCache>
            </c:strRef>
          </c:tx>
          <c:spPr>
            <a:ln w="28575" cap="rnd">
              <a:solidFill>
                <a:srgbClr val="0000FF"/>
              </a:solidFill>
              <a:round/>
            </a:ln>
            <a:effectLst/>
          </c:spPr>
          <c:marker>
            <c:symbol val="circle"/>
            <c:size val="5"/>
            <c:spPr>
              <a:solidFill>
                <a:srgbClr val="C00000"/>
              </a:solidFill>
              <a:ln w="9525">
                <a:solidFill>
                  <a:srgbClr val="0000FF"/>
                </a:solidFill>
              </a:ln>
              <a:effectLst/>
            </c:spPr>
          </c:marker>
          <c:cat>
            <c:strRef>
              <c:f>Лист2!$A$4:$A$40</c:f>
              <c:strCache>
                <c:ptCount val="37"/>
                <c:pt idx="0">
                  <c:v>Россошанский МР</c:v>
                </c:pt>
                <c:pt idx="1">
                  <c:v>Борисоглебский ГО</c:v>
                </c:pt>
                <c:pt idx="2">
                  <c:v>ГО г. Воронеж</c:v>
                </c:pt>
                <c:pt idx="3">
                  <c:v>Лискинский МР</c:v>
                </c:pt>
                <c:pt idx="4">
                  <c:v>Семилукский МР</c:v>
                </c:pt>
                <c:pt idx="5">
                  <c:v>Новоусманский МР</c:v>
                </c:pt>
                <c:pt idx="7">
                  <c:v>Острогожский МР</c:v>
                </c:pt>
                <c:pt idx="8">
                  <c:v>Бобровский МР</c:v>
                </c:pt>
                <c:pt idx="9">
                  <c:v>Бутурлиновский МР</c:v>
                </c:pt>
                <c:pt idx="10">
                  <c:v>Павловский МР</c:v>
                </c:pt>
                <c:pt idx="11">
                  <c:v>Калачеевский МР</c:v>
                </c:pt>
                <c:pt idx="13">
                  <c:v>Таловский МР</c:v>
                </c:pt>
                <c:pt idx="14">
                  <c:v>Рамонский МР</c:v>
                </c:pt>
                <c:pt idx="15">
                  <c:v>Поворинский МР</c:v>
                </c:pt>
                <c:pt idx="16">
                  <c:v>Богучарский МР</c:v>
                </c:pt>
                <c:pt idx="17">
                  <c:v>Кантемировский МР</c:v>
                </c:pt>
                <c:pt idx="18">
                  <c:v>Аннинский МР</c:v>
                </c:pt>
                <c:pt idx="19">
                  <c:v>ГО г. Нововоронеж</c:v>
                </c:pt>
                <c:pt idx="20">
                  <c:v>Новохоперский МР</c:v>
                </c:pt>
                <c:pt idx="22">
                  <c:v>Хохольский МР</c:v>
                </c:pt>
                <c:pt idx="23">
                  <c:v>Грибановский МР</c:v>
                </c:pt>
                <c:pt idx="24">
                  <c:v>Каширский МР</c:v>
                </c:pt>
                <c:pt idx="25">
                  <c:v>Ольховатский МР</c:v>
                </c:pt>
                <c:pt idx="26">
                  <c:v>Панинский МР</c:v>
                </c:pt>
                <c:pt idx="27">
                  <c:v>Подгоренский МР</c:v>
                </c:pt>
                <c:pt idx="28">
                  <c:v>Эртильский МР</c:v>
                </c:pt>
                <c:pt idx="29">
                  <c:v>Терновский МР</c:v>
                </c:pt>
                <c:pt idx="30">
                  <c:v>Верхнехавский МР</c:v>
                </c:pt>
                <c:pt idx="31">
                  <c:v>Каменский МР</c:v>
                </c:pt>
                <c:pt idx="32">
                  <c:v>Репьевский МР</c:v>
                </c:pt>
                <c:pt idx="33">
                  <c:v>Верхнемамонский МР</c:v>
                </c:pt>
                <c:pt idx="34">
                  <c:v>Нижнедевицкий МР</c:v>
                </c:pt>
                <c:pt idx="35">
                  <c:v>Воробьевский МР</c:v>
                </c:pt>
                <c:pt idx="36">
                  <c:v>Петропавловский МР</c:v>
                </c:pt>
              </c:strCache>
            </c:strRef>
          </c:cat>
          <c:val>
            <c:numRef>
              <c:f>Лист2!$B$4:$B$40</c:f>
              <c:numCache>
                <c:formatCode>General</c:formatCode>
                <c:ptCount val="37"/>
                <c:pt idx="0">
                  <c:v>1401.8</c:v>
                </c:pt>
                <c:pt idx="1">
                  <c:v>1446.1</c:v>
                </c:pt>
                <c:pt idx="2">
                  <c:v>1443.6</c:v>
                </c:pt>
                <c:pt idx="3">
                  <c:v>1657.6</c:v>
                </c:pt>
                <c:pt idx="4">
                  <c:v>2018.2</c:v>
                </c:pt>
                <c:pt idx="5">
                  <c:v>2260.5</c:v>
                </c:pt>
                <c:pt idx="7">
                  <c:v>1609.2</c:v>
                </c:pt>
                <c:pt idx="8">
                  <c:v>2281.1</c:v>
                </c:pt>
                <c:pt idx="9">
                  <c:v>2070.6</c:v>
                </c:pt>
                <c:pt idx="10">
                  <c:v>2153.3000000000002</c:v>
                </c:pt>
                <c:pt idx="11">
                  <c:v>2094.3000000000002</c:v>
                </c:pt>
                <c:pt idx="13">
                  <c:v>2328.1</c:v>
                </c:pt>
                <c:pt idx="14">
                  <c:v>2364.8000000000002</c:v>
                </c:pt>
                <c:pt idx="15">
                  <c:v>2666.5</c:v>
                </c:pt>
                <c:pt idx="16">
                  <c:v>2865.2</c:v>
                </c:pt>
                <c:pt idx="17">
                  <c:v>2850.9</c:v>
                </c:pt>
                <c:pt idx="18">
                  <c:v>2912.7</c:v>
                </c:pt>
                <c:pt idx="19">
                  <c:v>3153.5</c:v>
                </c:pt>
                <c:pt idx="20">
                  <c:v>3353.2</c:v>
                </c:pt>
                <c:pt idx="22">
                  <c:v>2821.2</c:v>
                </c:pt>
                <c:pt idx="23">
                  <c:v>2685.8</c:v>
                </c:pt>
                <c:pt idx="24">
                  <c:v>3170.2</c:v>
                </c:pt>
                <c:pt idx="25">
                  <c:v>3020.9</c:v>
                </c:pt>
                <c:pt idx="26">
                  <c:v>3173.4</c:v>
                </c:pt>
                <c:pt idx="27">
                  <c:v>3098.7</c:v>
                </c:pt>
                <c:pt idx="28">
                  <c:v>3208.2</c:v>
                </c:pt>
                <c:pt idx="29">
                  <c:v>3410.3</c:v>
                </c:pt>
                <c:pt idx="30">
                  <c:v>3286.9</c:v>
                </c:pt>
                <c:pt idx="31">
                  <c:v>3238.5</c:v>
                </c:pt>
                <c:pt idx="32">
                  <c:v>3662.1</c:v>
                </c:pt>
                <c:pt idx="33">
                  <c:v>3869.3</c:v>
                </c:pt>
                <c:pt idx="34">
                  <c:v>3817.8</c:v>
                </c:pt>
                <c:pt idx="35">
                  <c:v>4535.6000000000004</c:v>
                </c:pt>
                <c:pt idx="36">
                  <c:v>4176.2</c:v>
                </c:pt>
              </c:numCache>
            </c:numRef>
          </c:val>
          <c:extLst xmlns:c16r2="http://schemas.microsoft.com/office/drawing/2015/06/chart">
            <c:ext xmlns:c16="http://schemas.microsoft.com/office/drawing/2014/chart" uri="{C3380CC4-5D6E-409C-BE32-E72D297353CC}">
              <c16:uniqueId val="{00000002-2161-46A1-835B-8E985EDDBAF0}"/>
            </c:ext>
          </c:extLst>
        </c:ser>
        <c:dLbls/>
        <c:marker val="1"/>
        <c:axId val="145952128"/>
        <c:axId val="145958016"/>
      </c:lineChart>
      <c:catAx>
        <c:axId val="1459521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958016"/>
        <c:crosses val="autoZero"/>
        <c:auto val="1"/>
        <c:lblAlgn val="ctr"/>
        <c:lblOffset val="100"/>
      </c:catAx>
      <c:valAx>
        <c:axId val="145958016"/>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952128"/>
        <c:crosses val="autoZero"/>
        <c:crossBetween val="between"/>
      </c:valAx>
      <c:valAx>
        <c:axId val="145959552"/>
        <c:scaling>
          <c:orientation val="minMax"/>
          <c:max val="100"/>
        </c:scaling>
        <c:axPos val="r"/>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973632"/>
        <c:crosses val="max"/>
        <c:crossBetween val="between"/>
      </c:valAx>
      <c:catAx>
        <c:axId val="145973632"/>
        <c:scaling>
          <c:orientation val="minMax"/>
        </c:scaling>
        <c:delete val="1"/>
        <c:axPos val="b"/>
        <c:majorGridlines>
          <c:spPr>
            <a:ln w="9525" cap="flat" cmpd="sng" algn="ctr">
              <a:solidFill>
                <a:schemeClr val="accent4">
                  <a:lumMod val="40000"/>
                  <a:lumOff val="60000"/>
                </a:schemeClr>
              </a:solidFill>
              <a:round/>
            </a:ln>
            <a:effectLst/>
          </c:spPr>
        </c:majorGridlines>
        <c:numFmt formatCode="General" sourceLinked="1"/>
        <c:tickLblPos val="none"/>
        <c:crossAx val="145959552"/>
        <c:crosses val="autoZero"/>
        <c:auto val="1"/>
        <c:lblAlgn val="ctr"/>
        <c:lblOffset val="100"/>
      </c:catAx>
      <c:spPr>
        <a:solidFill>
          <a:schemeClr val="accent4">
            <a:lumMod val="20000"/>
            <a:lumOff val="80000"/>
          </a:schemeClr>
        </a:solidFill>
        <a:ln>
          <a:solidFill>
            <a:schemeClr val="accent4">
              <a:lumMod val="40000"/>
              <a:lumOff val="60000"/>
            </a:schemeClr>
          </a:solidFill>
        </a:ln>
        <a:effectLst/>
      </c:spPr>
    </c:plotArea>
    <c:legend>
      <c:legendPos val="b"/>
      <c:legendEntry>
        <c:idx val="0"/>
        <c:delete val="1"/>
      </c:legendEntry>
      <c:layout>
        <c:manualLayout>
          <c:xMode val="edge"/>
          <c:yMode val="edge"/>
          <c:x val="3.6860393915454986E-3"/>
          <c:y val="0"/>
          <c:w val="7.2108975257893504E-2"/>
          <c:h val="0.11594663331810853"/>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6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888796418500425"/>
          <c:y val="0.11844932754727405"/>
          <c:w val="0.83662811807148885"/>
          <c:h val="0.74682686893251993"/>
        </c:manualLayout>
      </c:layout>
      <c:lineChart>
        <c:grouping val="standard"/>
        <c:ser>
          <c:idx val="0"/>
          <c:order val="0"/>
          <c:spPr>
            <a:ln w="28575" cap="rnd">
              <a:solidFill>
                <a:srgbClr val="7030A0"/>
              </a:solidFill>
              <a:round/>
            </a:ln>
            <a:effectLst/>
          </c:spPr>
          <c:marker>
            <c:symbol val="circle"/>
            <c:size val="5"/>
            <c:spPr>
              <a:solidFill>
                <a:srgbClr val="C0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Лист1!$A$62:$A$65</c:f>
              <c:strCache>
                <c:ptCount val="4"/>
                <c:pt idx="0">
                  <c:v>2019г.</c:v>
                </c:pt>
                <c:pt idx="1">
                  <c:v>2020г.</c:v>
                </c:pt>
                <c:pt idx="2">
                  <c:v>2021г.</c:v>
                </c:pt>
                <c:pt idx="3">
                  <c:v>2022г.</c:v>
                </c:pt>
              </c:strCache>
            </c:strRef>
          </c:cat>
          <c:val>
            <c:numRef>
              <c:f>Лист1!$B$62:$B$65</c:f>
              <c:numCache>
                <c:formatCode>General</c:formatCode>
                <c:ptCount val="4"/>
                <c:pt idx="0">
                  <c:v>53</c:v>
                </c:pt>
                <c:pt idx="1">
                  <c:v>54.8</c:v>
                </c:pt>
                <c:pt idx="2">
                  <c:v>56.4</c:v>
                </c:pt>
                <c:pt idx="3">
                  <c:v>56.6</c:v>
                </c:pt>
              </c:numCache>
            </c:numRef>
          </c:val>
          <c:extLst xmlns:c16r2="http://schemas.microsoft.com/office/drawing/2015/06/chart">
            <c:ext xmlns:c16="http://schemas.microsoft.com/office/drawing/2014/chart" uri="{C3380CC4-5D6E-409C-BE32-E72D297353CC}">
              <c16:uniqueId val="{00000000-8182-4369-82ED-7A6CA379CCB6}"/>
            </c:ext>
          </c:extLst>
        </c:ser>
        <c:dLbls/>
        <c:marker val="1"/>
        <c:axId val="146291328"/>
        <c:axId val="146440576"/>
      </c:lineChart>
      <c:catAx>
        <c:axId val="14629132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440576"/>
        <c:crosses val="autoZero"/>
        <c:auto val="1"/>
        <c:lblAlgn val="ctr"/>
        <c:lblOffset val="100"/>
      </c:catAx>
      <c:valAx>
        <c:axId val="146440576"/>
        <c:scaling>
          <c:orientation val="minMax"/>
          <c:max val="60"/>
          <c:min val="52"/>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291328"/>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Лист2!$B$4</c:f>
              <c:strCache>
                <c:ptCount val="1"/>
                <c:pt idx="0">
                  <c:v>Воронежская область</c:v>
                </c:pt>
              </c:strCache>
            </c:strRef>
          </c:tx>
          <c:spPr>
            <a:solidFill>
              <a:srgbClr val="0066CC"/>
            </a:solidFill>
            <a:ln>
              <a:solidFill>
                <a:srgbClr val="0000FF"/>
              </a:solidFill>
            </a:ln>
            <a:effectLst/>
          </c:spPr>
          <c:dLbls>
            <c:spPr>
              <a:solidFill>
                <a:schemeClr val="accent1">
                  <a:lumMod val="20000"/>
                  <a:lumOff val="80000"/>
                </a:schemeClr>
              </a:solidFill>
              <a:ln>
                <a:solidFill>
                  <a:srgbClr val="0066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Лист2!$A$5:$A$13</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Лист2!$B$5:$B$13</c:f>
              <c:numCache>
                <c:formatCode>General</c:formatCode>
                <c:ptCount val="9"/>
                <c:pt idx="0">
                  <c:v>70</c:v>
                </c:pt>
                <c:pt idx="1">
                  <c:v>52</c:v>
                </c:pt>
                <c:pt idx="2">
                  <c:v>55</c:v>
                </c:pt>
                <c:pt idx="3">
                  <c:v>66</c:v>
                </c:pt>
                <c:pt idx="4">
                  <c:v>62</c:v>
                </c:pt>
                <c:pt idx="5">
                  <c:v>60</c:v>
                </c:pt>
                <c:pt idx="6">
                  <c:v>59</c:v>
                </c:pt>
                <c:pt idx="7">
                  <c:v>47</c:v>
                </c:pt>
                <c:pt idx="8">
                  <c:v>44</c:v>
                </c:pt>
              </c:numCache>
            </c:numRef>
          </c:val>
          <c:extLst xmlns:c16r2="http://schemas.microsoft.com/office/drawing/2015/06/chart">
            <c:ext xmlns:c16="http://schemas.microsoft.com/office/drawing/2014/chart" uri="{C3380CC4-5D6E-409C-BE32-E72D297353CC}">
              <c16:uniqueId val="{00000000-FD5A-4C82-9DC1-D9F3C7D675EC}"/>
            </c:ext>
          </c:extLst>
        </c:ser>
        <c:ser>
          <c:idx val="1"/>
          <c:order val="1"/>
          <c:tx>
            <c:strRef>
              <c:f>Лист2!$C$4</c:f>
              <c:strCache>
                <c:ptCount val="1"/>
                <c:pt idx="0">
                  <c:v>г. Воронеж</c:v>
                </c:pt>
              </c:strCache>
            </c:strRef>
          </c:tx>
          <c:spPr>
            <a:solidFill>
              <a:srgbClr val="CC66FF"/>
            </a:solidFill>
            <a:ln>
              <a:solidFill>
                <a:srgbClr val="7030A0"/>
              </a:solidFill>
            </a:ln>
            <a:effectLst/>
          </c:spPr>
          <c:dLbls>
            <c:spPr>
              <a:solidFill>
                <a:schemeClr val="accent4">
                  <a:lumMod val="20000"/>
                  <a:lumOff val="80000"/>
                </a:schemeClr>
              </a:solidFill>
              <a:ln>
                <a:solidFill>
                  <a:srgbClr val="7030A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Лист2!$A$5:$A$13</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Лист2!$C$5:$C$13</c:f>
              <c:numCache>
                <c:formatCode>General</c:formatCode>
                <c:ptCount val="9"/>
                <c:pt idx="0">
                  <c:v>64</c:v>
                </c:pt>
                <c:pt idx="1">
                  <c:v>53</c:v>
                </c:pt>
                <c:pt idx="2">
                  <c:v>58</c:v>
                </c:pt>
                <c:pt idx="3">
                  <c:v>68</c:v>
                </c:pt>
                <c:pt idx="4">
                  <c:v>55</c:v>
                </c:pt>
                <c:pt idx="5">
                  <c:v>54</c:v>
                </c:pt>
                <c:pt idx="6">
                  <c:v>55</c:v>
                </c:pt>
                <c:pt idx="7">
                  <c:v>42</c:v>
                </c:pt>
                <c:pt idx="8">
                  <c:v>46</c:v>
                </c:pt>
              </c:numCache>
            </c:numRef>
          </c:val>
          <c:extLst xmlns:c16r2="http://schemas.microsoft.com/office/drawing/2015/06/chart">
            <c:ext xmlns:c16="http://schemas.microsoft.com/office/drawing/2014/chart" uri="{C3380CC4-5D6E-409C-BE32-E72D297353CC}">
              <c16:uniqueId val="{00000002-FD5A-4C82-9DC1-D9F3C7D675EC}"/>
            </c:ext>
          </c:extLst>
        </c:ser>
        <c:dLbls/>
        <c:gapWidth val="239"/>
        <c:overlap val="2"/>
        <c:axId val="147601664"/>
        <c:axId val="147611648"/>
      </c:barChart>
      <c:catAx>
        <c:axId val="1476016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611648"/>
        <c:crosses val="autoZero"/>
        <c:auto val="1"/>
        <c:lblAlgn val="ctr"/>
        <c:lblOffset val="100"/>
      </c:catAx>
      <c:valAx>
        <c:axId val="147611648"/>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601664"/>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38881976921348416"/>
          <c:y val="0.81541896279987891"/>
          <c:w val="0.21983264524370275"/>
          <c:h val="9.4747242982287483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Лист2!$B$22</c:f>
              <c:strCache>
                <c:ptCount val="1"/>
                <c:pt idx="0">
                  <c:v>2019г.</c:v>
                </c:pt>
              </c:strCache>
            </c:strRef>
          </c:tx>
          <c:spPr>
            <a:solidFill>
              <a:schemeClr val="tx2">
                <a:lumMod val="60000"/>
                <a:lumOff val="40000"/>
              </a:schemeClr>
            </a:solidFill>
            <a:ln>
              <a:solidFill>
                <a:srgbClr val="0000FF"/>
              </a:solidFill>
            </a:ln>
            <a:effectLst/>
          </c:spPr>
          <c:dLbls>
            <c:spPr>
              <a:solidFill>
                <a:schemeClr val="accent1">
                  <a:lumMod val="20000"/>
                  <a:lumOff val="80000"/>
                </a:schemeClr>
              </a:solidFill>
              <a:ln>
                <a:solidFill>
                  <a:schemeClr val="tx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Лист2!$B$23:$B$31</c:f>
              <c:numCache>
                <c:formatCode>General</c:formatCode>
                <c:ptCount val="9"/>
                <c:pt idx="0">
                  <c:v>63</c:v>
                </c:pt>
                <c:pt idx="1">
                  <c:v>58</c:v>
                </c:pt>
                <c:pt idx="2">
                  <c:v>56</c:v>
                </c:pt>
                <c:pt idx="3">
                  <c:v>74</c:v>
                </c:pt>
                <c:pt idx="4">
                  <c:v>51</c:v>
                </c:pt>
                <c:pt idx="5">
                  <c:v>54</c:v>
                </c:pt>
                <c:pt idx="6">
                  <c:v>50</c:v>
                </c:pt>
                <c:pt idx="7">
                  <c:v>39</c:v>
                </c:pt>
                <c:pt idx="8">
                  <c:v>34</c:v>
                </c:pt>
              </c:numCache>
            </c:numRef>
          </c:val>
          <c:extLst xmlns:c16r2="http://schemas.microsoft.com/office/drawing/2015/06/chart">
            <c:ext xmlns:c16="http://schemas.microsoft.com/office/drawing/2014/chart" uri="{C3380CC4-5D6E-409C-BE32-E72D297353CC}">
              <c16:uniqueId val="{00000000-2C47-4F0A-8708-7302A626F155}"/>
            </c:ext>
          </c:extLst>
        </c:ser>
        <c:ser>
          <c:idx val="1"/>
          <c:order val="1"/>
          <c:tx>
            <c:strRef>
              <c:f>Лист2!$C$22</c:f>
              <c:strCache>
                <c:ptCount val="1"/>
                <c:pt idx="0">
                  <c:v>2020г.</c:v>
                </c:pt>
              </c:strCache>
            </c:strRef>
          </c:tx>
          <c:spPr>
            <a:solidFill>
              <a:srgbClr val="FF99FF"/>
            </a:solidFill>
            <a:ln>
              <a:solidFill>
                <a:srgbClr val="CC66FF"/>
              </a:solidFill>
            </a:ln>
            <a:effectLst/>
          </c:spPr>
          <c:dLbls>
            <c:spPr>
              <a:solidFill>
                <a:srgbClr val="FFCCFF"/>
              </a:solidFill>
              <a:ln>
                <a:solidFill>
                  <a:srgbClr val="CC66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Лист2!$C$23:$C$31</c:f>
              <c:numCache>
                <c:formatCode>General</c:formatCode>
                <c:ptCount val="9"/>
                <c:pt idx="0">
                  <c:v>64</c:v>
                </c:pt>
                <c:pt idx="1">
                  <c:v>62</c:v>
                </c:pt>
                <c:pt idx="2">
                  <c:v>64</c:v>
                </c:pt>
                <c:pt idx="3">
                  <c:v>67</c:v>
                </c:pt>
                <c:pt idx="4">
                  <c:v>51</c:v>
                </c:pt>
                <c:pt idx="5">
                  <c:v>51</c:v>
                </c:pt>
                <c:pt idx="6">
                  <c:v>55</c:v>
                </c:pt>
                <c:pt idx="7">
                  <c:v>39</c:v>
                </c:pt>
                <c:pt idx="8">
                  <c:v>36</c:v>
                </c:pt>
              </c:numCache>
            </c:numRef>
          </c:val>
          <c:extLst xmlns:c16r2="http://schemas.microsoft.com/office/drawing/2015/06/chart">
            <c:ext xmlns:c16="http://schemas.microsoft.com/office/drawing/2014/chart" uri="{C3380CC4-5D6E-409C-BE32-E72D297353CC}">
              <c16:uniqueId val="{00000001-2C47-4F0A-8708-7302A626F155}"/>
            </c:ext>
          </c:extLst>
        </c:ser>
        <c:ser>
          <c:idx val="2"/>
          <c:order val="2"/>
          <c:tx>
            <c:strRef>
              <c:f>Лист2!$D$22</c:f>
              <c:strCache>
                <c:ptCount val="1"/>
                <c:pt idx="0">
                  <c:v>2021г.</c:v>
                </c:pt>
              </c:strCache>
            </c:strRef>
          </c:tx>
          <c:spPr>
            <a:solidFill>
              <a:schemeClr val="accent3"/>
            </a:solidFill>
            <a:ln>
              <a:solidFill>
                <a:srgbClr val="008000"/>
              </a:solidFill>
            </a:ln>
            <a:effectLst/>
          </c:spPr>
          <c:dLbls>
            <c:spPr>
              <a:solidFill>
                <a:schemeClr val="accent3">
                  <a:lumMod val="40000"/>
                  <a:lumOff val="60000"/>
                </a:schemeClr>
              </a:solidFill>
              <a:ln>
                <a:solidFill>
                  <a:srgbClr val="008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Лист2!$D$23:$D$31</c:f>
              <c:numCache>
                <c:formatCode>General</c:formatCode>
                <c:ptCount val="9"/>
                <c:pt idx="0">
                  <c:v>61</c:v>
                </c:pt>
                <c:pt idx="1">
                  <c:v>59</c:v>
                </c:pt>
                <c:pt idx="2">
                  <c:v>55</c:v>
                </c:pt>
                <c:pt idx="3">
                  <c:v>64</c:v>
                </c:pt>
                <c:pt idx="4">
                  <c:v>52</c:v>
                </c:pt>
                <c:pt idx="5">
                  <c:v>53</c:v>
                </c:pt>
                <c:pt idx="6">
                  <c:v>50</c:v>
                </c:pt>
                <c:pt idx="7">
                  <c:v>36</c:v>
                </c:pt>
                <c:pt idx="8">
                  <c:v>43</c:v>
                </c:pt>
              </c:numCache>
            </c:numRef>
          </c:val>
          <c:extLst xmlns:c16r2="http://schemas.microsoft.com/office/drawing/2015/06/chart">
            <c:ext xmlns:c16="http://schemas.microsoft.com/office/drawing/2014/chart" uri="{C3380CC4-5D6E-409C-BE32-E72D297353CC}">
              <c16:uniqueId val="{00000002-2C47-4F0A-8708-7302A626F155}"/>
            </c:ext>
          </c:extLst>
        </c:ser>
        <c:ser>
          <c:idx val="3"/>
          <c:order val="3"/>
          <c:tx>
            <c:strRef>
              <c:f>Лист2!$E$22</c:f>
              <c:strCache>
                <c:ptCount val="1"/>
                <c:pt idx="0">
                  <c:v>2022г.</c:v>
                </c:pt>
              </c:strCache>
            </c:strRef>
          </c:tx>
          <c:spPr>
            <a:solidFill>
              <a:srgbClr val="FFFF00"/>
            </a:solidFill>
            <a:ln>
              <a:solidFill>
                <a:srgbClr val="FFC000"/>
              </a:solidFill>
            </a:ln>
            <a:effectLst/>
          </c:spPr>
          <c:dLbls>
            <c:spPr>
              <a:solidFill>
                <a:srgbClr val="FFFF99"/>
              </a:solidFill>
              <a:ln>
                <a:solidFill>
                  <a:srgbClr val="FFC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Лист2!$E$23:$E$31</c:f>
              <c:numCache>
                <c:formatCode>General</c:formatCode>
                <c:ptCount val="9"/>
                <c:pt idx="0">
                  <c:v>64</c:v>
                </c:pt>
                <c:pt idx="1">
                  <c:v>53</c:v>
                </c:pt>
                <c:pt idx="2">
                  <c:v>58</c:v>
                </c:pt>
                <c:pt idx="3">
                  <c:v>68</c:v>
                </c:pt>
                <c:pt idx="4">
                  <c:v>55</c:v>
                </c:pt>
                <c:pt idx="5">
                  <c:v>54</c:v>
                </c:pt>
                <c:pt idx="6">
                  <c:v>55</c:v>
                </c:pt>
                <c:pt idx="7">
                  <c:v>42</c:v>
                </c:pt>
                <c:pt idx="8">
                  <c:v>46</c:v>
                </c:pt>
              </c:numCache>
            </c:numRef>
          </c:val>
          <c:extLst xmlns:c16r2="http://schemas.microsoft.com/office/drawing/2015/06/chart">
            <c:ext xmlns:c16="http://schemas.microsoft.com/office/drawing/2014/chart" uri="{C3380CC4-5D6E-409C-BE32-E72D297353CC}">
              <c16:uniqueId val="{00000003-2C47-4F0A-8708-7302A626F155}"/>
            </c:ext>
          </c:extLst>
        </c:ser>
        <c:dLbls/>
        <c:gapWidth val="219"/>
        <c:overlap val="1"/>
        <c:axId val="119768960"/>
        <c:axId val="119770496"/>
      </c:barChart>
      <c:catAx>
        <c:axId val="11976896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9770496"/>
        <c:crosses val="autoZero"/>
        <c:auto val="1"/>
        <c:lblAlgn val="ctr"/>
        <c:lblOffset val="100"/>
      </c:catAx>
      <c:valAx>
        <c:axId val="119770496"/>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19768960"/>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37689714933171337"/>
          <c:y val="0.77609653304292969"/>
          <c:w val="0.20117524372784426"/>
          <c:h val="0.10532083653583427"/>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spPr>
            <a:solidFill>
              <a:srgbClr val="339966"/>
            </a:solidFill>
            <a:ln>
              <a:solidFill>
                <a:schemeClr val="accent3">
                  <a:lumMod val="50000"/>
                </a:schemeClr>
              </a:solidFill>
            </a:ln>
            <a:effectLst/>
          </c:spPr>
          <c:dLbls>
            <c:spPr>
              <a:solidFill>
                <a:schemeClr val="accent3">
                  <a:lumMod val="40000"/>
                  <a:lumOff val="60000"/>
                </a:schemeClr>
              </a:solidFill>
              <a:ln>
                <a:solidFill>
                  <a:schemeClr val="accent3">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Лист1!$A$3:$A$36</c:f>
              <c:strCache>
                <c:ptCount val="34"/>
                <c:pt idx="0">
                  <c:v>Таловский МР</c:v>
                </c:pt>
                <c:pt idx="1">
                  <c:v>Новоусманский МР</c:v>
                </c:pt>
                <c:pt idx="2">
                  <c:v>Бобровский МР</c:v>
                </c:pt>
                <c:pt idx="3">
                  <c:v>Новохоперский МР</c:v>
                </c:pt>
                <c:pt idx="4">
                  <c:v>ГО г. Нововоронеж</c:v>
                </c:pt>
                <c:pt idx="5">
                  <c:v>Каширский МР</c:v>
                </c:pt>
                <c:pt idx="6">
                  <c:v>Бутурлиновский МР</c:v>
                </c:pt>
                <c:pt idx="7">
                  <c:v>Грибановский МР</c:v>
                </c:pt>
                <c:pt idx="8">
                  <c:v>Петропавловский МР</c:v>
                </c:pt>
                <c:pt idx="9">
                  <c:v>Каменский МР</c:v>
                </c:pt>
                <c:pt idx="10">
                  <c:v>Нижнедевицкий МР</c:v>
                </c:pt>
                <c:pt idx="11">
                  <c:v>Панинский МР</c:v>
                </c:pt>
                <c:pt idx="12">
                  <c:v>Поворинский МР</c:v>
                </c:pt>
                <c:pt idx="13">
                  <c:v>Борисоглебский ГО</c:v>
                </c:pt>
                <c:pt idx="14">
                  <c:v>Аннинский МР</c:v>
                </c:pt>
                <c:pt idx="15">
                  <c:v>Россошанский МР</c:v>
                </c:pt>
                <c:pt idx="16">
                  <c:v>Хохольский МР</c:v>
                </c:pt>
                <c:pt idx="17">
                  <c:v>Терновский МР</c:v>
                </c:pt>
                <c:pt idx="18">
                  <c:v>Репьевский МР</c:v>
                </c:pt>
                <c:pt idx="19">
                  <c:v>Острогожский МР</c:v>
                </c:pt>
                <c:pt idx="20">
                  <c:v>Лискинский МР</c:v>
                </c:pt>
                <c:pt idx="21">
                  <c:v>Калачеевский МР</c:v>
                </c:pt>
                <c:pt idx="22">
                  <c:v>Верхнехавский МР</c:v>
                </c:pt>
                <c:pt idx="23">
                  <c:v>Верхнемамонский МР</c:v>
                </c:pt>
                <c:pt idx="24">
                  <c:v>Эртильский МР</c:v>
                </c:pt>
                <c:pt idx="25">
                  <c:v>Рамонский МР</c:v>
                </c:pt>
                <c:pt idx="26">
                  <c:v>Богучарский МР</c:v>
                </c:pt>
                <c:pt idx="27">
                  <c:v>Павловский МР</c:v>
                </c:pt>
                <c:pt idx="28">
                  <c:v>Семилукский МР</c:v>
                </c:pt>
                <c:pt idx="29">
                  <c:v>Подгоренский МР</c:v>
                </c:pt>
                <c:pt idx="30">
                  <c:v>Воробьевский МР</c:v>
                </c:pt>
                <c:pt idx="31">
                  <c:v>Кантемировский МР</c:v>
                </c:pt>
                <c:pt idx="32">
                  <c:v>Ольховатский МР</c:v>
                </c:pt>
                <c:pt idx="33">
                  <c:v>ГО г. Воронеж</c:v>
                </c:pt>
              </c:strCache>
            </c:strRef>
          </c:cat>
          <c:val>
            <c:numRef>
              <c:f>Лист1!$B$3:$B$36</c:f>
              <c:numCache>
                <c:formatCode>#,##0.0</c:formatCode>
                <c:ptCount val="34"/>
                <c:pt idx="0">
                  <c:v>91.4</c:v>
                </c:pt>
                <c:pt idx="1">
                  <c:v>90.9</c:v>
                </c:pt>
                <c:pt idx="2">
                  <c:v>90.8</c:v>
                </c:pt>
                <c:pt idx="3">
                  <c:v>90.6</c:v>
                </c:pt>
                <c:pt idx="4">
                  <c:v>90.3</c:v>
                </c:pt>
                <c:pt idx="5">
                  <c:v>90.3</c:v>
                </c:pt>
                <c:pt idx="6">
                  <c:v>89.9</c:v>
                </c:pt>
                <c:pt idx="7">
                  <c:v>89.5</c:v>
                </c:pt>
                <c:pt idx="8">
                  <c:v>89.3</c:v>
                </c:pt>
                <c:pt idx="9">
                  <c:v>89.2</c:v>
                </c:pt>
                <c:pt idx="10">
                  <c:v>89.1</c:v>
                </c:pt>
                <c:pt idx="11">
                  <c:v>88.9</c:v>
                </c:pt>
                <c:pt idx="12">
                  <c:v>88.1</c:v>
                </c:pt>
                <c:pt idx="13">
                  <c:v>87.7</c:v>
                </c:pt>
                <c:pt idx="14">
                  <c:v>87.3</c:v>
                </c:pt>
                <c:pt idx="15">
                  <c:v>87.3</c:v>
                </c:pt>
                <c:pt idx="16">
                  <c:v>87.1</c:v>
                </c:pt>
                <c:pt idx="17">
                  <c:v>86.9</c:v>
                </c:pt>
                <c:pt idx="18">
                  <c:v>86.8</c:v>
                </c:pt>
                <c:pt idx="19">
                  <c:v>86.5</c:v>
                </c:pt>
                <c:pt idx="20">
                  <c:v>86.4</c:v>
                </c:pt>
                <c:pt idx="21">
                  <c:v>86.2</c:v>
                </c:pt>
                <c:pt idx="22" formatCode="General">
                  <c:v>86</c:v>
                </c:pt>
                <c:pt idx="23">
                  <c:v>85.5</c:v>
                </c:pt>
                <c:pt idx="24">
                  <c:v>85.4</c:v>
                </c:pt>
                <c:pt idx="25">
                  <c:v>85.3</c:v>
                </c:pt>
                <c:pt idx="26">
                  <c:v>85.2</c:v>
                </c:pt>
                <c:pt idx="27" formatCode="General">
                  <c:v>85</c:v>
                </c:pt>
                <c:pt idx="28" formatCode="General">
                  <c:v>85</c:v>
                </c:pt>
                <c:pt idx="29">
                  <c:v>84.7</c:v>
                </c:pt>
                <c:pt idx="30">
                  <c:v>83.9</c:v>
                </c:pt>
                <c:pt idx="31">
                  <c:v>83.9</c:v>
                </c:pt>
                <c:pt idx="32">
                  <c:v>83.7</c:v>
                </c:pt>
                <c:pt idx="33">
                  <c:v>82.2</c:v>
                </c:pt>
              </c:numCache>
            </c:numRef>
          </c:val>
          <c:extLst xmlns:c16r2="http://schemas.microsoft.com/office/drawing/2015/06/chart">
            <c:ext xmlns:c16="http://schemas.microsoft.com/office/drawing/2014/chart" uri="{C3380CC4-5D6E-409C-BE32-E72D297353CC}">
              <c16:uniqueId val="{00000000-2C9F-45C1-8BF9-645C0A299453}"/>
            </c:ext>
          </c:extLst>
        </c:ser>
        <c:dLbls/>
        <c:gapWidth val="102"/>
        <c:overlap val="-27"/>
        <c:axId val="147614336"/>
        <c:axId val="148055168"/>
      </c:barChart>
      <c:catAx>
        <c:axId val="14761433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8055168"/>
        <c:crosses val="autoZero"/>
        <c:auto val="1"/>
        <c:lblAlgn val="ctr"/>
        <c:lblOffset val="100"/>
      </c:catAx>
      <c:valAx>
        <c:axId val="148055168"/>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7614336"/>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инвестиции!$C$3:$C$4</c:f>
              <c:strCache>
                <c:ptCount val="2"/>
                <c:pt idx="1">
                  <c:v>2022</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инвестиции!$A$5:$A$33</c:f>
              <c:strCache>
                <c:ptCount val="29"/>
                <c:pt idx="0">
                  <c:v>Поворинский МР</c:v>
                </c:pt>
                <c:pt idx="1">
                  <c:v>Верхнемамонский МР</c:v>
                </c:pt>
                <c:pt idx="2">
                  <c:v>ГО г. Воронеж</c:v>
                </c:pt>
                <c:pt idx="3">
                  <c:v>Острогожский МР</c:v>
                </c:pt>
                <c:pt idx="4">
                  <c:v>Верхнехавский МР</c:v>
                </c:pt>
                <c:pt idx="5">
                  <c:v>Бобровский МР</c:v>
                </c:pt>
                <c:pt idx="6">
                  <c:v>Аннинский МР</c:v>
                </c:pt>
                <c:pt idx="7">
                  <c:v>Бутурлиновский МР</c:v>
                </c:pt>
                <c:pt idx="8">
                  <c:v>Кантемировский МР</c:v>
                </c:pt>
                <c:pt idx="9">
                  <c:v>Хохольский МР</c:v>
                </c:pt>
                <c:pt idx="10">
                  <c:v>Нижнедевицкий МР</c:v>
                </c:pt>
                <c:pt idx="11">
                  <c:v>Россошанский МР</c:v>
                </c:pt>
                <c:pt idx="12">
                  <c:v>Лискинский МР</c:v>
                </c:pt>
                <c:pt idx="13">
                  <c:v>Подгоренский МР</c:v>
                </c:pt>
                <c:pt idx="14">
                  <c:v>Воробьевский МР</c:v>
                </c:pt>
                <c:pt idx="15">
                  <c:v>Ольховатский МР</c:v>
                </c:pt>
                <c:pt idx="16">
                  <c:v>Каменский МР</c:v>
                </c:pt>
                <c:pt idx="17">
                  <c:v>Панинский МР</c:v>
                </c:pt>
                <c:pt idx="18">
                  <c:v>Новохоперский МР</c:v>
                </c:pt>
                <c:pt idx="19">
                  <c:v>Таловский МР</c:v>
                </c:pt>
                <c:pt idx="20">
                  <c:v>Каширский МР</c:v>
                </c:pt>
                <c:pt idx="21">
                  <c:v>Эртильский МР</c:v>
                </c:pt>
                <c:pt idx="22">
                  <c:v>Семилукский МР</c:v>
                </c:pt>
                <c:pt idx="23">
                  <c:v>Борисоглебский ГО</c:v>
                </c:pt>
                <c:pt idx="24">
                  <c:v>Богучарский МР</c:v>
                </c:pt>
                <c:pt idx="25">
                  <c:v>Грибановский МР</c:v>
                </c:pt>
                <c:pt idx="26">
                  <c:v>Терновский МР</c:v>
                </c:pt>
                <c:pt idx="27">
                  <c:v>Петропавловский МР</c:v>
                </c:pt>
                <c:pt idx="28">
                  <c:v>Репьевский МР</c:v>
                </c:pt>
              </c:strCache>
            </c:strRef>
          </c:cat>
          <c:val>
            <c:numRef>
              <c:f>инвестиции!$C$5:$C$33</c:f>
              <c:numCache>
                <c:formatCode>#,##0.0</c:formatCode>
                <c:ptCount val="29"/>
                <c:pt idx="0">
                  <c:v>88.3</c:v>
                </c:pt>
                <c:pt idx="1">
                  <c:v>76.5</c:v>
                </c:pt>
                <c:pt idx="2">
                  <c:v>71.900000000000006</c:v>
                </c:pt>
                <c:pt idx="3">
                  <c:v>67.099999999999994</c:v>
                </c:pt>
                <c:pt idx="4">
                  <c:v>65.400000000000006</c:v>
                </c:pt>
                <c:pt idx="5">
                  <c:v>54.5</c:v>
                </c:pt>
                <c:pt idx="6">
                  <c:v>44.4</c:v>
                </c:pt>
                <c:pt idx="7">
                  <c:v>43.9</c:v>
                </c:pt>
                <c:pt idx="8">
                  <c:v>41.2</c:v>
                </c:pt>
                <c:pt idx="9">
                  <c:v>36.6</c:v>
                </c:pt>
                <c:pt idx="10">
                  <c:v>35.6</c:v>
                </c:pt>
                <c:pt idx="11">
                  <c:v>35.6</c:v>
                </c:pt>
                <c:pt idx="12">
                  <c:v>34.6</c:v>
                </c:pt>
                <c:pt idx="13">
                  <c:v>33.800000000000011</c:v>
                </c:pt>
                <c:pt idx="14">
                  <c:v>33.300000000000011</c:v>
                </c:pt>
                <c:pt idx="15">
                  <c:v>30.9</c:v>
                </c:pt>
                <c:pt idx="16">
                  <c:v>29.5</c:v>
                </c:pt>
                <c:pt idx="17">
                  <c:v>26.9</c:v>
                </c:pt>
                <c:pt idx="18">
                  <c:v>23.6</c:v>
                </c:pt>
                <c:pt idx="19">
                  <c:v>22.3</c:v>
                </c:pt>
                <c:pt idx="20">
                  <c:v>21.1</c:v>
                </c:pt>
                <c:pt idx="21">
                  <c:v>19.3</c:v>
                </c:pt>
                <c:pt idx="22">
                  <c:v>16.8</c:v>
                </c:pt>
                <c:pt idx="23">
                  <c:v>15.6</c:v>
                </c:pt>
                <c:pt idx="24">
                  <c:v>10.1</c:v>
                </c:pt>
                <c:pt idx="25">
                  <c:v>9.5</c:v>
                </c:pt>
                <c:pt idx="26">
                  <c:v>6.9</c:v>
                </c:pt>
                <c:pt idx="27">
                  <c:v>6.8</c:v>
                </c:pt>
                <c:pt idx="28">
                  <c:v>3.9</c:v>
                </c:pt>
              </c:numCache>
            </c:numRef>
          </c:val>
          <c:extLst xmlns:c16r2="http://schemas.microsoft.com/office/drawing/2015/06/chart">
            <c:ext xmlns:c16="http://schemas.microsoft.com/office/drawing/2014/chart" uri="{C3380CC4-5D6E-409C-BE32-E72D297353CC}">
              <c16:uniqueId val="{00000000-B937-4454-A5FA-A0E9771783D0}"/>
            </c:ext>
          </c:extLst>
        </c:ser>
        <c:dLbls/>
        <c:gapWidth val="105"/>
        <c:axId val="134005504"/>
        <c:axId val="134007040"/>
      </c:barChart>
      <c:lineChart>
        <c:grouping val="standard"/>
        <c:ser>
          <c:idx val="0"/>
          <c:order val="0"/>
          <c:tx>
            <c:strRef>
              <c:f>инвестиции!$B$3:$B$4</c:f>
              <c:strCache>
                <c:ptCount val="2"/>
                <c:pt idx="1">
                  <c:v>2021</c:v>
                </c:pt>
              </c:strCache>
            </c:strRef>
          </c:tx>
          <c:spPr>
            <a:ln w="28575" cap="rnd">
              <a:solidFill>
                <a:srgbClr val="800080"/>
              </a:solidFill>
              <a:round/>
            </a:ln>
            <a:effectLst/>
          </c:spPr>
          <c:marker>
            <c:symbol val="circle"/>
            <c:size val="6"/>
            <c:spPr>
              <a:solidFill>
                <a:srgbClr val="FF0000"/>
              </a:solidFill>
              <a:ln w="9525">
                <a:solidFill>
                  <a:srgbClr val="800080"/>
                </a:solidFill>
              </a:ln>
              <a:effectLst/>
            </c:spPr>
          </c:marker>
          <c:cat>
            <c:strRef>
              <c:f>инвестиции!$A$5:$A$33</c:f>
              <c:strCache>
                <c:ptCount val="29"/>
                <c:pt idx="0">
                  <c:v>Поворинский МР</c:v>
                </c:pt>
                <c:pt idx="1">
                  <c:v>Верхнемамонский МР</c:v>
                </c:pt>
                <c:pt idx="2">
                  <c:v>ГО г. Воронеж</c:v>
                </c:pt>
                <c:pt idx="3">
                  <c:v>Острогожский МР</c:v>
                </c:pt>
                <c:pt idx="4">
                  <c:v>Верхнехавский МР</c:v>
                </c:pt>
                <c:pt idx="5">
                  <c:v>Бобровский МР</c:v>
                </c:pt>
                <c:pt idx="6">
                  <c:v>Аннинский МР</c:v>
                </c:pt>
                <c:pt idx="7">
                  <c:v>Бутурлиновский МР</c:v>
                </c:pt>
                <c:pt idx="8">
                  <c:v>Кантемировский МР</c:v>
                </c:pt>
                <c:pt idx="9">
                  <c:v>Хохольский МР</c:v>
                </c:pt>
                <c:pt idx="10">
                  <c:v>Нижнедевицкий МР</c:v>
                </c:pt>
                <c:pt idx="11">
                  <c:v>Россошанский МР</c:v>
                </c:pt>
                <c:pt idx="12">
                  <c:v>Лискинский МР</c:v>
                </c:pt>
                <c:pt idx="13">
                  <c:v>Подгоренский МР</c:v>
                </c:pt>
                <c:pt idx="14">
                  <c:v>Воробьевский МР</c:v>
                </c:pt>
                <c:pt idx="15">
                  <c:v>Ольховатский МР</c:v>
                </c:pt>
                <c:pt idx="16">
                  <c:v>Каменский МР</c:v>
                </c:pt>
                <c:pt idx="17">
                  <c:v>Панинский МР</c:v>
                </c:pt>
                <c:pt idx="18">
                  <c:v>Новохоперский МР</c:v>
                </c:pt>
                <c:pt idx="19">
                  <c:v>Таловский МР</c:v>
                </c:pt>
                <c:pt idx="20">
                  <c:v>Каширский МР</c:v>
                </c:pt>
                <c:pt idx="21">
                  <c:v>Эртильский МР</c:v>
                </c:pt>
                <c:pt idx="22">
                  <c:v>Семилукский МР</c:v>
                </c:pt>
                <c:pt idx="23">
                  <c:v>Борисоглебский ГО</c:v>
                </c:pt>
                <c:pt idx="24">
                  <c:v>Богучарский МР</c:v>
                </c:pt>
                <c:pt idx="25">
                  <c:v>Грибановский МР</c:v>
                </c:pt>
                <c:pt idx="26">
                  <c:v>Терновский МР</c:v>
                </c:pt>
                <c:pt idx="27">
                  <c:v>Петропавловский МР</c:v>
                </c:pt>
                <c:pt idx="28">
                  <c:v>Репьевский МР</c:v>
                </c:pt>
              </c:strCache>
            </c:strRef>
          </c:cat>
          <c:val>
            <c:numRef>
              <c:f>инвестиции!$B$5:$B$33</c:f>
              <c:numCache>
                <c:formatCode>#,##0.0</c:formatCode>
                <c:ptCount val="29"/>
                <c:pt idx="0">
                  <c:v>80.2</c:v>
                </c:pt>
                <c:pt idx="1">
                  <c:v>107</c:v>
                </c:pt>
                <c:pt idx="2">
                  <c:v>70.599999999999994</c:v>
                </c:pt>
                <c:pt idx="3">
                  <c:v>22.4</c:v>
                </c:pt>
                <c:pt idx="4">
                  <c:v>34.5</c:v>
                </c:pt>
                <c:pt idx="5">
                  <c:v>166.8</c:v>
                </c:pt>
                <c:pt idx="6">
                  <c:v>26.9</c:v>
                </c:pt>
                <c:pt idx="7">
                  <c:v>41.6</c:v>
                </c:pt>
                <c:pt idx="8">
                  <c:v>50.3</c:v>
                </c:pt>
                <c:pt idx="9">
                  <c:v>48.8</c:v>
                </c:pt>
                <c:pt idx="10">
                  <c:v>38.800000000000011</c:v>
                </c:pt>
                <c:pt idx="11">
                  <c:v>26.1</c:v>
                </c:pt>
                <c:pt idx="12">
                  <c:v>34.9</c:v>
                </c:pt>
                <c:pt idx="13">
                  <c:v>25.8</c:v>
                </c:pt>
                <c:pt idx="14">
                  <c:v>19</c:v>
                </c:pt>
                <c:pt idx="15">
                  <c:v>16.600000000000001</c:v>
                </c:pt>
                <c:pt idx="16">
                  <c:v>25.5</c:v>
                </c:pt>
                <c:pt idx="17">
                  <c:v>17.100000000000001</c:v>
                </c:pt>
                <c:pt idx="18">
                  <c:v>38.1</c:v>
                </c:pt>
                <c:pt idx="19">
                  <c:v>29</c:v>
                </c:pt>
                <c:pt idx="20">
                  <c:v>13.8</c:v>
                </c:pt>
                <c:pt idx="21">
                  <c:v>21.3</c:v>
                </c:pt>
                <c:pt idx="22">
                  <c:v>26.3</c:v>
                </c:pt>
                <c:pt idx="23">
                  <c:v>14.1</c:v>
                </c:pt>
                <c:pt idx="24">
                  <c:v>9.7000000000000011</c:v>
                </c:pt>
                <c:pt idx="25">
                  <c:v>3</c:v>
                </c:pt>
                <c:pt idx="26">
                  <c:v>14.8</c:v>
                </c:pt>
                <c:pt idx="27">
                  <c:v>4.2</c:v>
                </c:pt>
                <c:pt idx="28">
                  <c:v>4.8</c:v>
                </c:pt>
              </c:numCache>
            </c:numRef>
          </c:val>
          <c:extLst xmlns:c16r2="http://schemas.microsoft.com/office/drawing/2015/06/chart">
            <c:ext xmlns:c16="http://schemas.microsoft.com/office/drawing/2014/chart" uri="{C3380CC4-5D6E-409C-BE32-E72D297353CC}">
              <c16:uniqueId val="{00000001-B937-4454-A5FA-A0E9771783D0}"/>
            </c:ext>
          </c:extLst>
        </c:ser>
        <c:dLbls/>
        <c:marker val="1"/>
        <c:axId val="134005504"/>
        <c:axId val="134007040"/>
      </c:lineChart>
      <c:catAx>
        <c:axId val="134005504"/>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4007040"/>
        <c:crosses val="autoZero"/>
        <c:auto val="1"/>
        <c:lblAlgn val="ctr"/>
        <c:lblOffset val="100"/>
      </c:catAx>
      <c:valAx>
        <c:axId val="134007040"/>
        <c:scaling>
          <c:orientation val="minMax"/>
          <c:min val="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4005504"/>
        <c:crosses val="autoZero"/>
        <c:crossBetween val="between"/>
      </c:valAx>
      <c:spPr>
        <a:solidFill>
          <a:schemeClr val="accent4">
            <a:lumMod val="20000"/>
            <a:lumOff val="80000"/>
          </a:schemeClr>
        </a:solidFill>
        <a:ln>
          <a:noFill/>
        </a:ln>
        <a:effectLst/>
      </c:spPr>
    </c:plotArea>
    <c:legend>
      <c:legendPos val="b"/>
      <c:layout>
        <c:manualLayout>
          <c:xMode val="edge"/>
          <c:yMode val="edge"/>
          <c:x val="0.89214978097671671"/>
          <c:y val="0.12525514065343057"/>
          <c:w val="7.9926932721761088E-2"/>
          <c:h val="0.13305165563677118"/>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spPr>
            <a:solidFill>
              <a:schemeClr val="accent2">
                <a:lumMod val="60000"/>
                <a:lumOff val="40000"/>
              </a:schemeClr>
            </a:solidFill>
            <a:ln>
              <a:solidFill>
                <a:schemeClr val="accent3">
                  <a:lumMod val="50000"/>
                </a:schemeClr>
              </a:solidFill>
            </a:ln>
            <a:effectLst/>
          </c:spPr>
          <c:dLbls>
            <c:spPr>
              <a:solidFill>
                <a:schemeClr val="accent2">
                  <a:lumMod val="20000"/>
                  <a:lumOff val="80000"/>
                </a:schemeClr>
              </a:solidFill>
              <a:ln>
                <a:solidFill>
                  <a:schemeClr val="accent3">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Лист1!$A$3:$A$33</c:f>
              <c:strCache>
                <c:ptCount val="31"/>
                <c:pt idx="0">
                  <c:v>Новоусманский МР</c:v>
                </c:pt>
                <c:pt idx="1">
                  <c:v>Калачеевский МР</c:v>
                </c:pt>
                <c:pt idx="2">
                  <c:v>Таловский МР</c:v>
                </c:pt>
                <c:pt idx="3">
                  <c:v>Эртильский МР</c:v>
                </c:pt>
                <c:pt idx="4">
                  <c:v>Бобровский МР</c:v>
                </c:pt>
                <c:pt idx="5">
                  <c:v>Лискинский МР</c:v>
                </c:pt>
                <c:pt idx="6">
                  <c:v>ГО г. Нововоронеж</c:v>
                </c:pt>
                <c:pt idx="7">
                  <c:v>Рамонский МР</c:v>
                </c:pt>
                <c:pt idx="8">
                  <c:v>Богучарский МР</c:v>
                </c:pt>
                <c:pt idx="9">
                  <c:v>Нижнедевицкий МР</c:v>
                </c:pt>
                <c:pt idx="10">
                  <c:v>ГО г. Воронеж</c:v>
                </c:pt>
                <c:pt idx="11">
                  <c:v>Новохоперский МР</c:v>
                </c:pt>
                <c:pt idx="12">
                  <c:v>Борисоглебский ГО</c:v>
                </c:pt>
                <c:pt idx="13">
                  <c:v>Бутурлиновский МР</c:v>
                </c:pt>
                <c:pt idx="14">
                  <c:v>Хохольский МР</c:v>
                </c:pt>
                <c:pt idx="15">
                  <c:v>Терновский МР</c:v>
                </c:pt>
                <c:pt idx="16">
                  <c:v>Россошанский МР</c:v>
                </c:pt>
                <c:pt idx="17">
                  <c:v>Каширский МР</c:v>
                </c:pt>
                <c:pt idx="18">
                  <c:v>Поворинский МР</c:v>
                </c:pt>
                <c:pt idx="19">
                  <c:v>Репьевский МР</c:v>
                </c:pt>
                <c:pt idx="20">
                  <c:v>Острогожский МР</c:v>
                </c:pt>
                <c:pt idx="21">
                  <c:v>Грибановский МР</c:v>
                </c:pt>
                <c:pt idx="22">
                  <c:v>Павловский МР</c:v>
                </c:pt>
                <c:pt idx="23">
                  <c:v>Семилукский МР</c:v>
                </c:pt>
                <c:pt idx="24">
                  <c:v>Каменский МР</c:v>
                </c:pt>
                <c:pt idx="25">
                  <c:v>Верхнехавский МР</c:v>
                </c:pt>
                <c:pt idx="26">
                  <c:v>Панинский МР</c:v>
                </c:pt>
                <c:pt idx="27">
                  <c:v>Верхнемамонский МР</c:v>
                </c:pt>
                <c:pt idx="28">
                  <c:v>Подгоренский МР</c:v>
                </c:pt>
                <c:pt idx="29">
                  <c:v>Аннинский МР</c:v>
                </c:pt>
                <c:pt idx="30">
                  <c:v>Кантемировский МР</c:v>
                </c:pt>
              </c:strCache>
            </c:strRef>
          </c:cat>
          <c:val>
            <c:numRef>
              <c:f>Лист1!$B$3:$B$33</c:f>
              <c:numCache>
                <c:formatCode>#,##0.0</c:formatCode>
                <c:ptCount val="31"/>
                <c:pt idx="0">
                  <c:v>98.8</c:v>
                </c:pt>
                <c:pt idx="1">
                  <c:v>98.5</c:v>
                </c:pt>
                <c:pt idx="2">
                  <c:v>98.5</c:v>
                </c:pt>
                <c:pt idx="3">
                  <c:v>97.93</c:v>
                </c:pt>
                <c:pt idx="4" formatCode="General">
                  <c:v>97</c:v>
                </c:pt>
                <c:pt idx="5" formatCode="General">
                  <c:v>97</c:v>
                </c:pt>
                <c:pt idx="6">
                  <c:v>96.4</c:v>
                </c:pt>
                <c:pt idx="7">
                  <c:v>94.9</c:v>
                </c:pt>
                <c:pt idx="8">
                  <c:v>94.83</c:v>
                </c:pt>
                <c:pt idx="9">
                  <c:v>94.5</c:v>
                </c:pt>
                <c:pt idx="10">
                  <c:v>93.95</c:v>
                </c:pt>
                <c:pt idx="11">
                  <c:v>93.14</c:v>
                </c:pt>
                <c:pt idx="12">
                  <c:v>92.7</c:v>
                </c:pt>
                <c:pt idx="13">
                  <c:v>92.7</c:v>
                </c:pt>
                <c:pt idx="14">
                  <c:v>92.7</c:v>
                </c:pt>
                <c:pt idx="15">
                  <c:v>92.4</c:v>
                </c:pt>
                <c:pt idx="16">
                  <c:v>92.046000000000006</c:v>
                </c:pt>
                <c:pt idx="17">
                  <c:v>91.3</c:v>
                </c:pt>
                <c:pt idx="18" formatCode="General">
                  <c:v>91</c:v>
                </c:pt>
                <c:pt idx="19">
                  <c:v>90.6</c:v>
                </c:pt>
                <c:pt idx="20" formatCode="General">
                  <c:v>90</c:v>
                </c:pt>
                <c:pt idx="21">
                  <c:v>88.8</c:v>
                </c:pt>
                <c:pt idx="22">
                  <c:v>87.97</c:v>
                </c:pt>
                <c:pt idx="23">
                  <c:v>86.9</c:v>
                </c:pt>
                <c:pt idx="24">
                  <c:v>86.5</c:v>
                </c:pt>
                <c:pt idx="25">
                  <c:v>85.8</c:v>
                </c:pt>
                <c:pt idx="26" formatCode="General">
                  <c:v>85</c:v>
                </c:pt>
                <c:pt idx="27">
                  <c:v>84.8</c:v>
                </c:pt>
                <c:pt idx="28">
                  <c:v>82.5</c:v>
                </c:pt>
                <c:pt idx="29">
                  <c:v>79.06</c:v>
                </c:pt>
                <c:pt idx="30" formatCode="General">
                  <c:v>75</c:v>
                </c:pt>
              </c:numCache>
            </c:numRef>
          </c:val>
          <c:extLst xmlns:c16r2="http://schemas.microsoft.com/office/drawing/2015/06/chart">
            <c:ext xmlns:c16="http://schemas.microsoft.com/office/drawing/2014/chart" uri="{C3380CC4-5D6E-409C-BE32-E72D297353CC}">
              <c16:uniqueId val="{00000000-A811-4125-9073-785540CD04E2}"/>
            </c:ext>
          </c:extLst>
        </c:ser>
        <c:dLbls/>
        <c:gapWidth val="102"/>
        <c:overlap val="-27"/>
        <c:axId val="148001536"/>
        <c:axId val="148003072"/>
      </c:barChart>
      <c:catAx>
        <c:axId val="14800153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8003072"/>
        <c:crosses val="autoZero"/>
        <c:auto val="1"/>
        <c:lblAlgn val="ctr"/>
        <c:lblOffset val="100"/>
      </c:catAx>
      <c:valAx>
        <c:axId val="148003072"/>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8001536"/>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4878866607516339"/>
          <c:y val="6.6062035892918036E-2"/>
          <c:w val="0.83098128481519773"/>
          <c:h val="0.7946175282395106"/>
        </c:manualLayout>
      </c:layout>
      <c:lineChart>
        <c:grouping val="standard"/>
        <c:ser>
          <c:idx val="0"/>
          <c:order val="0"/>
          <c:spPr>
            <a:ln w="28575" cap="rnd">
              <a:solidFill>
                <a:srgbClr val="7030A0"/>
              </a:solidFill>
              <a:round/>
            </a:ln>
            <a:effectLst/>
          </c:spPr>
          <c:marker>
            <c:symbol val="circle"/>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доля площади зем.уч.'!$A$40:$A$43</c:f>
              <c:strCache>
                <c:ptCount val="4"/>
                <c:pt idx="0">
                  <c:v>2019г.</c:v>
                </c:pt>
                <c:pt idx="1">
                  <c:v>2020г.</c:v>
                </c:pt>
                <c:pt idx="2">
                  <c:v>2021г.</c:v>
                </c:pt>
                <c:pt idx="3">
                  <c:v>2022г.</c:v>
                </c:pt>
              </c:strCache>
            </c:strRef>
          </c:cat>
          <c:val>
            <c:numRef>
              <c:f>'4 доля площади зем.уч.'!$B$40:$B$43</c:f>
              <c:numCache>
                <c:formatCode>0.0</c:formatCode>
                <c:ptCount val="4"/>
                <c:pt idx="0">
                  <c:v>92</c:v>
                </c:pt>
                <c:pt idx="1">
                  <c:v>92.5</c:v>
                </c:pt>
                <c:pt idx="2">
                  <c:v>93</c:v>
                </c:pt>
                <c:pt idx="3">
                  <c:v>93.5</c:v>
                </c:pt>
              </c:numCache>
            </c:numRef>
          </c:val>
          <c:extLst xmlns:c16r2="http://schemas.microsoft.com/office/drawing/2015/06/chart">
            <c:ext xmlns:c16="http://schemas.microsoft.com/office/drawing/2014/chart" uri="{C3380CC4-5D6E-409C-BE32-E72D297353CC}">
              <c16:uniqueId val="{00000000-B5FA-4553-9491-6EC785EACA32}"/>
            </c:ext>
          </c:extLst>
        </c:ser>
        <c:dLbls/>
        <c:marker val="1"/>
        <c:axId val="134274432"/>
        <c:axId val="134273280"/>
      </c:lineChart>
      <c:catAx>
        <c:axId val="13427443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273280"/>
        <c:crosses val="autoZero"/>
        <c:auto val="1"/>
        <c:lblAlgn val="ctr"/>
        <c:lblOffset val="100"/>
      </c:catAx>
      <c:valAx>
        <c:axId val="134273280"/>
        <c:scaling>
          <c:orientation val="minMax"/>
          <c:max val="94.5"/>
          <c:min val="91.5"/>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274432"/>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974321742907982E-2"/>
          <c:y val="4.5576799353768627E-2"/>
          <c:w val="0.93640103704849831"/>
          <c:h val="0.44428904138463088"/>
        </c:manualLayout>
      </c:layout>
      <c:barChart>
        <c:barDir val="col"/>
        <c:grouping val="clustered"/>
        <c:ser>
          <c:idx val="1"/>
          <c:order val="1"/>
          <c:tx>
            <c:strRef>
              <c:f>'4 доля площади зем.уч.'!$C$3</c:f>
              <c:strCache>
                <c:ptCount val="1"/>
                <c:pt idx="0">
                  <c:v>2022</c:v>
                </c:pt>
              </c:strCache>
            </c:strRef>
          </c:tx>
          <c:spPr>
            <a:solidFill>
              <a:schemeClr val="accent3">
                <a:lumMod val="75000"/>
              </a:schemeClr>
            </a:solidFill>
            <a:ln>
              <a:solidFill>
                <a:schemeClr val="accent3">
                  <a:lumMod val="50000"/>
                </a:schemeClr>
              </a:solidFill>
            </a:ln>
            <a:effectLst/>
          </c:spPr>
          <c:dLbls>
            <c:dLbl>
              <c:idx val="0"/>
              <c:layout>
                <c:manualLayout>
                  <c:x val="-1.1546321217930445E-17"/>
                  <c:y val="6.0944369552479533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6C1-44F6-A9ED-700395D230F2}"/>
                </c:ext>
              </c:extLst>
            </c:dLbl>
            <c:dLbl>
              <c:idx val="1"/>
              <c:layout>
                <c:manualLayout>
                  <c:x val="-5.0384529172444034E-3"/>
                  <c:y val="0.1528343092488604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6C1-44F6-A9ED-700395D230F2}"/>
                </c:ext>
              </c:extLst>
            </c:dLbl>
            <c:dLbl>
              <c:idx val="2"/>
              <c:layout>
                <c:manualLayout>
                  <c:x val="-3.7788396879333145E-3"/>
                  <c:y val="0.15697765464465757"/>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6C1-44F6-A9ED-700395D230F2}"/>
                </c:ext>
              </c:extLst>
            </c:dLbl>
            <c:dLbl>
              <c:idx val="3"/>
              <c:layout>
                <c:manualLayout>
                  <c:x val="-2.5192264586222017E-3"/>
                  <c:y val="0.15723441156012946"/>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6C1-44F6-A9ED-700395D230F2}"/>
                </c:ext>
              </c:extLst>
            </c:dLbl>
            <c:dLbl>
              <c:idx val="4"/>
              <c:layout>
                <c:manualLayout>
                  <c:x val="-2.5192264586222017E-3"/>
                  <c:y val="0.17897849244867148"/>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6C1-44F6-A9ED-700395D230F2}"/>
                </c:ext>
              </c:extLst>
            </c:dLbl>
            <c:dLbl>
              <c:idx val="5"/>
              <c:layout>
                <c:manualLayout>
                  <c:x val="-1.2596132293111243E-3"/>
                  <c:y val="0.20448094648363738"/>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6C1-44F6-A9ED-700395D230F2}"/>
                </c:ext>
              </c:extLst>
            </c:dLbl>
            <c:dLbl>
              <c:idx val="6"/>
              <c:layout>
                <c:manualLayout>
                  <c:x val="0"/>
                  <c:y val="0.22712383970016539"/>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86C1-44F6-A9ED-700395D230F2}"/>
                </c:ext>
              </c:extLst>
            </c:dLbl>
            <c:dLbl>
              <c:idx val="7"/>
              <c:layout>
                <c:manualLayout>
                  <c:x val="0"/>
                  <c:y val="0.22712383970016534"/>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6C1-44F6-A9ED-700395D230F2}"/>
                </c:ext>
              </c:extLst>
            </c:dLbl>
            <c:dLbl>
              <c:idx val="8"/>
              <c:layout>
                <c:manualLayout>
                  <c:x val="1.2596132293111008E-3"/>
                  <c:y val="0.2278944366942498"/>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86C1-44F6-A9ED-700395D230F2}"/>
                </c:ext>
              </c:extLst>
            </c:dLbl>
            <c:dLbl>
              <c:idx val="9"/>
              <c:layout>
                <c:manualLayout>
                  <c:x val="1.2596132293111008E-3"/>
                  <c:y val="0.24888129674313475"/>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6C1-44F6-A9ED-700395D230F2}"/>
                </c:ext>
              </c:extLst>
            </c:dLbl>
            <c:dLbl>
              <c:idx val="10"/>
              <c:layout>
                <c:manualLayout>
                  <c:x val="2.5192264586222017E-3"/>
                  <c:y val="0.2689559683096065"/>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86C1-44F6-A9ED-700395D230F2}"/>
                </c:ext>
              </c:extLst>
            </c:dLbl>
            <c:dLbl>
              <c:idx val="11"/>
              <c:layout>
                <c:manualLayout>
                  <c:x val="4.4086958936609202E-3"/>
                  <c:y val="0.28789170926373731"/>
                </c:manualLayout>
              </c:layout>
              <c:tx>
                <c:rich>
                  <a:bodyPr rot="0" spcFirstLastPara="1" vertOverflow="ellipsis" vert="horz" wrap="square" lIns="38100" tIns="19050" rIns="38100" bIns="19050" anchor="ctr" anchorCtr="1">
                    <a:noAutofit/>
                  </a:bodyPr>
                  <a:lstStyle/>
                  <a:p>
                    <a:pPr>
                      <a:defRPr sz="850" b="0" i="0" u="none" strike="noStrike" kern="1200" baseline="0">
                        <a:solidFill>
                          <a:schemeClr val="tx1">
                            <a:lumMod val="95000"/>
                            <a:lumOff val="5000"/>
                          </a:schemeClr>
                        </a:solidFill>
                        <a:latin typeface="+mn-lt"/>
                        <a:ea typeface="+mn-ea"/>
                        <a:cs typeface="+mn-cs"/>
                      </a:defRPr>
                    </a:pPr>
                    <a:r>
                      <a:rPr lang="en-US" sz="850" baseline="0" dirty="0" smtClean="0"/>
                      <a:t>97,9</a:t>
                    </a:r>
                    <a:endParaRPr lang="en-US" sz="850" baseline="0" dirty="0"/>
                  </a:p>
                </c:rich>
              </c:tx>
              <c:spPr>
                <a:solidFill>
                  <a:schemeClr val="accent3">
                    <a:lumMod val="40000"/>
                    <a:lumOff val="60000"/>
                  </a:schemeClr>
                </a:solidFill>
                <a:ln>
                  <a:solidFill>
                    <a:schemeClr val="accent3">
                      <a:lumMod val="75000"/>
                    </a:schemeClr>
                  </a:solidFill>
                </a:ln>
                <a:effectLst/>
              </c:spPr>
              <c:dLblPos val="outEnd"/>
              <c:showVal val="1"/>
              <c:extLst xmlns:c16r2="http://schemas.microsoft.com/office/drawing/2015/06/chart">
                <c:ext xmlns:c15="http://schemas.microsoft.com/office/drawing/2012/chart" uri="{CE6537A1-D6FC-4f65-9D91-7224C49458BB}">
                  <c15:layout>
                    <c:manualLayout>
                      <c:w val="2.8876583690884958E-2"/>
                      <c:h val="6.2088193879854731E-2"/>
                    </c:manualLayout>
                  </c15:layout>
                </c:ext>
                <c:ext xmlns:c16="http://schemas.microsoft.com/office/drawing/2014/chart" uri="{C3380CC4-5D6E-409C-BE32-E72D297353CC}">
                  <c16:uniqueId val="{0000000B-86C1-44F6-A9ED-700395D230F2}"/>
                </c:ext>
              </c:extLst>
            </c:dLbl>
            <c:dLbl>
              <c:idx val="12"/>
              <c:layout>
                <c:manualLayout>
                  <c:x val="5.0384529172444494E-3"/>
                  <c:y val="0.2858200365658388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86C1-44F6-A9ED-700395D230F2}"/>
                </c:ext>
              </c:extLst>
            </c:dLbl>
            <c:dLbl>
              <c:idx val="13"/>
              <c:layout>
                <c:manualLayout>
                  <c:x val="1.2596132293111008E-3"/>
                  <c:y val="0.30589470813231046"/>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86C1-44F6-A9ED-700395D230F2}"/>
                </c:ext>
              </c:extLst>
            </c:dLbl>
            <c:dLbl>
              <c:idx val="14"/>
              <c:layout>
                <c:manualLayout>
                  <c:x val="-3.7788396879333028E-3"/>
                  <c:y val="0.30589470813231046"/>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86C1-44F6-A9ED-700395D230F2}"/>
                </c:ext>
              </c:extLst>
            </c:dLbl>
            <c:dLbl>
              <c:idx val="15"/>
              <c:layout>
                <c:manualLayout>
                  <c:x val="-5.0384529172444034E-3"/>
                  <c:y val="0.30525265271979635"/>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86C1-44F6-A9ED-700395D230F2}"/>
                </c:ext>
              </c:extLst>
            </c:dLbl>
            <c:dLbl>
              <c:idx val="16"/>
              <c:layout>
                <c:manualLayout>
                  <c:x val="-3.7788396879333028E-3"/>
                  <c:y val="0.32211672097602867"/>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86C1-44F6-A9ED-700395D230F2}"/>
                </c:ext>
              </c:extLst>
            </c:dLbl>
            <c:spPr>
              <a:solidFill>
                <a:schemeClr val="accent3">
                  <a:lumMod val="40000"/>
                  <a:lumOff val="6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доля площади зем.уч.'!$A$4:$A$37</c:f>
              <c:strCache>
                <c:ptCount val="34"/>
                <c:pt idx="0">
                  <c:v>Аннинский МР</c:v>
                </c:pt>
                <c:pt idx="1">
                  <c:v>Новоусманский МР</c:v>
                </c:pt>
                <c:pt idx="2">
                  <c:v>Верхнемамонский МР</c:v>
                </c:pt>
                <c:pt idx="3">
                  <c:v>Нижнедевицкий МР</c:v>
                </c:pt>
                <c:pt idx="4">
                  <c:v>Новохоперский МР</c:v>
                </c:pt>
                <c:pt idx="5">
                  <c:v>Ольховатский МР</c:v>
                </c:pt>
                <c:pt idx="6">
                  <c:v>Верхнехавский МР</c:v>
                </c:pt>
                <c:pt idx="7">
                  <c:v>Бобровский МР</c:v>
                </c:pt>
                <c:pt idx="8">
                  <c:v>Каширский МР</c:v>
                </c:pt>
                <c:pt idx="9">
                  <c:v>Эртильский МР</c:v>
                </c:pt>
                <c:pt idx="10">
                  <c:v>Грибановский МР</c:v>
                </c:pt>
                <c:pt idx="11">
                  <c:v>Каменский МР</c:v>
                </c:pt>
                <c:pt idx="12">
                  <c:v>Борисоглебский ГО</c:v>
                </c:pt>
                <c:pt idx="13">
                  <c:v>Репьевский МР</c:v>
                </c:pt>
                <c:pt idx="14">
                  <c:v>Хохольский МР</c:v>
                </c:pt>
                <c:pt idx="15">
                  <c:v>Богучарский МР</c:v>
                </c:pt>
                <c:pt idx="16">
                  <c:v>Поворинский МР</c:v>
                </c:pt>
                <c:pt idx="17">
                  <c:v>Кантемировский МР</c:v>
                </c:pt>
                <c:pt idx="18">
                  <c:v>Терновский МР</c:v>
                </c:pt>
                <c:pt idx="19">
                  <c:v>Таловский МР</c:v>
                </c:pt>
                <c:pt idx="20">
                  <c:v>Воробьевский МР</c:v>
                </c:pt>
                <c:pt idx="21">
                  <c:v>Бутурлиновский МР</c:v>
                </c:pt>
                <c:pt idx="22">
                  <c:v>Петропавловский МР</c:v>
                </c:pt>
                <c:pt idx="23">
                  <c:v>Подгоренский МР</c:v>
                </c:pt>
                <c:pt idx="24">
                  <c:v>Семилукский МР</c:v>
                </c:pt>
                <c:pt idx="25">
                  <c:v>Панинский МР</c:v>
                </c:pt>
                <c:pt idx="26">
                  <c:v>Острогожский МР</c:v>
                </c:pt>
                <c:pt idx="27">
                  <c:v>ГО г. Нововоронеж</c:v>
                </c:pt>
                <c:pt idx="28">
                  <c:v>Рамонский МР</c:v>
                </c:pt>
                <c:pt idx="29">
                  <c:v>Калачеевский МР</c:v>
                </c:pt>
                <c:pt idx="30">
                  <c:v>ГО г. Воронеж</c:v>
                </c:pt>
                <c:pt idx="31">
                  <c:v>Павловский МР</c:v>
                </c:pt>
                <c:pt idx="32">
                  <c:v>Лискинский МР</c:v>
                </c:pt>
                <c:pt idx="33">
                  <c:v>Россошанский МР</c:v>
                </c:pt>
              </c:strCache>
            </c:strRef>
          </c:cat>
          <c:val>
            <c:numRef>
              <c:f>'4 доля площади зем.уч.'!$C$4:$C$37</c:f>
              <c:numCache>
                <c:formatCode>#,##0.0</c:formatCode>
                <c:ptCount val="34"/>
                <c:pt idx="0">
                  <c:v>99.88</c:v>
                </c:pt>
                <c:pt idx="1">
                  <c:v>99.83</c:v>
                </c:pt>
                <c:pt idx="2">
                  <c:v>99.3</c:v>
                </c:pt>
                <c:pt idx="3">
                  <c:v>99.3</c:v>
                </c:pt>
                <c:pt idx="4">
                  <c:v>99.29</c:v>
                </c:pt>
                <c:pt idx="5">
                  <c:v>99.23</c:v>
                </c:pt>
                <c:pt idx="6">
                  <c:v>99.2</c:v>
                </c:pt>
                <c:pt idx="7">
                  <c:v>99.149999999999991</c:v>
                </c:pt>
                <c:pt idx="8">
                  <c:v>98.8</c:v>
                </c:pt>
                <c:pt idx="9">
                  <c:v>98.6</c:v>
                </c:pt>
                <c:pt idx="10">
                  <c:v>98.57</c:v>
                </c:pt>
                <c:pt idx="11">
                  <c:v>98.54</c:v>
                </c:pt>
                <c:pt idx="12">
                  <c:v>98.42</c:v>
                </c:pt>
                <c:pt idx="13">
                  <c:v>98.35</c:v>
                </c:pt>
                <c:pt idx="14">
                  <c:v>98.19</c:v>
                </c:pt>
                <c:pt idx="15">
                  <c:v>98.09</c:v>
                </c:pt>
                <c:pt idx="16" formatCode="General">
                  <c:v>98</c:v>
                </c:pt>
                <c:pt idx="17">
                  <c:v>97.1</c:v>
                </c:pt>
                <c:pt idx="18">
                  <c:v>96.7</c:v>
                </c:pt>
                <c:pt idx="19">
                  <c:v>96.179999999999993</c:v>
                </c:pt>
                <c:pt idx="20">
                  <c:v>95.25</c:v>
                </c:pt>
                <c:pt idx="21" formatCode="General">
                  <c:v>95</c:v>
                </c:pt>
                <c:pt idx="22">
                  <c:v>92.55</c:v>
                </c:pt>
                <c:pt idx="23">
                  <c:v>92.33</c:v>
                </c:pt>
                <c:pt idx="24">
                  <c:v>90.26</c:v>
                </c:pt>
                <c:pt idx="25">
                  <c:v>89.56</c:v>
                </c:pt>
                <c:pt idx="26">
                  <c:v>87.5</c:v>
                </c:pt>
                <c:pt idx="27">
                  <c:v>86.679999999999993</c:v>
                </c:pt>
                <c:pt idx="28">
                  <c:v>86.38</c:v>
                </c:pt>
                <c:pt idx="29">
                  <c:v>84.490000000000009</c:v>
                </c:pt>
                <c:pt idx="30" formatCode="General">
                  <c:v>82</c:v>
                </c:pt>
                <c:pt idx="31">
                  <c:v>81.849999999999994</c:v>
                </c:pt>
                <c:pt idx="32">
                  <c:v>81.61999999999999</c:v>
                </c:pt>
                <c:pt idx="33">
                  <c:v>75.72</c:v>
                </c:pt>
              </c:numCache>
            </c:numRef>
          </c:val>
          <c:extLst xmlns:c16r2="http://schemas.microsoft.com/office/drawing/2015/06/chart">
            <c:ext xmlns:c16="http://schemas.microsoft.com/office/drawing/2014/chart" uri="{C3380CC4-5D6E-409C-BE32-E72D297353CC}">
              <c16:uniqueId val="{00000011-86C1-44F6-A9ED-700395D230F2}"/>
            </c:ext>
          </c:extLst>
        </c:ser>
        <c:dLbls/>
        <c:gapWidth val="101"/>
        <c:axId val="134509696"/>
        <c:axId val="134511232"/>
      </c:barChart>
      <c:lineChart>
        <c:grouping val="standard"/>
        <c:ser>
          <c:idx val="0"/>
          <c:order val="0"/>
          <c:tx>
            <c:strRef>
              <c:f>'4 доля площади зем.уч.'!$B$3</c:f>
              <c:strCache>
                <c:ptCount val="1"/>
                <c:pt idx="0">
                  <c:v>2021</c:v>
                </c:pt>
              </c:strCache>
            </c:strRef>
          </c:tx>
          <c:spPr>
            <a:ln w="28575" cap="rnd">
              <a:solidFill>
                <a:srgbClr val="C00000"/>
              </a:solidFill>
              <a:prstDash val="dashDot"/>
              <a:round/>
            </a:ln>
            <a:effectLst/>
          </c:spPr>
          <c:marker>
            <c:symbol val="circle"/>
            <c:size val="5"/>
            <c:spPr>
              <a:solidFill>
                <a:srgbClr val="FFFF00"/>
              </a:solidFill>
              <a:ln w="9525">
                <a:solidFill>
                  <a:srgbClr val="C00000"/>
                </a:solidFill>
              </a:ln>
              <a:effectLst/>
            </c:spPr>
          </c:marker>
          <c:cat>
            <c:strRef>
              <c:f>'4 доля площади зем.уч.'!$A$4:$A$37</c:f>
              <c:strCache>
                <c:ptCount val="34"/>
                <c:pt idx="0">
                  <c:v>Аннинский МР</c:v>
                </c:pt>
                <c:pt idx="1">
                  <c:v>Новоусманский МР</c:v>
                </c:pt>
                <c:pt idx="2">
                  <c:v>Верхнемамонский МР</c:v>
                </c:pt>
                <c:pt idx="3">
                  <c:v>Нижнедевицкий МР</c:v>
                </c:pt>
                <c:pt idx="4">
                  <c:v>Новохоперский МР</c:v>
                </c:pt>
                <c:pt idx="5">
                  <c:v>Ольховатский МР</c:v>
                </c:pt>
                <c:pt idx="6">
                  <c:v>Верхнехавский МР</c:v>
                </c:pt>
                <c:pt idx="7">
                  <c:v>Бобровский МР</c:v>
                </c:pt>
                <c:pt idx="8">
                  <c:v>Каширский МР</c:v>
                </c:pt>
                <c:pt idx="9">
                  <c:v>Эртильский МР</c:v>
                </c:pt>
                <c:pt idx="10">
                  <c:v>Грибановский МР</c:v>
                </c:pt>
                <c:pt idx="11">
                  <c:v>Каменский МР</c:v>
                </c:pt>
                <c:pt idx="12">
                  <c:v>Борисоглебский ГО</c:v>
                </c:pt>
                <c:pt idx="13">
                  <c:v>Репьевский МР</c:v>
                </c:pt>
                <c:pt idx="14">
                  <c:v>Хохольский МР</c:v>
                </c:pt>
                <c:pt idx="15">
                  <c:v>Богучарский МР</c:v>
                </c:pt>
                <c:pt idx="16">
                  <c:v>Поворинский МР</c:v>
                </c:pt>
                <c:pt idx="17">
                  <c:v>Кантемировский МР</c:v>
                </c:pt>
                <c:pt idx="18">
                  <c:v>Терновский МР</c:v>
                </c:pt>
                <c:pt idx="19">
                  <c:v>Таловский МР</c:v>
                </c:pt>
                <c:pt idx="20">
                  <c:v>Воробьевский МР</c:v>
                </c:pt>
                <c:pt idx="21">
                  <c:v>Бутурлиновский МР</c:v>
                </c:pt>
                <c:pt idx="22">
                  <c:v>Петропавловский МР</c:v>
                </c:pt>
                <c:pt idx="23">
                  <c:v>Подгоренский МР</c:v>
                </c:pt>
                <c:pt idx="24">
                  <c:v>Семилукский МР</c:v>
                </c:pt>
                <c:pt idx="25">
                  <c:v>Панинский МР</c:v>
                </c:pt>
                <c:pt idx="26">
                  <c:v>Острогожский МР</c:v>
                </c:pt>
                <c:pt idx="27">
                  <c:v>ГО г. Нововоронеж</c:v>
                </c:pt>
                <c:pt idx="28">
                  <c:v>Рамонский МР</c:v>
                </c:pt>
                <c:pt idx="29">
                  <c:v>Калачеевский МР</c:v>
                </c:pt>
                <c:pt idx="30">
                  <c:v>ГО г. Воронеж</c:v>
                </c:pt>
                <c:pt idx="31">
                  <c:v>Павловский МР</c:v>
                </c:pt>
                <c:pt idx="32">
                  <c:v>Лискинский МР</c:v>
                </c:pt>
                <c:pt idx="33">
                  <c:v>Россошанский МР</c:v>
                </c:pt>
              </c:strCache>
            </c:strRef>
          </c:cat>
          <c:val>
            <c:numRef>
              <c:f>'4 доля площади зем.уч.'!$B$4:$B$37</c:f>
              <c:numCache>
                <c:formatCode>#,##0.0</c:formatCode>
                <c:ptCount val="34"/>
                <c:pt idx="0">
                  <c:v>99.88</c:v>
                </c:pt>
                <c:pt idx="1">
                  <c:v>99.72</c:v>
                </c:pt>
                <c:pt idx="2">
                  <c:v>99.28</c:v>
                </c:pt>
                <c:pt idx="3">
                  <c:v>99.3</c:v>
                </c:pt>
                <c:pt idx="4">
                  <c:v>99.16</c:v>
                </c:pt>
                <c:pt idx="5">
                  <c:v>98.86</c:v>
                </c:pt>
                <c:pt idx="6">
                  <c:v>99.19</c:v>
                </c:pt>
                <c:pt idx="7">
                  <c:v>99.149999999999991</c:v>
                </c:pt>
                <c:pt idx="8">
                  <c:v>98.64</c:v>
                </c:pt>
                <c:pt idx="9">
                  <c:v>97.1</c:v>
                </c:pt>
                <c:pt idx="10">
                  <c:v>98.33</c:v>
                </c:pt>
                <c:pt idx="11">
                  <c:v>98.53</c:v>
                </c:pt>
                <c:pt idx="12">
                  <c:v>98.4</c:v>
                </c:pt>
                <c:pt idx="13">
                  <c:v>98.27</c:v>
                </c:pt>
                <c:pt idx="14">
                  <c:v>98.02</c:v>
                </c:pt>
                <c:pt idx="15">
                  <c:v>97.960000000000008</c:v>
                </c:pt>
                <c:pt idx="16" formatCode="General">
                  <c:v>98</c:v>
                </c:pt>
                <c:pt idx="17">
                  <c:v>97.02</c:v>
                </c:pt>
                <c:pt idx="18">
                  <c:v>96.6</c:v>
                </c:pt>
                <c:pt idx="19">
                  <c:v>95.7</c:v>
                </c:pt>
                <c:pt idx="20">
                  <c:v>90.8</c:v>
                </c:pt>
                <c:pt idx="21">
                  <c:v>94.2</c:v>
                </c:pt>
                <c:pt idx="22">
                  <c:v>91.63</c:v>
                </c:pt>
                <c:pt idx="23">
                  <c:v>92.32</c:v>
                </c:pt>
                <c:pt idx="24">
                  <c:v>90.11</c:v>
                </c:pt>
                <c:pt idx="25">
                  <c:v>89.56</c:v>
                </c:pt>
                <c:pt idx="26">
                  <c:v>87.5</c:v>
                </c:pt>
                <c:pt idx="27">
                  <c:v>86.5</c:v>
                </c:pt>
                <c:pt idx="28">
                  <c:v>85.36</c:v>
                </c:pt>
                <c:pt idx="29">
                  <c:v>84.19</c:v>
                </c:pt>
                <c:pt idx="30" formatCode="General">
                  <c:v>80</c:v>
                </c:pt>
                <c:pt idx="31">
                  <c:v>81.58</c:v>
                </c:pt>
                <c:pt idx="32">
                  <c:v>80.89</c:v>
                </c:pt>
                <c:pt idx="33">
                  <c:v>75.099999999999994</c:v>
                </c:pt>
              </c:numCache>
            </c:numRef>
          </c:val>
          <c:extLst xmlns:c16r2="http://schemas.microsoft.com/office/drawing/2015/06/chart">
            <c:ext xmlns:c16="http://schemas.microsoft.com/office/drawing/2014/chart" uri="{C3380CC4-5D6E-409C-BE32-E72D297353CC}">
              <c16:uniqueId val="{00000012-86C1-44F6-A9ED-700395D230F2}"/>
            </c:ext>
          </c:extLst>
        </c:ser>
        <c:dLbls/>
        <c:marker val="1"/>
        <c:axId val="134509696"/>
        <c:axId val="134511232"/>
      </c:lineChart>
      <c:catAx>
        <c:axId val="13450969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ru-RU"/>
          </a:p>
        </c:txPr>
        <c:crossAx val="134511232"/>
        <c:crosses val="autoZero"/>
        <c:auto val="1"/>
        <c:lblAlgn val="ctr"/>
        <c:lblOffset val="100"/>
      </c:catAx>
      <c:valAx>
        <c:axId val="134511232"/>
        <c:scaling>
          <c:orientation val="minMax"/>
          <c:max val="100"/>
          <c:min val="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34509696"/>
        <c:crosses val="autoZero"/>
        <c:crossBetween val="between"/>
        <c:majorUnit val="20"/>
      </c:valAx>
      <c:spPr>
        <a:solidFill>
          <a:schemeClr val="accent4">
            <a:lumMod val="20000"/>
            <a:lumOff val="80000"/>
          </a:schemeClr>
        </a:solidFill>
        <a:ln>
          <a:noFill/>
        </a:ln>
        <a:effectLst/>
      </c:spPr>
    </c:plotArea>
    <c:legend>
      <c:legendPos val="b"/>
      <c:layout>
        <c:manualLayout>
          <c:xMode val="edge"/>
          <c:yMode val="edge"/>
          <c:x val="0.89230574681178998"/>
          <c:y val="5.9479443187090628E-2"/>
          <c:w val="8.1630673466594472E-2"/>
          <c:h val="0.13976091265827906"/>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1.jpeg"/></Relationships>
</file>

<file path=ppt/drawings/drawing1.xml><?xml version="1.0" encoding="utf-8"?>
<c:userShapes xmlns:c="http://schemas.openxmlformats.org/drawingml/2006/chart">
  <cdr:relSizeAnchor xmlns:cdr="http://schemas.openxmlformats.org/drawingml/2006/chartDrawing">
    <cdr:from>
      <cdr:x>0.10796</cdr:x>
      <cdr:y>0.07648</cdr:y>
    </cdr:from>
    <cdr:to>
      <cdr:x>0.89204</cdr:x>
      <cdr:y>0.27125</cdr:y>
    </cdr:to>
    <cdr:sp macro="" textlink="">
      <cdr:nvSpPr>
        <cdr:cNvPr id="2" name="TextBox 5"/>
        <cdr:cNvSpPr txBox="1"/>
      </cdr:nvSpPr>
      <cdr:spPr>
        <a:xfrm xmlns:a="http://schemas.openxmlformats.org/drawingml/2006/main">
          <a:off x="485800" y="226597"/>
          <a:ext cx="3528391"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algn="ctr"/>
          <a:r>
            <a:rPr lang="ru-RU" sz="1050" b="1" i="1" dirty="0">
              <a:latin typeface="Arial" panose="020B0604020202020204" pitchFamily="34" charset="0"/>
              <a:cs typeface="Arial" panose="020B0604020202020204" pitchFamily="34" charset="0"/>
            </a:rPr>
            <a:t>Доля обучающихся в муниципальных </a:t>
          </a:r>
        </a:p>
        <a:p xmlns:a="http://schemas.openxmlformats.org/drawingml/2006/main">
          <a:pPr algn="ctr"/>
          <a:r>
            <a:rPr lang="ru-RU" sz="1050" b="1" i="1" dirty="0">
              <a:latin typeface="Arial" panose="020B0604020202020204" pitchFamily="34" charset="0"/>
              <a:cs typeface="Arial" panose="020B0604020202020204" pitchFamily="34" charset="0"/>
            </a:rPr>
            <a:t>общеобразовательных учреждениях, занимающихся </a:t>
          </a:r>
          <a:r>
            <a:rPr lang="ru-RU" sz="1050" b="1" i="1" dirty="0" smtClean="0">
              <a:latin typeface="Arial" panose="020B0604020202020204" pitchFamily="34" charset="0"/>
              <a:cs typeface="Arial" panose="020B0604020202020204" pitchFamily="34" charset="0"/>
            </a:rPr>
            <a:t>во </a:t>
          </a:r>
          <a:r>
            <a:rPr lang="ru-RU" sz="1050" b="1" i="1" dirty="0">
              <a:latin typeface="Arial" panose="020B0604020202020204" pitchFamily="34" charset="0"/>
              <a:cs typeface="Arial" panose="020B0604020202020204" pitchFamily="34" charset="0"/>
            </a:rPr>
            <a:t>вторую </a:t>
          </a:r>
          <a:r>
            <a:rPr lang="ru-RU" sz="1050" b="1" i="1" dirty="0" smtClean="0">
              <a:latin typeface="Arial" panose="020B0604020202020204" pitchFamily="34" charset="0"/>
              <a:cs typeface="Arial" panose="020B0604020202020204" pitchFamily="34" charset="0"/>
            </a:rPr>
            <a:t>смену, </a:t>
          </a:r>
          <a:r>
            <a:rPr lang="ru-RU" sz="1050" b="1" i="1" dirty="0">
              <a:latin typeface="Arial" panose="020B0604020202020204" pitchFamily="34" charset="0"/>
              <a:cs typeface="Arial" panose="020B0604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0.1345</cdr:x>
      <cdr:y>0.6808</cdr:y>
    </cdr:from>
    <cdr:to>
      <cdr:x>0.15352</cdr:x>
      <cdr:y>0.7069</cdr:y>
    </cdr:to>
    <cdr:sp macro="" textlink="">
      <cdr:nvSpPr>
        <cdr:cNvPr id="2" name="Прямоугольник 1"/>
        <cdr:cNvSpPr/>
      </cdr:nvSpPr>
      <cdr:spPr>
        <a:xfrm xmlns:a="http://schemas.openxmlformats.org/drawingml/2006/main" flipH="1">
          <a:off x="509096" y="1878217"/>
          <a:ext cx="72009" cy="72008"/>
        </a:xfrm>
        <a:prstGeom xmlns:a="http://schemas.openxmlformats.org/drawingml/2006/main" prst="rect">
          <a:avLst/>
        </a:prstGeom>
        <a:blipFill xmlns:a="http://schemas.openxmlformats.org/drawingml/2006/main">
          <a:blip xmlns:r="http://schemas.openxmlformats.org/officeDocument/2006/relationships" r:embed="rId1"/>
          <a:tile tx="0" ty="0" sx="100000" sy="100000" flip="none" algn="tl"/>
        </a:blipFill>
        <a:ln xmlns:a="http://schemas.openxmlformats.org/drawingml/2006/main" w="3175">
          <a:solidFill>
            <a:schemeClr val="accent6">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0.07876</cdr:x>
      <cdr:y>0.04427</cdr:y>
    </cdr:from>
    <cdr:to>
      <cdr:x>0.97593</cdr:x>
      <cdr:y>0.14145</cdr:y>
    </cdr:to>
    <cdr:sp macro="" textlink="">
      <cdr:nvSpPr>
        <cdr:cNvPr id="2" name="TextBox 3"/>
        <cdr:cNvSpPr txBox="1"/>
      </cdr:nvSpPr>
      <cdr:spPr>
        <a:xfrm xmlns:a="http://schemas.openxmlformats.org/drawingml/2006/main">
          <a:off x="793965" y="115679"/>
          <a:ext cx="9044464" cy="2539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algn="ctr"/>
          <a:r>
            <a:rPr lang="ru-RU" sz="1050" b="1" i="1" dirty="0">
              <a:latin typeface="Arial" pitchFamily="34" charset="0"/>
              <a:ea typeface="Times New Roman" pitchFamily="18" charset="0"/>
              <a:cs typeface="Arial" pitchFamily="34" charset="0"/>
            </a:rPr>
            <a:t>Площадь земельных участков, предоставленных для </a:t>
          </a:r>
          <a:r>
            <a:rPr lang="ru-RU" sz="1050" b="1" i="1" dirty="0" smtClean="0">
              <a:latin typeface="Arial" pitchFamily="34" charset="0"/>
              <a:ea typeface="Times New Roman" pitchFamily="18" charset="0"/>
              <a:cs typeface="Arial" pitchFamily="34" charset="0"/>
            </a:rPr>
            <a:t>строительства в 2022 году, </a:t>
          </a:r>
          <a:r>
            <a:rPr lang="ru-RU" sz="1050" b="1" i="1" dirty="0">
              <a:latin typeface="Arial" pitchFamily="34" charset="0"/>
              <a:ea typeface="Times New Roman" pitchFamily="18" charset="0"/>
              <a:cs typeface="Arial" pitchFamily="34" charset="0"/>
            </a:rPr>
            <a:t>в расчете на 10 тыс. человек </a:t>
          </a:r>
          <a:r>
            <a:rPr lang="ru-RU" sz="1050" b="1" i="1" dirty="0" smtClean="0">
              <a:latin typeface="Arial" pitchFamily="34" charset="0"/>
              <a:ea typeface="Times New Roman" pitchFamily="18" charset="0"/>
              <a:cs typeface="Arial" pitchFamily="34" charset="0"/>
            </a:rPr>
            <a:t>населения, га</a:t>
          </a:r>
          <a:r>
            <a:rPr lang="ru-RU" sz="1050" dirty="0" smtClean="0">
              <a:latin typeface="Arial" pitchFamily="34" charset="0"/>
              <a:ea typeface="Times New Roman" pitchFamily="18" charset="0"/>
              <a:cs typeface="Arial" pitchFamily="34" charset="0"/>
            </a:rPr>
            <a:t> </a:t>
          </a:r>
          <a:endParaRPr lang="ru-RU" sz="105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0.76688</cdr:y>
    </cdr:from>
    <cdr:to>
      <cdr:x>1</cdr:x>
      <cdr:y>0.97718</cdr:y>
    </cdr:to>
    <cdr:sp macro="" textlink="">
      <cdr:nvSpPr>
        <cdr:cNvPr id="2" name="Прямоугольник 1"/>
        <cdr:cNvSpPr/>
      </cdr:nvSpPr>
      <cdr:spPr>
        <a:xfrm xmlns:a="http://schemas.openxmlformats.org/drawingml/2006/main">
          <a:off x="0" y="2356908"/>
          <a:ext cx="9793088" cy="646331"/>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a:solidFill>
            <a:schemeClr val="accent3">
              <a:lumMod val="75000"/>
            </a:schemeClr>
          </a:solidFill>
        </a:ln>
      </cdr:spPr>
      <cdr:txBody>
        <a:bodyPr xmlns:a="http://schemas.openxmlformats.org/drawingml/2006/main" wrap="square">
          <a:spAutoFit/>
        </a:bodyPr>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lvl="0"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целях улучшения значений показателя органам местного самоуправления </a:t>
          </a:r>
          <a:r>
            <a:rPr lang="ru-RU" sz="1200" b="1" i="1" dirty="0">
              <a:latin typeface="Arial" panose="020B0604020202020204" pitchFamily="34" charset="0"/>
              <a:cs typeface="Arial" panose="020B0604020202020204" pitchFamily="34" charset="0"/>
            </a:rPr>
            <a:t>рекомендуется</a:t>
          </a:r>
          <a:r>
            <a:rPr lang="ru-RU" sz="1200" dirty="0">
              <a:latin typeface="Arial" panose="020B0604020202020204" pitchFamily="34" charset="0"/>
              <a:cs typeface="Arial" panose="020B0604020202020204" pitchFamily="34" charset="0"/>
            </a:rPr>
            <a:t> принимать меры по преобразованию муниципальных организаций коммунального комплекса в хозяйственные общества и созданию новых организаций в виде хозяйственных обществ (в том числе </a:t>
          </a:r>
          <a:r>
            <a:rPr lang="ru-RU" sz="1200" dirty="0" smtClean="0">
              <a:latin typeface="Arial" panose="020B0604020202020204" pitchFamily="34" charset="0"/>
              <a:cs typeface="Arial" panose="020B0604020202020204" pitchFamily="34" charset="0"/>
            </a:rPr>
            <a:t>межмуниципальных).</a:t>
          </a:r>
          <a:endParaRPr lang="ru-RU" sz="12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0.00493</cdr:x>
      <cdr:y>0.11379</cdr:y>
    </cdr:from>
    <cdr:to>
      <cdr:x>0.03061</cdr:x>
      <cdr:y>0.71519</cdr:y>
    </cdr:to>
    <cdr:sp macro="" textlink="">
      <cdr:nvSpPr>
        <cdr:cNvPr id="2" name="TextBox 1"/>
        <cdr:cNvSpPr txBox="1"/>
      </cdr:nvSpPr>
      <cdr:spPr>
        <a:xfrm xmlns:a="http://schemas.openxmlformats.org/drawingml/2006/main">
          <a:off x="49363" y="249877"/>
          <a:ext cx="257291" cy="1320614"/>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4">
              <a:lumMod val="40000"/>
              <a:lumOff val="60000"/>
            </a:schemeClr>
          </a:solidFill>
        </a:ln>
      </cdr:spPr>
      <cdr:txBody>
        <a:bodyPr xmlns:a="http://schemas.openxmlformats.org/drawingml/2006/main" vert="vert270" wrap="non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dirty="0" smtClean="0"/>
            <a:t>Объем расходов, руб.</a:t>
          </a:r>
          <a:endParaRPr lang="ru-RU" sz="1000" b="1" dirty="0"/>
        </a:p>
      </cdr:txBody>
    </cdr:sp>
  </cdr:relSizeAnchor>
  <cdr:relSizeAnchor xmlns:cdr="http://schemas.openxmlformats.org/drawingml/2006/chartDrawing">
    <cdr:from>
      <cdr:x>0.0731</cdr:x>
      <cdr:y>0</cdr:y>
    </cdr:from>
    <cdr:to>
      <cdr:x>0.12239</cdr:x>
      <cdr:y>0.14179</cdr:y>
    </cdr:to>
    <cdr:sp macro="" textlink="">
      <cdr:nvSpPr>
        <cdr:cNvPr id="3" name="Выноска со стрелкой вверх 2"/>
        <cdr:cNvSpPr/>
      </cdr:nvSpPr>
      <cdr:spPr>
        <a:xfrm xmlns:a="http://schemas.openxmlformats.org/drawingml/2006/main">
          <a:off x="754726" y="-4854970"/>
          <a:ext cx="508976" cy="362390"/>
        </a:xfrm>
        <a:prstGeom xmlns:a="http://schemas.openxmlformats.org/drawingml/2006/main" prst="upArrowCallout">
          <a:avLst/>
        </a:prstGeom>
        <a:solidFill xmlns:a="http://schemas.openxmlformats.org/drawingml/2006/main">
          <a:srgbClr val="00CCFF"/>
        </a:solidFill>
        <a:ln xmlns:a="http://schemas.openxmlformats.org/drawingml/2006/main" w="12700">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500"/>
            </a:lnSpc>
          </a:pPr>
          <a:r>
            <a:rPr lang="ru-RU" sz="700" dirty="0" smtClean="0">
              <a:solidFill>
                <a:schemeClr val="tx1"/>
              </a:solidFill>
            </a:rPr>
            <a:t>1054,7 </a:t>
          </a:r>
          <a:r>
            <a:rPr lang="ru-RU" sz="700" dirty="0" err="1" smtClean="0">
              <a:solidFill>
                <a:schemeClr val="tx1"/>
              </a:solidFill>
            </a:rPr>
            <a:t>тыс.чел</a:t>
          </a:r>
          <a:r>
            <a:rPr lang="ru-RU" sz="700" dirty="0" smtClean="0">
              <a:solidFill>
                <a:schemeClr val="tx1"/>
              </a:solidFill>
            </a:rPr>
            <a:t>.</a:t>
          </a:r>
          <a:endParaRPr lang="ru-RU" sz="700" dirty="0">
            <a:solidFill>
              <a:schemeClr val="tx1"/>
            </a:solidFill>
          </a:endParaRPr>
        </a:p>
      </cdr:txBody>
    </cdr:sp>
  </cdr:relSizeAnchor>
  <cdr:relSizeAnchor xmlns:cdr="http://schemas.openxmlformats.org/drawingml/2006/chartDrawing">
    <cdr:from>
      <cdr:x>0.07856</cdr:x>
      <cdr:y>0.13815</cdr:y>
    </cdr:from>
    <cdr:to>
      <cdr:x>0.23557</cdr:x>
      <cdr:y>0.38204</cdr:y>
    </cdr:to>
    <cdr:sp macro="" textlink="">
      <cdr:nvSpPr>
        <cdr:cNvPr id="4" name="Выноска со стрелкой вниз 3"/>
        <cdr:cNvSpPr/>
      </cdr:nvSpPr>
      <cdr:spPr>
        <a:xfrm xmlns:a="http://schemas.openxmlformats.org/drawingml/2006/main">
          <a:off x="787099" y="303372"/>
          <a:ext cx="1573108" cy="535556"/>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smtClean="0">
              <a:solidFill>
                <a:schemeClr val="tx1">
                  <a:lumMod val="95000"/>
                  <a:lumOff val="5000"/>
                </a:schemeClr>
              </a:solidFill>
            </a:rPr>
            <a:t> свыше 60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0.2223</cdr:x>
      <cdr:y>0</cdr:y>
    </cdr:from>
    <cdr:to>
      <cdr:x>0.3793</cdr:x>
      <cdr:y>0.29783</cdr:y>
    </cdr:to>
    <cdr:sp macro="" textlink="">
      <cdr:nvSpPr>
        <cdr:cNvPr id="5" name="Выноска со стрелкой вниз 4"/>
        <cdr:cNvSpPr/>
      </cdr:nvSpPr>
      <cdr:spPr>
        <a:xfrm xmlns:a="http://schemas.openxmlformats.org/drawingml/2006/main">
          <a:off x="2227259" y="0"/>
          <a:ext cx="1573008" cy="654003"/>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a:solidFill>
                <a:schemeClr val="tx1">
                  <a:lumMod val="95000"/>
                  <a:lumOff val="5000"/>
                </a:schemeClr>
              </a:solidFill>
            </a:rPr>
            <a:t>о</a:t>
          </a:r>
          <a:r>
            <a:rPr lang="ru-RU" sz="900" i="1" dirty="0" smtClean="0">
              <a:solidFill>
                <a:schemeClr val="tx1">
                  <a:lumMod val="95000"/>
                  <a:lumOff val="5000"/>
                </a:schemeClr>
              </a:solidFill>
            </a:rPr>
            <a:t>т 40 до 60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0.38986</cdr:x>
      <cdr:y>0</cdr:y>
    </cdr:from>
    <cdr:to>
      <cdr:x>0.54707</cdr:x>
      <cdr:y>0.27968</cdr:y>
    </cdr:to>
    <cdr:sp macro="" textlink="">
      <cdr:nvSpPr>
        <cdr:cNvPr id="6" name="Выноска со стрелкой вниз 5"/>
        <cdr:cNvSpPr/>
      </cdr:nvSpPr>
      <cdr:spPr>
        <a:xfrm xmlns:a="http://schemas.openxmlformats.org/drawingml/2006/main">
          <a:off x="3906063" y="0"/>
          <a:ext cx="1575075" cy="614147"/>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smtClean="0">
              <a:solidFill>
                <a:schemeClr val="tx1">
                  <a:lumMod val="95000"/>
                  <a:lumOff val="5000"/>
                </a:schemeClr>
              </a:solidFill>
            </a:rPr>
            <a:t> от 30 до 40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0.64322</cdr:x>
      <cdr:y>0.00903</cdr:y>
    </cdr:from>
    <cdr:to>
      <cdr:x>0.80024</cdr:x>
      <cdr:y>0.2589</cdr:y>
    </cdr:to>
    <cdr:sp macro="" textlink="">
      <cdr:nvSpPr>
        <cdr:cNvPr id="7" name="Выноска со стрелкой вниз 6"/>
        <cdr:cNvSpPr/>
      </cdr:nvSpPr>
      <cdr:spPr>
        <a:xfrm xmlns:a="http://schemas.openxmlformats.org/drawingml/2006/main">
          <a:off x="6444474" y="19821"/>
          <a:ext cx="1573207" cy="548688"/>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smtClean="0">
              <a:solidFill>
                <a:schemeClr val="tx1">
                  <a:lumMod val="95000"/>
                  <a:lumOff val="5000"/>
                </a:schemeClr>
              </a:solidFill>
            </a:rPr>
            <a:t> менее 30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0.92831</cdr:x>
      <cdr:y>0</cdr:y>
    </cdr:from>
    <cdr:to>
      <cdr:x>0.97142</cdr:x>
      <cdr:y>0.56172</cdr:y>
    </cdr:to>
    <cdr:sp macro="" textlink="">
      <cdr:nvSpPr>
        <cdr:cNvPr id="8" name="TextBox 1"/>
        <cdr:cNvSpPr txBox="1"/>
      </cdr:nvSpPr>
      <cdr:spPr>
        <a:xfrm xmlns:a="http://schemas.openxmlformats.org/drawingml/2006/main">
          <a:off x="9300924" y="0"/>
          <a:ext cx="431926" cy="1272698"/>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4">
              <a:lumMod val="40000"/>
              <a:lumOff val="60000"/>
            </a:schemeClr>
          </a:solidFill>
        </a:ln>
      </cdr:spPr>
      <cdr:txBody>
        <a:bodyPr xmlns:a="http://schemas.openxmlformats.org/drawingml/2006/main" vert="vert270" wrap="none" rtlCol="0" anchor="ctr" anchorCtr="0"/>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r>
            <a:rPr lang="ru-RU" sz="1100" dirty="0" smtClean="0"/>
            <a:t>    </a:t>
          </a:r>
          <a:r>
            <a:rPr lang="ru-RU" sz="1000" b="1" dirty="0" smtClean="0"/>
            <a:t>Среднегодовая </a:t>
          </a:r>
          <a:endParaRPr lang="ru-RU" sz="1000" b="1" dirty="0"/>
        </a:p>
        <a:p xmlns:a="http://schemas.openxmlformats.org/drawingml/2006/main">
          <a:r>
            <a:rPr lang="ru-RU" sz="1000" b="1" dirty="0" smtClean="0"/>
            <a:t>численность, тыс.чел</a:t>
          </a:r>
          <a:r>
            <a:rPr lang="ru-RU" sz="1100" dirty="0" smtClean="0"/>
            <a:t>.</a:t>
          </a:r>
          <a:endParaRPr lang="ru-RU" sz="1100" dirty="0"/>
        </a:p>
      </cdr:txBody>
    </cdr:sp>
  </cdr:relSizeAnchor>
  <cdr:relSizeAnchor xmlns:cdr="http://schemas.openxmlformats.org/drawingml/2006/chartDrawing">
    <cdr:from>
      <cdr:x>0.93841</cdr:x>
      <cdr:y>0.5862</cdr:y>
    </cdr:from>
    <cdr:to>
      <cdr:x>0.95474</cdr:x>
      <cdr:y>0.68869</cdr:y>
    </cdr:to>
    <cdr:sp macro="" textlink="">
      <cdr:nvSpPr>
        <cdr:cNvPr id="9" name="Прямоугольник 8"/>
        <cdr:cNvSpPr/>
      </cdr:nvSpPr>
      <cdr:spPr>
        <a:xfrm xmlns:a="http://schemas.openxmlformats.org/drawingml/2006/main">
          <a:off x="9402067" y="1328150"/>
          <a:ext cx="163613" cy="232211"/>
        </a:xfrm>
        <a:prstGeom xmlns:a="http://schemas.openxmlformats.org/drawingml/2006/main" prst="rect">
          <a:avLst/>
        </a:prstGeom>
        <a:solidFill xmlns:a="http://schemas.openxmlformats.org/drawingml/2006/main">
          <a:srgbClr val="00CCFF"/>
        </a:solidFill>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29837" cy="49712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29762" y="1"/>
            <a:ext cx="2929837" cy="497125"/>
          </a:xfrm>
          <a:prstGeom prst="rect">
            <a:avLst/>
          </a:prstGeom>
        </p:spPr>
        <p:txBody>
          <a:bodyPr vert="horz" lIns="91440" tIns="45720" rIns="91440" bIns="45720" rtlCol="0"/>
          <a:lstStyle>
            <a:lvl1pPr algn="r">
              <a:defRPr sz="1200"/>
            </a:lvl1pPr>
          </a:lstStyle>
          <a:p>
            <a:fld id="{CB7A07F1-CC15-4A37-A415-35FF06B8DB0A}" type="datetimeFigureOut">
              <a:rPr lang="ru-RU" smtClean="0"/>
              <a:pPr/>
              <a:t>29.09.2023</a:t>
            </a:fld>
            <a:endParaRPr lang="ru-RU" dirty="0"/>
          </a:p>
        </p:txBody>
      </p:sp>
      <p:sp>
        <p:nvSpPr>
          <p:cNvPr id="4" name="Образ слайда 3"/>
          <p:cNvSpPr>
            <a:spLocks noGrp="1" noRot="1" noChangeAspect="1"/>
          </p:cNvSpPr>
          <p:nvPr>
            <p:ph type="sldImg" idx="2"/>
          </p:nvPr>
        </p:nvSpPr>
        <p:spPr>
          <a:xfrm>
            <a:off x="746125" y="746125"/>
            <a:ext cx="5268913" cy="37274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3663"/>
            <a:ext cx="2929837" cy="49712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2" y="9443663"/>
            <a:ext cx="2929837" cy="497125"/>
          </a:xfrm>
          <a:prstGeom prst="rect">
            <a:avLst/>
          </a:prstGeom>
        </p:spPr>
        <p:txBody>
          <a:bodyPr vert="horz" lIns="91440" tIns="45720" rIns="91440" bIns="45720" rtlCol="0" anchor="b"/>
          <a:lstStyle>
            <a:lvl1pPr algn="r">
              <a:defRPr sz="1200"/>
            </a:lvl1pPr>
          </a:lstStyle>
          <a:p>
            <a:fld id="{C4E78298-A50B-4C91-9CC6-C16273EC7622}" type="slidenum">
              <a:rPr lang="ru-RU" smtClean="0"/>
              <a:pPr/>
              <a:t>‹#›</a:t>
            </a:fld>
            <a:endParaRPr lang="ru-RU" dirty="0"/>
          </a:p>
        </p:txBody>
      </p:sp>
    </p:spTree>
    <p:extLst>
      <p:ext uri="{BB962C8B-B14F-4D97-AF65-F5344CB8AC3E}">
        <p14:creationId xmlns:p14="http://schemas.microsoft.com/office/powerpoint/2010/main" xmlns="" val="1384313848"/>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741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626C7D-E994-40CE-8949-CD2423DC89C4}" type="slidenum">
              <a:rPr lang="ru-RU" smtClean="0"/>
              <a:pPr/>
              <a:t>1</a:t>
            </a:fld>
            <a:endParaRPr lang="ru-RU"/>
          </a:p>
        </p:txBody>
      </p:sp>
    </p:spTree>
    <p:extLst>
      <p:ext uri="{BB962C8B-B14F-4D97-AF65-F5344CB8AC3E}">
        <p14:creationId xmlns:p14="http://schemas.microsoft.com/office/powerpoint/2010/main" xmlns="" val="109545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xfrm>
            <a:off x="746125" y="746125"/>
            <a:ext cx="5268913" cy="3727450"/>
          </a:xfrm>
          <a:ln/>
        </p:spPr>
      </p:sp>
      <p:sp>
        <p:nvSpPr>
          <p:cNvPr id="21508" name="Rectangle 3"/>
          <p:cNvSpPr>
            <a:spLocks noGrp="1" noChangeArrowheads="1"/>
          </p:cNvSpPr>
          <p:nvPr>
            <p:ph type="body" idx="1"/>
          </p:nvPr>
        </p:nvSpPr>
        <p:spPr>
          <a:noFill/>
          <a:ln/>
        </p:spPr>
        <p:txBody>
          <a:bodyPr/>
          <a:lstStyle/>
          <a:p>
            <a:pPr eaLnBrk="1" hangingPunct="1"/>
            <a:endParaRPr lang="ru-RU" dirty="0" smtClean="0"/>
          </a:p>
        </p:txBody>
      </p:sp>
      <p:sp>
        <p:nvSpPr>
          <p:cNvPr id="6" name="Верхний колонтитул 5"/>
          <p:cNvSpPr>
            <a:spLocks noGrp="1"/>
          </p:cNvSpPr>
          <p:nvPr>
            <p:ph type="hdr" sz="quarter" idx="10"/>
          </p:nvPr>
        </p:nvSpPr>
        <p:spPr/>
        <p:txBody>
          <a:bodyPr/>
          <a:lstStyle/>
          <a:p>
            <a:pPr>
              <a:defRPr/>
            </a:pPr>
            <a:endParaRPr lang="ru-RU" dirty="0"/>
          </a:p>
        </p:txBody>
      </p:sp>
    </p:spTree>
    <p:extLst>
      <p:ext uri="{BB962C8B-B14F-4D97-AF65-F5344CB8AC3E}">
        <p14:creationId xmlns:p14="http://schemas.microsoft.com/office/powerpoint/2010/main" xmlns="" val="425990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9D8F0F-2371-4F2D-B924-CABB79FAA9AB}" type="slidenum">
              <a:rPr lang="ru-RU" smtClean="0"/>
              <a:pPr/>
              <a:t>4</a:t>
            </a:fld>
            <a:endParaRPr lang="ru-RU" dirty="0"/>
          </a:p>
        </p:txBody>
      </p:sp>
    </p:spTree>
    <p:extLst>
      <p:ext uri="{BB962C8B-B14F-4D97-AF65-F5344CB8AC3E}">
        <p14:creationId xmlns:p14="http://schemas.microsoft.com/office/powerpoint/2010/main" xmlns="" val="246079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5BBCDA-FFFA-4037-92D4-66D01FC04122}" type="slidenum">
              <a:rPr lang="ru-RU" smtClean="0"/>
              <a:pPr/>
              <a:t>5</a:t>
            </a:fld>
            <a:endParaRPr lang="ru-RU" dirty="0"/>
          </a:p>
        </p:txBody>
      </p:sp>
    </p:spTree>
    <p:extLst>
      <p:ext uri="{BB962C8B-B14F-4D97-AF65-F5344CB8AC3E}">
        <p14:creationId xmlns:p14="http://schemas.microsoft.com/office/powerpoint/2010/main" xmlns="" val="401299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46125" y="746125"/>
            <a:ext cx="5268913" cy="3727450"/>
          </a:xfrm>
        </p:spPr>
      </p:sp>
      <p:sp>
        <p:nvSpPr>
          <p:cNvPr id="3" name="Заметки 2"/>
          <p:cNvSpPr>
            <a:spLocks noGrp="1"/>
          </p:cNvSpPr>
          <p:nvPr>
            <p:ph type="body" idx="1"/>
          </p:nvPr>
        </p:nvSpPr>
        <p:spPr/>
        <p:txBody>
          <a:bodyPr>
            <a:normAutofit/>
          </a:bodyPr>
          <a:lstStyle/>
          <a:p>
            <a:endParaRPr lang="ru-RU" dirty="0"/>
          </a:p>
        </p:txBody>
      </p:sp>
      <p:sp>
        <p:nvSpPr>
          <p:cNvPr id="6" name="Верхний колонтитул 5"/>
          <p:cNvSpPr>
            <a:spLocks noGrp="1"/>
          </p:cNvSpPr>
          <p:nvPr>
            <p:ph type="hdr" sz="quarter" idx="10"/>
          </p:nvPr>
        </p:nvSpPr>
        <p:spPr/>
        <p:txBody>
          <a:bodyPr/>
          <a:lstStyle/>
          <a:p>
            <a:pPr>
              <a:defRPr/>
            </a:pPr>
            <a:endParaRPr lang="ru-RU" dirty="0"/>
          </a:p>
        </p:txBody>
      </p:sp>
    </p:spTree>
    <p:extLst>
      <p:ext uri="{BB962C8B-B14F-4D97-AF65-F5344CB8AC3E}">
        <p14:creationId xmlns:p14="http://schemas.microsoft.com/office/powerpoint/2010/main" xmlns="" val="35757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7F241F-2A5C-4847-AD9F-805F867E54E1}" type="datetime1">
              <a:rPr lang="ru-RU" smtClean="0"/>
              <a:pPr/>
              <a:t>29.09.2023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4A1F2D-BB3C-44CB-B75C-8E76C846380B}" type="datetime1">
              <a:rPr lang="ru-RU" smtClean="0"/>
              <a:pPr/>
              <a:t>29.09.2023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2715" y="302802"/>
            <a:ext cx="2406015"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670" y="302802"/>
            <a:ext cx="7039822"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B80C94-4516-4789-915C-A59E6763C12E}" type="datetime1">
              <a:rPr lang="ru-RU" smtClean="0"/>
              <a:pPr/>
              <a:t>29.09.2023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2D5E58-2193-4208-B462-7CDC209B979B}" type="datetime1">
              <a:rPr lang="ru-RU" smtClean="0"/>
              <a:pPr/>
              <a:t>29.09.2023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556560-A0E4-49C2-B545-976A5971BED6}" type="datetime1">
              <a:rPr lang="ru-RU" smtClean="0"/>
              <a:pPr/>
              <a:t>29.09.2023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88AE5C-8E55-492F-8E65-92DD9A7F6CFB}" type="datetime1">
              <a:rPr lang="ru-RU" smtClean="0"/>
              <a:pPr/>
              <a:t>29.09.2023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4E08A1-A8C2-4652-BEB6-6B1E99CF67C1}" type="datetime1">
              <a:rPr lang="ru-RU" smtClean="0"/>
              <a:pPr/>
              <a:t>29.09.2023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0575F0-177B-4508-BC69-E94D3E43415B}" type="datetime1">
              <a:rPr lang="ru-RU" smtClean="0"/>
              <a:pPr/>
              <a:t>29.09.2023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681C8F-4B4F-4069-AF5E-3D1E6A600D29}" type="datetime1">
              <a:rPr lang="ru-RU" smtClean="0"/>
              <a:pPr/>
              <a:t>29.09.2023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E2F95C2-C840-4598-9296-0F12589EB0E6}" type="datetime1">
              <a:rPr lang="ru-RU" smtClean="0"/>
              <a:pPr/>
              <a:t>29.09.2023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dirty="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178E9A6-66E2-490E-B610-BD897C7AFD9B}" type="datetime1">
              <a:rPr lang="ru-RU" smtClean="0"/>
              <a:pPr/>
              <a:t>29.09.2023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F1306BCD-50F6-48C1-B75D-1E477534A5C2}" type="datetime1">
              <a:rPr lang="ru-RU" smtClean="0"/>
              <a:pPr/>
              <a:t>29.09.2023</a:t>
            </a:fld>
            <a:endParaRPr lang="ru-RU" dirty="0"/>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oporavoronezh.ru/monitoring" TargetMode="Externa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53.xml"/><Relationship Id="rId18" Type="http://schemas.openxmlformats.org/officeDocument/2006/relationships/slide" Target="slide76.xml"/><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slide" Target="slide50.xml"/><Relationship Id="rId17" Type="http://schemas.openxmlformats.org/officeDocument/2006/relationships/slide" Target="slide73.xml"/><Relationship Id="rId2" Type="http://schemas.openxmlformats.org/officeDocument/2006/relationships/slide" Target="slide5.xml"/><Relationship Id="rId16"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44.xml"/><Relationship Id="rId5" Type="http://schemas.openxmlformats.org/officeDocument/2006/relationships/slide" Target="slide17.xml"/><Relationship Id="rId15" Type="http://schemas.openxmlformats.org/officeDocument/2006/relationships/slide" Target="slide63.xml"/><Relationship Id="rId10" Type="http://schemas.openxmlformats.org/officeDocument/2006/relationships/slide" Target="slide41.xml"/><Relationship Id="rId19"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34.xml"/><Relationship Id="rId14" Type="http://schemas.openxmlformats.org/officeDocument/2006/relationships/slide" Target="slide58.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16372" y="221143"/>
            <a:ext cx="2537853" cy="1862483"/>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4" name="Picture 3"/>
          <p:cNvPicPr>
            <a:picLocks noChangeAspect="1" noChangeArrowheads="1"/>
          </p:cNvPicPr>
          <p:nvPr/>
        </p:nvPicPr>
        <p:blipFill>
          <a:blip r:embed="rId4" cstate="print">
            <a:lum/>
          </a:blip>
          <a:srcRect/>
          <a:stretch>
            <a:fillRect/>
          </a:stretch>
        </p:blipFill>
        <p:spPr bwMode="auto">
          <a:xfrm>
            <a:off x="466662" y="237157"/>
            <a:ext cx="2199884" cy="2031306"/>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
        <p:nvSpPr>
          <p:cNvPr id="15" name="Прямоугольник 14"/>
          <p:cNvSpPr/>
          <p:nvPr/>
        </p:nvSpPr>
        <p:spPr>
          <a:xfrm>
            <a:off x="3042444" y="2462603"/>
            <a:ext cx="7565954" cy="3791077"/>
          </a:xfrm>
          <a:prstGeom prst="rect">
            <a:avLst/>
          </a:prstGeom>
          <a:ln>
            <a:noFill/>
          </a:ln>
        </p:spPr>
        <p:txBody>
          <a:bodyPr wrap="square" lIns="104306" tIns="52153" rIns="104306" bIns="52153">
            <a:spAutoFit/>
          </a:bodyPr>
          <a:lstStyle/>
          <a:p>
            <a:pPr algn="ctr"/>
            <a:r>
              <a:rPr lang="ru-RU" sz="3200" b="1" cap="all" dirty="0" smtClean="0">
                <a:ln w="9000" cmpd="sng">
                  <a:solidFill>
                    <a:schemeClr val="bg2">
                      <a:lumMod val="75000"/>
                    </a:schemeClr>
                  </a:solidFill>
                  <a:prstDash val="solid"/>
                </a:ln>
                <a:solidFill>
                  <a:srgbClr val="990000"/>
                </a:solidFill>
                <a:effectLst/>
                <a:latin typeface="Arial Black" pitchFamily="34" charset="0"/>
              </a:rPr>
              <a:t>СВОДНЫЙ ДОКЛАД</a:t>
            </a:r>
          </a:p>
          <a:p>
            <a:pPr algn="ctr"/>
            <a:endParaRPr lang="ru-RU" sz="1600" b="1" cap="all" dirty="0" smtClean="0">
              <a:ln w="9000" cmpd="sng">
                <a:solidFill>
                  <a:schemeClr val="bg2">
                    <a:lumMod val="75000"/>
                  </a:schemeClr>
                </a:solidFill>
                <a:prstDash val="solid"/>
              </a:ln>
              <a:solidFill>
                <a:srgbClr val="990000"/>
              </a:solidFill>
              <a:effectLst/>
              <a:latin typeface="Arial Black" pitchFamily="34" charset="0"/>
            </a:endParaRPr>
          </a:p>
          <a:p>
            <a:pPr algn="ctr">
              <a:lnSpc>
                <a:spcPct val="114000"/>
              </a:lnSpc>
            </a:pPr>
            <a:r>
              <a:rPr lang="ru-RU" sz="2400" cap="all" dirty="0" smtClean="0">
                <a:ln w="9000" cmpd="sng">
                  <a:solidFill>
                    <a:schemeClr val="bg2">
                      <a:lumMod val="75000"/>
                    </a:schemeClr>
                  </a:solidFill>
                  <a:prstDash val="solid"/>
                </a:ln>
                <a:solidFill>
                  <a:srgbClr val="990000"/>
                </a:solidFill>
                <a:effectLst/>
                <a:latin typeface="Arial Black" pitchFamily="34" charset="0"/>
              </a:rPr>
              <a:t>о результатах мониторинга эффективности деятельности </a:t>
            </a:r>
          </a:p>
          <a:p>
            <a:pPr algn="ctr">
              <a:lnSpc>
                <a:spcPct val="114000"/>
              </a:lnSpc>
            </a:pPr>
            <a:r>
              <a:rPr lang="ru-RU" sz="2400" cap="all" dirty="0" smtClean="0">
                <a:ln w="9000" cmpd="sng">
                  <a:solidFill>
                    <a:schemeClr val="bg2">
                      <a:lumMod val="75000"/>
                    </a:schemeClr>
                  </a:solidFill>
                  <a:prstDash val="solid"/>
                </a:ln>
                <a:solidFill>
                  <a:srgbClr val="990000"/>
                </a:solidFill>
                <a:effectLst/>
                <a:latin typeface="Arial Black" pitchFamily="34" charset="0"/>
              </a:rPr>
              <a:t>органов местного самоуправления </a:t>
            </a:r>
          </a:p>
          <a:p>
            <a:pPr algn="ctr">
              <a:lnSpc>
                <a:spcPct val="114000"/>
              </a:lnSpc>
            </a:pPr>
            <a:r>
              <a:rPr lang="ru-RU" sz="2400" cap="all" dirty="0" smtClean="0">
                <a:ln w="9000" cmpd="sng">
                  <a:solidFill>
                    <a:schemeClr val="bg2">
                      <a:lumMod val="75000"/>
                    </a:schemeClr>
                  </a:solidFill>
                  <a:prstDash val="solid"/>
                </a:ln>
                <a:solidFill>
                  <a:srgbClr val="990000"/>
                </a:solidFill>
                <a:effectLst/>
                <a:latin typeface="Arial Black" pitchFamily="34" charset="0"/>
              </a:rPr>
              <a:t>городских округов и муниципальных районов Воронежской области </a:t>
            </a:r>
          </a:p>
          <a:p>
            <a:pPr algn="ctr">
              <a:lnSpc>
                <a:spcPct val="114000"/>
              </a:lnSpc>
            </a:pPr>
            <a:r>
              <a:rPr lang="ru-RU" sz="2400" cap="all" dirty="0" smtClean="0">
                <a:ln w="9000" cmpd="sng">
                  <a:solidFill>
                    <a:schemeClr val="bg2">
                      <a:lumMod val="75000"/>
                    </a:schemeClr>
                  </a:solidFill>
                  <a:prstDash val="solid"/>
                </a:ln>
                <a:solidFill>
                  <a:srgbClr val="990000"/>
                </a:solidFill>
                <a:effectLst/>
                <a:latin typeface="Arial Black" pitchFamily="34" charset="0"/>
              </a:rPr>
              <a:t>по итогам 2022 года</a:t>
            </a:r>
          </a:p>
        </p:txBody>
      </p:sp>
      <p:sp>
        <p:nvSpPr>
          <p:cNvPr id="17" name="TextBox 16"/>
          <p:cNvSpPr txBox="1"/>
          <p:nvPr/>
        </p:nvSpPr>
        <p:spPr>
          <a:xfrm>
            <a:off x="3610711" y="6641182"/>
            <a:ext cx="6429420" cy="523220"/>
          </a:xfrm>
          <a:prstGeom prst="rect">
            <a:avLst/>
          </a:prstGeom>
          <a:noFill/>
        </p:spPr>
        <p:txBody>
          <a:bodyPr wrap="square" rtlCol="0">
            <a:spAutoFit/>
          </a:bodyPr>
          <a:lstStyle/>
          <a:p>
            <a:pPr algn="ctr">
              <a:defRPr/>
            </a:pPr>
            <a:r>
              <a:rPr lang="ru-RU" sz="1400" b="1" dirty="0" smtClean="0">
                <a:solidFill>
                  <a:schemeClr val="tx2">
                    <a:lumMod val="75000"/>
                  </a:schemeClr>
                </a:solidFill>
                <a:latin typeface="Arial" pitchFamily="34" charset="0"/>
                <a:cs typeface="Arial" pitchFamily="34" charset="0"/>
              </a:rPr>
              <a:t>Департамент по развитию муниципальных образований </a:t>
            </a:r>
            <a:br>
              <a:rPr lang="ru-RU" sz="1400" b="1" dirty="0" smtClean="0">
                <a:solidFill>
                  <a:schemeClr val="tx2">
                    <a:lumMod val="75000"/>
                  </a:schemeClr>
                </a:solidFill>
                <a:latin typeface="Arial" pitchFamily="34" charset="0"/>
                <a:cs typeface="Arial" pitchFamily="34" charset="0"/>
              </a:rPr>
            </a:br>
            <a:r>
              <a:rPr lang="ru-RU" sz="1400" b="1" dirty="0" smtClean="0">
                <a:solidFill>
                  <a:schemeClr val="tx2">
                    <a:lumMod val="75000"/>
                  </a:schemeClr>
                </a:solidFill>
                <a:latin typeface="Arial" pitchFamily="34" charset="0"/>
                <a:cs typeface="Arial" pitchFamily="34" charset="0"/>
              </a:rPr>
              <a:t>Воронежской области</a:t>
            </a:r>
            <a:r>
              <a:rPr lang="ru-RU" sz="1400" cap="all" dirty="0" smtClean="0">
                <a:ln w="9000" cmpd="sng">
                  <a:solidFill>
                    <a:schemeClr val="bg2">
                      <a:lumMod val="75000"/>
                    </a:schemeClr>
                  </a:solidFill>
                  <a:prstDash val="solid"/>
                </a:ln>
                <a:solidFill>
                  <a:schemeClr val="tx2">
                    <a:lumMod val="75000"/>
                  </a:schemeClr>
                </a:solidFill>
                <a:effectLst>
                  <a:reflection blurRad="12700" stA="28000" endPos="45000" dist="1000" dir="5400000" sy="-100000" algn="bl" rotWithShape="0"/>
                </a:effectLst>
                <a:latin typeface="Arial Black" pitchFamily="34" charset="0"/>
              </a:rPr>
              <a:t> </a:t>
            </a:r>
            <a:endParaRPr lang="ru-RU" sz="1400" cap="all" dirty="0">
              <a:ln w="9000" cmpd="sng">
                <a:solidFill>
                  <a:schemeClr val="bg2">
                    <a:lumMod val="75000"/>
                  </a:schemeClr>
                </a:solidFill>
                <a:prstDash val="solid"/>
              </a:ln>
              <a:solidFill>
                <a:schemeClr val="tx2">
                  <a:lumMod val="75000"/>
                </a:schemeClr>
              </a:solidFill>
              <a:effectLst>
                <a:reflection blurRad="12700" stA="28000" endPos="45000" dist="1000" dir="5400000" sy="-100000" algn="bl" rotWithShape="0"/>
              </a:effectLst>
              <a:latin typeface="Arial Black" pitchFamily="34" charset="0"/>
            </a:endParaRPr>
          </a:p>
        </p:txBody>
      </p:sp>
      <p:pic>
        <p:nvPicPr>
          <p:cNvPr id="11" name="Picture 3"/>
          <p:cNvPicPr>
            <a:picLocks noChangeAspect="1" noChangeArrowheads="1"/>
          </p:cNvPicPr>
          <p:nvPr/>
        </p:nvPicPr>
        <p:blipFill>
          <a:blip r:embed="rId5" cstate="print">
            <a:extLst/>
          </a:blip>
          <a:stretch>
            <a:fillRect/>
          </a:stretch>
        </p:blipFill>
        <p:spPr bwMode="auto">
          <a:xfrm>
            <a:off x="5354073" y="252465"/>
            <a:ext cx="2582918" cy="185945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3" name="Picture 5"/>
          <p:cNvPicPr>
            <a:picLocks noChangeAspect="1" noChangeArrowheads="1"/>
          </p:cNvPicPr>
          <p:nvPr/>
        </p:nvPicPr>
        <p:blipFill>
          <a:blip r:embed="rId6" cstate="print">
            <a:lum/>
          </a:blip>
          <a:srcRect/>
          <a:stretch>
            <a:fillRect/>
          </a:stretch>
        </p:blipFill>
        <p:spPr bwMode="auto">
          <a:xfrm>
            <a:off x="2751541" y="221143"/>
            <a:ext cx="2523151" cy="1890777"/>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22" name="Picture 2"/>
          <p:cNvPicPr>
            <a:picLocks noChangeAspect="1" noChangeArrowheads="1"/>
          </p:cNvPicPr>
          <p:nvPr/>
        </p:nvPicPr>
        <p:blipFill>
          <a:blip r:embed="rId7" cstate="print"/>
          <a:stretch>
            <a:fillRect/>
          </a:stretch>
        </p:blipFill>
        <p:spPr bwMode="auto">
          <a:xfrm>
            <a:off x="301346" y="4138782"/>
            <a:ext cx="2741098" cy="1588339"/>
          </a:xfrm>
          <a:prstGeom prst="round2DiagRect">
            <a:avLst>
              <a:gd name="adj1" fmla="val 16667"/>
              <a:gd name="adj2" fmla="val 0"/>
            </a:avLst>
          </a:prstGeom>
          <a:ln w="38100" cap="sq">
            <a:solidFill>
              <a:schemeClr val="bg1"/>
            </a:solidFill>
            <a:miter lim="800000"/>
          </a:ln>
          <a:effectLst>
            <a:outerShdw blurRad="254000" algn="tl" rotWithShape="0">
              <a:srgbClr val="000000">
                <a:alpha val="43000"/>
              </a:srgbClr>
            </a:outerShdw>
          </a:effectLst>
        </p:spPr>
      </p:pic>
      <p:pic>
        <p:nvPicPr>
          <p:cNvPr id="1026" name="Picture 2" descr="Благовещенский собор"/>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7049" y="2333846"/>
            <a:ext cx="2705395" cy="1690210"/>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4" name="Picture 10" descr="Памятник Петру I в Воронеже: информация и фото, где находится Памятник  Петру I в Воронеже"/>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1346" y="5841848"/>
            <a:ext cx="2741098" cy="163820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6" name="Picture 12" descr="5.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527090" y="1240597"/>
            <a:ext cx="1338600" cy="843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1047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1970417982"/>
              </p:ext>
            </p:extLst>
          </p:nvPr>
        </p:nvGraphicFramePr>
        <p:xfrm>
          <a:off x="462959" y="2052439"/>
          <a:ext cx="10081120" cy="256488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49746" y="4761388"/>
            <a:ext cx="10047731" cy="461665"/>
          </a:xfrm>
          <a:prstGeom prst="rect">
            <a:avLst/>
          </a:prstGeom>
        </p:spPr>
        <p:txBody>
          <a:bodyPr wrap="square">
            <a:spAutoFit/>
          </a:bodyPr>
          <a:lstStyle/>
          <a:p>
            <a:pPr indent="450000" algn="just"/>
            <a:endParaRPr lang="ru-RU" sz="1200" dirty="0" smtClean="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454385" y="756295"/>
            <a:ext cx="9928646" cy="276999"/>
          </a:xfrm>
          <a:prstGeom prst="rect">
            <a:avLst/>
          </a:prstGeom>
        </p:spPr>
        <p:txBody>
          <a:bodyPr wrap="square">
            <a:spAutoFit/>
          </a:bodyPr>
          <a:lstStyle/>
          <a:p>
            <a:pPr indent="450000" algn="just">
              <a:spcAft>
                <a:spcPts val="0"/>
              </a:spcAft>
            </a:pPr>
            <a:r>
              <a:rPr lang="ru-RU" sz="1200" dirty="0" smtClean="0">
                <a:latin typeface="Arial" panose="020B0604020202020204" pitchFamily="34" charset="0"/>
                <a:ea typeface="Times New Roman" panose="02020603050405020304" pitchFamily="18" charset="0"/>
                <a:cs typeface="Arial" panose="020B0604020202020204" pitchFamily="34" charset="0"/>
              </a:rPr>
              <a:t> </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588683" y="458466"/>
            <a:ext cx="9775816" cy="1569660"/>
          </a:xfrm>
          <a:prstGeom prst="rect">
            <a:avLst/>
          </a:prstGeom>
        </p:spPr>
        <p:txBody>
          <a:bodyPr wrap="square">
            <a:spAutoFit/>
          </a:bodyPr>
          <a:lstStyle/>
          <a:p>
            <a:pPr indent="450000" algn="just"/>
            <a:r>
              <a:rPr lang="ru-RU" sz="1150" dirty="0">
                <a:latin typeface="Arial" panose="020B0604020202020204" pitchFamily="34" charset="0"/>
                <a:cs typeface="Arial" panose="020B0604020202020204" pitchFamily="34" charset="0"/>
              </a:rPr>
              <a:t>Отрицательная динамика к предыдущему году отмечена в 5 муниципальных районах. Снижение показателя в Каменском (-14,0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и </a:t>
            </a:r>
            <a:r>
              <a:rPr lang="ru-RU" sz="1150" dirty="0" err="1">
                <a:latin typeface="Arial" panose="020B0604020202020204" pitchFamily="34" charset="0"/>
                <a:cs typeface="Arial" panose="020B0604020202020204" pitchFamily="34" charset="0"/>
              </a:rPr>
              <a:t>Поворинском</a:t>
            </a:r>
            <a:r>
              <a:rPr lang="ru-RU" sz="1150" dirty="0">
                <a:latin typeface="Arial" panose="020B0604020202020204" pitchFamily="34" charset="0"/>
                <a:cs typeface="Arial" panose="020B0604020202020204" pitchFamily="34" charset="0"/>
              </a:rPr>
              <a:t> (-2,7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районах связано с переходом предприятий из категории «средние» в категорию «крупные» (в Каменском - ООО «СХ «Каменка», в </a:t>
            </a:r>
            <a:r>
              <a:rPr lang="ru-RU" sz="1150" dirty="0" err="1">
                <a:latin typeface="Arial" panose="020B0604020202020204" pitchFamily="34" charset="0"/>
                <a:cs typeface="Arial" panose="020B0604020202020204" pitchFamily="34" charset="0"/>
              </a:rPr>
              <a:t>Поворинском</a:t>
            </a:r>
            <a:r>
              <a:rPr lang="ru-RU" sz="1150" dirty="0">
                <a:latin typeface="Arial" panose="020B0604020202020204" pitchFamily="34" charset="0"/>
                <a:cs typeface="Arial" panose="020B0604020202020204" pitchFamily="34" charset="0"/>
              </a:rPr>
              <a:t> - ООО «</a:t>
            </a:r>
            <a:r>
              <a:rPr lang="ru-RU" sz="1150" dirty="0" err="1">
                <a:latin typeface="Arial" panose="020B0604020202020204" pitchFamily="34" charset="0"/>
                <a:cs typeface="Arial" panose="020B0604020202020204" pitchFamily="34" charset="0"/>
              </a:rPr>
              <a:t>БорМаш</a:t>
            </a:r>
            <a:r>
              <a:rPr lang="ru-RU" sz="1150" dirty="0">
                <a:latin typeface="Arial" panose="020B0604020202020204" pitchFamily="34" charset="0"/>
                <a:cs typeface="Arial" panose="020B0604020202020204" pitchFamily="34" charset="0"/>
              </a:rPr>
              <a:t>»); снижение показателя в </a:t>
            </a:r>
            <a:r>
              <a:rPr lang="ru-RU" sz="1150" dirty="0" err="1">
                <a:latin typeface="Arial" panose="020B0604020202020204" pitchFamily="34" charset="0"/>
                <a:cs typeface="Arial" panose="020B0604020202020204" pitchFamily="34" charset="0"/>
              </a:rPr>
              <a:t>Верхнехавском</a:t>
            </a:r>
            <a:r>
              <a:rPr lang="ru-RU" sz="1150" dirty="0">
                <a:latin typeface="Arial" panose="020B0604020202020204" pitchFamily="34" charset="0"/>
                <a:cs typeface="Arial" panose="020B0604020202020204" pitchFamily="34" charset="0"/>
              </a:rPr>
              <a:t> (-4,4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и Петропавловском (-2,6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районах произошло из-за непредставления в ФНС России отчетов «Сведения о среднесписочной численности» предприятиями ООО </a:t>
            </a:r>
            <a:r>
              <a:rPr lang="ru-RU" sz="1150" dirty="0" err="1" smtClean="0">
                <a:latin typeface="Arial" panose="020B0604020202020204" pitchFamily="34" charset="0"/>
                <a:cs typeface="Arial" panose="020B0604020202020204" pitchFamily="34" charset="0"/>
              </a:rPr>
              <a:t>Спецхоз</a:t>
            </a:r>
            <a:r>
              <a:rPr lang="ru-RU" sz="1150" dirty="0" smtClean="0">
                <a:latin typeface="Arial" panose="020B0604020202020204" pitchFamily="34" charset="0"/>
                <a:cs typeface="Arial" panose="020B0604020202020204" pitchFamily="34" charset="0"/>
              </a:rPr>
              <a:t> </a:t>
            </a:r>
            <a:r>
              <a:rPr lang="ru-RU" sz="1150" dirty="0">
                <a:latin typeface="Arial" panose="020B0604020202020204" pitchFamily="34" charset="0"/>
                <a:cs typeface="Arial" panose="020B0604020202020204" pitchFamily="34" charset="0"/>
              </a:rPr>
              <a:t>«Вишневский» и ООО «</a:t>
            </a:r>
            <a:r>
              <a:rPr lang="ru-RU" sz="1150" dirty="0" err="1">
                <a:latin typeface="Arial" panose="020B0604020202020204" pitchFamily="34" charset="0"/>
                <a:cs typeface="Arial" panose="020B0604020202020204" pitchFamily="34" charset="0"/>
              </a:rPr>
              <a:t>Селекционно</a:t>
            </a:r>
            <a:r>
              <a:rPr lang="ru-RU" sz="1150" dirty="0">
                <a:latin typeface="Arial" panose="020B0604020202020204" pitchFamily="34" charset="0"/>
                <a:cs typeface="Arial" panose="020B0604020202020204" pitchFamily="34" charset="0"/>
              </a:rPr>
              <a:t>-гибридный центр» (</a:t>
            </a:r>
            <a:r>
              <a:rPr lang="ru-RU" sz="1150" dirty="0" err="1">
                <a:latin typeface="Arial" panose="020B0604020202020204" pitchFamily="34" charset="0"/>
                <a:cs typeface="Arial" panose="020B0604020202020204" pitchFamily="34" charset="0"/>
              </a:rPr>
              <a:t>Верхнехавский</a:t>
            </a:r>
            <a:r>
              <a:rPr lang="ru-RU" sz="1150" dirty="0">
                <a:latin typeface="Arial" panose="020B0604020202020204" pitchFamily="34" charset="0"/>
                <a:cs typeface="Arial" panose="020B0604020202020204" pitchFamily="34" charset="0"/>
              </a:rPr>
              <a:t> район) и СПО «Хлебопечение», Петропавловское </a:t>
            </a:r>
            <a:r>
              <a:rPr lang="ru-RU" sz="1150" dirty="0" err="1">
                <a:latin typeface="Arial" panose="020B0604020202020204" pitchFamily="34" charset="0"/>
                <a:cs typeface="Arial" panose="020B0604020202020204" pitchFamily="34" charset="0"/>
              </a:rPr>
              <a:t>райПО</a:t>
            </a:r>
            <a:r>
              <a:rPr lang="ru-RU" sz="1150" dirty="0">
                <a:latin typeface="Arial" panose="020B0604020202020204" pitchFamily="34" charset="0"/>
                <a:cs typeface="Arial" panose="020B0604020202020204" pitchFamily="34" charset="0"/>
              </a:rPr>
              <a:t> и СХА «Луч» (Петропавловский район); снижение показателя в Терновском районе (-3,1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связано с переходом 2 средних предприятий (ООО «Победа» и СХА им. Мичурина) в малые.</a:t>
            </a:r>
          </a:p>
          <a:p>
            <a:pPr indent="45000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389930" y="4179084"/>
            <a:ext cx="10107547" cy="3231654"/>
          </a:xfrm>
          <a:prstGeom prst="rect">
            <a:avLst/>
          </a:prstGeom>
          <a:noFill/>
          <a:ln>
            <a:noFill/>
          </a:ln>
        </p:spPr>
        <p:txBody>
          <a:bodyPr wrap="square">
            <a:spAutoFit/>
          </a:bodyPr>
          <a:lstStyle/>
          <a:p>
            <a:pPr indent="457200" algn="just"/>
            <a:r>
              <a:rPr lang="ru-RU" sz="1200" dirty="0">
                <a:latin typeface="Arial" panose="020B0604020202020204" pitchFamily="34" charset="0"/>
                <a:cs typeface="Arial" panose="020B0604020202020204" pitchFamily="34" charset="0"/>
              </a:rPr>
              <a:t>С целью выявления проблем, сдерживающих развитие малого </a:t>
            </a:r>
            <a:r>
              <a:rPr lang="ru-RU" sz="1200" dirty="0" smtClean="0">
                <a:latin typeface="Arial" panose="020B0604020202020204" pitchFamily="34" charset="0"/>
                <a:cs typeface="Arial" panose="020B0604020202020204" pitchFamily="34" charset="0"/>
              </a:rPr>
              <a:t>бизнеса, </a:t>
            </a:r>
            <a:r>
              <a:rPr lang="ru-RU" sz="1200" dirty="0">
                <a:latin typeface="Arial" panose="020B0604020202020204" pitchFamily="34" charset="0"/>
                <a:cs typeface="Arial" panose="020B0604020202020204" pitchFamily="34" charset="0"/>
              </a:rPr>
              <a:t>на территории Воронежской </a:t>
            </a:r>
            <a:r>
              <a:rPr lang="ru-RU" sz="1200" dirty="0" smtClean="0">
                <a:latin typeface="Arial" panose="020B0604020202020204" pitchFamily="34" charset="0"/>
                <a:cs typeface="Arial" panose="020B0604020202020204" pitchFamily="34" charset="0"/>
              </a:rPr>
              <a:t>области </a:t>
            </a:r>
            <a:r>
              <a:rPr lang="ru-RU" sz="1200" dirty="0">
                <a:latin typeface="Arial" panose="020B0604020202020204" pitchFamily="34" charset="0"/>
                <a:cs typeface="Arial" panose="020B0604020202020204" pitchFamily="34" charset="0"/>
              </a:rPr>
              <a:t>проведен мониторинг развития предпринимательства. В рамках мониторинга осуществлены выездные мероприятия в муниципальные районы и городские округа, в которых принимали участие сотрудники Воронежского регионального союза предпринимателей «ОПОРА», представители организаций, образующих инфраструктуру поддержки МСП Воронежской области. На данных встречах освещалась актуальная информация о мерах поддержки бизнеса, изменениях в законодательстве и прочие вопросы, интересующие субъектов МСП, также проводилось анонимное анкетирование с целью выявления проблем, сдерживающих развитие малого бизнеса на территории Воронежской области.</a:t>
            </a:r>
          </a:p>
          <a:p>
            <a:pPr indent="457200" algn="just"/>
            <a:r>
              <a:rPr lang="ru-RU" sz="1200" dirty="0">
                <a:latin typeface="Arial" panose="020B0604020202020204" pitchFamily="34" charset="0"/>
                <a:cs typeface="Arial" panose="020B0604020202020204" pitchFamily="34" charset="0"/>
              </a:rPr>
              <a:t>Всего проанкетировано 4 583 респондента. В очном анкетировании принял участие 981 субъект МСП), в интернет-анкетировании на специально созданном ресурсе (</a:t>
            </a:r>
            <a:r>
              <a:rPr lang="en-US" sz="1200" u="sng" dirty="0">
                <a:latin typeface="Arial" panose="020B0604020202020204" pitchFamily="34" charset="0"/>
                <a:cs typeface="Arial" panose="020B0604020202020204" pitchFamily="34" charset="0"/>
                <a:hlinkClick r:id="rId3"/>
              </a:rPr>
              <a:t>https</a:t>
            </a:r>
            <a:r>
              <a:rPr lang="ru-RU" sz="1200" u="sng" dirty="0">
                <a:latin typeface="Arial" panose="020B0604020202020204" pitchFamily="34" charset="0"/>
                <a:cs typeface="Arial" panose="020B0604020202020204" pitchFamily="34" charset="0"/>
                <a:hlinkClick r:id="rId3"/>
              </a:rPr>
              <a:t>://</a:t>
            </a:r>
            <a:r>
              <a:rPr lang="en-US" sz="1200" u="sng" dirty="0" err="1">
                <a:latin typeface="Arial" panose="020B0604020202020204" pitchFamily="34" charset="0"/>
                <a:cs typeface="Arial" panose="020B0604020202020204" pitchFamily="34" charset="0"/>
                <a:hlinkClick r:id="rId3"/>
              </a:rPr>
              <a:t>oporavoronezh</a:t>
            </a:r>
            <a:r>
              <a:rPr lang="ru-RU" sz="1200" u="sng" dirty="0">
                <a:latin typeface="Arial" panose="020B0604020202020204" pitchFamily="34" charset="0"/>
                <a:cs typeface="Arial" panose="020B0604020202020204" pitchFamily="34" charset="0"/>
                <a:hlinkClick r:id="rId3"/>
              </a:rPr>
              <a:t>.</a:t>
            </a:r>
            <a:r>
              <a:rPr lang="en-US" sz="1200" u="sng" dirty="0" err="1">
                <a:latin typeface="Arial" panose="020B0604020202020204" pitchFamily="34" charset="0"/>
                <a:cs typeface="Arial" panose="020B0604020202020204" pitchFamily="34" charset="0"/>
                <a:hlinkClick r:id="rId3"/>
              </a:rPr>
              <a:t>ru</a:t>
            </a:r>
            <a:r>
              <a:rPr lang="ru-RU" sz="1200" u="sng" dirty="0">
                <a:latin typeface="Arial" panose="020B0604020202020204" pitchFamily="34" charset="0"/>
                <a:cs typeface="Arial" panose="020B0604020202020204" pitchFamily="34" charset="0"/>
                <a:hlinkClick r:id="rId3"/>
              </a:rPr>
              <a:t>/</a:t>
            </a:r>
            <a:r>
              <a:rPr lang="en-US" sz="1200" u="sng" dirty="0">
                <a:latin typeface="Arial" panose="020B0604020202020204" pitchFamily="34" charset="0"/>
                <a:cs typeface="Arial" panose="020B0604020202020204" pitchFamily="34" charset="0"/>
                <a:hlinkClick r:id="rId3"/>
              </a:rPr>
              <a:t>monitoring</a:t>
            </a:r>
            <a:r>
              <a:rPr lang="ru-RU" sz="1200" dirty="0">
                <a:latin typeface="Arial" panose="020B0604020202020204" pitchFamily="34" charset="0"/>
                <a:cs typeface="Arial" panose="020B0604020202020204" pitchFamily="34" charset="0"/>
              </a:rPr>
              <a:t>) приняли участие 3 602 субъекта МСП.</a:t>
            </a:r>
          </a:p>
          <a:p>
            <a:pPr indent="457200" algn="just"/>
            <a:r>
              <a:rPr lang="ru-RU" sz="1200" dirty="0">
                <a:latin typeface="Arial" panose="020B0604020202020204" pitchFamily="34" charset="0"/>
                <a:cs typeface="Arial" panose="020B0604020202020204" pitchFamily="34" charset="0"/>
              </a:rPr>
              <a:t>По результатам проведенного мониторинга развития предпринимательства средняя оценка респондентами бизнес-климата по Воронежской области в 2022 году составила 4,23 балла (по 5-ти балльной шкале). При этом оценка респондентами деятельности органов местного самоуправления по развитию предпринимательства составила 4,69 баллов.</a:t>
            </a:r>
          </a:p>
          <a:p>
            <a:pPr indent="457200" algn="just"/>
            <a:r>
              <a:rPr lang="ru-RU" sz="1200" dirty="0">
                <a:latin typeface="Arial" panose="020B0604020202020204" pitchFamily="34" charset="0"/>
                <a:cs typeface="Arial" panose="020B0604020202020204" pitchFamily="34" charset="0"/>
              </a:rPr>
              <a:t>В 2022 году, согласно результатам мониторинга, финансовое положение субъектов МСП Воронежской области по сравнению с 2021 годом стабилизировалось. В среднем по области 54,0 % респондентов продолжают осуществлять деятельность в обычном режиме, 39,0 % отмечают изменения, связанные с развитием организации (в 2021 году 67,0 %</a:t>
            </a:r>
            <a:r>
              <a:rPr lang="ru-RU" sz="1200" i="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участников опроса осуществляли деятельность в обычном режиме и у 19,0 %</a:t>
            </a:r>
            <a:r>
              <a:rPr lang="ru-RU" sz="1200" i="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изменения были связаны с развитием организации). Ухудшение состояния бизнеса в 2022 году отмечают 7,0 % опрошенных (в 2021 году ухудшение отмечали 14,0 % респондентов</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11" name="TextBox 8"/>
          <p:cNvSpPr txBox="1"/>
          <p:nvPr/>
        </p:nvSpPr>
        <p:spPr>
          <a:xfrm>
            <a:off x="1044222" y="1620933"/>
            <a:ext cx="874897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ru-RU" sz="1050" b="1" i="1" dirty="0" smtClean="0">
              <a:latin typeface="Arial" pitchFamily="34" charset="0"/>
              <a:cs typeface="Arial" pitchFamily="34" charset="0"/>
            </a:endParaRPr>
          </a:p>
          <a:p>
            <a:pPr algn="ctr"/>
            <a:r>
              <a:rPr lang="ru-RU" sz="1050" b="1" i="1" dirty="0" smtClean="0">
                <a:latin typeface="Arial" pitchFamily="34" charset="0"/>
                <a:cs typeface="Arial" pitchFamily="34" charset="0"/>
              </a:rPr>
              <a:t>Доля среднесписочной численности работников (без внешних совместителей) МСП в среднесписочной численности работников (без внешних совместителей)  всех предприятий и организаций,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374554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dirty="0"/>
          </a:p>
        </p:txBody>
      </p:sp>
      <p:sp>
        <p:nvSpPr>
          <p:cNvPr id="4" name="Прямоугольник 3"/>
          <p:cNvSpPr/>
          <p:nvPr/>
        </p:nvSpPr>
        <p:spPr>
          <a:xfrm>
            <a:off x="633925" y="1719689"/>
            <a:ext cx="9798688" cy="2492990"/>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7200" algn="just"/>
            <a:r>
              <a:rPr lang="ru-RU" sz="1200" b="1" dirty="0" smtClean="0">
                <a:latin typeface="Arial" panose="020B0604020202020204" pitchFamily="34" charset="0"/>
                <a:cs typeface="Arial" panose="020B0604020202020204" pitchFamily="34" charset="0"/>
              </a:rPr>
              <a:t>Наиболее значимыми проблемами</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по мнению респондентов Воронежской области, являются:</a:t>
            </a:r>
          </a:p>
          <a:p>
            <a:pPr indent="457200" algn="just"/>
            <a:r>
              <a:rPr lang="ru-RU" sz="1200" dirty="0" smtClean="0">
                <a:latin typeface="Arial" panose="020B0604020202020204" pitchFamily="34" charset="0"/>
                <a:cs typeface="Arial" panose="020B0604020202020204" pitchFamily="34" charset="0"/>
              </a:rPr>
              <a:t>- рост </a:t>
            </a:r>
            <a:r>
              <a:rPr lang="ru-RU" sz="1200" dirty="0">
                <a:latin typeface="Arial" panose="020B0604020202020204" pitchFamily="34" charset="0"/>
                <a:cs typeface="Arial" panose="020B0604020202020204" pitchFamily="34" charset="0"/>
              </a:rPr>
              <a:t>цен поставщиков;</a:t>
            </a:r>
          </a:p>
          <a:p>
            <a:pPr indent="457200" algn="just"/>
            <a:r>
              <a:rPr lang="ru-RU" sz="1200" dirty="0" smtClean="0">
                <a:latin typeface="Arial" panose="020B0604020202020204" pitchFamily="34" charset="0"/>
                <a:cs typeface="Arial" panose="020B0604020202020204" pitchFamily="34" charset="0"/>
              </a:rPr>
              <a:t>- сокращение </a:t>
            </a:r>
            <a:r>
              <a:rPr lang="ru-RU" sz="1200" dirty="0">
                <a:latin typeface="Arial" panose="020B0604020202020204" pitchFamily="34" charset="0"/>
                <a:cs typeface="Arial" panose="020B0604020202020204" pitchFamily="34" charset="0"/>
              </a:rPr>
              <a:t>потребительского спроса/снижение объемов продаж;</a:t>
            </a:r>
          </a:p>
          <a:p>
            <a:pPr indent="457200" algn="just"/>
            <a:r>
              <a:rPr lang="ru-RU" sz="1200" dirty="0" smtClean="0">
                <a:latin typeface="Arial" panose="020B0604020202020204" pitchFamily="34" charset="0"/>
                <a:cs typeface="Arial" panose="020B0604020202020204" pitchFamily="34" charset="0"/>
              </a:rPr>
              <a:t>- высокая </a:t>
            </a:r>
            <a:r>
              <a:rPr lang="ru-RU" sz="1200" dirty="0">
                <a:latin typeface="Arial" panose="020B0604020202020204" pitchFamily="34" charset="0"/>
                <a:cs typeface="Arial" panose="020B0604020202020204" pitchFamily="34" charset="0"/>
              </a:rPr>
              <a:t>налоговая нагрузка;</a:t>
            </a:r>
          </a:p>
          <a:p>
            <a:pPr indent="457200" algn="just"/>
            <a:r>
              <a:rPr lang="ru-RU" sz="1200" dirty="0" smtClean="0">
                <a:latin typeface="Arial" panose="020B0604020202020204" pitchFamily="34" charset="0"/>
                <a:cs typeface="Arial" panose="020B0604020202020204" pitchFamily="34" charset="0"/>
              </a:rPr>
              <a:t>- недостаток </a:t>
            </a:r>
            <a:r>
              <a:rPr lang="ru-RU" sz="1200" dirty="0">
                <a:latin typeface="Arial" panose="020B0604020202020204" pitchFamily="34" charset="0"/>
                <a:cs typeface="Arial" panose="020B0604020202020204" pitchFamily="34" charset="0"/>
              </a:rPr>
              <a:t>квалифицированных кадров;</a:t>
            </a:r>
          </a:p>
          <a:p>
            <a:pPr indent="457200" algn="just"/>
            <a:r>
              <a:rPr lang="ru-RU" sz="1200" dirty="0" smtClean="0">
                <a:latin typeface="Arial" panose="020B0604020202020204" pitchFamily="34" charset="0"/>
                <a:cs typeface="Arial" panose="020B0604020202020204" pitchFamily="34" charset="0"/>
              </a:rPr>
              <a:t>- дефицит </a:t>
            </a:r>
            <a:r>
              <a:rPr lang="ru-RU" sz="1200" dirty="0">
                <a:latin typeface="Arial" panose="020B0604020202020204" pitchFamily="34" charset="0"/>
                <a:cs typeface="Arial" panose="020B0604020202020204" pitchFamily="34" charset="0"/>
              </a:rPr>
              <a:t>трудовых ресурсов.</a:t>
            </a:r>
          </a:p>
          <a:p>
            <a:pPr indent="457200" algn="just"/>
            <a:r>
              <a:rPr lang="ru-RU" sz="1200" dirty="0">
                <a:latin typeface="Arial" panose="020B0604020202020204" pitchFamily="34" charset="0"/>
                <a:cs typeface="Arial" panose="020B0604020202020204" pitchFamily="34" charset="0"/>
              </a:rPr>
              <a:t>По мнению респондентов, для развития их бизнеса необходимы следующие меры: существенное снижение налоговой нагрузки (25,0%), продвижение товаров и услуг (20,4%), долгосрочные кредиты по низкой ставке (17,8%), упрощение правил ведения бизнеса (17,3%), гранты и субсидии за счет бюджетных средств (15%).</a:t>
            </a:r>
          </a:p>
          <a:p>
            <a:pPr indent="457200" algn="just"/>
            <a:r>
              <a:rPr lang="ru-RU" sz="1200" dirty="0">
                <a:latin typeface="Arial" panose="020B0604020202020204" pitchFamily="34" charset="0"/>
                <a:cs typeface="Arial" panose="020B0604020202020204" pitchFamily="34" charset="0"/>
              </a:rPr>
              <a:t>В Центре «Мой бизнес» уже разработаны и реализуются комплексные услуги, проводятся образовательные программы, в том числе семинары, круглые столы, мастер-классы для предпринимателей по информированию и обучению в части продвижения своих товаров и услуг, а также работают программы по предоставлению льготных </a:t>
            </a:r>
            <a:r>
              <a:rPr lang="ru-RU" sz="1200" dirty="0" err="1">
                <a:latin typeface="Arial" panose="020B0604020202020204" pitchFamily="34" charset="0"/>
                <a:cs typeface="Arial" panose="020B0604020202020204" pitchFamily="34" charset="0"/>
              </a:rPr>
              <a:t>микрозаймов</a:t>
            </a:r>
            <a:r>
              <a:rPr lang="ru-RU" sz="1200" dirty="0">
                <a:latin typeface="Arial" panose="020B0604020202020204" pitchFamily="34" charset="0"/>
                <a:cs typeface="Arial" panose="020B0604020202020204" pitchFamily="34" charset="0"/>
              </a:rPr>
              <a:t> для начинающих, действующих предпринимателей и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6" name="Прямоугольник 5"/>
          <p:cNvSpPr/>
          <p:nvPr/>
        </p:nvSpPr>
        <p:spPr>
          <a:xfrm>
            <a:off x="633925" y="4212679"/>
            <a:ext cx="9818868" cy="2862322"/>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b="1" i="1" dirty="0">
                <a:latin typeface="Arial" panose="020B0604020202020204" pitchFamily="34" charset="0"/>
                <a:cs typeface="Arial" panose="020B0604020202020204" pitchFamily="34" charset="0"/>
              </a:rPr>
              <a:t>Перечень задач и рекомендаций для органов местного самоуправления муниципальных образований по повышению эффективности деятельности и решению выявленных в ходе анализа проблем:</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продолжать открытый диалог и информирование предпринимателей обо всех значимых изменениях в законодательстве, о действующих мерах поддержки субъектов МСП, консультирование по вопросам и проблемам ведения бизнеса (юридическим, налоговым, бухгалтерским и т.д.) в ходе проведения совместных мероприятий власти с предпринимателями, организациями инфраструктуры поддержки предпринимательства, бизнес-сообществами и уполномоченным по защите прав предпринимателей, а также организовать дни консультаций специалистами (экспертами бизнес-сообщества) инфраструктуры поддержки МСП (в рабочем порядке по запросам предпринимателей) для помощи решения трудностей, с которыми сталкиваются </a:t>
            </a:r>
            <a:r>
              <a:rPr lang="ru-RU" sz="1200" dirty="0" smtClean="0">
                <a:latin typeface="Arial" panose="020B0604020202020204" pitchFamily="34" charset="0"/>
                <a:cs typeface="Arial" panose="020B0604020202020204" pitchFamily="34" charset="0"/>
              </a:rPr>
              <a:t>предприниматели в </a:t>
            </a:r>
            <a:r>
              <a:rPr lang="ru-RU" sz="1200" dirty="0">
                <a:latin typeface="Arial" panose="020B0604020202020204" pitchFamily="34" charset="0"/>
                <a:cs typeface="Arial" panose="020B0604020202020204" pitchFamily="34" charset="0"/>
              </a:rPr>
              <a:t>связи с внешними обстоятельствами в стране;</a:t>
            </a:r>
          </a:p>
          <a:p>
            <a:pPr indent="457200" algn="just"/>
            <a:r>
              <a:rPr lang="ru-RU" sz="1200" dirty="0" smtClean="0">
                <a:latin typeface="Arial" panose="020B0604020202020204" pitchFamily="34" charset="0"/>
                <a:cs typeface="Arial" panose="020B0604020202020204" pitchFamily="34" charset="0"/>
              </a:rPr>
              <a:t>- проводить </a:t>
            </a:r>
            <a:r>
              <a:rPr lang="ru-RU" sz="1200" dirty="0">
                <a:latin typeface="Arial" panose="020B0604020202020204" pitchFamily="34" charset="0"/>
                <a:cs typeface="Arial" panose="020B0604020202020204" pitchFamily="34" charset="0"/>
              </a:rPr>
              <a:t>разъяснительные работы с организациями, находящимися на территории муниципального образования, на предмет необходимости предоставления в ФНС России в положенный срок правильно заполненных форм отчетности;</a:t>
            </a:r>
          </a:p>
          <a:p>
            <a:pPr indent="457200" algn="just"/>
            <a:r>
              <a:rPr lang="ru-RU" sz="1200" dirty="0" smtClean="0">
                <a:latin typeface="Arial" panose="020B0604020202020204" pitchFamily="34" charset="0"/>
                <a:cs typeface="Arial" panose="020B0604020202020204" pitchFamily="34" charset="0"/>
              </a:rPr>
              <a:t>- расширять </a:t>
            </a:r>
            <a:r>
              <a:rPr lang="ru-RU" sz="1200" dirty="0">
                <a:latin typeface="Arial" panose="020B0604020202020204" pitchFamily="34" charset="0"/>
                <a:cs typeface="Arial" panose="020B0604020202020204" pitchFamily="34" charset="0"/>
              </a:rPr>
              <a:t>перечень мер поддержки, оказываемых субъектам МСП в рамках муниципальных программ (подпрограмм) развития предпринимательства (социальное предпринимательство, спорт, туризм, дошкольное образование и другие);</a:t>
            </a:r>
          </a:p>
          <a:p>
            <a:pPr indent="457200" algn="just"/>
            <a:r>
              <a:rPr lang="ru-RU" sz="1200" dirty="0">
                <a:latin typeface="Arial" panose="020B0604020202020204" pitchFamily="34" charset="0"/>
                <a:cs typeface="Arial" panose="020B0604020202020204" pitchFamily="34" charset="0"/>
              </a:rPr>
              <a:t>- изучать и внедрять успешные муниципальные практики, направленные на развитие и поддержку МСП;</a:t>
            </a:r>
          </a:p>
          <a:p>
            <a:pPr indent="457200" algn="just"/>
            <a:r>
              <a:rPr lang="ru-RU" sz="1200" dirty="0">
                <a:latin typeface="Arial" panose="020B0604020202020204" pitchFamily="34" charset="0"/>
                <a:cs typeface="Arial" panose="020B0604020202020204" pitchFamily="34" charset="0"/>
              </a:rPr>
              <a:t>- активизировать деятельность координационных советов по развитию предпринимательства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633925" y="324247"/>
            <a:ext cx="9848087" cy="1384995"/>
          </a:xfrm>
          <a:prstGeom prst="rect">
            <a:avLst/>
          </a:prstGeom>
          <a:noFill/>
          <a:ln>
            <a:noFill/>
          </a:ln>
        </p:spPr>
        <p:txBody>
          <a:bodyPr wrap="square">
            <a:spAutoFit/>
          </a:bodyPr>
          <a:lstStyle/>
          <a:p>
            <a:pPr indent="450000" algn="just"/>
            <a:r>
              <a:rPr lang="ru-RU" sz="1200" dirty="0">
                <a:latin typeface="Arial" panose="020B0604020202020204" pitchFamily="34" charset="0"/>
                <a:cs typeface="Arial" panose="020B0604020202020204" pitchFamily="34" charset="0"/>
              </a:rPr>
              <a:t>Анализ данных анкетирования предпринимателей показал высокую информированность предпринимателей о мерах поддержки, предоставляемых в регионе: 88,0 % респондентов считают, что информации о мерах поддержки достаточно. Предприниматели Воронежской области дали высокую оценку качества предоставленных им услуг по государственной поддержке. По пятибалльной шкале оценка консультационных и образовательных услуг составила 4,88 балла, финансовых услуг - 4,66 балла, услуг по имущественной поддержке - 4,85 балла</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В ходе мониторинга 2022 года анализировалось мнение предпринимателей о наиболее острых проблемах, оказывающих влияние на бизнес. </a:t>
            </a:r>
          </a:p>
        </p:txBody>
      </p:sp>
    </p:spTree>
    <p:extLst>
      <p:ext uri="{BB962C8B-B14F-4D97-AF65-F5344CB8AC3E}">
        <p14:creationId xmlns:p14="http://schemas.microsoft.com/office/powerpoint/2010/main" xmlns="" val="1795740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dirty="0"/>
          </a:p>
        </p:txBody>
      </p:sp>
      <p:sp>
        <p:nvSpPr>
          <p:cNvPr id="3" name="TextBox 2"/>
          <p:cNvSpPr txBox="1"/>
          <p:nvPr/>
        </p:nvSpPr>
        <p:spPr>
          <a:xfrm>
            <a:off x="954212" y="612279"/>
            <a:ext cx="4690515" cy="276999"/>
          </a:xfrm>
          <a:prstGeom prst="rect">
            <a:avLst/>
          </a:prstGeom>
          <a:noFill/>
        </p:spPr>
        <p:txBody>
          <a:bodyPr wrap="none" rtlCol="0">
            <a:spAutoFit/>
          </a:bodyPr>
          <a:lstStyle/>
          <a:p>
            <a:r>
              <a:rPr lang="ru-RU" sz="1200" b="1" i="1" dirty="0" smtClean="0">
                <a:latin typeface="Arial" pitchFamily="34" charset="0"/>
                <a:cs typeface="Arial" pitchFamily="34" charset="0"/>
              </a:rPr>
              <a:t>УЛУЧШЕНИЕ ИНВЕСТИЦИОННОЙ ПРИВЛЕКАТЕЛЬНОСТИ </a:t>
            </a:r>
            <a:endParaRPr lang="ru-RU" sz="1200" b="1" i="1" dirty="0">
              <a:latin typeface="Arial" pitchFamily="34" charset="0"/>
              <a:cs typeface="Arial" pitchFamily="34" charset="0"/>
            </a:endParaRPr>
          </a:p>
        </p:txBody>
      </p:sp>
      <p:sp>
        <p:nvSpPr>
          <p:cNvPr id="5" name="Прямоугольник 4"/>
          <p:cNvSpPr/>
          <p:nvPr/>
        </p:nvSpPr>
        <p:spPr>
          <a:xfrm>
            <a:off x="522164" y="966330"/>
            <a:ext cx="9865096" cy="4524315"/>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Одним из важнейших индикаторов развития экономики является показатель «Объем инвестиций в основной капитал». </a:t>
            </a:r>
          </a:p>
          <a:p>
            <a:pPr indent="457200" algn="just"/>
            <a:r>
              <a:rPr lang="ru-RU" sz="1200" dirty="0">
                <a:latin typeface="Arial" panose="020B0604020202020204" pitchFamily="34" charset="0"/>
                <a:cs typeface="Arial" panose="020B0604020202020204" pitchFamily="34" charset="0"/>
              </a:rPr>
              <a:t>В 2022 году объем инвестиций в основной капитал увеличился на </a:t>
            </a:r>
            <a:r>
              <a:rPr lang="ru-RU" sz="1200" dirty="0" smtClean="0">
                <a:latin typeface="Arial" panose="020B0604020202020204" pitchFamily="34" charset="0"/>
                <a:cs typeface="Arial" panose="020B0604020202020204" pitchFamily="34" charset="0"/>
              </a:rPr>
              <a:t>58 </a:t>
            </a:r>
            <a:r>
              <a:rPr lang="ru-RU" sz="1200" dirty="0">
                <a:latin typeface="Arial" panose="020B0604020202020204" pitchFamily="34" charset="0"/>
                <a:cs typeface="Arial" panose="020B0604020202020204" pitchFamily="34" charset="0"/>
              </a:rPr>
              <a:t>миллиардов и составил 344 млрд рублей. Темп роста инвестиций в регионе</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к уровню прошлого года составил 104,9 %, что превышает среднюю динамику по Центральному федеральному округу (99,8 %) и Российской Федерации (104,6 %). </a:t>
            </a:r>
          </a:p>
          <a:p>
            <a:pPr indent="457200" algn="just"/>
            <a:r>
              <a:rPr lang="ru-RU" sz="1200" dirty="0">
                <a:latin typeface="Arial" panose="020B0604020202020204" pitchFamily="34" charset="0"/>
                <a:cs typeface="Arial" panose="020B0604020202020204" pitchFamily="34" charset="0"/>
              </a:rPr>
              <a:t>По объему инвестиций в основной капитал Воронежская область находится в первой тройке среди других субъектов Российской Федерации в ЦФО (после города Москвы и Московской области). </a:t>
            </a:r>
          </a:p>
          <a:p>
            <a:pPr indent="457200" algn="just"/>
            <a:r>
              <a:rPr lang="ru-RU" sz="1200" dirty="0">
                <a:latin typeface="Arial" panose="020B0604020202020204" pitchFamily="34" charset="0"/>
                <a:cs typeface="Arial" panose="020B0604020202020204" pitchFamily="34" charset="0"/>
              </a:rPr>
              <a:t>В целях стимулирования инвестиционной активности в регионе создана эффективная система поддержки инвесторов, включающая финансовые, организационные и инфраструктурные инструменты.</a:t>
            </a:r>
          </a:p>
          <a:p>
            <a:pPr lvl="0" indent="457200" algn="just"/>
            <a:r>
              <a:rPr lang="ru-RU" sz="1200" dirty="0" smtClean="0">
                <a:latin typeface="Arial" panose="020B0604020202020204" pitchFamily="34" charset="0"/>
                <a:cs typeface="Arial" panose="020B0604020202020204" pitchFamily="34" charset="0"/>
              </a:rPr>
              <a:t>1. Финансовые </a:t>
            </a:r>
            <a:r>
              <a:rPr lang="ru-RU" sz="1200" dirty="0">
                <a:latin typeface="Arial" panose="020B0604020202020204" pitchFamily="34" charset="0"/>
                <a:cs typeface="Arial" panose="020B0604020202020204" pitchFamily="34" charset="0"/>
              </a:rPr>
              <a:t>инструменты включают в себя:</a:t>
            </a:r>
          </a:p>
          <a:p>
            <a:pPr indent="457200" algn="just"/>
            <a:r>
              <a:rPr lang="ru-RU" sz="1200" dirty="0">
                <a:latin typeface="Arial" panose="020B0604020202020204" pitchFamily="34" charset="0"/>
                <a:cs typeface="Arial" panose="020B0604020202020204" pitchFamily="34" charset="0"/>
              </a:rPr>
              <a:t>- предоставление инвесторам субсидий из областного бюджета на оплату части процентов за пользование кредитами российских кредитных организаций, привлекаемых для реализации инвестиционных проектов;</a:t>
            </a:r>
          </a:p>
          <a:p>
            <a:pPr indent="457200" algn="just"/>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софинансирование</a:t>
            </a:r>
            <a:r>
              <a:rPr lang="ru-RU" sz="1200" dirty="0">
                <a:latin typeface="Arial" panose="020B0604020202020204" pitchFamily="34" charset="0"/>
                <a:cs typeface="Arial" panose="020B0604020202020204" pitchFamily="34" charset="0"/>
              </a:rPr>
              <a:t> за счет средств областного бюджета строительства объектов инженерной инфраструктуры, предоставление субсидий на возмещение расходов по оплате услуг за технологическое присоединение к электрическим сетям;</a:t>
            </a:r>
          </a:p>
          <a:p>
            <a:pPr indent="457200" algn="just"/>
            <a:r>
              <a:rPr lang="ru-RU" sz="1200" dirty="0">
                <a:latin typeface="Arial" panose="020B0604020202020204" pitchFamily="34" charset="0"/>
                <a:cs typeface="Arial" panose="020B0604020202020204" pitchFamily="34" charset="0"/>
              </a:rPr>
              <a:t>- предоставление льгот по налогу на имущество организаций, налогу на прибыль в части, подлежащей зачислению в областной бюджет;</a:t>
            </a:r>
          </a:p>
          <a:p>
            <a:pPr indent="457200" algn="just"/>
            <a:r>
              <a:rPr lang="ru-RU" sz="1200" dirty="0">
                <a:latin typeface="Arial" panose="020B0604020202020204" pitchFamily="34" charset="0"/>
                <a:cs typeface="Arial" panose="020B0604020202020204" pitchFamily="34" charset="0"/>
              </a:rPr>
              <a:t>- предоставление инвесторам льготных условий пользования землей и другими природными ресурсами, не противоречащих федеральному законодательству, в том числе в индустриальных парках Воронежской области.</a:t>
            </a:r>
          </a:p>
          <a:p>
            <a:pPr lvl="0" indent="457200" algn="just"/>
            <a:r>
              <a:rPr lang="ru-RU" sz="1200" dirty="0" smtClean="0">
                <a:latin typeface="Arial" panose="020B0604020202020204" pitchFamily="34" charset="0"/>
                <a:cs typeface="Arial" panose="020B0604020202020204" pitchFamily="34" charset="0"/>
              </a:rPr>
              <a:t>2. Организационные </a:t>
            </a:r>
            <a:r>
              <a:rPr lang="ru-RU" sz="1200" dirty="0">
                <a:latin typeface="Arial" panose="020B0604020202020204" pitchFamily="34" charset="0"/>
                <a:cs typeface="Arial" panose="020B0604020202020204" pitchFamily="34" charset="0"/>
              </a:rPr>
              <a:t>инструменты представлены</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эффективной системой организационной поддержки инвесторов, которая включает в себя 14 институтов развития, обеспечивающих полный цикл сопровождения всех стадий инвестиционных проектов.</a:t>
            </a:r>
          </a:p>
          <a:p>
            <a:pPr lvl="0" indent="457200" algn="just"/>
            <a:r>
              <a:rPr lang="ru-RU" sz="1200" dirty="0" smtClean="0">
                <a:latin typeface="Arial" panose="020B0604020202020204" pitchFamily="34" charset="0"/>
                <a:cs typeface="Arial" panose="020B0604020202020204" pitchFamily="34" charset="0"/>
              </a:rPr>
              <a:t>3. Инфраструктурные инструменты представлены системой</a:t>
            </a:r>
            <a:r>
              <a:rPr lang="ru-RU" sz="1200" b="1"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инвестиционных площадок с развитой инфраструктурой:</a:t>
            </a:r>
          </a:p>
          <a:p>
            <a:pPr indent="457200" algn="just"/>
            <a:r>
              <a:rPr lang="ru-RU" sz="1200" dirty="0">
                <a:latin typeface="Arial" panose="020B0604020202020204" pitchFamily="34" charset="0"/>
                <a:cs typeface="Arial" panose="020B0604020202020204" pitchFamily="34" charset="0"/>
              </a:rPr>
              <a:t>- особая экономическая зона промышленно-производственного типа «Центр»; </a:t>
            </a:r>
          </a:p>
          <a:p>
            <a:pPr indent="457200" algn="just"/>
            <a:r>
              <a:rPr lang="ru-RU" sz="1200" dirty="0">
                <a:latin typeface="Arial" panose="020B0604020202020204" pitchFamily="34" charset="0"/>
                <a:cs typeface="Arial" panose="020B0604020202020204" pitchFamily="34" charset="0"/>
              </a:rPr>
              <a:t>- территория опережающего развития «Павловск»;</a:t>
            </a:r>
          </a:p>
          <a:p>
            <a:pPr indent="457200" algn="just"/>
            <a:r>
              <a:rPr lang="ru-RU" sz="1200" dirty="0">
                <a:latin typeface="Arial" panose="020B0604020202020204" pitchFamily="34" charset="0"/>
                <a:cs typeface="Arial" panose="020B0604020202020204" pitchFamily="34" charset="0"/>
              </a:rPr>
              <a:t>- шесть специализированных индустриальных парков: четыре государственных - «Подгоренский», «Масловский», «Бобровский», «</a:t>
            </a:r>
            <a:r>
              <a:rPr lang="ru-RU" sz="1200" dirty="0" err="1">
                <a:latin typeface="Arial" panose="020B0604020202020204" pitchFamily="34" charset="0"/>
                <a:cs typeface="Arial" panose="020B0604020202020204" pitchFamily="34" charset="0"/>
              </a:rPr>
              <a:t>Лискинский</a:t>
            </a:r>
            <a:r>
              <a:rPr lang="ru-RU" sz="1200" dirty="0">
                <a:latin typeface="Arial" panose="020B0604020202020204" pitchFamily="34" charset="0"/>
                <a:cs typeface="Arial" panose="020B0604020202020204" pitchFamily="34" charset="0"/>
              </a:rPr>
              <a:t>» и два частных - «Перспектива» и «Воронеж». </a:t>
            </a:r>
          </a:p>
        </p:txBody>
      </p:sp>
      <p:sp>
        <p:nvSpPr>
          <p:cNvPr id="6" name="Прямоугольник 5"/>
          <p:cNvSpPr/>
          <p:nvPr/>
        </p:nvSpPr>
        <p:spPr>
          <a:xfrm>
            <a:off x="4134492" y="5508679"/>
            <a:ext cx="6252768" cy="175432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в целом по области </a:t>
            </a:r>
            <a:r>
              <a:rPr lang="ru-RU" sz="1200" b="1" i="1" dirty="0">
                <a:latin typeface="Arial" panose="020B0604020202020204" pitchFamily="34" charset="0"/>
                <a:cs typeface="Arial" panose="020B0604020202020204" pitchFamily="34" charset="0"/>
              </a:rPr>
              <a:t>объем инвестиций в основной капитал (за исключением бюджетных средств)</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составил</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149,8</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млрд руб.,</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расчете на 1 жителя – 65,3 тыс. руб., что выше уровня 2021 года на 4,0 %, 2019 года – на </a:t>
            </a:r>
            <a:r>
              <a:rPr lang="ru-RU" sz="1200" dirty="0" smtClean="0">
                <a:latin typeface="Arial" panose="020B0604020202020204" pitchFamily="34" charset="0"/>
                <a:cs typeface="Arial" panose="020B0604020202020204" pitchFamily="34" charset="0"/>
              </a:rPr>
              <a:t>3,3 </a:t>
            </a:r>
            <a:r>
              <a:rPr lang="ru-RU" sz="1200" dirty="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Наибольшие объемы инвестиций были привлечены в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(190,8 тыс. руб. на человека),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(185,6 тыс. руб.), Павловском (159,6 тыс. руб.),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(114,7 тыс. руб.)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(194,8 тыс. руб.), что</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обусловлено реализацией ряда инвестиционных проектов.</a:t>
            </a:r>
          </a:p>
          <a:p>
            <a:pPr indent="457200" algn="just"/>
            <a:endParaRPr lang="ru-RU" sz="1200" dirty="0">
              <a:latin typeface="Arial" panose="020B060402020202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3969664915"/>
              </p:ext>
            </p:extLst>
          </p:nvPr>
        </p:nvGraphicFramePr>
        <p:xfrm>
          <a:off x="606641" y="5866304"/>
          <a:ext cx="3469031" cy="15517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5425552"/>
            <a:ext cx="4896544" cy="577081"/>
          </a:xfrm>
          <a:prstGeom prst="rect">
            <a:avLst/>
          </a:prstGeom>
          <a:noFill/>
        </p:spPr>
        <p:txBody>
          <a:bodyPr wrap="square" rtlCol="0">
            <a:spAutoFit/>
          </a:bodyPr>
          <a:lstStyle/>
          <a:p>
            <a:pPr algn="ctr"/>
            <a:r>
              <a:rPr lang="ru-RU" sz="1050" b="1" i="1" dirty="0">
                <a:latin typeface="Arial" pitchFamily="34" charset="0"/>
                <a:cs typeface="Arial" pitchFamily="34" charset="0"/>
              </a:rPr>
              <a:t>Объем инвестиций в основной капитал</a:t>
            </a:r>
          </a:p>
          <a:p>
            <a:pPr algn="ctr"/>
            <a:r>
              <a:rPr lang="ru-RU" sz="1050" b="1" i="1" dirty="0">
                <a:latin typeface="Arial" pitchFamily="34" charset="0"/>
                <a:cs typeface="Arial" pitchFamily="34" charset="0"/>
              </a:rPr>
              <a:t>(за исключением бюджетных средств)</a:t>
            </a:r>
          </a:p>
          <a:p>
            <a:pPr algn="ctr"/>
            <a:r>
              <a:rPr lang="ru-RU" sz="1050" b="1" i="1" dirty="0">
                <a:latin typeface="Arial" pitchFamily="34" charset="0"/>
                <a:cs typeface="Arial" pitchFamily="34" charset="0"/>
              </a:rPr>
              <a:t> в расчете на 1 жителя, тыс.рублей</a:t>
            </a:r>
          </a:p>
        </p:txBody>
      </p:sp>
    </p:spTree>
    <p:extLst>
      <p:ext uri="{BB962C8B-B14F-4D97-AF65-F5344CB8AC3E}">
        <p14:creationId xmlns:p14="http://schemas.microsoft.com/office/powerpoint/2010/main" xmlns="" val="3877362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xmlns="" val="1415638151"/>
              </p:ext>
            </p:extLst>
          </p:nvPr>
        </p:nvGraphicFramePr>
        <p:xfrm>
          <a:off x="6190188" y="1449456"/>
          <a:ext cx="4155636" cy="3352794"/>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6066780" y="732636"/>
            <a:ext cx="4515676" cy="577081"/>
          </a:xfrm>
          <a:prstGeom prst="rect">
            <a:avLst/>
          </a:prstGeom>
        </p:spPr>
        <p:txBody>
          <a:bodyPr wrap="square">
            <a:spAutoFit/>
          </a:bodyPr>
          <a:lstStyle/>
          <a:p>
            <a:pPr algn="ctr"/>
            <a:r>
              <a:rPr lang="ru-RU" sz="1050" b="1" i="1" dirty="0">
                <a:latin typeface="Arial" pitchFamily="34" charset="0"/>
                <a:cs typeface="Arial" pitchFamily="34" charset="0"/>
              </a:rPr>
              <a:t>Муниципальные образования – лидеры  </a:t>
            </a:r>
            <a:r>
              <a:rPr lang="ru-RU" sz="1050" b="1" i="1" dirty="0" smtClean="0">
                <a:latin typeface="Arial" pitchFamily="34" charset="0"/>
                <a:cs typeface="Arial" pitchFamily="34" charset="0"/>
              </a:rPr>
              <a:t>2022 </a:t>
            </a:r>
            <a:r>
              <a:rPr lang="ru-RU" sz="1050" b="1" i="1" dirty="0">
                <a:latin typeface="Arial" pitchFamily="34" charset="0"/>
                <a:cs typeface="Arial" pitchFamily="34" charset="0"/>
              </a:rPr>
              <a:t>года </a:t>
            </a:r>
            <a:endParaRPr lang="ru-RU" sz="1050" b="1" i="1" dirty="0" smtClean="0">
              <a:latin typeface="Arial" pitchFamily="34" charset="0"/>
              <a:cs typeface="Arial" pitchFamily="34" charset="0"/>
            </a:endParaRPr>
          </a:p>
          <a:p>
            <a:pPr algn="ctr"/>
            <a:r>
              <a:rPr lang="ru-RU" sz="1050" b="1" i="1" dirty="0" smtClean="0">
                <a:latin typeface="Arial" pitchFamily="34" charset="0"/>
                <a:cs typeface="Arial" pitchFamily="34" charset="0"/>
              </a:rPr>
              <a:t>по </a:t>
            </a:r>
            <a:r>
              <a:rPr lang="ru-RU" sz="1050" b="1" i="1" dirty="0">
                <a:latin typeface="Arial" pitchFamily="34" charset="0"/>
                <a:cs typeface="Arial" pitchFamily="34" charset="0"/>
              </a:rPr>
              <a:t>объему инвестиций </a:t>
            </a:r>
            <a:r>
              <a:rPr lang="ru-RU" sz="1050" b="1" i="1" dirty="0" smtClean="0">
                <a:latin typeface="Arial" pitchFamily="34" charset="0"/>
                <a:cs typeface="Arial" pitchFamily="34" charset="0"/>
              </a:rPr>
              <a:t>в </a:t>
            </a:r>
            <a:r>
              <a:rPr lang="ru-RU" sz="1050" b="1" i="1" dirty="0">
                <a:latin typeface="Arial" pitchFamily="34" charset="0"/>
                <a:cs typeface="Arial" pitchFamily="34" charset="0"/>
              </a:rPr>
              <a:t>основной капитал  (за исключением </a:t>
            </a:r>
            <a:endParaRPr lang="ru-RU" sz="1050" b="1" i="1" dirty="0" smtClean="0">
              <a:latin typeface="Arial" pitchFamily="34" charset="0"/>
              <a:cs typeface="Arial" pitchFamily="34" charset="0"/>
            </a:endParaRPr>
          </a:p>
          <a:p>
            <a:pPr algn="ctr"/>
            <a:r>
              <a:rPr lang="ru-RU" sz="1050" b="1" i="1" dirty="0" smtClean="0">
                <a:latin typeface="Arial" pitchFamily="34" charset="0"/>
                <a:cs typeface="Arial" pitchFamily="34" charset="0"/>
              </a:rPr>
              <a:t>бюджетных </a:t>
            </a:r>
            <a:r>
              <a:rPr lang="ru-RU" sz="1050" b="1" i="1" dirty="0">
                <a:latin typeface="Arial" pitchFamily="34" charset="0"/>
                <a:cs typeface="Arial" pitchFamily="34" charset="0"/>
              </a:rPr>
              <a:t>средств) </a:t>
            </a:r>
            <a:r>
              <a:rPr lang="ru-RU" sz="1050" b="1" i="1" dirty="0" smtClean="0">
                <a:latin typeface="Arial" pitchFamily="34" charset="0"/>
                <a:cs typeface="Arial" pitchFamily="34" charset="0"/>
              </a:rPr>
              <a:t>в </a:t>
            </a:r>
            <a:r>
              <a:rPr lang="ru-RU" sz="1050" b="1" i="1" dirty="0">
                <a:latin typeface="Arial" pitchFamily="34" charset="0"/>
                <a:cs typeface="Arial" pitchFamily="34" charset="0"/>
              </a:rPr>
              <a:t>расчете на 1 жителя, тыс.рублей</a:t>
            </a:r>
          </a:p>
        </p:txBody>
      </p:sp>
      <p:sp>
        <p:nvSpPr>
          <p:cNvPr id="8" name="Прямоугольник 7"/>
          <p:cNvSpPr/>
          <p:nvPr/>
        </p:nvSpPr>
        <p:spPr>
          <a:xfrm>
            <a:off x="378148" y="468263"/>
            <a:ext cx="5688632" cy="4339650"/>
          </a:xfrm>
          <a:prstGeom prst="rect">
            <a:avLst/>
          </a:prstGeom>
        </p:spPr>
        <p:txBody>
          <a:bodyPr wrap="square">
            <a:spAutoFit/>
          </a:bodyPr>
          <a:lstStyle/>
          <a:p>
            <a:pPr indent="442913" algn="ctr"/>
            <a:endParaRPr lang="ru-RU" sz="1200" b="1" i="1" u="sng" dirty="0" smtClean="0">
              <a:latin typeface="Arial" panose="020B0604020202020204" pitchFamily="34" charset="0"/>
              <a:cs typeface="Arial" panose="020B0604020202020204" pitchFamily="34" charset="0"/>
            </a:endParaRPr>
          </a:p>
          <a:p>
            <a:pPr indent="442913" algn="ctr"/>
            <a:r>
              <a:rPr lang="ru-RU" sz="1200" b="1" i="1" u="sng" dirty="0" smtClean="0">
                <a:latin typeface="Arial" panose="020B0604020202020204" pitchFamily="34" charset="0"/>
                <a:cs typeface="Arial" panose="020B0604020202020204" pitchFamily="34" charset="0"/>
              </a:rPr>
              <a:t>Наиболее </a:t>
            </a:r>
            <a:r>
              <a:rPr lang="ru-RU" sz="1200" b="1" i="1" u="sng" dirty="0">
                <a:latin typeface="Arial" panose="020B0604020202020204" pitchFamily="34" charset="0"/>
                <a:cs typeface="Arial" panose="020B0604020202020204" pitchFamily="34" charset="0"/>
              </a:rPr>
              <a:t>крупные инвестиционные проекты</a:t>
            </a:r>
            <a:r>
              <a:rPr lang="ru-RU" sz="1200" b="1" i="1" u="sng" dirty="0" smtClean="0">
                <a:latin typeface="Arial" panose="020B0604020202020204" pitchFamily="34" charset="0"/>
                <a:cs typeface="Arial" panose="020B0604020202020204" pitchFamily="34" charset="0"/>
              </a:rPr>
              <a:t>:</a:t>
            </a:r>
          </a:p>
          <a:p>
            <a:pPr indent="457200" algn="just"/>
            <a:endParaRPr lang="ru-RU" sz="1200" b="1" i="1" u="sng"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обеспечение безопасной и устойчивой работы действующих энергоблоков, поддержание в безопасном состоянии остановленных энергоблоков </a:t>
            </a:r>
            <a:r>
              <a:rPr lang="ru-RU" sz="1200" dirty="0" err="1">
                <a:latin typeface="Arial" panose="020B0604020202020204" pitchFamily="34" charset="0"/>
                <a:cs typeface="Arial" panose="020B0604020202020204" pitchFamily="34" charset="0"/>
              </a:rPr>
              <a:t>Нововоронежской</a:t>
            </a:r>
            <a:r>
              <a:rPr lang="ru-RU" sz="1200" dirty="0">
                <a:latin typeface="Arial" panose="020B0604020202020204" pitchFamily="34" charset="0"/>
                <a:cs typeface="Arial" panose="020B0604020202020204" pitchFamily="34" charset="0"/>
              </a:rPr>
              <a:t> АЭС; строительство завода по производству напитков (пива, кваса, лимонада), установка и наладка оборудования </a:t>
            </a:r>
            <a:r>
              <a:rPr lang="ru-RU" sz="1200" dirty="0" err="1">
                <a:latin typeface="Arial" panose="020B0604020202020204" pitchFamily="34" charset="0"/>
                <a:cs typeface="Arial" panose="020B0604020202020204" pitchFamily="34" charset="0"/>
              </a:rPr>
              <a:t>Нововоронежской</a:t>
            </a:r>
            <a:r>
              <a:rPr lang="ru-RU" sz="1200" dirty="0">
                <a:latin typeface="Arial" panose="020B0604020202020204" pitchFamily="34" charset="0"/>
                <a:cs typeface="Arial" panose="020B0604020202020204" pitchFamily="34" charset="0"/>
              </a:rPr>
              <a:t> пивоваренной компанией «</a:t>
            </a:r>
            <a:r>
              <a:rPr lang="ru-RU" sz="1200" dirty="0" err="1">
                <a:latin typeface="Arial" panose="020B0604020202020204" pitchFamily="34" charset="0"/>
                <a:cs typeface="Arial" panose="020B0604020202020204" pitchFamily="34" charset="0"/>
              </a:rPr>
              <a:t>Канцлеръ</a:t>
            </a:r>
            <a:r>
              <a:rPr lang="ru-RU" sz="1200" dirty="0">
                <a:latin typeface="Arial" panose="020B0604020202020204" pitchFamily="34" charset="0"/>
                <a:cs typeface="Arial" panose="020B0604020202020204" pitchFamily="34" charset="0"/>
              </a:rPr>
              <a:t>» в городском округе г. </a:t>
            </a:r>
            <a:r>
              <a:rPr lang="ru-RU" sz="1200" dirty="0" err="1" smtClean="0">
                <a:latin typeface="Arial" panose="020B0604020202020204" pitchFamily="34" charset="0"/>
                <a:cs typeface="Arial" panose="020B0604020202020204" pitchFamily="34" charset="0"/>
              </a:rPr>
              <a:t>Нововоронеж</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7200" algn="just"/>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модернизация цеха производства сухого концентрата сывороточных белков, сухого деминерализованного </a:t>
            </a:r>
            <a:r>
              <a:rPr lang="ru-RU" sz="1200" dirty="0" err="1">
                <a:latin typeface="Arial" panose="020B0604020202020204" pitchFamily="34" charset="0"/>
                <a:cs typeface="Arial" panose="020B0604020202020204" pitchFamily="34" charset="0"/>
              </a:rPr>
              <a:t>пермеата</a:t>
            </a:r>
            <a:r>
              <a:rPr lang="ru-RU" sz="1200" dirty="0">
                <a:latin typeface="Arial" panose="020B0604020202020204" pitchFamily="34" charset="0"/>
                <a:cs typeface="Arial" panose="020B0604020202020204" pitchFamily="34" charset="0"/>
              </a:rPr>
              <a:t> ПАО «Молочный комбинат «Воронежский» в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районе;</a:t>
            </a:r>
          </a:p>
          <a:p>
            <a:pPr indent="457200" algn="just"/>
            <a:r>
              <a:rPr lang="ru-RU" sz="1200" dirty="0">
                <a:latin typeface="Arial" panose="020B0604020202020204" pitchFamily="34" charset="0"/>
                <a:cs typeface="Arial" panose="020B0604020202020204" pitchFamily="34" charset="0"/>
              </a:rPr>
              <a:t>- увеличение мощности кондитерской фабрики ООО «КДВ Воронеж»; строительство птицефабрики с цехом убоя и глубокой переработки мяса ООО «Агрохолдинг </a:t>
            </a:r>
            <a:r>
              <a:rPr lang="ru-RU" sz="1200" dirty="0" err="1">
                <a:latin typeface="Arial" panose="020B0604020202020204" pitchFamily="34" charset="0"/>
                <a:cs typeface="Arial" panose="020B0604020202020204" pitchFamily="34" charset="0"/>
              </a:rPr>
              <a:t>Рамонская</a:t>
            </a:r>
            <a:r>
              <a:rPr lang="ru-RU" sz="1200" dirty="0">
                <a:latin typeface="Arial" panose="020B0604020202020204" pitchFamily="34" charset="0"/>
                <a:cs typeface="Arial" panose="020B0604020202020204" pitchFamily="34" charset="0"/>
              </a:rPr>
              <a:t> индейка»; строительство логистического (складского) комплекса ООО «</a:t>
            </a:r>
            <a:r>
              <a:rPr lang="ru-RU" sz="1200" dirty="0" err="1">
                <a:latin typeface="Arial" panose="020B0604020202020204" pitchFamily="34" charset="0"/>
                <a:cs typeface="Arial" panose="020B0604020202020204" pitchFamily="34" charset="0"/>
              </a:rPr>
              <a:t>Инвестстрой</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XXI </a:t>
            </a:r>
            <a:r>
              <a:rPr lang="ru-RU" sz="1200" dirty="0">
                <a:latin typeface="Arial" panose="020B0604020202020204" pitchFamily="34" charset="0"/>
                <a:cs typeface="Arial" panose="020B0604020202020204" pitchFamily="34" charset="0"/>
              </a:rPr>
              <a:t>ВЕК», логистического склада ООО «</a:t>
            </a:r>
            <a:r>
              <a:rPr lang="ru-RU" sz="1200" dirty="0" err="1">
                <a:latin typeface="Arial" panose="020B0604020202020204" pitchFamily="34" charset="0"/>
                <a:cs typeface="Arial" panose="020B0604020202020204" pitchFamily="34" charset="0"/>
              </a:rPr>
              <a:t>Транслизинг</a:t>
            </a:r>
            <a:r>
              <a:rPr lang="ru-RU" sz="1200" dirty="0">
                <a:latin typeface="Arial" panose="020B0604020202020204" pitchFamily="34" charset="0"/>
                <a:cs typeface="Arial" panose="020B0604020202020204" pitchFamily="34" charset="0"/>
              </a:rPr>
              <a:t>»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районе;</a:t>
            </a:r>
          </a:p>
          <a:p>
            <a:pPr indent="457200" algn="just"/>
            <a:r>
              <a:rPr lang="ru-RU" sz="1200" dirty="0" smtClean="0">
                <a:latin typeface="Arial" panose="020B0604020202020204" pitchFamily="34" charset="0"/>
                <a:cs typeface="Arial" panose="020B0604020202020204" pitchFamily="34" charset="0"/>
              </a:rPr>
              <a:t>- строительство </a:t>
            </a:r>
            <a:r>
              <a:rPr lang="ru-RU" sz="1200" dirty="0">
                <a:latin typeface="Arial" panose="020B0604020202020204" pitchFamily="34" charset="0"/>
                <a:cs typeface="Arial" panose="020B0604020202020204" pitchFamily="34" charset="0"/>
              </a:rPr>
              <a:t>предприятия по убою, переработке и хранению животноводческой продукции ООО «АГРОЭКО-ЮГ» в Павловском </a:t>
            </a:r>
            <a:r>
              <a:rPr lang="ru-RU" sz="1200" dirty="0" smtClean="0">
                <a:latin typeface="Arial" panose="020B0604020202020204" pitchFamily="34" charset="0"/>
                <a:cs typeface="Arial" panose="020B0604020202020204" pitchFamily="34" charset="0"/>
              </a:rPr>
              <a:t>районе;</a:t>
            </a:r>
          </a:p>
          <a:p>
            <a:pPr indent="457200" algn="just"/>
            <a:r>
              <a:rPr lang="ru-RU" sz="1200" dirty="0" smtClean="0">
                <a:latin typeface="Arial" panose="020B0604020202020204" pitchFamily="34" charset="0"/>
                <a:cs typeface="Arial" panose="020B0604020202020204" pitchFamily="34" charset="0"/>
              </a:rPr>
              <a:t>- строительство </a:t>
            </a:r>
            <a:r>
              <a:rPr lang="ru-RU" sz="1200" dirty="0">
                <a:latin typeface="Arial" panose="020B0604020202020204" pitchFamily="34" charset="0"/>
                <a:cs typeface="Arial" panose="020B0604020202020204" pitchFamily="34" charset="0"/>
              </a:rPr>
              <a:t>завода по производству электроники (ЖК – телевизоров) ООО «</a:t>
            </a:r>
            <a:r>
              <a:rPr lang="ru-RU" sz="1200" dirty="0" err="1">
                <a:latin typeface="Arial" panose="020B0604020202020204" pitchFamily="34" charset="0"/>
                <a:cs typeface="Arial" panose="020B0604020202020204" pitchFamily="34" charset="0"/>
              </a:rPr>
              <a:t>Синоквант</a:t>
            </a:r>
            <a:r>
              <a:rPr lang="ru-RU" sz="1200" dirty="0">
                <a:latin typeface="Arial" panose="020B0604020202020204" pitchFamily="34" charset="0"/>
                <a:cs typeface="Arial" panose="020B0604020202020204" pitchFamily="34" charset="0"/>
              </a:rPr>
              <a:t>»; модернизация производства маслозавода ООО «ОЛСАМ»; строительство мебельной фабрики и логистического центра ООО «Ангстрем»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районе</a:t>
            </a:r>
            <a:endParaRPr lang="ru-RU" sz="1200" dirty="0">
              <a:latin typeface="Arial" panose="020B0604020202020204" pitchFamily="34" charset="0"/>
              <a:cs typeface="Arial" panose="020B0604020202020204" pitchFamily="34"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xmlns="" val="291589523"/>
              </p:ext>
            </p:extLst>
          </p:nvPr>
        </p:nvGraphicFramePr>
        <p:xfrm>
          <a:off x="407616" y="4958764"/>
          <a:ext cx="9988284" cy="28338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p:cNvSpPr txBox="1"/>
          <p:nvPr/>
        </p:nvSpPr>
        <p:spPr>
          <a:xfrm>
            <a:off x="378148" y="4810971"/>
            <a:ext cx="993710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anose="020B0604020202020204" pitchFamily="34" charset="0"/>
                <a:cs typeface="Arial" panose="020B0604020202020204" pitchFamily="34" charset="0"/>
              </a:rPr>
              <a:t>Объем инвестиций в основной капитал (за исключением бюджетных средств) в расчете на 1 жителя, тыс. рублей</a:t>
            </a:r>
            <a:endParaRPr lang="ru-RU"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3781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dirty="0"/>
          </a:p>
        </p:txBody>
      </p:sp>
      <p:sp>
        <p:nvSpPr>
          <p:cNvPr id="6" name="Прямоугольник 5"/>
          <p:cNvSpPr/>
          <p:nvPr/>
        </p:nvSpPr>
        <p:spPr>
          <a:xfrm>
            <a:off x="594172" y="612279"/>
            <a:ext cx="9741246" cy="3788409"/>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в 20 муниципальных образованиях Воронежской области наблюдается рост значений показателя по сравнению с 2021 годом. Лидерами по темпам роста показателя в 2022 году стали </a:t>
            </a:r>
            <a:r>
              <a:rPr lang="ru-RU" sz="1200" dirty="0" err="1">
                <a:latin typeface="Arial" panose="020B0604020202020204" pitchFamily="34" charset="0"/>
                <a:cs typeface="Arial" panose="020B0604020202020204" pitchFamily="34" charset="0"/>
              </a:rPr>
              <a:t>Калачеевский</a:t>
            </a:r>
            <a:r>
              <a:rPr lang="ru-RU" sz="1200" dirty="0">
                <a:latin typeface="Arial" panose="020B0604020202020204" pitchFamily="34" charset="0"/>
                <a:cs typeface="Arial" panose="020B0604020202020204" pitchFamily="34" charset="0"/>
              </a:rPr>
              <a:t> (рост в 3,3 раза), Грибановский (рост в 3,2 раза), </a:t>
            </a:r>
            <a:r>
              <a:rPr lang="ru-RU" sz="1200" dirty="0" err="1">
                <a:latin typeface="Arial" panose="020B0604020202020204" pitchFamily="34" charset="0"/>
                <a:cs typeface="Arial" panose="020B0604020202020204" pitchFamily="34" charset="0"/>
              </a:rPr>
              <a:t>Острогожский</a:t>
            </a:r>
            <a:r>
              <a:rPr lang="ru-RU" sz="1200" dirty="0">
                <a:latin typeface="Arial" panose="020B0604020202020204" pitchFamily="34" charset="0"/>
                <a:cs typeface="Arial" panose="020B0604020202020204" pitchFamily="34" charset="0"/>
              </a:rPr>
              <a:t> (рост в 3 раза) муниципальные районы.</a:t>
            </a:r>
          </a:p>
          <a:p>
            <a:pPr indent="457200" algn="just"/>
            <a:r>
              <a:rPr lang="ru-RU" sz="1200" dirty="0">
                <a:latin typeface="Arial" panose="020B0604020202020204" pitchFamily="34" charset="0"/>
                <a:cs typeface="Arial" panose="020B0604020202020204" pitchFamily="34" charset="0"/>
              </a:rPr>
              <a:t>Значительный рост связан с модернизацией цеха производства ПАО «Молочный комбинат «Воронежский» в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районе, строительством </a:t>
            </a:r>
            <a:r>
              <a:rPr lang="ru-RU" sz="1200" dirty="0" err="1">
                <a:latin typeface="Arial" panose="020B0604020202020204" pitchFamily="34" charset="0"/>
                <a:cs typeface="Arial" panose="020B0604020202020204" pitchFamily="34" charset="0"/>
              </a:rPr>
              <a:t>фруктохранилища</a:t>
            </a:r>
            <a:r>
              <a:rPr lang="ru-RU" sz="1200" dirty="0">
                <a:latin typeface="Arial" panose="020B0604020202020204" pitchFamily="34" charset="0"/>
                <a:cs typeface="Arial" panose="020B0604020202020204" pitchFamily="34" charset="0"/>
              </a:rPr>
              <a:t>, приобретением оборудования и многолетних насаждений ЗАО «</a:t>
            </a:r>
            <a:r>
              <a:rPr lang="ru-RU" sz="1200" dirty="0" err="1">
                <a:latin typeface="Arial" panose="020B0604020202020204" pitchFamily="34" charset="0"/>
                <a:cs typeface="Arial" panose="020B0604020202020204" pitchFamily="34" charset="0"/>
              </a:rPr>
              <a:t>Острогожсксадпитомник</a:t>
            </a:r>
            <a:r>
              <a:rPr lang="ru-RU" sz="1200" dirty="0">
                <a:latin typeface="Arial" panose="020B0604020202020204" pitchFamily="34" charset="0"/>
                <a:cs typeface="Arial" panose="020B0604020202020204" pitchFamily="34" charset="0"/>
              </a:rPr>
              <a:t>» в Острогожском районе, строительством складских помещений и закупкой оборудования сельхозпредприятиями (ООО «Агрокомплекс Грибановский», ООО «Юго-Восточная </a:t>
            </a:r>
            <a:r>
              <a:rPr lang="ru-RU" sz="1200" dirty="0" err="1">
                <a:latin typeface="Arial" panose="020B0604020202020204" pitchFamily="34" charset="0"/>
                <a:cs typeface="Arial" panose="020B0604020202020204" pitchFamily="34" charset="0"/>
              </a:rPr>
              <a:t>агрогруппа</a:t>
            </a:r>
            <a:r>
              <a:rPr lang="ru-RU" sz="1200" dirty="0">
                <a:latin typeface="Arial" panose="020B0604020202020204" pitchFamily="34" charset="0"/>
                <a:cs typeface="Arial" panose="020B0604020202020204" pitchFamily="34" charset="0"/>
              </a:rPr>
              <a:t>», ООО «</a:t>
            </a:r>
            <a:r>
              <a:rPr lang="ru-RU" sz="1200" dirty="0" err="1">
                <a:latin typeface="Arial" panose="020B0604020202020204" pitchFamily="34" charset="0"/>
                <a:cs typeface="Arial" panose="020B0604020202020204" pitchFamily="34" charset="0"/>
              </a:rPr>
              <a:t>Харвест</a:t>
            </a:r>
            <a:r>
              <a:rPr lang="ru-RU" sz="1200" dirty="0">
                <a:latin typeface="Arial" panose="020B0604020202020204" pitchFamily="34" charset="0"/>
                <a:cs typeface="Arial" panose="020B0604020202020204" pitchFamily="34" charset="0"/>
              </a:rPr>
              <a:t>») в Грибановском районе. </a:t>
            </a:r>
          </a:p>
          <a:p>
            <a:pPr indent="457200" algn="just"/>
            <a:r>
              <a:rPr lang="ru-RU" sz="1200" dirty="0">
                <a:latin typeface="Arial" panose="020B0604020202020204" pitchFamily="34" charset="0"/>
                <a:cs typeface="Arial" panose="020B0604020202020204" pitchFamily="34" charset="0"/>
              </a:rPr>
              <a:t>Несмотря на положительную динамику значение показателя в Грибановском районе остается низким (9,5 тыс. руб. на человека). Самые низкие значения показателя по-прежнему в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Петропавловском и Терновском муниципальных районах.</a:t>
            </a:r>
          </a:p>
          <a:p>
            <a:pPr indent="457200" algn="just"/>
            <a:r>
              <a:rPr lang="ru-RU" sz="1200" dirty="0">
                <a:latin typeface="Arial" panose="020B0604020202020204" pitchFamily="34" charset="0"/>
                <a:cs typeface="Arial" panose="020B0604020202020204" pitchFamily="34" charset="0"/>
              </a:rPr>
              <a:t>Снижение объемов инвестиций к 2021 году наблюдается в 14 муниципальных образованиях. Наибольшее снижение произошло в Бобровском (на 67,3 %) и Терновском (на 53,7 %) районах. </a:t>
            </a:r>
          </a:p>
          <a:p>
            <a:pPr indent="457200" algn="just"/>
            <a:r>
              <a:rPr lang="ru-RU" sz="1200" dirty="0">
                <a:latin typeface="Arial" panose="020B0604020202020204" pitchFamily="34" charset="0"/>
                <a:cs typeface="Arial" panose="020B0604020202020204" pitchFamily="34" charset="0"/>
              </a:rPr>
              <a:t>Основными факторами, оказавшими влияние на отрицательную динамику показателя в муниципальных образованиях, являются:</a:t>
            </a:r>
          </a:p>
          <a:p>
            <a:pPr marL="171450" lvl="0" indent="-171450" algn="just">
              <a:buFont typeface="Wingdings" panose="05000000000000000000" pitchFamily="2" charset="2"/>
              <a:buChar char="§"/>
            </a:pPr>
            <a:r>
              <a:rPr lang="ru-RU" sz="1200" dirty="0">
                <a:latin typeface="Arial" panose="020B0604020202020204" pitchFamily="34" charset="0"/>
                <a:cs typeface="Arial" panose="020B0604020202020204" pitchFamily="34" charset="0"/>
              </a:rPr>
              <a:t>завершение начатых ранее инвестиционных проектов;</a:t>
            </a:r>
          </a:p>
          <a:p>
            <a:pPr lvl="0" indent="-171450" algn="just">
              <a:buFont typeface="Wingdings" panose="05000000000000000000" pitchFamily="2" charset="2"/>
              <a:buChar char="§"/>
            </a:pPr>
            <a:r>
              <a:rPr lang="ru-RU" sz="1200" dirty="0">
                <a:latin typeface="Arial" panose="020B0604020202020204" pitchFamily="34" charset="0"/>
                <a:cs typeface="Arial" panose="020B0604020202020204" pitchFamily="34" charset="0"/>
              </a:rPr>
              <a:t>невыполнение намеченных задач по осуществлению инвестиций</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самими предприятиями в связи с отсутствием финансов, высоким уровнем неопределенности условий осуществления хозяйственной деятельности.  </a:t>
            </a:r>
          </a:p>
          <a:p>
            <a:pPr indent="457200" algn="just"/>
            <a:r>
              <a:rPr lang="ru-RU" sz="1200" dirty="0">
                <a:latin typeface="Arial" panose="020B0604020202020204" pitchFamily="34" charset="0"/>
                <a:cs typeface="Arial" panose="020B0604020202020204" pitchFamily="34" charset="0"/>
              </a:rPr>
              <a:t>Кроме того, одной из проблем, существующей при формировании значений показателя, является то, что значительная доля инвестиций, осуществляемых предприятиями, организациями, не являющимися крупными и </a:t>
            </a:r>
            <a:r>
              <a:rPr lang="ru-RU" sz="1200" dirty="0" smtClean="0">
                <a:latin typeface="Arial" panose="020B0604020202020204" pitchFamily="34" charset="0"/>
                <a:cs typeface="Arial" panose="020B0604020202020204" pitchFamily="34" charset="0"/>
              </a:rPr>
              <a:t>средними, и </a:t>
            </a:r>
            <a:r>
              <a:rPr lang="ru-RU" sz="1200" dirty="0">
                <a:latin typeface="Arial" panose="020B0604020202020204" pitchFamily="34" charset="0"/>
                <a:cs typeface="Arial" panose="020B0604020202020204" pitchFamily="34" charset="0"/>
              </a:rPr>
              <a:t>не учитывается органами статистики в рамках рассматриваемого показателя.</a:t>
            </a:r>
          </a:p>
          <a:p>
            <a:pPr indent="450000" algn="just">
              <a:lnSpc>
                <a:spcPct val="110000"/>
              </a:lnSpc>
            </a:pPr>
            <a:endParaRPr lang="ru-RU" sz="1200" dirty="0">
              <a:latin typeface="Arial" panose="020B0604020202020204" pitchFamily="34" charset="0"/>
              <a:cs typeface="Arial" panose="020B0604020202020204" pitchFamily="34" charset="0"/>
            </a:endParaRPr>
          </a:p>
        </p:txBody>
      </p:sp>
      <p:sp>
        <p:nvSpPr>
          <p:cNvPr id="9" name="TextBox 8"/>
          <p:cNvSpPr txBox="1"/>
          <p:nvPr/>
        </p:nvSpPr>
        <p:spPr>
          <a:xfrm>
            <a:off x="594172" y="4212679"/>
            <a:ext cx="9741246" cy="3046988"/>
          </a:xfrm>
          <a:prstGeom prst="rect">
            <a:avLst/>
          </a:prstGeom>
          <a:solidFill>
            <a:schemeClr val="accent3">
              <a:lumMod val="40000"/>
              <a:lumOff val="60000"/>
            </a:schemeClr>
          </a:solidFill>
          <a:ln>
            <a:solidFill>
              <a:schemeClr val="accent3">
                <a:lumMod val="60000"/>
                <a:lumOff val="4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4572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целях улучшения значений показателя </a:t>
            </a:r>
            <a:r>
              <a:rPr lang="ru-RU" sz="1200" b="1" i="1" dirty="0">
                <a:latin typeface="Arial" panose="020B0604020202020204" pitchFamily="34" charset="0"/>
                <a:cs typeface="Arial" panose="020B0604020202020204" pitchFamily="34" charset="0"/>
              </a:rPr>
              <a:t>администрациям муниципальных образований области необходимо</a:t>
            </a:r>
            <a:r>
              <a:rPr lang="ru-RU" sz="1200" b="1" i="1" dirty="0" smtClean="0">
                <a:latin typeface="Arial" panose="020B0604020202020204" pitchFamily="34" charset="0"/>
                <a:cs typeface="Arial" panose="020B0604020202020204" pitchFamily="34" charset="0"/>
              </a:rPr>
              <a:t>:</a:t>
            </a:r>
          </a:p>
          <a:p>
            <a:pPr indent="457200" algn="just"/>
            <a:endParaRPr lang="ru-RU" sz="1200" b="1" i="1" dirty="0" smtClean="0">
              <a:latin typeface="Arial" panose="020B0604020202020204" pitchFamily="34" charset="0"/>
              <a:cs typeface="Arial" panose="020B0604020202020204" pitchFamily="34" charset="0"/>
            </a:endParaRPr>
          </a:p>
          <a:p>
            <a:pPr lvl="0" indent="457200" algn="just"/>
            <a:r>
              <a:rPr lang="ru-RU" sz="1200" dirty="0" smtClean="0">
                <a:latin typeface="Arial" panose="020B0604020202020204" pitchFamily="34" charset="0"/>
                <a:cs typeface="Arial" panose="020B0604020202020204" pitchFamily="34" charset="0"/>
              </a:rPr>
              <a:t>1. Определить </a:t>
            </a:r>
            <a:r>
              <a:rPr lang="ru-RU" sz="1200" dirty="0">
                <a:latin typeface="Arial" panose="020B0604020202020204" pitchFamily="34" charset="0"/>
                <a:cs typeface="Arial" panose="020B0604020202020204" pitchFamily="34" charset="0"/>
              </a:rPr>
              <a:t>перечень хозяйствующих субъектов, находящихся на территории </a:t>
            </a:r>
            <a:r>
              <a:rPr lang="ru-RU" sz="1200" dirty="0" smtClean="0">
                <a:latin typeface="Arial" panose="020B0604020202020204" pitchFamily="34" charset="0"/>
                <a:cs typeface="Arial" panose="020B0604020202020204" pitchFamily="34" charset="0"/>
              </a:rPr>
              <a:t>муниципальных образований, </a:t>
            </a:r>
            <a:r>
              <a:rPr lang="ru-RU" sz="1200" dirty="0">
                <a:latin typeface="Arial" panose="020B0604020202020204" pitchFamily="34" charset="0"/>
                <a:cs typeface="Arial" panose="020B0604020202020204" pitchFamily="34" charset="0"/>
              </a:rPr>
              <a:t>для проведения последующей работы по отражению в статистической отчетности достоверной и полной информации об осуществленных и планируемых инвестициях.</a:t>
            </a:r>
          </a:p>
          <a:p>
            <a:pPr lvl="0" indent="457200" algn="just"/>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2. Провести </a:t>
            </a:r>
            <a:r>
              <a:rPr lang="ru-RU" sz="1200" dirty="0">
                <a:latin typeface="Arial" panose="020B0604020202020204" pitchFamily="34" charset="0"/>
                <a:cs typeface="Arial" panose="020B0604020202020204" pitchFamily="34" charset="0"/>
              </a:rPr>
              <a:t>работу с организациями, находящимися на территории муниципальных образований, по предоставлению полной статистической отчетности в </a:t>
            </a:r>
            <a:r>
              <a:rPr lang="ru-RU" sz="1200" dirty="0" err="1">
                <a:latin typeface="Arial" panose="020B0604020202020204" pitchFamily="34" charset="0"/>
                <a:cs typeface="Arial" panose="020B0604020202020204" pitchFamily="34" charset="0"/>
              </a:rPr>
              <a:t>Воронежстат</a:t>
            </a:r>
            <a:r>
              <a:rPr lang="ru-RU" sz="1200" dirty="0">
                <a:latin typeface="Arial" panose="020B0604020202020204" pitchFamily="34" charset="0"/>
                <a:cs typeface="Arial" panose="020B0604020202020204" pitchFamily="34" charset="0"/>
              </a:rPr>
              <a:t> по форме П-2 «Сведения об инвестициях в нефинансовые активы».</a:t>
            </a:r>
          </a:p>
          <a:p>
            <a:pPr lvl="0" indent="457200" algn="just"/>
            <a:r>
              <a:rPr lang="ru-RU" sz="1200" dirty="0" smtClean="0">
                <a:latin typeface="Arial" panose="020B0604020202020204" pitchFamily="34" charset="0"/>
                <a:cs typeface="Arial" panose="020B0604020202020204" pitchFamily="34" charset="0"/>
              </a:rPr>
              <a:t>3. Провести </a:t>
            </a:r>
            <a:r>
              <a:rPr lang="ru-RU" sz="1200" dirty="0">
                <a:latin typeface="Arial" panose="020B0604020202020204" pitchFamily="34" charset="0"/>
                <a:cs typeface="Arial" panose="020B0604020202020204" pitchFamily="34" charset="0"/>
              </a:rPr>
              <a:t>работу с субъектами малого предпринимательства, осуществляющими значительные объемы инвестиций, в целях выявления и последующего направления инициативных отчетов по форме   П-2 «Сведения об инвестициях в нефинансовые активы» с пояснительными записками в </a:t>
            </a:r>
            <a:r>
              <a:rPr lang="ru-RU" sz="1200" dirty="0" err="1">
                <a:latin typeface="Arial" panose="020B0604020202020204" pitchFamily="34" charset="0"/>
                <a:cs typeface="Arial" panose="020B0604020202020204" pitchFamily="34" charset="0"/>
              </a:rPr>
              <a:t>Воронежстат</a:t>
            </a:r>
            <a:r>
              <a:rPr lang="ru-RU" sz="1200" dirty="0">
                <a:latin typeface="Arial" panose="020B0604020202020204" pitchFamily="34" charset="0"/>
                <a:cs typeface="Arial" panose="020B0604020202020204" pitchFamily="34" charset="0"/>
              </a:rPr>
              <a:t> для рассмотрения возможности их учета Федеральной службой государственной </a:t>
            </a:r>
            <a:r>
              <a:rPr lang="ru-RU" sz="1200" dirty="0" smtClean="0">
                <a:latin typeface="Arial" panose="020B0604020202020204" pitchFamily="34" charset="0"/>
                <a:cs typeface="Arial" panose="020B0604020202020204" pitchFamily="34" charset="0"/>
              </a:rPr>
              <a:t>статистики в крупных </a:t>
            </a:r>
            <a:r>
              <a:rPr lang="ru-RU" sz="1200" dirty="0">
                <a:latin typeface="Arial" panose="020B0604020202020204" pitchFamily="34" charset="0"/>
                <a:cs typeface="Arial" panose="020B0604020202020204" pitchFamily="34" charset="0"/>
              </a:rPr>
              <a:t>и </a:t>
            </a:r>
            <a:r>
              <a:rPr lang="ru-RU" sz="1200" dirty="0" smtClean="0">
                <a:latin typeface="Arial" panose="020B0604020202020204" pitchFamily="34" charset="0"/>
                <a:cs typeface="Arial" panose="020B0604020202020204" pitchFamily="34" charset="0"/>
              </a:rPr>
              <a:t>средних организациях.</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4. Провести анализ ресурсного потенциала муниципальных районов с целью выявления инвестиционно-привлекательных земельных </a:t>
            </a:r>
            <a:r>
              <a:rPr lang="ru-RU" sz="1200" dirty="0" smtClean="0">
                <a:latin typeface="Arial" panose="020B0604020202020204" pitchFamily="34" charset="0"/>
                <a:cs typeface="Arial" panose="020B0604020202020204" pitchFamily="34" charset="0"/>
              </a:rPr>
              <a:t>участков и </a:t>
            </a:r>
            <a:r>
              <a:rPr lang="ru-RU" sz="1200" dirty="0">
                <a:latin typeface="Arial" panose="020B0604020202020204" pitchFamily="34" charset="0"/>
                <a:cs typeface="Arial" panose="020B0604020202020204" pitchFamily="34" charset="0"/>
              </a:rPr>
              <a:t>промышленных площадок.</a:t>
            </a:r>
          </a:p>
          <a:p>
            <a:pPr indent="457200" algn="just"/>
            <a:r>
              <a:rPr lang="ru-RU" sz="1200" dirty="0">
                <a:latin typeface="Arial" panose="020B0604020202020204" pitchFamily="34" charset="0"/>
                <a:cs typeface="Arial" panose="020B0604020202020204" pitchFamily="34" charset="0"/>
              </a:rPr>
              <a:t>5. Определить перспективные направления для инвестирования.</a:t>
            </a:r>
          </a:p>
          <a:p>
            <a:pPr indent="457200" algn="just"/>
            <a:r>
              <a:rPr lang="ru-RU" sz="1200" dirty="0">
                <a:latin typeface="Arial" panose="020B0604020202020204" pitchFamily="34" charset="0"/>
                <a:cs typeface="Arial" panose="020B0604020202020204" pitchFamily="34" charset="0"/>
              </a:rPr>
              <a:t>6. Организовывать и проводить встречи главы администрации муниципального образования с предпринимателями и </a:t>
            </a:r>
            <a:r>
              <a:rPr lang="ru-RU" sz="1200" dirty="0" smtClean="0">
                <a:latin typeface="Arial" panose="020B0604020202020204" pitchFamily="34" charset="0"/>
                <a:cs typeface="Arial" panose="020B0604020202020204" pitchFamily="34" charset="0"/>
              </a:rPr>
              <a:t>инвесторами по </a:t>
            </a:r>
            <a:r>
              <a:rPr lang="ru-RU" sz="1200" dirty="0">
                <a:latin typeface="Arial" panose="020B0604020202020204" pitchFamily="34" charset="0"/>
                <a:cs typeface="Arial" panose="020B0604020202020204" pitchFamily="34" charset="0"/>
              </a:rPr>
              <a:t>выявленным направлениям для инвестирования</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9788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dirty="0"/>
          </a:p>
        </p:txBody>
      </p:sp>
      <p:sp>
        <p:nvSpPr>
          <p:cNvPr id="5" name="Прямоугольник 4"/>
          <p:cNvSpPr/>
          <p:nvPr/>
        </p:nvSpPr>
        <p:spPr>
          <a:xfrm>
            <a:off x="378148" y="3692199"/>
            <a:ext cx="10009112" cy="276999"/>
          </a:xfrm>
          <a:prstGeom prst="rect">
            <a:avLst/>
          </a:prstGeom>
        </p:spPr>
        <p:txBody>
          <a:bodyPr wrap="square">
            <a:spAutoFit/>
          </a:bodyPr>
          <a:lstStyle/>
          <a:p>
            <a:pPr indent="450215" algn="just"/>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641806" y="1567288"/>
            <a:ext cx="9889469" cy="360098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в результате деятельности органов местного самоуправления Воронежской области обеспечено стабильное функционирование муниципального имущественного комплекса, настроенного на решение конкретных социальных и экономических задач как муниципалитетов, так и региона в целом. </a:t>
            </a:r>
          </a:p>
          <a:p>
            <a:pPr indent="457200" algn="just"/>
            <a:r>
              <a:rPr lang="ru-RU" sz="1200" dirty="0">
                <a:latin typeface="Arial" panose="020B0604020202020204" pitchFamily="34" charset="0"/>
                <a:cs typeface="Arial" panose="020B0604020202020204" pitchFamily="34" charset="0"/>
              </a:rPr>
              <a:t>Осуществлялось совершенствование нормативной правовой базы по всем направлениям деятельности в сфере </a:t>
            </a:r>
            <a:r>
              <a:rPr lang="ru-RU" sz="1200" dirty="0" err="1">
                <a:latin typeface="Arial" panose="020B0604020202020204" pitchFamily="34" charset="0"/>
                <a:cs typeface="Arial" panose="020B0604020202020204" pitchFamily="34" charset="0"/>
              </a:rPr>
              <a:t>имущественно</a:t>
            </a:r>
            <a:r>
              <a:rPr lang="ru-RU" sz="1200" dirty="0">
                <a:latin typeface="Arial" panose="020B0604020202020204" pitchFamily="34" charset="0"/>
                <a:cs typeface="Arial" panose="020B0604020202020204" pitchFamily="34" charset="0"/>
              </a:rPr>
              <a:t>-земельных отношений, осуществлена регламентация муниципальных услуг и функций, проводится работа по переводу массовых социально значимых услуг в электронный вид, что позволяет повышать эффективность и прозрачность деятельности органов местного самоуправления. </a:t>
            </a:r>
          </a:p>
          <a:p>
            <a:pPr indent="457200" algn="just"/>
            <a:r>
              <a:rPr lang="ru-RU" sz="1200" dirty="0">
                <a:latin typeface="Arial" panose="020B0604020202020204" pitchFamily="34" charset="0"/>
                <a:cs typeface="Arial" panose="020B0604020202020204" pitchFamily="34" charset="0"/>
              </a:rPr>
              <a:t>Продолжена работа по оптимизации объектов управления (муниципальные предприятия и учреждения, недвижимое имущество, земельные ресурсы). В соответствии с Федеральным законом от 27.12.2019 № 485-ФЗ «О внесении изменений в Федеральный закон «О государственных и муниципальных унитарных предприятиях» и Федеральный закон «О защите конкуренции», предусматривающим запрет на создание и осуществление деятельности унитарных предприятий в сферах, не определенных законодательством, проводятся мероприятия по сокращению количества муниципальных предприятий (ликвидация недействующих, акционирование). </a:t>
            </a:r>
          </a:p>
          <a:p>
            <a:pPr indent="457200" algn="just"/>
            <a:r>
              <a:rPr lang="ru-RU" sz="1200" dirty="0">
                <a:latin typeface="Arial" panose="020B0604020202020204" pitchFamily="34" charset="0"/>
                <a:cs typeface="Arial" panose="020B0604020202020204" pitchFamily="34" charset="0"/>
              </a:rPr>
              <a:t>Проводится работа по оформлению права муниципальной собственности на объекты недвижимости и земельные участки, находящиеся в реестре муниципальных образований, что делает их более привлекательными для инвесторов и пользователей, а также дает возможность в полной мере распоряжаться ими. Осуществляется инвентаризация и приватизация муниципального имущества.</a:t>
            </a:r>
          </a:p>
          <a:p>
            <a:pPr indent="457200" algn="just"/>
            <a:r>
              <a:rPr lang="ru-RU" sz="1200" dirty="0">
                <a:latin typeface="Arial" panose="020B0604020202020204" pitchFamily="34" charset="0"/>
                <a:cs typeface="Arial" panose="020B0604020202020204" pitchFamily="34" charset="0"/>
              </a:rPr>
              <a:t>Все эти мероприятия позволяют совершенствовать систему управления и распоряжения имуществом, оптимизировать состав муниципального имущества, обеспечивать поступление в местные бюджеты дополнительных доходов.</a:t>
            </a:r>
          </a:p>
          <a:p>
            <a:pPr indent="450000" algn="just"/>
            <a:endParaRPr lang="ru-RU" sz="1200" dirty="0">
              <a:latin typeface="Arial" panose="020B0604020202020204" pitchFamily="34" charset="0"/>
              <a:cs typeface="Arial" panose="020B0604020202020204" pitchFamily="34" charset="0"/>
            </a:endParaRPr>
          </a:p>
        </p:txBody>
      </p:sp>
      <p:sp>
        <p:nvSpPr>
          <p:cNvPr id="6" name="Прямоугольник 5"/>
          <p:cNvSpPr/>
          <p:nvPr/>
        </p:nvSpPr>
        <p:spPr>
          <a:xfrm>
            <a:off x="247289" y="4806075"/>
            <a:ext cx="5256584" cy="900246"/>
          </a:xfrm>
          <a:prstGeom prst="rect">
            <a:avLst/>
          </a:prstGeom>
        </p:spPr>
        <p:txBody>
          <a:bodyPr wrap="square">
            <a:spAutoFit/>
          </a:bodyPr>
          <a:lstStyle/>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Доля </a:t>
            </a:r>
            <a:r>
              <a:rPr lang="ru-RU" sz="1050" b="1" i="1" dirty="0">
                <a:solidFill>
                  <a:sysClr val="windowText" lastClr="000000"/>
                </a:solidFill>
                <a:latin typeface="Arial" pitchFamily="34" charset="0"/>
                <a:cs typeface="Arial" pitchFamily="34" charset="0"/>
              </a:rPr>
              <a:t>площади земельных участков, </a:t>
            </a: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являющихся объектами </a:t>
            </a:r>
            <a:r>
              <a:rPr lang="ru-RU" sz="1050" b="1" i="1" dirty="0">
                <a:solidFill>
                  <a:sysClr val="windowText" lastClr="000000"/>
                </a:solidFill>
                <a:latin typeface="Arial" pitchFamily="34" charset="0"/>
                <a:cs typeface="Arial" pitchFamily="34" charset="0"/>
              </a:rPr>
              <a:t>налогообложения </a:t>
            </a: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земельным </a:t>
            </a:r>
            <a:r>
              <a:rPr lang="ru-RU" sz="1050" b="1" i="1" dirty="0">
                <a:solidFill>
                  <a:sysClr val="windowText" lastClr="000000"/>
                </a:solidFill>
                <a:latin typeface="Arial" pitchFamily="34" charset="0"/>
                <a:cs typeface="Arial" pitchFamily="34" charset="0"/>
              </a:rPr>
              <a:t>налогом</a:t>
            </a:r>
            <a:r>
              <a:rPr lang="ru-RU" sz="1050" b="1" i="1" dirty="0" smtClean="0">
                <a:solidFill>
                  <a:sysClr val="windowText" lastClr="000000"/>
                </a:solidFill>
                <a:latin typeface="Arial" pitchFamily="34" charset="0"/>
                <a:cs typeface="Arial" pitchFamily="34" charset="0"/>
              </a:rPr>
              <a:t>, </a:t>
            </a:r>
            <a:r>
              <a:rPr lang="ru-RU" sz="1050" b="1" i="1" dirty="0">
                <a:solidFill>
                  <a:sysClr val="windowText" lastClr="000000"/>
                </a:solidFill>
                <a:latin typeface="Arial" pitchFamily="34" charset="0"/>
                <a:cs typeface="Arial" pitchFamily="34" charset="0"/>
              </a:rPr>
              <a:t>в общей площади </a:t>
            </a: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территорий муниципальных </a:t>
            </a:r>
            <a:r>
              <a:rPr lang="ru-RU" sz="1050" b="1" i="1" dirty="0">
                <a:solidFill>
                  <a:sysClr val="windowText" lastClr="000000"/>
                </a:solidFill>
                <a:latin typeface="Arial" pitchFamily="34" charset="0"/>
                <a:cs typeface="Arial" pitchFamily="34" charset="0"/>
              </a:rPr>
              <a:t>образований, %</a:t>
            </a:r>
          </a:p>
        </p:txBody>
      </p:sp>
      <p:graphicFrame>
        <p:nvGraphicFramePr>
          <p:cNvPr id="7" name="Диаграмма 6"/>
          <p:cNvGraphicFramePr>
            <a:graphicFrameLocks/>
          </p:cNvGraphicFramePr>
          <p:nvPr>
            <p:extLst>
              <p:ext uri="{D42A27DB-BD31-4B8C-83A1-F6EECF244321}">
                <p14:modId xmlns:p14="http://schemas.microsoft.com/office/powerpoint/2010/main" xmlns="" val="3177085564"/>
              </p:ext>
            </p:extLst>
          </p:nvPr>
        </p:nvGraphicFramePr>
        <p:xfrm>
          <a:off x="631882" y="5671955"/>
          <a:ext cx="3978344" cy="16272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875161" y="4917748"/>
            <a:ext cx="5576884" cy="2492990"/>
          </a:xfrm>
          <a:prstGeom prst="rect">
            <a:avLst/>
          </a:prstGeom>
          <a:noFill/>
        </p:spPr>
        <p:txBody>
          <a:bodyPr wrap="square" rtlCol="0">
            <a:spAutoFit/>
          </a:bodyPr>
          <a:lstStyle/>
          <a:p>
            <a:pPr indent="457200" algn="just"/>
            <a:r>
              <a:rPr lang="ru-RU" sz="1200" dirty="0">
                <a:latin typeface="Arial" panose="020B0604020202020204" pitchFamily="34" charset="0"/>
                <a:cs typeface="Arial" panose="020B0604020202020204" pitchFamily="34" charset="0"/>
              </a:rPr>
              <a:t>В 2022 году </a:t>
            </a:r>
            <a:r>
              <a:rPr lang="ru-RU" sz="1200" b="1" i="1" dirty="0">
                <a:latin typeface="Arial" panose="020B0604020202020204" pitchFamily="34" charset="0"/>
                <a:cs typeface="Arial" panose="020B0604020202020204" pitchFamily="34" charset="0"/>
              </a:rPr>
              <a:t>доля площади земельных участков, являющихся объектами налогообложения земельным налогом, в общей площади </a:t>
            </a:r>
            <a:r>
              <a:rPr lang="ru-RU" sz="1200" b="1" i="1" dirty="0" smtClean="0">
                <a:latin typeface="Arial" panose="020B0604020202020204" pitchFamily="34" charset="0"/>
                <a:cs typeface="Arial" panose="020B0604020202020204" pitchFamily="34" charset="0"/>
              </a:rPr>
              <a:t> территорий  муниципальных  </a:t>
            </a:r>
            <a:r>
              <a:rPr lang="ru-RU" sz="1200" b="1" i="1" dirty="0">
                <a:latin typeface="Arial" panose="020B0604020202020204" pitchFamily="34" charset="0"/>
                <a:cs typeface="Arial" panose="020B0604020202020204" pitchFamily="34" charset="0"/>
              </a:rPr>
              <a:t>образований</a:t>
            </a:r>
            <a:r>
              <a:rPr lang="ru-RU" sz="1200" dirty="0">
                <a:latin typeface="Arial" panose="020B0604020202020204" pitchFamily="34" charset="0"/>
                <a:cs typeface="Arial" panose="020B0604020202020204" pitchFamily="34" charset="0"/>
              </a:rPr>
              <a:t> составила 93,5 %, что выше уровня 2021 года на 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уровня 2019 года – на 1,5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Анализ данных за 2022 год показал, что из 34 муниципальных образований области у 22-х данный показатель выше среднего значения. К ним относятся: Аннинский, Бобровский, </a:t>
            </a:r>
            <a:r>
              <a:rPr lang="ru-RU" sz="1200" dirty="0" err="1">
                <a:latin typeface="Arial" panose="020B0604020202020204" pitchFamily="34" charset="0"/>
                <a:cs typeface="Arial" panose="020B0604020202020204" pitchFamily="34" charset="0"/>
              </a:rPr>
              <a:t>Богучарский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Бутурлиновский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Воробьёвский</a:t>
            </a:r>
            <a:r>
              <a:rPr lang="ru-RU" sz="1200" dirty="0">
                <a:latin typeface="Arial" panose="020B0604020202020204" pitchFamily="34" charset="0"/>
                <a:cs typeface="Arial" panose="020B0604020202020204" pitchFamily="34" charset="0"/>
              </a:rPr>
              <a:t>, Грибановский, Каменский, Кантемировский, Каширский, </a:t>
            </a:r>
            <a:r>
              <a:rPr lang="ru-RU" sz="1200" dirty="0" err="1">
                <a:latin typeface="Arial" panose="020B0604020202020204" pitchFamily="34" charset="0"/>
                <a:cs typeface="Arial" panose="020B0604020202020204" pitchFamily="34" charset="0"/>
              </a:rPr>
              <a:t>Нижнедевицкий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Новохопёрский, </a:t>
            </a:r>
            <a:r>
              <a:rPr lang="ru-RU" sz="1200" dirty="0" err="1">
                <a:latin typeface="Arial" panose="020B0604020202020204" pitchFamily="34" charset="0"/>
                <a:cs typeface="Arial" panose="020B0604020202020204" pitchFamily="34" charset="0"/>
              </a:rPr>
              <a:t>Ольховатский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Поворинский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Репьёвский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Таловский</a:t>
            </a:r>
            <a:r>
              <a:rPr lang="ru-RU" sz="1200" dirty="0">
                <a:latin typeface="Arial" panose="020B0604020202020204" pitchFamily="34" charset="0"/>
                <a:cs typeface="Arial" panose="020B0604020202020204" pitchFamily="34" charset="0"/>
              </a:rPr>
              <a:t>, Терновский, Хохольский, </a:t>
            </a:r>
            <a:r>
              <a:rPr lang="ru-RU" sz="1200" dirty="0" err="1">
                <a:latin typeface="Arial" panose="020B0604020202020204" pitchFamily="34" charset="0"/>
                <a:cs typeface="Arial" panose="020B0604020202020204" pitchFamily="34" charset="0"/>
              </a:rPr>
              <a:t>Эртильский</a:t>
            </a:r>
            <a:r>
              <a:rPr lang="ru-RU" sz="1200" dirty="0">
                <a:latin typeface="Arial" panose="020B0604020202020204" pitchFamily="34" charset="0"/>
                <a:cs typeface="Arial" panose="020B0604020202020204" pitchFamily="34" charset="0"/>
              </a:rPr>
              <a:t> муниципальные районы и Борисоглебский городской округ.</a:t>
            </a:r>
          </a:p>
          <a:p>
            <a:pPr indent="450000" algn="just"/>
            <a:endParaRPr lang="ru-RU" sz="1200" dirty="0">
              <a:latin typeface="Arial" panose="020B0604020202020204" pitchFamily="34" charset="0"/>
              <a:cs typeface="Arial" panose="020B0604020202020204" pitchFamily="34" charset="0"/>
            </a:endParaRPr>
          </a:p>
        </p:txBody>
      </p:sp>
      <p:sp>
        <p:nvSpPr>
          <p:cNvPr id="10" name="TextBox 9"/>
          <p:cNvSpPr txBox="1"/>
          <p:nvPr/>
        </p:nvSpPr>
        <p:spPr>
          <a:xfrm>
            <a:off x="679200" y="462557"/>
            <a:ext cx="9814680" cy="1015663"/>
          </a:xfrm>
          <a:prstGeom prst="rect">
            <a:avLst/>
          </a:prstGeom>
          <a:solidFill>
            <a:schemeClr val="accent3">
              <a:lumMod val="40000"/>
              <a:lumOff val="60000"/>
            </a:schemeClr>
          </a:solidFill>
          <a:ln>
            <a:solidFill>
              <a:schemeClr val="accent3">
                <a:lumMod val="60000"/>
                <a:lumOff val="4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457200" algn="just"/>
            <a:r>
              <a:rPr lang="ru-RU" sz="1200" dirty="0" smtClean="0">
                <a:latin typeface="Arial" panose="020B0604020202020204" pitchFamily="34" charset="0"/>
                <a:cs typeface="Arial" panose="020B0604020202020204" pitchFamily="34" charset="0"/>
              </a:rPr>
              <a:t>7</a:t>
            </a:r>
            <a:r>
              <a:rPr lang="ru-RU" sz="1200" dirty="0">
                <a:latin typeface="Arial" panose="020B0604020202020204" pitchFamily="34" charset="0"/>
                <a:cs typeface="Arial" panose="020B0604020202020204" pitchFamily="34" charset="0"/>
              </a:rPr>
              <a:t>. Участвовать в региональных и федеральных специализированных </a:t>
            </a:r>
            <a:r>
              <a:rPr lang="ru-RU" sz="1200" dirty="0" err="1">
                <a:latin typeface="Arial" panose="020B0604020202020204" pitchFamily="34" charset="0"/>
                <a:cs typeface="Arial" panose="020B0604020202020204" pitchFamily="34" charset="0"/>
              </a:rPr>
              <a:t>выставочно</a:t>
            </a:r>
            <a:r>
              <a:rPr lang="ru-RU" sz="1200" dirty="0">
                <a:latin typeface="Arial" panose="020B0604020202020204" pitchFamily="34" charset="0"/>
                <a:cs typeface="Arial" panose="020B0604020202020204" pitchFamily="34" charset="0"/>
              </a:rPr>
              <a:t>-ярмарочных, </a:t>
            </a:r>
            <a:r>
              <a:rPr lang="ru-RU" sz="1200" dirty="0" err="1">
                <a:latin typeface="Arial" panose="020B0604020202020204" pitchFamily="34" charset="0"/>
                <a:cs typeface="Arial" panose="020B0604020202020204" pitchFamily="34" charset="0"/>
              </a:rPr>
              <a:t>конгрессных</a:t>
            </a:r>
            <a:r>
              <a:rPr lang="ru-RU" sz="1200" dirty="0">
                <a:latin typeface="Arial" panose="020B0604020202020204" pitchFamily="34" charset="0"/>
                <a:cs typeface="Arial" panose="020B0604020202020204" pitchFamily="34" charset="0"/>
              </a:rPr>
              <a:t> и презентационных мероприятиях с целью презентации инвестиционного потенциала и инвестиционных возможностей муниципального </a:t>
            </a:r>
            <a:r>
              <a:rPr lang="ru-RU" sz="1200" dirty="0" smtClean="0">
                <a:latin typeface="Arial" panose="020B0604020202020204" pitchFamily="34" charset="0"/>
                <a:cs typeface="Arial" panose="020B0604020202020204" pitchFamily="34" charset="0"/>
              </a:rPr>
              <a:t>образования.</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8. Проводить работу по определению (выявлению) факторов, сдерживающих развитие действующих производств и реализацию инвестиционных проектов, с последующим направлением перечня проблемных вопросов в адрес </a:t>
            </a:r>
            <a:r>
              <a:rPr lang="ru-RU" sz="1200" dirty="0" smtClean="0">
                <a:latin typeface="Arial" panose="020B0604020202020204" pitchFamily="34" charset="0"/>
                <a:cs typeface="Arial" panose="020B0604020202020204" pitchFamily="34" charset="0"/>
              </a:rPr>
              <a:t>ГКУ </a:t>
            </a:r>
            <a:r>
              <a:rPr lang="ru-RU" sz="1200" dirty="0">
                <a:latin typeface="Arial" panose="020B0604020202020204" pitchFamily="34" charset="0"/>
                <a:cs typeface="Arial" panose="020B0604020202020204" pitchFamily="34" charset="0"/>
              </a:rPr>
              <a:t>ВО «Агентство по привлечению инвестиций и региональному развитию</a:t>
            </a:r>
            <a:r>
              <a:rPr lang="ru-RU" sz="1200" dirty="0" smtClean="0">
                <a:latin typeface="Arial" panose="020B0604020202020204" pitchFamily="34" charset="0"/>
                <a:cs typeface="Arial" panose="020B0604020202020204" pitchFamily="34" charset="0"/>
              </a:rPr>
              <a:t>».</a:t>
            </a:r>
            <a:endParaRPr lang="ru-RU" sz="12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3827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4041472301"/>
              </p:ext>
            </p:extLst>
          </p:nvPr>
        </p:nvGraphicFramePr>
        <p:xfrm>
          <a:off x="510696" y="1396178"/>
          <a:ext cx="9888031" cy="2496794"/>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14152" y="3892972"/>
            <a:ext cx="9865096" cy="1200329"/>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Положительная динамика по отношению к предыдущему году прослеживается в 23-х муниципальных образованиях, лидером среди которых является </a:t>
            </a:r>
            <a:r>
              <a:rPr lang="ru-RU" sz="1200" dirty="0" err="1">
                <a:latin typeface="Arial" panose="020B0604020202020204" pitchFamily="34" charset="0"/>
                <a:cs typeface="Arial" panose="020B0604020202020204" pitchFamily="34" charset="0"/>
              </a:rPr>
              <a:t>Воробьёвский</a:t>
            </a:r>
            <a:r>
              <a:rPr lang="ru-RU" sz="1200" dirty="0">
                <a:latin typeface="Arial" panose="020B0604020202020204" pitchFamily="34" charset="0"/>
                <a:cs typeface="Arial" panose="020B0604020202020204" pitchFamily="34" charset="0"/>
              </a:rPr>
              <a:t> район (+4,5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Минимальное значение показателя по муниципальным образованиям достаточно высокое и составляет 75,7 % (Россошанский район). </a:t>
            </a:r>
          </a:p>
          <a:p>
            <a:pPr indent="457200" algn="just"/>
            <a:r>
              <a:rPr lang="ru-RU" sz="1200" dirty="0">
                <a:latin typeface="Arial" panose="020B0604020202020204" pitchFamily="34" charset="0"/>
                <a:cs typeface="Arial" panose="020B0604020202020204" pitchFamily="34" charset="0"/>
              </a:rPr>
              <a:t>Наблюдается общая тенденция к увеличению площади земельных участков, по которым уплачивается земельный налог, что положительно отражается на формировании местных бюджетов. </a:t>
            </a:r>
          </a:p>
          <a:p>
            <a:pPr indent="450000" algn="just"/>
            <a:endParaRPr lang="ru-RU" sz="1200" dirty="0">
              <a:latin typeface="Arial" panose="020B0604020202020204" pitchFamily="34" charset="0"/>
              <a:cs typeface="Arial" panose="020B0604020202020204" pitchFamily="34" charset="0"/>
            </a:endParaRPr>
          </a:p>
        </p:txBody>
      </p:sp>
      <p:sp>
        <p:nvSpPr>
          <p:cNvPr id="4" name="TextBox 3"/>
          <p:cNvSpPr txBox="1"/>
          <p:nvPr/>
        </p:nvSpPr>
        <p:spPr>
          <a:xfrm>
            <a:off x="462423" y="5023012"/>
            <a:ext cx="9768553" cy="1569660"/>
          </a:xfrm>
          <a:prstGeom prst="rect">
            <a:avLst/>
          </a:prstGeom>
          <a:solidFill>
            <a:schemeClr val="accent3">
              <a:lumMod val="40000"/>
              <a:lumOff val="60000"/>
            </a:schemeClr>
          </a:solidFill>
          <a:ln>
            <a:solidFill>
              <a:schemeClr val="accent3"/>
            </a:solidFill>
          </a:ln>
        </p:spPr>
        <p:txBody>
          <a:bodyPr wrap="square" rtlCol="0">
            <a:spAutoFit/>
          </a:bodyPr>
          <a:lstStyle/>
          <a:p>
            <a:pPr indent="457200" algn="just"/>
            <a:r>
              <a:rPr lang="ru-RU" sz="1200" dirty="0">
                <a:latin typeface="Arial" panose="020B0604020202020204" pitchFamily="34" charset="0"/>
                <a:cs typeface="Arial" panose="020B0604020202020204" pitchFamily="34" charset="0"/>
              </a:rPr>
              <a:t>В целях улучшения значений показателей</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b="1" i="1"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в рамках муниципального земельного контроля проводить проверки и выявлять неиспользуемые земельные участки или земельные участки, используемые не по целевому назначению;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обеспечить вовлечение в оборот ранее неиспользуемых земель;</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разъяснительную работу с физическими и юридическими лицами о необходимости оформления правоустанавливающих документов на земельные участки в соответствии с действующим законодательством.</a:t>
            </a:r>
          </a:p>
          <a:p>
            <a:pPr indent="450000"/>
            <a:endParaRPr lang="ru-RU" sz="1200" dirty="0">
              <a:latin typeface="Arial" panose="020B0604020202020204" pitchFamily="34" charset="0"/>
              <a:cs typeface="Arial" panose="020B0604020202020204" pitchFamily="34" charset="0"/>
            </a:endParaRPr>
          </a:p>
        </p:txBody>
      </p:sp>
      <p:sp>
        <p:nvSpPr>
          <p:cNvPr id="6" name="Прямоугольник 5"/>
          <p:cNvSpPr/>
          <p:nvPr/>
        </p:nvSpPr>
        <p:spPr>
          <a:xfrm>
            <a:off x="1746300" y="962023"/>
            <a:ext cx="7416824" cy="415498"/>
          </a:xfrm>
          <a:prstGeom prst="rect">
            <a:avLst/>
          </a:prstGeom>
        </p:spPr>
        <p:txBody>
          <a:bodyPr wrap="square">
            <a:spAutoFit/>
          </a:bodyPr>
          <a:lstStyle/>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a:solidFill>
                  <a:sysClr val="windowText" lastClr="000000"/>
                </a:solidFill>
                <a:latin typeface="Arial" pitchFamily="34" charset="0"/>
                <a:cs typeface="Arial" pitchFamily="34" charset="0"/>
              </a:rPr>
              <a:t>Доля площади земельных участков, </a:t>
            </a:r>
            <a:r>
              <a:rPr lang="ru-RU" sz="1050" b="1" i="1" dirty="0" smtClean="0">
                <a:solidFill>
                  <a:sysClr val="windowText" lastClr="000000"/>
                </a:solidFill>
                <a:latin typeface="Arial" pitchFamily="34" charset="0"/>
                <a:cs typeface="Arial" pitchFamily="34" charset="0"/>
              </a:rPr>
              <a:t>являющихся объектами </a:t>
            </a:r>
            <a:r>
              <a:rPr lang="ru-RU" sz="1050" b="1" i="1" dirty="0">
                <a:solidFill>
                  <a:sysClr val="windowText" lastClr="000000"/>
                </a:solidFill>
                <a:latin typeface="Arial" pitchFamily="34" charset="0"/>
                <a:cs typeface="Arial" pitchFamily="34" charset="0"/>
              </a:rPr>
              <a:t>налогообложения </a:t>
            </a:r>
            <a:r>
              <a:rPr lang="ru-RU" sz="1050" b="1" i="1" dirty="0" smtClean="0">
                <a:solidFill>
                  <a:sysClr val="windowText" lastClr="000000"/>
                </a:solidFill>
                <a:latin typeface="Arial" pitchFamily="34" charset="0"/>
                <a:cs typeface="Arial" pitchFamily="34" charset="0"/>
              </a:rPr>
              <a:t>земельным </a:t>
            </a:r>
            <a:r>
              <a:rPr lang="ru-RU" sz="1050" b="1" i="1" dirty="0">
                <a:solidFill>
                  <a:sysClr val="windowText" lastClr="000000"/>
                </a:solidFill>
                <a:latin typeface="Arial" pitchFamily="34" charset="0"/>
                <a:cs typeface="Arial" pitchFamily="34" charset="0"/>
              </a:rPr>
              <a:t>налогом</a:t>
            </a:r>
            <a:r>
              <a:rPr lang="ru-RU" sz="1050" b="1" i="1" dirty="0" smtClean="0">
                <a:solidFill>
                  <a:sysClr val="windowText" lastClr="000000"/>
                </a:solidFill>
                <a:latin typeface="Arial" pitchFamily="34" charset="0"/>
                <a:cs typeface="Arial" pitchFamily="34" charset="0"/>
              </a:rPr>
              <a:t>, </a:t>
            </a:r>
            <a:r>
              <a:rPr lang="ru-RU" sz="1050" b="1" i="1" dirty="0">
                <a:solidFill>
                  <a:sysClr val="windowText" lastClr="000000"/>
                </a:solidFill>
                <a:latin typeface="Arial" pitchFamily="34" charset="0"/>
                <a:cs typeface="Arial" pitchFamily="34" charset="0"/>
              </a:rPr>
              <a:t>в общей площади </a:t>
            </a:r>
            <a:r>
              <a:rPr lang="ru-RU" sz="1050" b="1" i="1" dirty="0" smtClean="0">
                <a:solidFill>
                  <a:sysClr val="windowText" lastClr="000000"/>
                </a:solidFill>
                <a:latin typeface="Arial" pitchFamily="34" charset="0"/>
                <a:cs typeface="Arial" pitchFamily="34" charset="0"/>
              </a:rPr>
              <a:t>территорий муниципальных </a:t>
            </a:r>
            <a:r>
              <a:rPr lang="ru-RU" sz="1050" b="1" i="1" dirty="0">
                <a:solidFill>
                  <a:sysClr val="windowText" lastClr="000000"/>
                </a:solidFill>
                <a:latin typeface="Arial" pitchFamily="34" charset="0"/>
                <a:cs typeface="Arial" pitchFamily="34" charset="0"/>
              </a:rPr>
              <a:t>образований, %</a:t>
            </a:r>
          </a:p>
        </p:txBody>
      </p:sp>
    </p:spTree>
    <p:extLst>
      <p:ext uri="{BB962C8B-B14F-4D97-AF65-F5344CB8AC3E}">
        <p14:creationId xmlns:p14="http://schemas.microsoft.com/office/powerpoint/2010/main" xmlns="" val="246574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dirty="0"/>
          </a:p>
        </p:txBody>
      </p:sp>
      <p:sp>
        <p:nvSpPr>
          <p:cNvPr id="3" name="Прямоугольник 2"/>
          <p:cNvSpPr/>
          <p:nvPr/>
        </p:nvSpPr>
        <p:spPr>
          <a:xfrm>
            <a:off x="510142" y="540271"/>
            <a:ext cx="2660534" cy="369332"/>
          </a:xfrm>
          <a:prstGeom prst="rect">
            <a:avLst/>
          </a:prstGeom>
        </p:spPr>
        <p:txBody>
          <a:bodyPr wrap="square">
            <a:spAutoFit/>
          </a:bodyPr>
          <a:lstStyle/>
          <a:p>
            <a:pPr indent="450215">
              <a:lnSpc>
                <a:spcPct val="150000"/>
              </a:lnSpc>
              <a:spcAft>
                <a:spcPts val="0"/>
              </a:spcAft>
            </a:pPr>
            <a:r>
              <a:rPr lang="ru-RU" sz="1200" b="1" i="1" dirty="0">
                <a:latin typeface="Arial" panose="020B0604020202020204" pitchFamily="34" charset="0"/>
                <a:ea typeface="Calibri" panose="020F0502020204030204" pitchFamily="34" charset="0"/>
                <a:cs typeface="Times New Roman" panose="02020603050405020304" pitchFamily="18" charset="0"/>
              </a:rPr>
              <a:t>СЕЛЬСКОЕ </a:t>
            </a:r>
            <a:r>
              <a:rPr lang="ru-RU" sz="1200" b="1" i="1" dirty="0" smtClean="0">
                <a:latin typeface="Arial" panose="020B0604020202020204" pitchFamily="34" charset="0"/>
                <a:ea typeface="Calibri" panose="020F0502020204030204" pitchFamily="34" charset="0"/>
                <a:cs typeface="Times New Roman" panose="02020603050405020304" pitchFamily="18" charset="0"/>
              </a:rPr>
              <a:t>ХОЗЯЙСТВО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10142" y="918370"/>
            <a:ext cx="9814015" cy="6440225"/>
          </a:xfrm>
          <a:prstGeom prst="rect">
            <a:avLst/>
          </a:prstGeom>
        </p:spPr>
        <p:txBody>
          <a:bodyPr wrap="square">
            <a:spAutoFit/>
          </a:bodyPr>
          <a:lstStyle/>
          <a:p>
            <a:pPr indent="457200" algn="just"/>
            <a:r>
              <a:rPr lang="ru-RU" sz="1150" dirty="0" smtClean="0">
                <a:latin typeface="Arial" panose="020B0604020202020204" pitchFamily="34" charset="0"/>
                <a:cs typeface="Arial" panose="020B0604020202020204" pitchFamily="34" charset="0"/>
              </a:rPr>
              <a:t>В </a:t>
            </a:r>
            <a:r>
              <a:rPr lang="ru-RU" sz="1150" dirty="0">
                <a:latin typeface="Arial" panose="020B0604020202020204" pitchFamily="34" charset="0"/>
                <a:cs typeface="Arial" panose="020B0604020202020204" pitchFamily="34" charset="0"/>
              </a:rPr>
              <a:t>отчетном году Воронежская область впервые вошла в тройку лидеров России и заняла первое место в ЦФО по объему производства сельскохозяйственной продукции (368,2 млрд рублей). Доля региона в объеме сельскохозяйственного производства России составила </a:t>
            </a:r>
            <a:r>
              <a:rPr lang="ru-RU" sz="1150" dirty="0" smtClean="0">
                <a:latin typeface="Arial" panose="020B0604020202020204" pitchFamily="34" charset="0"/>
                <a:cs typeface="Arial" panose="020B0604020202020204" pitchFamily="34" charset="0"/>
              </a:rPr>
              <a:t>4,2 %.</a:t>
            </a:r>
            <a:endParaRPr lang="ru-RU" sz="1150" dirty="0">
              <a:latin typeface="Arial" panose="020B0604020202020204" pitchFamily="34" charset="0"/>
              <a:cs typeface="Arial" panose="020B0604020202020204" pitchFamily="34" charset="0"/>
            </a:endParaRPr>
          </a:p>
          <a:p>
            <a:pPr indent="457200" algn="just"/>
            <a:r>
              <a:rPr lang="ru-RU" sz="1150" dirty="0">
                <a:latin typeface="Arial" panose="020B0604020202020204" pitchFamily="34" charset="0"/>
                <a:cs typeface="Arial" panose="020B0604020202020204" pitchFamily="34" charset="0"/>
              </a:rPr>
              <a:t>По итогам </a:t>
            </a:r>
            <a:r>
              <a:rPr lang="ru-RU" sz="1150" dirty="0" smtClean="0">
                <a:latin typeface="Arial" panose="020B0604020202020204" pitchFamily="34" charset="0"/>
                <a:cs typeface="Arial" panose="020B0604020202020204" pitchFamily="34" charset="0"/>
              </a:rPr>
              <a:t>2022 </a:t>
            </a:r>
            <a:r>
              <a:rPr lang="ru-RU" sz="1150" dirty="0">
                <a:latin typeface="Arial" panose="020B0604020202020204" pitchFamily="34" charset="0"/>
                <a:cs typeface="Arial" panose="020B0604020202020204" pitchFamily="34" charset="0"/>
              </a:rPr>
              <a:t>года Воронежская область стала безусловным лидером страны по приросту и развитию органического производства. Статус производителей органической продукции уже имеют 18 хозяйств области в </a:t>
            </a:r>
            <a:r>
              <a:rPr lang="ru-RU" sz="1150" dirty="0" err="1">
                <a:latin typeface="Arial" panose="020B0604020202020204" pitchFamily="34" charset="0"/>
                <a:cs typeface="Arial" panose="020B0604020202020204" pitchFamily="34" charset="0"/>
              </a:rPr>
              <a:t>Богучарском</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Лискинском</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Калачеевском</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Панинском</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Новоусманском</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Бутурлиновском</a:t>
            </a:r>
            <a:r>
              <a:rPr lang="ru-RU" sz="1150" dirty="0">
                <a:latin typeface="Arial" panose="020B0604020202020204" pitchFamily="34" charset="0"/>
                <a:cs typeface="Arial" panose="020B0604020202020204" pitchFamily="34" charset="0"/>
              </a:rPr>
              <a:t>, </a:t>
            </a:r>
            <a:r>
              <a:rPr lang="ru-RU" sz="1150" dirty="0" err="1" smtClean="0">
                <a:latin typeface="Arial" panose="020B0604020202020204" pitchFamily="34" charset="0"/>
                <a:cs typeface="Arial" panose="020B0604020202020204" pitchFamily="34" charset="0"/>
              </a:rPr>
              <a:t>Таловском</a:t>
            </a:r>
            <a:r>
              <a:rPr lang="ru-RU" sz="1150" dirty="0" smtClean="0">
                <a:latin typeface="Arial" panose="020B0604020202020204" pitchFamily="34" charset="0"/>
                <a:cs typeface="Arial" panose="020B0604020202020204" pitchFamily="34" charset="0"/>
              </a:rPr>
              <a:t> районах и Борисоглебском городском округе. </a:t>
            </a:r>
            <a:r>
              <a:rPr lang="ru-RU" sz="1150" dirty="0">
                <a:latin typeface="Arial" panose="020B0604020202020204" pitchFamily="34" charset="0"/>
                <a:cs typeface="Arial" panose="020B0604020202020204" pitchFamily="34" charset="0"/>
              </a:rPr>
              <a:t>Сельскохозяйственные организации, получившие российский сертификат внесены Минсельхозом России в единый государственный реестр производителей органической продукции, и имеют возможность наносить на свои этикетки российский знак Органической продукции и QR- код к нему. В Острогожском районе сертифицирован органический сад площадью 213 гектаров. </a:t>
            </a:r>
          </a:p>
          <a:p>
            <a:pPr indent="457200" algn="just"/>
            <a:r>
              <a:rPr lang="ru-RU" sz="1150" dirty="0">
                <a:latin typeface="Arial" panose="020B0604020202020204" pitchFamily="34" charset="0"/>
                <a:cs typeface="Arial" panose="020B0604020202020204" pitchFamily="34" charset="0"/>
              </a:rPr>
              <a:t>Воронежская область является лидером по объему инвестиций в АПК среди регионов России – более 59 млрд рублей по итогам 2022 года. Индекс физического объема инвестиций в основной капитал сельского хозяйства - 98,2 % к уровню предыдущего года. </a:t>
            </a:r>
          </a:p>
          <a:p>
            <a:pPr indent="457200" algn="just"/>
            <a:r>
              <a:rPr lang="ru-RU" sz="1150" dirty="0">
                <a:latin typeface="Arial" panose="020B0604020202020204" pitchFamily="34" charset="0"/>
                <a:cs typeface="Arial" panose="020B0604020202020204" pitchFamily="34" charset="0"/>
              </a:rPr>
              <a:t>Важным фактором, стимулирующим развитие аграрного сектора, является господдержка. В 2022 году мерами государственной поддержки, объем которой составил 7,7 млрд рублей, воспользовались 1316 получателей по 45 направлениям.</a:t>
            </a:r>
          </a:p>
          <a:p>
            <a:pPr indent="457200" algn="just"/>
            <a:r>
              <a:rPr lang="ru-RU" sz="1150" dirty="0">
                <a:latin typeface="Arial" panose="020B0604020202020204" pitchFamily="34" charset="0"/>
                <a:cs typeface="Arial" panose="020B0604020202020204" pitchFamily="34" charset="0"/>
              </a:rPr>
              <a:t>Сохранение и приумножение достигнутых в отрасли позиций невозможно без повышения качества жизни сельского населения. Основным инструментом для решения данной задачи стали мероприятия Государственной программы </a:t>
            </a:r>
            <a:r>
              <a:rPr lang="ru-RU" sz="1150" dirty="0" smtClean="0">
                <a:latin typeface="Arial" panose="020B0604020202020204" pitchFamily="34" charset="0"/>
                <a:cs typeface="Arial" panose="020B0604020202020204" pitchFamily="34" charset="0"/>
              </a:rPr>
              <a:t>РФ «Комплексное </a:t>
            </a:r>
            <a:r>
              <a:rPr lang="ru-RU" sz="1150" dirty="0">
                <a:latin typeface="Arial" panose="020B0604020202020204" pitchFamily="34" charset="0"/>
                <a:cs typeface="Arial" panose="020B0604020202020204" pitchFamily="34" charset="0"/>
              </a:rPr>
              <a:t>развитие сельских территорий</a:t>
            </a:r>
            <a:r>
              <a:rPr lang="ru-RU" sz="1150" dirty="0" smtClean="0">
                <a:latin typeface="Arial" panose="020B0604020202020204" pitchFamily="34" charset="0"/>
                <a:cs typeface="Arial" panose="020B0604020202020204" pitchFamily="34" charset="0"/>
              </a:rPr>
              <a:t>». В </a:t>
            </a:r>
            <a:r>
              <a:rPr lang="ru-RU" sz="1150" dirty="0">
                <a:latin typeface="Arial" panose="020B0604020202020204" pitchFamily="34" charset="0"/>
                <a:cs typeface="Arial" panose="020B0604020202020204" pitchFamily="34" charset="0"/>
              </a:rPr>
              <a:t>2022 году объем средств на реализацию мероприятий программы составил 1 330,0 млн рублей, из них 777,7 млн рублей – средства федерального бюджета, 378,4 млн рублей - областного, 29,7 млн рублей - местного, 144,2 млн рублей привлечено из внебюджетных источников финансирования. </a:t>
            </a:r>
          </a:p>
          <a:p>
            <a:pPr indent="457200" algn="just"/>
            <a:r>
              <a:rPr lang="ru-RU" sz="1150" dirty="0">
                <a:latin typeface="Arial" panose="020B0604020202020204" pitchFamily="34" charset="0"/>
                <a:cs typeface="Arial" panose="020B0604020202020204" pitchFamily="34" charset="0"/>
              </a:rPr>
              <a:t>В рамках реализации мероприятий Государственной программы в 2022 году:</a:t>
            </a:r>
          </a:p>
          <a:p>
            <a:pPr indent="457200" algn="just"/>
            <a:r>
              <a:rPr lang="ru-RU" sz="1150" dirty="0">
                <a:latin typeface="Arial" panose="020B0604020202020204" pitchFamily="34" charset="0"/>
                <a:cs typeface="Arial" panose="020B0604020202020204" pitchFamily="34" charset="0"/>
              </a:rPr>
              <a:t>- улучшены жилищные условия 131 сельской семьи с вводом в эксплуатацию 8617 кв. м жилья (</a:t>
            </a:r>
            <a:r>
              <a:rPr lang="ru-RU" sz="1150" i="1" dirty="0">
                <a:latin typeface="Arial" panose="020B0604020202020204" pitchFamily="34" charset="0"/>
                <a:cs typeface="Arial" panose="020B0604020202020204" pitchFamily="34" charset="0"/>
              </a:rPr>
              <a:t>75-квартирный жилой дом в с. Елизаветовка Павловского района, 6 индивидуальных домов в Острогожском районе и 43 дома в Бобровском районе</a:t>
            </a:r>
            <a:r>
              <a:rPr lang="ru-RU" sz="1150" dirty="0">
                <a:latin typeface="Arial" panose="020B0604020202020204" pitchFamily="34" charset="0"/>
                <a:cs typeface="Arial" panose="020B0604020202020204" pitchFamily="34" charset="0"/>
              </a:rPr>
              <a:t>);</a:t>
            </a:r>
          </a:p>
          <a:p>
            <a:pPr indent="457200" algn="just"/>
            <a:r>
              <a:rPr lang="ru-RU" sz="1150" dirty="0">
                <a:latin typeface="Arial" panose="020B0604020202020204" pitchFamily="34" charset="0"/>
                <a:cs typeface="Arial" panose="020B0604020202020204" pitchFamily="34" charset="0"/>
              </a:rPr>
              <a:t>- осуществлялось строительство инженерных сетей комплексной компактной застройки с. Елизаветовка Павловского района (1 этап); </a:t>
            </a:r>
          </a:p>
          <a:p>
            <a:pPr indent="457200" algn="just"/>
            <a:r>
              <a:rPr lang="ru-RU" sz="1150" dirty="0">
                <a:latin typeface="Arial" panose="020B0604020202020204" pitchFamily="34" charset="0"/>
                <a:cs typeface="Arial" panose="020B0604020202020204" pitchFamily="34" charset="0"/>
              </a:rPr>
              <a:t>- завершено строительство проекта по обустройству площадок объектами инженерной инфраструктуры под комплексную компактную застройку </a:t>
            </a:r>
            <a:r>
              <a:rPr lang="ru-RU" sz="1150" i="1" dirty="0">
                <a:latin typeface="Arial" panose="020B0604020202020204" pitchFamily="34" charset="0"/>
                <a:cs typeface="Arial" panose="020B0604020202020204" pitchFamily="34" charset="0"/>
              </a:rPr>
              <a:t>«Сети инженерно-технического обеспечения жилого микрорайона «Эко-деревня» в </a:t>
            </a:r>
            <a:r>
              <a:rPr lang="ru-RU" sz="1150" i="1" dirty="0" smtClean="0">
                <a:latin typeface="Arial" panose="020B0604020202020204" pitchFamily="34" charset="0"/>
                <a:cs typeface="Arial" panose="020B0604020202020204" pitchFamily="34" charset="0"/>
              </a:rPr>
              <a:t>Бобровском </a:t>
            </a:r>
            <a:r>
              <a:rPr lang="ru-RU" sz="1150" i="1" dirty="0">
                <a:latin typeface="Arial" panose="020B0604020202020204" pitchFamily="34" charset="0"/>
                <a:cs typeface="Arial" panose="020B0604020202020204" pitchFamily="34" charset="0"/>
              </a:rPr>
              <a:t>муниципальном районе, п. </a:t>
            </a:r>
            <a:r>
              <a:rPr lang="ru-RU" sz="1150" i="1" dirty="0" err="1">
                <a:latin typeface="Arial" panose="020B0604020202020204" pitchFamily="34" charset="0"/>
                <a:cs typeface="Arial" panose="020B0604020202020204" pitchFamily="34" charset="0"/>
              </a:rPr>
              <a:t>Лушниковка</a:t>
            </a:r>
            <a:r>
              <a:rPr lang="ru-RU" sz="1150" i="1" dirty="0">
                <a:latin typeface="Arial" panose="020B0604020202020204" pitchFamily="34" charset="0"/>
                <a:cs typeface="Arial" panose="020B0604020202020204" pitchFamily="34" charset="0"/>
              </a:rPr>
              <a:t>»</a:t>
            </a:r>
            <a:r>
              <a:rPr lang="ru-RU" sz="1150" dirty="0">
                <a:latin typeface="Arial" panose="020B0604020202020204" pitchFamily="34" charset="0"/>
                <a:cs typeface="Arial" panose="020B0604020202020204" pitchFamily="34" charset="0"/>
              </a:rPr>
              <a:t>;</a:t>
            </a:r>
          </a:p>
          <a:p>
            <a:pPr indent="457200" algn="just"/>
            <a:r>
              <a:rPr lang="ru-RU" sz="1150" dirty="0">
                <a:latin typeface="Arial" panose="020B0604020202020204" pitchFamily="34" charset="0"/>
                <a:cs typeface="Arial" panose="020B0604020202020204" pitchFamily="34" charset="0"/>
              </a:rPr>
              <a:t>- реализованы 3 проекта в рамках Федерального проекта «Современный облик сельских территорий</a:t>
            </a:r>
            <a:r>
              <a:rPr lang="ru-RU" sz="1150" i="1" dirty="0">
                <a:latin typeface="Arial" panose="020B0604020202020204" pitchFamily="34" charset="0"/>
                <a:cs typeface="Arial" panose="020B0604020202020204" pitchFamily="34" charset="0"/>
              </a:rPr>
              <a:t>» </a:t>
            </a:r>
            <a:r>
              <a:rPr lang="ru-RU" sz="1150" dirty="0">
                <a:latin typeface="Arial" panose="020B0604020202020204" pitchFamily="34" charset="0"/>
                <a:cs typeface="Arial" panose="020B0604020202020204" pitchFamily="34" charset="0"/>
              </a:rPr>
              <a:t>(</a:t>
            </a:r>
            <a:r>
              <a:rPr lang="ru-RU" sz="1150" i="1" dirty="0">
                <a:latin typeface="Arial" panose="020B0604020202020204" pitchFamily="34" charset="0"/>
                <a:cs typeface="Arial" panose="020B0604020202020204" pitchFamily="34" charset="0"/>
              </a:rPr>
              <a:t>введено в эксплуатацию 17,5 км водопроводных сетей в Аннинском и </a:t>
            </a:r>
            <a:r>
              <a:rPr lang="ru-RU" sz="1150" i="1" dirty="0" err="1">
                <a:latin typeface="Arial" panose="020B0604020202020204" pitchFamily="34" charset="0"/>
                <a:cs typeface="Arial" panose="020B0604020202020204" pitchFamily="34" charset="0"/>
              </a:rPr>
              <a:t>Таловском</a:t>
            </a:r>
            <a:r>
              <a:rPr lang="ru-RU" sz="1150" i="1" dirty="0">
                <a:latin typeface="Arial" panose="020B0604020202020204" pitchFamily="34" charset="0"/>
                <a:cs typeface="Arial" panose="020B0604020202020204" pitchFamily="34" charset="0"/>
              </a:rPr>
              <a:t> районах; завершено строительство и введен в эксплуатацию спортивный комплекс с плавательным бассейном площадью застройки 3 328,2 кв. м в селе Новая Усмань Новоусманского муниципального района</a:t>
            </a:r>
            <a:r>
              <a:rPr lang="ru-RU" sz="1150" dirty="0">
                <a:latin typeface="Arial" panose="020B0604020202020204" pitchFamily="34" charset="0"/>
                <a:cs typeface="Arial" panose="020B0604020202020204" pitchFamily="34" charset="0"/>
              </a:rPr>
              <a:t>);</a:t>
            </a:r>
          </a:p>
          <a:p>
            <a:pPr indent="457200" algn="just"/>
            <a:r>
              <a:rPr lang="ru-RU" sz="1150" dirty="0">
                <a:latin typeface="Arial" panose="020B0604020202020204" pitchFamily="34" charset="0"/>
                <a:cs typeface="Arial" panose="020B0604020202020204" pitchFamily="34" charset="0"/>
              </a:rPr>
              <a:t>- осуществлено строительство и реконструкция 2-х автомобильных дорог общего пользования протяженностью 5,7 км;</a:t>
            </a:r>
          </a:p>
          <a:p>
            <a:pPr indent="457200" algn="just"/>
            <a:r>
              <a:rPr lang="ru-RU" sz="1150" dirty="0">
                <a:latin typeface="Arial" panose="020B0604020202020204" pitchFamily="34" charset="0"/>
                <a:cs typeface="Arial" panose="020B0604020202020204" pitchFamily="34" charset="0"/>
              </a:rPr>
              <a:t>- возмещены затраты индивидуальным предпринимателям и организациям АПК по 11 ученическим договорам и 645 договорам производственной практики;</a:t>
            </a:r>
          </a:p>
          <a:p>
            <a:pPr indent="457200" algn="just"/>
            <a:r>
              <a:rPr lang="ru-RU" sz="1150" dirty="0">
                <a:latin typeface="Arial" panose="020B0604020202020204" pitchFamily="34" charset="0"/>
                <a:cs typeface="Arial" panose="020B0604020202020204" pitchFamily="34" charset="0"/>
              </a:rPr>
              <a:t>- реализованы 20 проектов по благоустройству сельских территорий в 13 муниципальных районах области, в том числе 13 проектов по обустройству площадок ТКО, 7 по созданию и обустройству зон отдыха, скверов, спортивных и детских площадок (2 </a:t>
            </a:r>
            <a:r>
              <a:rPr lang="ru-RU" sz="1150" i="1" dirty="0">
                <a:latin typeface="Arial" panose="020B0604020202020204" pitchFamily="34" charset="0"/>
                <a:cs typeface="Arial" panose="020B0604020202020204" pitchFamily="34" charset="0"/>
              </a:rPr>
              <a:t>спортивных площадок, 2 тротуаров, 1 колодца, 1 парка, 1 памятника погибшим воинам ВОВ)</a:t>
            </a:r>
            <a:r>
              <a:rPr lang="ru-RU" sz="1150" dirty="0">
                <a:latin typeface="Arial" panose="020B0604020202020204" pitchFamily="34" charset="0"/>
                <a:cs typeface="Arial" panose="020B0604020202020204" pitchFamily="34" charset="0"/>
              </a:rPr>
              <a:t>.</a:t>
            </a:r>
          </a:p>
          <a:p>
            <a:pPr indent="450000" algn="just">
              <a:spcAft>
                <a:spcPts val="0"/>
              </a:spcAft>
            </a:pPr>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1178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3676433780"/>
              </p:ext>
            </p:extLst>
          </p:nvPr>
        </p:nvGraphicFramePr>
        <p:xfrm>
          <a:off x="738188" y="1116335"/>
          <a:ext cx="3888432" cy="1872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94172" y="700837"/>
            <a:ext cx="4320480" cy="415498"/>
          </a:xfrm>
          <a:prstGeom prst="rect">
            <a:avLst/>
          </a:prstGeom>
          <a:noFill/>
        </p:spPr>
        <p:txBody>
          <a:bodyPr wrap="square" rtlCol="0">
            <a:spAutoFit/>
          </a:bodyPr>
          <a:lstStyle/>
          <a:p>
            <a:pPr algn="ctr"/>
            <a:r>
              <a:rPr lang="ru-RU" sz="1000" b="1" i="1" dirty="0" smtClean="0">
                <a:latin typeface="Arial" pitchFamily="34" charset="0"/>
                <a:cs typeface="Arial" pitchFamily="34" charset="0"/>
              </a:rPr>
              <a:t>Доля прибыльных сельскохозяйственных </a:t>
            </a:r>
          </a:p>
          <a:p>
            <a:pPr algn="ctr"/>
            <a:r>
              <a:rPr lang="ru-RU" sz="1000" b="1" i="1" dirty="0" smtClean="0">
                <a:latin typeface="Arial" pitchFamily="34" charset="0"/>
                <a:cs typeface="Arial" pitchFamily="34" charset="0"/>
              </a:rPr>
              <a:t>организаций в общем их числе, % </a:t>
            </a:r>
            <a:endParaRPr lang="ru-RU" sz="1000" b="1" i="1" dirty="0">
              <a:latin typeface="Arial" pitchFamily="34" charset="0"/>
              <a:cs typeface="Arial" pitchFamily="34" charset="0"/>
            </a:endParaRPr>
          </a:p>
        </p:txBody>
      </p:sp>
      <p:sp>
        <p:nvSpPr>
          <p:cNvPr id="5" name="Прямоугольник 4"/>
          <p:cNvSpPr/>
          <p:nvPr/>
        </p:nvSpPr>
        <p:spPr>
          <a:xfrm>
            <a:off x="5089004" y="1140516"/>
            <a:ext cx="5354004" cy="175432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производственно-финансовую деятельность осуществляли 425 сельскохозяйственных организаций в 31 муниципальном районе и 2 городских округах. По итогам отчетного периода получена прибыль в 397 </a:t>
            </a:r>
            <a:r>
              <a:rPr lang="ru-RU" sz="1200" dirty="0" err="1">
                <a:latin typeface="Arial" panose="020B0604020202020204" pitchFamily="34" charset="0"/>
                <a:cs typeface="Arial" panose="020B0604020202020204" pitchFamily="34" charset="0"/>
              </a:rPr>
              <a:t>сельхозорганизациях</a:t>
            </a:r>
            <a:r>
              <a:rPr lang="ru-RU" sz="1200" dirty="0">
                <a:latin typeface="Arial" panose="020B0604020202020204" pitchFamily="34" charset="0"/>
                <a:cs typeface="Arial" panose="020B0604020202020204" pitchFamily="34" charset="0"/>
              </a:rPr>
              <a:t>, в 28 – результатом деятельности стал убыток. По результатам производственной деятельности за 2022 год в сельскохозяйственных организациях прибыль до налогообложения составила 46,1 млрд рублей (45,9 млрд рублей в 2021 году).</a:t>
            </a:r>
          </a:p>
          <a:p>
            <a:pPr indent="457200" algn="just"/>
            <a:endParaRPr lang="ru-RU" sz="1200" dirty="0">
              <a:latin typeface="Arial" panose="020B0604020202020204" pitchFamily="34" charset="0"/>
              <a:cs typeface="Arial" panose="020B0604020202020204" pitchFamily="34" charset="0"/>
            </a:endParaRPr>
          </a:p>
        </p:txBody>
      </p:sp>
      <p:sp>
        <p:nvSpPr>
          <p:cNvPr id="6" name="Прямоугольник 5"/>
          <p:cNvSpPr/>
          <p:nvPr/>
        </p:nvSpPr>
        <p:spPr>
          <a:xfrm>
            <a:off x="594172" y="3200752"/>
            <a:ext cx="9865096" cy="140346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457200" algn="just"/>
            <a:r>
              <a:rPr lang="ru-RU" sz="1200" b="1" i="1" dirty="0">
                <a:latin typeface="Arial" panose="020B0604020202020204" pitchFamily="34" charset="0"/>
                <a:cs typeface="Arial" panose="020B0604020202020204" pitchFamily="34" charset="0"/>
              </a:rPr>
              <a:t>Доля прибыльных сельскохозяйственных организаций</a:t>
            </a:r>
            <a:r>
              <a:rPr lang="ru-RU" sz="1200" dirty="0">
                <a:latin typeface="Arial" panose="020B0604020202020204" pitchFamily="34" charset="0"/>
                <a:cs typeface="Arial" panose="020B0604020202020204" pitchFamily="34" charset="0"/>
              </a:rPr>
              <a:t> составила 93,4 %, что ниже уровня 2021 года на 0,9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выше уровня 2019 года на </a:t>
            </a:r>
            <a:r>
              <a:rPr lang="ru-RU" sz="1200" dirty="0" smtClean="0">
                <a:latin typeface="Arial" panose="020B0604020202020204" pitchFamily="34" charset="0"/>
                <a:cs typeface="Arial" panose="020B0604020202020204" pitchFamily="34" charset="0"/>
              </a:rPr>
              <a:t>3,2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В 17 муниципальных районах (Аннинском, Бобровском,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Грибановском, Каменском, Кантемировском, Каширском,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Новохопёрском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Острогожском, Подгоренском,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все сельскохозяйственные организации завершили 2022 год с прибылью. </a:t>
            </a:r>
          </a:p>
          <a:p>
            <a:pPr indent="457200" algn="just"/>
            <a:r>
              <a:rPr lang="ru-RU" sz="1200" dirty="0">
                <a:latin typeface="Arial" panose="020B0604020202020204" pitchFamily="34" charset="0"/>
                <a:cs typeface="Arial" panose="020B0604020202020204" pitchFamily="34" charset="0"/>
              </a:rPr>
              <a:t>Наименьшая доля прибыльных организаций –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(77,8%) и Семилукском (79,0%) муниципальных районах. </a:t>
            </a:r>
          </a:p>
          <a:p>
            <a:pPr indent="457200" algn="just">
              <a:lnSpc>
                <a:spcPct val="110000"/>
              </a:lnSpc>
            </a:pPr>
            <a:endParaRPr lang="ru-RU" sz="1200" dirty="0">
              <a:latin typeface="Arial" panose="020B060402020202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2573017741"/>
              </p:ext>
            </p:extLst>
          </p:nvPr>
        </p:nvGraphicFramePr>
        <p:xfrm>
          <a:off x="339080" y="4500711"/>
          <a:ext cx="10153128" cy="2695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82368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dirty="0"/>
          </a:p>
        </p:txBody>
      </p:sp>
      <p:sp>
        <p:nvSpPr>
          <p:cNvPr id="7" name="Прямоугольник 6"/>
          <p:cNvSpPr/>
          <p:nvPr/>
        </p:nvSpPr>
        <p:spPr>
          <a:xfrm>
            <a:off x="522163" y="828303"/>
            <a:ext cx="9865097" cy="2677656"/>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7200" algn="just"/>
            <a:r>
              <a:rPr lang="ru-RU" sz="1200" dirty="0">
                <a:latin typeface="Arial" panose="020B0604020202020204" pitchFamily="34" charset="0"/>
                <a:cs typeface="Arial" panose="020B0604020202020204" pitchFamily="34" charset="0"/>
              </a:rPr>
              <a:t>Основными </a:t>
            </a:r>
            <a:r>
              <a:rPr lang="ru-RU" sz="1200" b="1" i="1" dirty="0">
                <a:latin typeface="Arial" panose="020B0604020202020204" pitchFamily="34" charset="0"/>
                <a:cs typeface="Arial" panose="020B0604020202020204" pitchFamily="34" charset="0"/>
              </a:rPr>
              <a:t>проблемами, </a:t>
            </a:r>
            <a:r>
              <a:rPr lang="ru-RU" sz="1200" dirty="0">
                <a:latin typeface="Arial" panose="020B0604020202020204" pitchFamily="34" charset="0"/>
                <a:cs typeface="Arial" panose="020B0604020202020204" pitchFamily="34" charset="0"/>
              </a:rPr>
              <a:t>сдерживающими развитие сельскохозяйственного производства, являются</a:t>
            </a:r>
            <a:r>
              <a:rPr lang="ru-RU" sz="1200"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влияние санкций недружественных государств;</a:t>
            </a:r>
          </a:p>
          <a:p>
            <a:pPr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валютные скачки и ограничение импорта полнокомплектной техники европейского и американского производства, уход из России ряда иностранных компаний;</a:t>
            </a:r>
          </a:p>
          <a:p>
            <a:pPr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увеличение сроков поставки техники, оборудования, запасных частей и отдельных ингредиентов (закваски), а также рост цен на материально-технические ресурсы;</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нарушение логистических связей;</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рост цен и тарифов на энергоносители, используемые в сельскохозяйственном производстве;</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дефицит высококвалифицированных кадров в АПК;</a:t>
            </a:r>
          </a:p>
          <a:p>
            <a:pPr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низкий уровень развития кооперационных связей между </a:t>
            </a:r>
            <a:r>
              <a:rPr lang="ru-RU" sz="1200" dirty="0" err="1">
                <a:latin typeface="Arial" panose="020B0604020202020204" pitchFamily="34" charset="0"/>
                <a:cs typeface="Arial" panose="020B0604020202020204" pitchFamily="34" charset="0"/>
              </a:rPr>
              <a:t>сельхозорганизациями</a:t>
            </a:r>
            <a:r>
              <a:rPr lang="ru-RU" sz="1200" dirty="0">
                <a:latin typeface="Arial" panose="020B0604020202020204" pitchFamily="34" charset="0"/>
                <a:cs typeface="Arial" panose="020B0604020202020204" pitchFamily="34" charset="0"/>
              </a:rPr>
              <a:t>, крестьянско-фермерскими хозяйствами и личными подсобными хозяйствами;</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зависимость от импортного генетического материала.</a:t>
            </a:r>
          </a:p>
          <a:p>
            <a:pPr indent="450000"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522163" y="3636615"/>
            <a:ext cx="9865098" cy="3416320"/>
          </a:xfrm>
          <a:prstGeom prst="rect">
            <a:avLst/>
          </a:prstGeom>
          <a:solidFill>
            <a:schemeClr val="accent3">
              <a:lumMod val="40000"/>
              <a:lumOff val="60000"/>
            </a:schemeClr>
          </a:solidFill>
          <a:ln>
            <a:solidFill>
              <a:schemeClr val="accent3"/>
            </a:solidFill>
          </a:ln>
        </p:spPr>
        <p:txBody>
          <a:bodyPr wrap="square">
            <a:spAutoFit/>
          </a:bodyPr>
          <a:lstStyle/>
          <a:p>
            <a:pPr indent="457200" algn="just"/>
            <a:r>
              <a:rPr lang="ru-RU" sz="1200" dirty="0">
                <a:latin typeface="Arial" panose="020B0604020202020204" pitchFamily="34" charset="0"/>
                <a:cs typeface="Arial" panose="020B0604020202020204" pitchFamily="34" charset="0"/>
              </a:rPr>
              <a:t>В целях решения существующих проблем и повышения эффективности производственно-финансовой деятельности сельскохозяйственных товаропроизводителей </a:t>
            </a:r>
            <a:r>
              <a:rPr lang="ru-RU" sz="1200" b="1" i="1" dirty="0">
                <a:latin typeface="Arial" panose="020B0604020202020204" pitchFamily="34" charset="0"/>
                <a:cs typeface="Arial" panose="020B0604020202020204" pitchFamily="34" charset="0"/>
              </a:rPr>
              <a:t>администрациям муниципальных образований области </a:t>
            </a:r>
            <a:r>
              <a:rPr lang="ru-RU" sz="1200" b="1" i="1" dirty="0" smtClean="0">
                <a:latin typeface="Arial" panose="020B0604020202020204" pitchFamily="34" charset="0"/>
                <a:cs typeface="Arial" panose="020B0604020202020204" pitchFamily="34" charset="0"/>
              </a:rPr>
              <a:t>рекомендуется:</a:t>
            </a:r>
          </a:p>
          <a:p>
            <a:pPr indent="4572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работу по повышению инвестиционной привлекательности </a:t>
            </a:r>
            <a:r>
              <a:rPr lang="ru-RU" sz="1200" dirty="0" smtClean="0">
                <a:latin typeface="Arial" panose="020B0604020202020204" pitchFamily="34" charset="0"/>
                <a:cs typeface="Arial" panose="020B0604020202020204" pitchFamily="34" charset="0"/>
              </a:rPr>
              <a:t>муниципальных образований;</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повышать эффективность использования муниципальной собственности и земельных ресурсов;</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создавать условия для развития сельскохозяйственной кооперации;</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принимать меры по обеспечению сельскохозяйственных потребительских кооперативов торговыми местами, усилить работу по формированию устойчивой системы сбыта сельхозпродукции;</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создавать условия для привлечения квалифицированных кадров в сельскохозяйственные организации, повышать уровень комплексного обустройства сельских населенных пунктов объектами социальной и инженерной инфраструктуры;</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создавать условия для развития </a:t>
            </a:r>
            <a:r>
              <a:rPr lang="ru-RU" sz="1200" dirty="0" err="1">
                <a:latin typeface="Arial" panose="020B0604020202020204" pitchFamily="34" charset="0"/>
                <a:cs typeface="Arial" panose="020B0604020202020204" pitchFamily="34" charset="0"/>
              </a:rPr>
              <a:t>селекционно</a:t>
            </a:r>
            <a:r>
              <a:rPr lang="ru-RU" sz="1200" dirty="0">
                <a:latin typeface="Arial" panose="020B0604020202020204" pitchFamily="34" charset="0"/>
                <a:cs typeface="Arial" panose="020B0604020202020204" pitchFamily="34" charset="0"/>
              </a:rPr>
              <a:t>-семеноводческих центров в целях </a:t>
            </a:r>
            <a:r>
              <a:rPr lang="ru-RU" sz="1200" dirty="0" err="1">
                <a:latin typeface="Arial" panose="020B0604020202020204" pitchFamily="34" charset="0"/>
                <a:cs typeface="Arial" panose="020B0604020202020204" pitchFamily="34" charset="0"/>
              </a:rPr>
              <a:t>импортозамещения</a:t>
            </a:r>
            <a:r>
              <a:rPr lang="ru-RU" sz="1200" dirty="0">
                <a:latin typeface="Arial" panose="020B0604020202020204" pitchFamily="34" charset="0"/>
                <a:cs typeface="Arial" panose="020B0604020202020204" pitchFamily="34" charset="0"/>
              </a:rPr>
              <a:t> и обеспечения аграриев семенами отечественного производства;</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осуществлять взаимодействие с животноводческими организациями по вопросам проведения геномной оценки племенной ценности крупного рогатого скота молочного направления для формирования объективных данных о каждом животном с целью выявления и исключения носителей нежелательных мутаций или генетических заболеваний;</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оказывать содействие </a:t>
            </a:r>
            <a:r>
              <a:rPr lang="ru-RU" sz="1200" dirty="0" err="1">
                <a:latin typeface="Arial" panose="020B0604020202020204" pitchFamily="34" charset="0"/>
                <a:cs typeface="Arial" panose="020B0604020202020204" pitchFamily="34" charset="0"/>
              </a:rPr>
              <a:t>сельхозтоваропроизводителям</a:t>
            </a:r>
            <a:r>
              <a:rPr lang="ru-RU" sz="1200" dirty="0">
                <a:latin typeface="Arial" panose="020B0604020202020204" pitchFamily="34" charset="0"/>
                <a:cs typeface="Arial" panose="020B0604020202020204" pitchFamily="34" charset="0"/>
              </a:rPr>
              <a:t> в построении логистических маршрутов через дружественные и нейтральные страны, в том числе </a:t>
            </a:r>
            <a:r>
              <a:rPr lang="ru-RU" sz="1200" dirty="0" smtClean="0">
                <a:latin typeface="Arial" panose="020B0604020202020204" pitchFamily="34" charset="0"/>
                <a:cs typeface="Arial" panose="020B0604020202020204" pitchFamily="34" charset="0"/>
              </a:rPr>
              <a:t>в развитии процедуры </a:t>
            </a:r>
            <a:r>
              <a:rPr lang="ru-RU" sz="1200" dirty="0">
                <a:latin typeface="Arial" panose="020B0604020202020204" pitchFamily="34" charset="0"/>
                <a:cs typeface="Arial" panose="020B0604020202020204" pitchFamily="34" charset="0"/>
              </a:rPr>
              <a:t>«параллельного импорта» в целях обеспечения регулярных поставок оборудования, запасных частей и других материально-сырьевых ресурсов в организации АПК</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0215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0354" y="565921"/>
            <a:ext cx="9624060" cy="514768"/>
          </a:xfrm>
        </p:spPr>
        <p:txBody>
          <a:bodyPr/>
          <a:lstStyle/>
          <a:p>
            <a:pPr eaLnBrk="1" hangingPunct="1"/>
            <a:r>
              <a:rPr lang="ru-RU" sz="18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СОДЕРЖАНИЕ</a:t>
            </a:r>
          </a:p>
        </p:txBody>
      </p:sp>
      <p:sp>
        <p:nvSpPr>
          <p:cNvPr id="6147" name="Rectangle 3"/>
          <p:cNvSpPr>
            <a:spLocks noGrp="1" noChangeArrowheads="1"/>
          </p:cNvSpPr>
          <p:nvPr>
            <p:ph idx="1"/>
          </p:nvPr>
        </p:nvSpPr>
        <p:spPr>
          <a:xfrm>
            <a:off x="703230" y="1208863"/>
            <a:ext cx="9505592" cy="5925315"/>
          </a:xfrm>
        </p:spPr>
        <p:txBody>
          <a:bodyPr>
            <a:noAutofit/>
          </a:bodyPr>
          <a:lstStyle/>
          <a:p>
            <a:pPr marL="0" indent="0" algn="just">
              <a:lnSpc>
                <a:spcPct val="80000"/>
              </a:lnSpc>
              <a:buNone/>
            </a:pPr>
            <a:r>
              <a:rPr lang="ru-RU" sz="1200" b="1" u="sng" dirty="0">
                <a:solidFill>
                  <a:srgbClr val="0000FF"/>
                </a:solidFill>
                <a:latin typeface="Arial" pitchFamily="34" charset="0"/>
                <a:cs typeface="Arial" pitchFamily="34" charset="0"/>
              </a:rPr>
              <a:t>Общая информация о муниципальных районах и городских округах Воронежской области……….……………………………..3</a:t>
            </a:r>
          </a:p>
          <a:p>
            <a:pPr marL="0" indent="0" algn="just">
              <a:lnSpc>
                <a:spcPct val="80000"/>
              </a:lnSpc>
              <a:buNone/>
            </a:pPr>
            <a:endParaRPr lang="ru-RU" sz="800" b="1" dirty="0" smtClean="0">
              <a:solidFill>
                <a:srgbClr val="0000FF"/>
              </a:solidFill>
              <a:latin typeface="Arial" pitchFamily="34" charset="0"/>
              <a:cs typeface="Arial" pitchFamily="34" charset="0"/>
              <a:hlinkClick r:id="rId2" action="ppaction://hlinksldjump"/>
            </a:endParaRPr>
          </a:p>
          <a:p>
            <a:pPr marL="0" indent="0" algn="just">
              <a:lnSpc>
                <a:spcPct val="80000"/>
              </a:lnSpc>
              <a:buNone/>
            </a:pPr>
            <a:r>
              <a:rPr lang="ru-RU" sz="1200" b="1" dirty="0" smtClean="0">
                <a:solidFill>
                  <a:srgbClr val="0000FF"/>
                </a:solidFill>
                <a:latin typeface="Arial" pitchFamily="34" charset="0"/>
                <a:cs typeface="Arial" pitchFamily="34" charset="0"/>
                <a:hlinkClick r:id="rId2" action="ppaction://hlinksldjump"/>
              </a:rPr>
              <a:t>Введение……………………………………………………………………………………………………………………………………………….….5   </a:t>
            </a:r>
            <a:endParaRPr lang="ru-RU" sz="1200" b="1" dirty="0" smtClean="0">
              <a:solidFill>
                <a:srgbClr val="0000FF"/>
              </a:solidFill>
              <a:latin typeface="Arial" pitchFamily="34" charset="0"/>
              <a:cs typeface="Arial" pitchFamily="34" charset="0"/>
            </a:endParaRPr>
          </a:p>
          <a:p>
            <a:pPr marL="325955" indent="-325955" algn="just">
              <a:lnSpc>
                <a:spcPct val="80000"/>
              </a:lnSpc>
              <a:buNone/>
            </a:pPr>
            <a:endParaRPr lang="ru-RU" sz="800" b="1" u="sng" dirty="0" smtClean="0">
              <a:solidFill>
                <a:srgbClr val="0000FF"/>
              </a:solidFill>
              <a:latin typeface="Arial" pitchFamily="34" charset="0"/>
              <a:cs typeface="Arial" pitchFamily="34" charset="0"/>
            </a:endParaRPr>
          </a:p>
          <a:p>
            <a:pPr marL="325955" indent="-325955" algn="just">
              <a:lnSpc>
                <a:spcPct val="80000"/>
              </a:lnSpc>
              <a:buNone/>
            </a:pPr>
            <a:r>
              <a:rPr lang="ru-RU" sz="1200" b="1" dirty="0" smtClean="0">
                <a:solidFill>
                  <a:srgbClr val="0000FF"/>
                </a:solidFill>
                <a:latin typeface="Arial" pitchFamily="34" charset="0"/>
                <a:cs typeface="Arial" pitchFamily="34" charset="0"/>
              </a:rPr>
              <a:t>1 . Экономическое развитие</a:t>
            </a: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3" action="ppaction://hlinksldjump"/>
              </a:rPr>
              <a:t>Развитие малого и среднего предпринимательства…………………………………………..…..….………..………..…… 7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4" action="ppaction://hlinksldjump"/>
              </a:rPr>
              <a:t>Улучшение инвестиционной привлекательности…..……………………………………………….………………….….…..12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5" action="ppaction://hlinksldjump"/>
              </a:rPr>
              <a:t>Сельское хозяйство…………………………………………………………………………………………….………………….….…17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6" action="ppaction://hlinksldjump"/>
              </a:rPr>
              <a:t>Дорожное хозяйство и транспорт..……………………………………………………….………………………………….…….20</a:t>
            </a:r>
            <a:r>
              <a:rPr lang="ru-RU" sz="1200" b="1" dirty="0" smtClean="0">
                <a:solidFill>
                  <a:srgbClr val="0000FF"/>
                </a:solidFill>
                <a:latin typeface="Arial" pitchFamily="34" charset="0"/>
                <a:cs typeface="Arial" pitchFamily="34" charset="0"/>
                <a:hlinkClick r:id="rId6"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7" action="ppaction://hlinksldjump"/>
              </a:rPr>
              <a:t>Доходы населения…………………………………………………………………………………………………................................23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p>
          <a:p>
            <a:pPr marL="0" indent="0" algn="just">
              <a:lnSpc>
                <a:spcPct val="80000"/>
              </a:lnSpc>
              <a:buNone/>
            </a:pPr>
            <a:r>
              <a:rPr lang="ru-RU" sz="1200" b="1" dirty="0" smtClean="0">
                <a:solidFill>
                  <a:srgbClr val="0000FF"/>
                </a:solidFill>
                <a:latin typeface="Arial" pitchFamily="34" charset="0"/>
                <a:cs typeface="Arial" pitchFamily="34" charset="0"/>
              </a:rPr>
              <a:t> 2. Образование</a:t>
            </a: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8" action="ppaction://hlinksldjump"/>
              </a:rPr>
              <a:t>Дошкольное образование</a:t>
            </a:r>
            <a:r>
              <a:rPr lang="ru-RU" sz="1200" b="1" dirty="0" smtClean="0">
                <a:solidFill>
                  <a:srgbClr val="0000FF"/>
                </a:solidFill>
                <a:latin typeface="Arial" pitchFamily="34" charset="0"/>
                <a:cs typeface="Arial" pitchFamily="34" charset="0"/>
                <a:hlinkClick r:id="rId8" action="ppaction://hlinksldjump"/>
              </a:rPr>
              <a:t>……………………………………………………………………………………………………………… 30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9" action="ppaction://hlinksldjump"/>
              </a:rPr>
              <a:t>Общее образование</a:t>
            </a:r>
            <a:r>
              <a:rPr lang="ru-RU" sz="1200" b="1" dirty="0" smtClean="0">
                <a:solidFill>
                  <a:srgbClr val="0000FF"/>
                </a:solidFill>
                <a:latin typeface="Arial" pitchFamily="34" charset="0"/>
                <a:cs typeface="Arial" pitchFamily="34" charset="0"/>
                <a:hlinkClick r:id="rId9" action="ppaction://hlinksldjump"/>
              </a:rPr>
              <a:t>…..………………………………………………………………………………………………………………..... 3</a:t>
            </a:r>
            <a:r>
              <a:rPr lang="ru-RU" sz="1200" b="1" dirty="0" smtClean="0">
                <a:solidFill>
                  <a:srgbClr val="0000FF"/>
                </a:solidFill>
                <a:latin typeface="Arial" pitchFamily="34" charset="0"/>
                <a:cs typeface="Arial" pitchFamily="34" charset="0"/>
              </a:rPr>
              <a:t>4</a:t>
            </a:r>
            <a:endParaRPr lang="ru-RU" sz="1200" b="1" u="sng" dirty="0" smtClean="0">
              <a:solidFill>
                <a:srgbClr val="0000FF"/>
              </a:solidFill>
              <a:latin typeface="Arial" pitchFamily="34" charset="0"/>
              <a:cs typeface="Arial" pitchFamily="34" charset="0"/>
            </a:endParaRPr>
          </a:p>
          <a:p>
            <a:pPr marL="0" indent="715963" algn="just">
              <a:lnSpc>
                <a:spcPct val="80000"/>
              </a:lnSpc>
              <a:buNone/>
            </a:pPr>
            <a:r>
              <a:rPr lang="ru-RU" sz="1200" b="1" i="1" dirty="0" smtClean="0">
                <a:solidFill>
                  <a:srgbClr val="0000FF"/>
                </a:solidFill>
                <a:latin typeface="Arial" pitchFamily="34" charset="0"/>
                <a:cs typeface="Arial" pitchFamily="34" charset="0"/>
                <a:hlinkClick r:id="rId9" action="ppaction://hlinksldjump"/>
              </a:rPr>
              <a:t>Допол</a:t>
            </a:r>
            <a:r>
              <a:rPr lang="ru-RU" sz="1200" b="1" i="1" dirty="0" smtClean="0">
                <a:solidFill>
                  <a:srgbClr val="0000FF"/>
                </a:solidFill>
                <a:latin typeface="Arial" pitchFamily="34" charset="0"/>
                <a:cs typeface="Arial" pitchFamily="34" charset="0"/>
                <a:hlinkClick r:id="rId10" action="ppaction://hlinksldjump"/>
              </a:rPr>
              <a:t>нительное образование</a:t>
            </a:r>
            <a:r>
              <a:rPr lang="ru-RU" sz="1200" b="1" u="sng" dirty="0" smtClean="0">
                <a:solidFill>
                  <a:srgbClr val="0000FF"/>
                </a:solidFill>
                <a:latin typeface="Arial" pitchFamily="34" charset="0"/>
                <a:cs typeface="Arial" pitchFamily="34" charset="0"/>
                <a:hlinkClick r:id="rId10" action="ppaction://hlinksldjump"/>
              </a:rPr>
              <a:t>…..……….………………………………………………………………………………………..... 4</a:t>
            </a:r>
            <a:r>
              <a:rPr lang="ru-RU" sz="1200" b="1" u="sng" dirty="0" smtClean="0">
                <a:solidFill>
                  <a:srgbClr val="0000FF"/>
                </a:solidFill>
                <a:latin typeface="Arial" pitchFamily="34" charset="0"/>
                <a:cs typeface="Arial" pitchFamily="34" charset="0"/>
              </a:rPr>
              <a:t>1</a:t>
            </a:r>
          </a:p>
          <a:p>
            <a:pPr marL="0" indent="0" algn="just">
              <a:lnSpc>
                <a:spcPct val="80000"/>
              </a:lnSpc>
              <a:buNone/>
            </a:pPr>
            <a:endParaRPr lang="ru-RU" sz="8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1" action="ppaction://hlinksldjump"/>
              </a:rPr>
              <a:t>3. Культура……………………………………….……..………………………..……………………………………………………………..…...…4</a:t>
            </a:r>
            <a:r>
              <a:rPr lang="ru-RU" sz="1200" b="1" dirty="0" smtClean="0">
                <a:solidFill>
                  <a:srgbClr val="0000FF"/>
                </a:solidFill>
                <a:latin typeface="Arial" pitchFamily="34" charset="0"/>
                <a:cs typeface="Arial" pitchFamily="34" charset="0"/>
              </a:rPr>
              <a:t>4</a:t>
            </a:r>
            <a:endParaRPr lang="ru-RU" sz="1200" b="1" u="sng"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hlinkClick r:id="rId11"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2" action="ppaction://hlinksldjump"/>
              </a:rPr>
              <a:t>4. Физическая культура и спорт…………………………………………………………………….…………………………………..…………</a:t>
            </a:r>
            <a:r>
              <a:rPr lang="ru-RU" sz="1200" b="1" u="sng" dirty="0" smtClean="0">
                <a:solidFill>
                  <a:srgbClr val="0000FF"/>
                </a:solidFill>
                <a:latin typeface="Arial" pitchFamily="34" charset="0"/>
                <a:cs typeface="Arial" pitchFamily="34" charset="0"/>
              </a:rPr>
              <a:t>50</a:t>
            </a:r>
          </a:p>
          <a:p>
            <a:pPr marL="0" indent="0" algn="just">
              <a:lnSpc>
                <a:spcPct val="80000"/>
              </a:lnSpc>
              <a:buNone/>
            </a:pPr>
            <a:r>
              <a:rPr lang="ru-RU" sz="1200" b="1" dirty="0" smtClean="0">
                <a:solidFill>
                  <a:srgbClr val="0000FF"/>
                </a:solidFill>
                <a:latin typeface="Arial" pitchFamily="34" charset="0"/>
                <a:cs typeface="Arial" pitchFamily="34" charset="0"/>
                <a:hlinkClick r:id="rId12"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3" action="ppaction://hlinksldjump"/>
              </a:rPr>
              <a:t>5. Жилищное строительство и обеспечение граждан жильем…………………………….…………………….................................. 5</a:t>
            </a:r>
            <a:r>
              <a:rPr lang="ru-RU" sz="1200" b="1" dirty="0" smtClean="0">
                <a:solidFill>
                  <a:srgbClr val="0000FF"/>
                </a:solidFill>
                <a:latin typeface="Arial" pitchFamily="34" charset="0"/>
                <a:cs typeface="Arial" pitchFamily="34" charset="0"/>
              </a:rPr>
              <a:t>3</a:t>
            </a:r>
            <a:endParaRPr lang="ru-RU" sz="1200" b="1" u="sng" dirty="0" smtClean="0">
              <a:solidFill>
                <a:srgbClr val="0000FF"/>
              </a:solidFill>
              <a:latin typeface="Arial" pitchFamily="34" charset="0"/>
              <a:cs typeface="Arial" pitchFamily="34" charset="0"/>
            </a:endParaRPr>
          </a:p>
          <a:p>
            <a:pPr marL="0" indent="0" algn="just">
              <a:lnSpc>
                <a:spcPct val="80000"/>
              </a:lnSpc>
              <a:buNone/>
            </a:pPr>
            <a:endParaRPr lang="ru-RU" sz="8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4" action="ppaction://hlinksldjump"/>
              </a:rPr>
              <a:t>6. Жилищно-коммунальное хозяйство…………………………………………………………………………………………………………. </a:t>
            </a:r>
            <a:r>
              <a:rPr lang="ru-RU" sz="1200" b="1" dirty="0" smtClean="0">
                <a:solidFill>
                  <a:srgbClr val="0000FF"/>
                </a:solidFill>
                <a:latin typeface="Arial" pitchFamily="34" charset="0"/>
                <a:cs typeface="Arial" pitchFamily="34" charset="0"/>
              </a:rPr>
              <a:t>58</a:t>
            </a:r>
            <a:endParaRPr lang="ru-RU" sz="1200" b="1" u="sng"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hlinkClick r:id="rId14"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5" action="ppaction://hlinksldjump"/>
              </a:rPr>
              <a:t>7. Энергосбережение и повышение энергетической эффективности..…………………….…………………………………….…..... </a:t>
            </a:r>
            <a:r>
              <a:rPr lang="ru-RU" sz="1200" b="1" u="sng" dirty="0" smtClean="0">
                <a:solidFill>
                  <a:srgbClr val="0000FF"/>
                </a:solidFill>
                <a:latin typeface="Arial" pitchFamily="34" charset="0"/>
                <a:cs typeface="Arial" pitchFamily="34" charset="0"/>
                <a:hlinkClick r:id="rId15" action="ppaction://hlinksldjump"/>
              </a:rPr>
              <a:t>6</a:t>
            </a:r>
            <a:r>
              <a:rPr lang="ru-RU" sz="1200" b="1" u="sng" dirty="0" smtClean="0">
                <a:solidFill>
                  <a:srgbClr val="0000FF"/>
                </a:solidFill>
                <a:latin typeface="Arial" pitchFamily="34" charset="0"/>
                <a:cs typeface="Arial" pitchFamily="34" charset="0"/>
              </a:rPr>
              <a:t>3</a:t>
            </a:r>
          </a:p>
          <a:p>
            <a:pPr marL="0" indent="0" algn="just">
              <a:lnSpc>
                <a:spcPct val="80000"/>
              </a:lnSpc>
              <a:buNone/>
            </a:pPr>
            <a:r>
              <a:rPr lang="ru-RU" sz="1200" b="1" dirty="0" smtClean="0">
                <a:solidFill>
                  <a:srgbClr val="0000FF"/>
                </a:solidFill>
                <a:latin typeface="Arial" pitchFamily="34" charset="0"/>
                <a:cs typeface="Arial" pitchFamily="34" charset="0"/>
                <a:hlinkClick r:id="rId15"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6" action="ppaction://hlinksldjump"/>
              </a:rPr>
              <a:t>8. Организация муниципального управления…………………………….……….……………………………….………………...…..….. </a:t>
            </a:r>
            <a:r>
              <a:rPr lang="ru-RU" sz="1200" b="1" u="sng" dirty="0" smtClean="0">
                <a:solidFill>
                  <a:srgbClr val="0000FF"/>
                </a:solidFill>
                <a:latin typeface="Arial" pitchFamily="34" charset="0"/>
                <a:cs typeface="Arial" pitchFamily="34" charset="0"/>
                <a:hlinkClick r:id="rId16" action="ppaction://hlinksldjump"/>
              </a:rPr>
              <a:t>67 </a:t>
            </a:r>
            <a:r>
              <a:rPr lang="ru-RU" sz="1200" b="1" dirty="0" smtClean="0">
                <a:solidFill>
                  <a:srgbClr val="0000FF"/>
                </a:solidFill>
                <a:latin typeface="Arial" pitchFamily="34" charset="0"/>
                <a:cs typeface="Arial" pitchFamily="34" charset="0"/>
                <a:hlinkClick r:id="rId16"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17" action="ppaction://hlinksldjump"/>
              </a:rPr>
              <a:t>Удовлетворенность населения деятельностью органов местного самоуправления</a:t>
            </a:r>
            <a:r>
              <a:rPr lang="ru-RU" sz="1200" b="1" dirty="0" smtClean="0">
                <a:solidFill>
                  <a:srgbClr val="0000FF"/>
                </a:solidFill>
                <a:latin typeface="Arial" pitchFamily="34" charset="0"/>
                <a:cs typeface="Arial" pitchFamily="34" charset="0"/>
                <a:hlinkClick r:id="rId17" action="ppaction://hlinksldjump"/>
              </a:rPr>
              <a:t>………..…………………..…..</a:t>
            </a:r>
            <a:r>
              <a:rPr lang="ru-RU" sz="1200" b="1" u="sng" dirty="0" smtClean="0">
                <a:solidFill>
                  <a:srgbClr val="0000FF"/>
                </a:solidFill>
                <a:latin typeface="Arial" pitchFamily="34" charset="0"/>
                <a:cs typeface="Arial" pitchFamily="34" charset="0"/>
              </a:rPr>
              <a:t>73</a:t>
            </a:r>
          </a:p>
          <a:p>
            <a:pPr marL="0" indent="0" algn="just">
              <a:lnSpc>
                <a:spcPct val="80000"/>
              </a:lnSpc>
              <a:buNone/>
            </a:pPr>
            <a:endParaRPr lang="ru-RU" sz="800" b="1" u="sng"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anose="020B0604020202020204" pitchFamily="34" charset="0"/>
                <a:cs typeface="Arial" pitchFamily="34" charset="0"/>
              </a:rPr>
              <a:t> </a:t>
            </a:r>
            <a:r>
              <a:rPr lang="ru-RU" sz="1200" b="1" u="sng" dirty="0" smtClean="0">
                <a:solidFill>
                  <a:srgbClr val="0000FF"/>
                </a:solidFill>
                <a:latin typeface="Arial" pitchFamily="34" charset="0"/>
                <a:cs typeface="Arial" pitchFamily="34" charset="0"/>
                <a:hlinkClick r:id="rId18" action="ppaction://hlinksldjump"/>
              </a:rPr>
              <a:t>9. </a:t>
            </a:r>
            <a:r>
              <a:rPr lang="ru-RU" sz="1200" b="1" u="sng" dirty="0">
                <a:solidFill>
                  <a:srgbClr val="0000FF"/>
                </a:solidFill>
                <a:latin typeface="Arial" panose="020B0604020202020204" pitchFamily="34" charset="0"/>
                <a:cs typeface="Arial" panose="020B0604020202020204" pitchFamily="34" charset="0"/>
                <a:hlinkClick r:id="rId18" action="ppaction://hlinksldjump"/>
              </a:rPr>
              <a:t>Проведение независимой оценки качества условий оказания услуг </a:t>
            </a:r>
            <a:endParaRPr lang="ru-RU" sz="1200" b="1" u="sng" dirty="0" smtClean="0">
              <a:solidFill>
                <a:srgbClr val="0000FF"/>
              </a:solidFill>
              <a:latin typeface="Arial" panose="020B0604020202020204" pitchFamily="34" charset="0"/>
              <a:cs typeface="Arial" panose="020B0604020202020204" pitchFamily="34" charset="0"/>
              <a:hlinkClick r:id="rId18" action="ppaction://hlinksldjump"/>
            </a:endParaRPr>
          </a:p>
          <a:p>
            <a:pPr marL="0" indent="0" algn="just">
              <a:lnSpc>
                <a:spcPct val="80000"/>
              </a:lnSpc>
              <a:buNone/>
            </a:pPr>
            <a:r>
              <a:rPr lang="ru-RU" sz="1200" b="1" u="sng" dirty="0" smtClean="0">
                <a:solidFill>
                  <a:srgbClr val="0000FF"/>
                </a:solidFill>
                <a:latin typeface="Arial" panose="020B0604020202020204" pitchFamily="34" charset="0"/>
                <a:cs typeface="Arial" panose="020B0604020202020204" pitchFamily="34" charset="0"/>
                <a:hlinkClick r:id="rId18" action="ppaction://hlinksldjump"/>
              </a:rPr>
              <a:t>муниципальными организациями социальной сферы………………………………………………………………………………………7</a:t>
            </a:r>
            <a:r>
              <a:rPr lang="ru-RU" sz="1200" b="1" u="sng" dirty="0" smtClean="0">
                <a:solidFill>
                  <a:srgbClr val="0000FF"/>
                </a:solidFill>
                <a:latin typeface="Arial" panose="020B0604020202020204" pitchFamily="34" charset="0"/>
                <a:cs typeface="Arial" panose="020B0604020202020204" pitchFamily="34" charset="0"/>
              </a:rPr>
              <a:t>6</a:t>
            </a:r>
          </a:p>
          <a:p>
            <a:pPr marL="0" indent="0" algn="just">
              <a:lnSpc>
                <a:spcPct val="80000"/>
              </a:lnSpc>
              <a:buNone/>
            </a:pPr>
            <a:endParaRPr lang="ru-RU" sz="800" b="1" u="sng" dirty="0" smtClean="0">
              <a:solidFill>
                <a:srgbClr val="0000FF"/>
              </a:solidFill>
              <a:latin typeface="Arial" panose="020B0604020202020204" pitchFamily="34" charset="0"/>
              <a:cs typeface="Arial" panose="020B0604020202020204"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hlinkClick r:id="rId19" action="ppaction://hlinksldjump"/>
              </a:rPr>
              <a:t>10. Результаты оценки эффективности деятельности органов</a:t>
            </a:r>
          </a:p>
          <a:p>
            <a:pPr marL="0" indent="0" algn="just">
              <a:lnSpc>
                <a:spcPct val="80000"/>
              </a:lnSpc>
              <a:buNone/>
            </a:pPr>
            <a:r>
              <a:rPr lang="ru-RU" sz="1200" b="1" dirty="0" smtClean="0">
                <a:solidFill>
                  <a:srgbClr val="0000FF"/>
                </a:solidFill>
                <a:latin typeface="Arial" pitchFamily="34" charset="0"/>
                <a:cs typeface="Arial" pitchFamily="34" charset="0"/>
                <a:hlinkClick r:id="rId19" action="ppaction://hlinksldjump"/>
              </a:rPr>
              <a:t>    местного самоуправления городских округов  и муниципальных районов……………………………………….………………..79  </a:t>
            </a:r>
            <a:endParaRPr lang="ru-RU" sz="1200" b="1" dirty="0" smtClean="0">
              <a:solidFill>
                <a:srgbClr val="0000FF"/>
              </a:solidFill>
              <a:latin typeface="Arial" pitchFamily="34" charset="0"/>
              <a:cs typeface="Arial" pitchFamily="34" charset="0"/>
            </a:endParaRPr>
          </a:p>
          <a:p>
            <a:pPr marL="0" indent="0" algn="just">
              <a:lnSpc>
                <a:spcPct val="80000"/>
              </a:lnSpc>
              <a:buNone/>
            </a:pPr>
            <a:endParaRPr lang="ru-RU" sz="1200" b="1" dirty="0" smtClean="0">
              <a:solidFill>
                <a:srgbClr val="0000FF"/>
              </a:solidFill>
              <a:latin typeface="Arial" pitchFamily="34" charset="0"/>
              <a:cs typeface="Arial" pitchFamily="34" charset="0"/>
            </a:endParaRPr>
          </a:p>
        </p:txBody>
      </p:sp>
      <p:sp>
        <p:nvSpPr>
          <p:cNvPr id="6" name="Номер слайда 5"/>
          <p:cNvSpPr>
            <a:spLocks noGrp="1"/>
          </p:cNvSpPr>
          <p:nvPr>
            <p:ph type="sldNum" sz="quarter" idx="12"/>
          </p:nvPr>
        </p:nvSpPr>
        <p:spPr>
          <a:xfrm>
            <a:off x="7769440" y="7036175"/>
            <a:ext cx="2495127" cy="525088"/>
          </a:xfrm>
        </p:spPr>
        <p:txBody>
          <a:bodyPr/>
          <a:lstStyle/>
          <a:p>
            <a:pPr>
              <a:defRPr/>
            </a:pPr>
            <a:r>
              <a:rPr lang="ru-RU" dirty="0" smtClean="0"/>
              <a:t>2</a:t>
            </a:r>
            <a:endParaRPr lang="ru-RU" dirty="0"/>
          </a:p>
        </p:txBody>
      </p:sp>
    </p:spTree>
    <p:extLst>
      <p:ext uri="{BB962C8B-B14F-4D97-AF65-F5344CB8AC3E}">
        <p14:creationId xmlns:p14="http://schemas.microsoft.com/office/powerpoint/2010/main" xmlns="" val="2645305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dirty="0"/>
          </a:p>
        </p:txBody>
      </p:sp>
      <p:sp>
        <p:nvSpPr>
          <p:cNvPr id="3" name="TextBox 2"/>
          <p:cNvSpPr txBox="1"/>
          <p:nvPr/>
        </p:nvSpPr>
        <p:spPr>
          <a:xfrm>
            <a:off x="882204" y="692670"/>
            <a:ext cx="3255956" cy="276999"/>
          </a:xfrm>
          <a:prstGeom prst="rect">
            <a:avLst/>
          </a:prstGeom>
          <a:noFill/>
        </p:spPr>
        <p:txBody>
          <a:bodyPr wrap="none" rtlCol="0">
            <a:spAutoFit/>
          </a:bodyPr>
          <a:lstStyle/>
          <a:p>
            <a:r>
              <a:rPr lang="ru-RU" sz="1200" b="1" i="1" dirty="0" smtClean="0">
                <a:latin typeface="Arial" pitchFamily="34" charset="0"/>
                <a:cs typeface="Arial" pitchFamily="34" charset="0"/>
              </a:rPr>
              <a:t>ДОРОЖНОЕ ХОЗЯЙСТВО И ТРАНСПОРТ</a:t>
            </a:r>
            <a:endParaRPr lang="ru-RU" sz="1200" b="1" i="1" dirty="0">
              <a:latin typeface="Arial" pitchFamily="34" charset="0"/>
              <a:cs typeface="Arial"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2676858258"/>
              </p:ext>
            </p:extLst>
          </p:nvPr>
        </p:nvGraphicFramePr>
        <p:xfrm>
          <a:off x="648883" y="3203344"/>
          <a:ext cx="3312368" cy="1573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xmlns="" val="2745421739"/>
              </p:ext>
            </p:extLst>
          </p:nvPr>
        </p:nvGraphicFramePr>
        <p:xfrm>
          <a:off x="285626" y="4572719"/>
          <a:ext cx="10317658" cy="283801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450156" y="1116335"/>
            <a:ext cx="9937105" cy="175432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Сохранение и улучшение транспортно-эксплуатационных характеристик существующих автомобильных дорог общего пользования являются обязательными условиями для </a:t>
            </a:r>
            <a:r>
              <a:rPr lang="ru-RU" sz="1200" dirty="0" smtClean="0">
                <a:latin typeface="Arial" panose="020B0604020202020204" pitchFamily="34" charset="0"/>
                <a:cs typeface="Arial" panose="020B0604020202020204" pitchFamily="34" charset="0"/>
              </a:rPr>
              <a:t>обеспечения </a:t>
            </a:r>
            <a:r>
              <a:rPr lang="ru-RU" sz="1200" dirty="0">
                <a:latin typeface="Arial" panose="020B0604020202020204" pitchFamily="34" charset="0"/>
                <a:cs typeface="Arial" panose="020B0604020202020204" pitchFamily="34" charset="0"/>
              </a:rPr>
              <a:t>высокого качества жизни населения и создания благоприятной среды для развития экономики. </a:t>
            </a:r>
          </a:p>
          <a:p>
            <a:pPr indent="457200" algn="just"/>
            <a:r>
              <a:rPr lang="ru-RU" sz="1200" dirty="0">
                <a:latin typeface="Arial" panose="020B0604020202020204" pitchFamily="34" charset="0"/>
                <a:cs typeface="Arial" panose="020B0604020202020204" pitchFamily="34" charset="0"/>
              </a:rPr>
              <a:t>По состоянию на 01.01.2023 г. общая протяженность автомобильных дорог общего пользования местного значения составила </a:t>
            </a:r>
            <a:r>
              <a:rPr lang="ru-RU" sz="1200" dirty="0" smtClean="0">
                <a:latin typeface="Arial" panose="020B0604020202020204" pitchFamily="34" charset="0"/>
                <a:cs typeface="Arial" panose="020B0604020202020204" pitchFamily="34" charset="0"/>
              </a:rPr>
              <a:t>20643,5 </a:t>
            </a:r>
            <a:r>
              <a:rPr lang="ru-RU" sz="1200" dirty="0">
                <a:latin typeface="Arial" panose="020B0604020202020204" pitchFamily="34" charset="0"/>
                <a:cs typeface="Arial" panose="020B0604020202020204" pitchFamily="34" charset="0"/>
              </a:rPr>
              <a:t>км, из них нормативным требованиям не соответствовало </a:t>
            </a:r>
            <a:r>
              <a:rPr lang="ru-RU" sz="1200" dirty="0" smtClean="0">
                <a:latin typeface="Arial" panose="020B0604020202020204" pitchFamily="34" charset="0"/>
                <a:cs typeface="Arial" panose="020B0604020202020204" pitchFamily="34" charset="0"/>
              </a:rPr>
              <a:t>13243,5</a:t>
            </a:r>
            <a:r>
              <a:rPr lang="ru-RU" sz="1200" dirty="0">
                <a:latin typeface="Arial" panose="020B0604020202020204" pitchFamily="34" charset="0"/>
                <a:cs typeface="Arial" panose="020B0604020202020204" pitchFamily="34" charset="0"/>
              </a:rPr>
              <a:t> км. </a:t>
            </a:r>
            <a:r>
              <a:rPr lang="ru-RU" sz="1200" b="1" i="1" dirty="0">
                <a:latin typeface="Arial" panose="020B0604020202020204" pitchFamily="34" charset="0"/>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a:t>
            </a:r>
            <a:r>
              <a:rPr lang="ru-RU" sz="1200" dirty="0">
                <a:latin typeface="Arial" panose="020B0604020202020204" pitchFamily="34" charset="0"/>
                <a:cs typeface="Arial" panose="020B0604020202020204" pitchFamily="34" charset="0"/>
              </a:rPr>
              <a:t>, в общей протяженности автомобильных дорог общего пользования местного значения по области составила 64,2 %, что ниже уровня 2021 г. на 5,1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уровня 2019 г. на 13,6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p:txBody>
      </p:sp>
      <p:sp>
        <p:nvSpPr>
          <p:cNvPr id="7" name="Прямоугольник 6"/>
          <p:cNvSpPr/>
          <p:nvPr/>
        </p:nvSpPr>
        <p:spPr>
          <a:xfrm>
            <a:off x="4102468" y="2529415"/>
            <a:ext cx="6249101" cy="251145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Меньше всего дорог не соответствует нормативным требованиям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(доля составляет – 43,1 %),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(44,6 %), </a:t>
            </a:r>
            <a:r>
              <a:rPr lang="ru-RU" sz="1200" dirty="0" err="1">
                <a:latin typeface="Arial" panose="020B0604020202020204" pitchFamily="34" charset="0"/>
                <a:cs typeface="Arial" panose="020B0604020202020204" pitchFamily="34" charset="0"/>
              </a:rPr>
              <a:t>Новохопёрском</a:t>
            </a:r>
            <a:r>
              <a:rPr lang="ru-RU" sz="1200" dirty="0">
                <a:latin typeface="Arial" panose="020B0604020202020204" pitchFamily="34" charset="0"/>
                <a:cs typeface="Arial" panose="020B0604020202020204" pitchFamily="34" charset="0"/>
              </a:rPr>
              <a:t> (44,8 %),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(45,5 %),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(48,2 %) муниципальных районах.</a:t>
            </a:r>
          </a:p>
          <a:p>
            <a:pPr indent="457200" algn="just"/>
            <a:r>
              <a:rPr lang="ru-RU" sz="1200" dirty="0">
                <a:latin typeface="Arial" panose="020B0604020202020204" pitchFamily="34" charset="0"/>
                <a:cs typeface="Arial" panose="020B0604020202020204" pitchFamily="34" charset="0"/>
              </a:rPr>
              <a:t>Положительная динамика наблюдается во всех муниципальных образованиях. Наилучшая динамика - в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(-11,6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(-10,6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Кантемировском (-9,8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(-8,8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(-8,3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r>
              <a:rPr lang="ru-RU" sz="1200" dirty="0" smtClean="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Большинство муниципальных образований обеспечили уменьшение протяженности автомобильных дорог общего пользования местного значения, не отвечающих нормативным требованиям, за счет проведения масштабного комплекса мероприятий по их ремонту.</a:t>
            </a:r>
          </a:p>
          <a:p>
            <a:pPr indent="457200" algn="just"/>
            <a:endParaRPr lang="ru-RU" sz="1200" dirty="0">
              <a:latin typeface="Arial" panose="020B0604020202020204" pitchFamily="34" charset="0"/>
              <a:cs typeface="Arial" panose="020B0604020202020204" pitchFamily="34" charset="0"/>
            </a:endParaRPr>
          </a:p>
          <a:p>
            <a:pPr lvl="0" indent="457200" algn="just" fontAlgn="base">
              <a:lnSpc>
                <a:spcPct val="110000"/>
              </a:lnSpc>
            </a:pP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p:cNvSpPr txBox="1"/>
          <p:nvPr/>
        </p:nvSpPr>
        <p:spPr>
          <a:xfrm>
            <a:off x="140535" y="2611168"/>
            <a:ext cx="4392488"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протяженности автомобильных дорог </a:t>
            </a:r>
          </a:p>
          <a:p>
            <a:pPr algn="ctr"/>
            <a:r>
              <a:rPr lang="ru-RU" sz="1050" b="1" i="1" dirty="0" smtClean="0">
                <a:latin typeface="Arial" pitchFamily="34" charset="0"/>
                <a:cs typeface="Arial" pitchFamily="34" charset="0"/>
              </a:rPr>
              <a:t>общего пользования местного значения, </a:t>
            </a:r>
          </a:p>
          <a:p>
            <a:pPr algn="ctr"/>
            <a:r>
              <a:rPr lang="ru-RU" sz="1050" b="1" i="1" dirty="0" smtClean="0">
                <a:latin typeface="Arial" pitchFamily="34" charset="0"/>
                <a:cs typeface="Arial" pitchFamily="34" charset="0"/>
              </a:rPr>
              <a:t>не отвечающих нормативным требованиям,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3662271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dirty="0"/>
          </a:p>
        </p:txBody>
      </p:sp>
      <p:sp>
        <p:nvSpPr>
          <p:cNvPr id="3" name="Прямоугольник 2"/>
          <p:cNvSpPr/>
          <p:nvPr/>
        </p:nvSpPr>
        <p:spPr>
          <a:xfrm>
            <a:off x="502467" y="736624"/>
            <a:ext cx="9865096" cy="1938992"/>
          </a:xfrm>
          <a:prstGeom prst="rect">
            <a:avLst/>
          </a:prstGeom>
        </p:spPr>
        <p:txBody>
          <a:bodyPr wrap="square">
            <a:spAutoFit/>
          </a:bodyPr>
          <a:lstStyle/>
          <a:p>
            <a:pPr indent="4572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2022 году за счет субсидий из областного дорожного фонда и муниципальных дорожных фондов был осуществлен ремонт 435 км дорог с твердым покрытием и осуществлено </a:t>
            </a:r>
            <a:r>
              <a:rPr lang="ru-RU" sz="1200" dirty="0" err="1">
                <a:latin typeface="Arial" panose="020B0604020202020204" pitchFamily="34" charset="0"/>
                <a:cs typeface="Arial" panose="020B0604020202020204" pitchFamily="34" charset="0"/>
              </a:rPr>
              <a:t>щебенение</a:t>
            </a:r>
            <a:r>
              <a:rPr lang="ru-RU" sz="1200" dirty="0">
                <a:latin typeface="Arial" panose="020B0604020202020204" pitchFamily="34" charset="0"/>
                <a:cs typeface="Arial" panose="020B0604020202020204" pitchFamily="34" charset="0"/>
              </a:rPr>
              <a:t> 475 км грунтовых дорог местного значения в муниципальных районах и городских округах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и Борисоглебском. В городском округе г. Воронеж осуществлен ремонт дорожного покрытия на 62 объектах, в том числе ремонт улиц частного сектора протяженностью 54,7 км.</a:t>
            </a:r>
          </a:p>
          <a:p>
            <a:pPr indent="457200" algn="just"/>
            <a:r>
              <a:rPr lang="ru-RU" sz="1200" dirty="0">
                <a:latin typeface="Arial" panose="020B0604020202020204" pitchFamily="34" charset="0"/>
                <a:cs typeface="Arial" panose="020B0604020202020204" pitchFamily="34" charset="0"/>
              </a:rPr>
              <a:t>В рамках реализации </a:t>
            </a:r>
            <a:r>
              <a:rPr lang="ru-RU" sz="1200" dirty="0" smtClean="0">
                <a:latin typeface="Arial" panose="020B0604020202020204" pitchFamily="34" charset="0"/>
                <a:cs typeface="Arial" panose="020B0604020202020204" pitchFamily="34" charset="0"/>
              </a:rPr>
              <a:t>мероприятий </a:t>
            </a:r>
            <a:r>
              <a:rPr lang="ru-RU" sz="1200" dirty="0">
                <a:latin typeface="Arial" panose="020B0604020202020204" pitchFamily="34" charset="0"/>
                <a:cs typeface="Arial" panose="020B0604020202020204" pitchFamily="34" charset="0"/>
              </a:rPr>
              <a:t>по развитию транспортной инфраструктуры на сельских территориях с привлечением средств федерального, областного, местного бюджета и внебюджетных средств осуществлена реконструкция автомобильной дороги Елань-Колено-Воробьёвка - </a:t>
            </a:r>
            <a:r>
              <a:rPr lang="ru-RU" sz="1200" dirty="0" err="1">
                <a:latin typeface="Arial" panose="020B0604020202020204" pitchFamily="34" charset="0"/>
                <a:cs typeface="Arial" panose="020B0604020202020204" pitchFamily="34" charset="0"/>
              </a:rPr>
              <a:t>Новохопёрск</a:t>
            </a:r>
            <a:r>
              <a:rPr lang="ru-RU" sz="1200" dirty="0">
                <a:latin typeface="Arial" panose="020B0604020202020204" pitchFamily="34" charset="0"/>
                <a:cs typeface="Arial" panose="020B0604020202020204" pitchFamily="34" charset="0"/>
              </a:rPr>
              <a:t> - с. </a:t>
            </a:r>
            <a:r>
              <a:rPr lang="ru-RU" sz="1200" dirty="0" err="1">
                <a:latin typeface="Arial" panose="020B0604020202020204" pitchFamily="34" charset="0"/>
                <a:cs typeface="Arial" panose="020B0604020202020204" pitchFamily="34" charset="0"/>
              </a:rPr>
              <a:t>Пыховка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Новохопёрского</a:t>
            </a:r>
            <a:r>
              <a:rPr lang="ru-RU" sz="1200" dirty="0">
                <a:latin typeface="Arial" panose="020B0604020202020204" pitchFamily="34" charset="0"/>
                <a:cs typeface="Arial" panose="020B0604020202020204" pitchFamily="34" charset="0"/>
              </a:rPr>
              <a:t> муниципального района Воронежской области протяженностью 1,066 км.</a:t>
            </a:r>
          </a:p>
          <a:p>
            <a:pPr indent="457200" algn="just"/>
            <a:endParaRPr lang="ru-RU" sz="1200" dirty="0">
              <a:latin typeface="Arial" panose="020B0604020202020204" pitchFamily="34" charset="0"/>
              <a:cs typeface="Arial" panose="020B0604020202020204" pitchFamily="34" charset="0"/>
            </a:endParaRPr>
          </a:p>
          <a:p>
            <a:pPr indent="457200" algn="just" eaLnBrk="0" fontAlgn="base" hangingPunct="0"/>
            <a:endParaRPr lang="ru-RU" sz="1200" dirty="0">
              <a:latin typeface="Arial" panose="020B0604020202020204" pitchFamily="34" charset="0"/>
              <a:cs typeface="Arial" panose="020B0604020202020204" pitchFamily="34" charset="0"/>
            </a:endParaRPr>
          </a:p>
        </p:txBody>
      </p:sp>
      <p:sp>
        <p:nvSpPr>
          <p:cNvPr id="4" name="Прямоугольник 3"/>
          <p:cNvSpPr/>
          <p:nvPr/>
        </p:nvSpPr>
        <p:spPr>
          <a:xfrm>
            <a:off x="502467" y="2268463"/>
            <a:ext cx="9881096" cy="2123658"/>
          </a:xfrm>
          <a:prstGeom prst="rect">
            <a:avLst/>
          </a:prstGeom>
        </p:spPr>
        <p:txBody>
          <a:bodyPr wrap="square">
            <a:spAutoFit/>
          </a:bodyPr>
          <a:lstStyle/>
          <a:p>
            <a:pPr indent="457200" algn="just"/>
            <a:r>
              <a:rPr lang="ru-RU" sz="1200" b="1" i="1" dirty="0" smtClean="0">
                <a:latin typeface="Arial" panose="020B0604020202020204" pitchFamily="34" charset="0"/>
                <a:cs typeface="Arial" panose="020B0604020202020204" pitchFamily="34" charset="0"/>
              </a:rPr>
              <a:t>Доля </a:t>
            </a:r>
            <a:r>
              <a:rPr lang="ru-RU" sz="1200" b="1" i="1" dirty="0">
                <a:latin typeface="Arial" panose="020B0604020202020204" pitchFamily="34" charset="0"/>
                <a:cs typeface="Arial" panose="020B0604020202020204" pitchFamily="34" charset="0"/>
              </a:rPr>
              <a:t>населения, проживающего в населенных пунктах, не имеющих регулярного автобусного и (или) железнодорожного сообщения с административным центром городского округа (муниципального района), в общей численности населения </a:t>
            </a:r>
            <a:r>
              <a:rPr lang="ru-RU" sz="1200" dirty="0">
                <a:latin typeface="Arial" panose="020B0604020202020204" pitchFamily="34" charset="0"/>
                <a:cs typeface="Arial" panose="020B0604020202020204" pitchFamily="34" charset="0"/>
              </a:rPr>
              <a:t>в целом по муниципальным образованиям снизилась по сравнению с 2019 годом на 0,017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в 2022 году 0,019 %. </a:t>
            </a:r>
          </a:p>
          <a:p>
            <a:pPr indent="457200" algn="just"/>
            <a:r>
              <a:rPr lang="ru-RU" sz="1200" dirty="0">
                <a:latin typeface="Arial" panose="020B0604020202020204" pitchFamily="34" charset="0"/>
                <a:cs typeface="Arial" panose="020B0604020202020204" pitchFamily="34" charset="0"/>
              </a:rPr>
              <a:t>Во всех городских округах и в 26 муниципальных районах регулярным автобусным сообщением обеспечены все населённые пункты.</a:t>
            </a:r>
          </a:p>
          <a:p>
            <a:pPr indent="457200" algn="just"/>
            <a:r>
              <a:rPr lang="ru-RU" sz="1200" dirty="0">
                <a:latin typeface="Arial" panose="020B0604020202020204" pitchFamily="34" charset="0"/>
                <a:cs typeface="Arial" panose="020B0604020202020204" pitchFamily="34" charset="0"/>
              </a:rPr>
              <a:t>В пределах 0,3 % населения не обеспечено транспортным обслуживанием в Павловском, Подгоренском,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и Нижнедевицком муниципальных районах.</a:t>
            </a:r>
          </a:p>
          <a:p>
            <a:pPr indent="457200" algn="just"/>
            <a:r>
              <a:rPr lang="ru-RU" sz="1200" dirty="0">
                <a:latin typeface="Arial" panose="020B0604020202020204" pitchFamily="34" charset="0"/>
                <a:cs typeface="Arial" panose="020B0604020202020204" pitchFamily="34" charset="0"/>
              </a:rPr>
              <a:t>  Существенное улучшение показателя по отношению к 2021 году отмечается в Подгоренском районе. В остальных муниципальных образованиях показатель практически не изменился.</a:t>
            </a:r>
          </a:p>
          <a:p>
            <a:pPr indent="457200" algn="just"/>
            <a:r>
              <a:rPr lang="ru-RU" sz="1200" dirty="0" smtClean="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cs typeface="Arial" panose="020B0604020202020204" pitchFamily="34" charset="0"/>
            </a:endParaRPr>
          </a:p>
        </p:txBody>
      </p:sp>
      <p:sp>
        <p:nvSpPr>
          <p:cNvPr id="6" name="Прямоугольник 5"/>
          <p:cNvSpPr/>
          <p:nvPr/>
        </p:nvSpPr>
        <p:spPr>
          <a:xfrm>
            <a:off x="558414" y="4207274"/>
            <a:ext cx="9734898" cy="1569660"/>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indent="457200" algn="just"/>
            <a:r>
              <a:rPr lang="ru-RU" sz="1200" b="1" i="1" dirty="0">
                <a:latin typeface="Arial" panose="020B0604020202020204" pitchFamily="34" charset="0"/>
                <a:cs typeface="Arial" panose="020B0604020202020204" pitchFamily="34" charset="0"/>
              </a:rPr>
              <a:t>Снижение значения показателя в отдельных муниципальных районах затруднено в связи с: </a:t>
            </a:r>
            <a:endParaRPr lang="ru-RU" sz="1200" b="1" i="1" dirty="0" smtClean="0">
              <a:latin typeface="Arial" panose="020B0604020202020204" pitchFamily="34" charset="0"/>
              <a:cs typeface="Arial" panose="020B0604020202020204" pitchFamily="34" charset="0"/>
            </a:endParaRPr>
          </a:p>
          <a:p>
            <a:pPr indent="457200" algn="just"/>
            <a:endParaRPr lang="ru-RU" sz="1200" dirty="0">
              <a:latin typeface="Arial" panose="020B0604020202020204" pitchFamily="34" charset="0"/>
              <a:cs typeface="Arial" panose="020B0604020202020204" pitchFamily="34" charset="0"/>
            </a:endParaRPr>
          </a:p>
          <a:p>
            <a:pPr marL="171450" indent="252000" algn="just"/>
            <a:r>
              <a:rPr lang="ru-RU" sz="1200" dirty="0">
                <a:latin typeface="Arial" panose="020B0604020202020204" pitchFamily="34" charset="0"/>
                <a:cs typeface="Arial" panose="020B0604020202020204" pitchFamily="34" charset="0"/>
              </a:rPr>
              <a:t>- низкой численностью населения, проживающего в населенных пунктах, не обеспеченных маршрутным сообщением; </a:t>
            </a:r>
          </a:p>
          <a:p>
            <a:pPr marL="171450" indent="252000" algn="just"/>
            <a:r>
              <a:rPr lang="ru-RU" sz="1200" dirty="0">
                <a:latin typeface="Arial" panose="020B0604020202020204" pitchFamily="34" charset="0"/>
                <a:cs typeface="Arial" panose="020B0604020202020204" pitchFamily="34" charset="0"/>
              </a:rPr>
              <a:t>- массовой автомобилизацией населения;</a:t>
            </a:r>
          </a:p>
          <a:p>
            <a:pPr marL="432000" algn="just"/>
            <a:r>
              <a:rPr lang="ru-RU" sz="1200" dirty="0" smtClean="0">
                <a:latin typeface="Arial" panose="020B0604020202020204" pitchFamily="34" charset="0"/>
                <a:cs typeface="Arial" panose="020B0604020202020204" pitchFamily="34" charset="0"/>
              </a:rPr>
              <a:t>- отсутствием </a:t>
            </a:r>
            <a:r>
              <a:rPr lang="ru-RU" sz="1200" dirty="0">
                <a:latin typeface="Arial" panose="020B0604020202020204" pitchFamily="34" charset="0"/>
                <a:cs typeface="Arial" panose="020B0604020202020204" pitchFamily="34" charset="0"/>
              </a:rPr>
              <a:t>регулярной потребности населения в осуществлении таких перевозок, определенной в результате проведения исследований пассажиропотока и на сходах граждан, особенно в зимний период;</a:t>
            </a:r>
          </a:p>
          <a:p>
            <a:pPr marL="432000" algn="just"/>
            <a:r>
              <a:rPr lang="ru-RU" sz="1200" dirty="0" smtClean="0">
                <a:latin typeface="Arial" panose="020B0604020202020204" pitchFamily="34" charset="0"/>
                <a:cs typeface="Arial" panose="020B0604020202020204" pitchFamily="34" charset="0"/>
              </a:rPr>
              <a:t>- отсутствием </a:t>
            </a:r>
            <a:r>
              <a:rPr lang="ru-RU" sz="1200" dirty="0">
                <a:latin typeface="Arial" panose="020B0604020202020204" pitchFamily="34" charset="0"/>
                <a:cs typeface="Arial" panose="020B0604020202020204" pitchFamily="34" charset="0"/>
              </a:rPr>
              <a:t>дорожного покрытия, обеспечивающего должную безопасность выполнения перевозок пассажиров транспортом общего пользования (отсутствие автомобильных дорог </a:t>
            </a:r>
            <a:r>
              <a:rPr lang="en-US" sz="1200" dirty="0">
                <a:latin typeface="Arial" panose="020B0604020202020204" pitchFamily="34" charset="0"/>
                <a:cs typeface="Arial" panose="020B0604020202020204" pitchFamily="34" charset="0"/>
              </a:rPr>
              <a:t>IV</a:t>
            </a:r>
            <a:r>
              <a:rPr lang="ru-RU" sz="1200" dirty="0">
                <a:latin typeface="Arial" panose="020B0604020202020204" pitchFamily="34" charset="0"/>
                <a:cs typeface="Arial" panose="020B0604020202020204" pitchFamily="34" charset="0"/>
              </a:rPr>
              <a:t> категории).</a:t>
            </a:r>
          </a:p>
        </p:txBody>
      </p:sp>
      <p:sp>
        <p:nvSpPr>
          <p:cNvPr id="7" name="Прямоугольник 6"/>
          <p:cNvSpPr/>
          <p:nvPr/>
        </p:nvSpPr>
        <p:spPr>
          <a:xfrm>
            <a:off x="580354" y="5883484"/>
            <a:ext cx="9734898" cy="1200329"/>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b="1" i="1" dirty="0">
                <a:latin typeface="Arial" panose="020B0604020202020204" pitchFamily="34" charset="0"/>
                <a:cs typeface="Arial" panose="020B0604020202020204" pitchFamily="34" charset="0"/>
              </a:rPr>
              <a:t>С целью повышения эффективности деятельности и решения выявленных в ходе анализа проблем органам местного самоуправления муниципальных образований рекомендуется</a:t>
            </a:r>
            <a:r>
              <a:rPr lang="ru-RU" sz="1200" b="1" i="1"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lvl="0" indent="457200" algn="just"/>
            <a:r>
              <a:rPr lang="ru-RU" sz="1200" dirty="0" smtClean="0">
                <a:latin typeface="Arial" panose="020B0604020202020204" pitchFamily="34" charset="0"/>
                <a:cs typeface="Arial" panose="020B0604020202020204" pitchFamily="34" charset="0"/>
              </a:rPr>
              <a:t>1. Поддерживать </a:t>
            </a:r>
            <a:r>
              <a:rPr lang="ru-RU" sz="1200" dirty="0">
                <a:latin typeface="Arial" panose="020B0604020202020204" pitchFamily="34" charset="0"/>
                <a:cs typeface="Arial" panose="020B0604020202020204" pitchFamily="34" charset="0"/>
              </a:rPr>
              <a:t>в актуальном состоянии сведения об автомобильных дорогах общего пользования местного значения посредством внедрения на территории Воронежской области общедоступной информационной системы контроля за формированием и использованием средств дорожных фондов всех уровней</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0023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dirty="0"/>
          </a:p>
        </p:txBody>
      </p:sp>
      <p:sp>
        <p:nvSpPr>
          <p:cNvPr id="3" name="Прямоугольник 2"/>
          <p:cNvSpPr/>
          <p:nvPr/>
        </p:nvSpPr>
        <p:spPr>
          <a:xfrm>
            <a:off x="450156" y="756295"/>
            <a:ext cx="9865096" cy="360098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lvl="0" indent="457200" algn="just"/>
            <a:r>
              <a:rPr lang="ru-RU" sz="1200" dirty="0" smtClean="0">
                <a:latin typeface="Arial" panose="020B0604020202020204" pitchFamily="34" charset="0"/>
                <a:cs typeface="Arial" panose="020B0604020202020204" pitchFamily="34" charset="0"/>
              </a:rPr>
              <a:t>2. Обеспечить </a:t>
            </a:r>
            <a:r>
              <a:rPr lang="ru-RU" sz="1200" dirty="0">
                <a:latin typeface="Arial" panose="020B0604020202020204" pitchFamily="34" charset="0"/>
                <a:cs typeface="Arial" panose="020B0604020202020204" pitchFamily="34" charset="0"/>
              </a:rPr>
              <a:t>достоверность предоставляемых муниципальными районами данных и их соответствие сведениям в реестрах дорог поселений и в статистических отчетах 3-дг (МО).</a:t>
            </a:r>
          </a:p>
          <a:p>
            <a:pPr lvl="0" indent="457200" algn="just"/>
            <a:r>
              <a:rPr lang="ru-RU" sz="1200" dirty="0" smtClean="0">
                <a:latin typeface="Arial" panose="020B0604020202020204" pitchFamily="34" charset="0"/>
                <a:cs typeface="Arial" panose="020B0604020202020204" pitchFamily="34" charset="0"/>
              </a:rPr>
              <a:t>3. Продолжить </a:t>
            </a:r>
            <a:r>
              <a:rPr lang="ru-RU" sz="1200" dirty="0">
                <a:latin typeface="Arial" panose="020B0604020202020204" pitchFamily="34" charset="0"/>
                <a:cs typeface="Arial" panose="020B0604020202020204" pitchFamily="34" charset="0"/>
              </a:rPr>
              <a:t>актуализацию комплексных схем </a:t>
            </a:r>
            <a:r>
              <a:rPr lang="ru-RU" sz="1200" dirty="0" smtClean="0">
                <a:latin typeface="Arial" panose="020B0604020202020204" pitchFamily="34" charset="0"/>
                <a:cs typeface="Arial" panose="020B0604020202020204" pitchFamily="34" charset="0"/>
              </a:rPr>
              <a:t>организации </a:t>
            </a:r>
            <a:r>
              <a:rPr lang="ru-RU" sz="1200" dirty="0">
                <a:latin typeface="Arial" panose="020B0604020202020204" pitchFamily="34" charset="0"/>
                <a:cs typeface="Arial" panose="020B0604020202020204" pitchFamily="34" charset="0"/>
              </a:rPr>
              <a:t>дорожного движения в соответствии с Федеральным законом от 29.12.2017 № 443-ФЗ «Об организации дорожного движения в Российской Федерации и о внесении изменений в отдельные законодательные акты Российской Федерации».</a:t>
            </a:r>
          </a:p>
          <a:p>
            <a:pPr lvl="0" indent="457200" algn="just"/>
            <a:r>
              <a:rPr lang="ru-RU" sz="1200" dirty="0" smtClean="0">
                <a:latin typeface="Arial" panose="020B0604020202020204" pitchFamily="34" charset="0"/>
                <a:cs typeface="Arial" panose="020B0604020202020204" pitchFamily="34" charset="0"/>
              </a:rPr>
              <a:t>4. Активизировать </a:t>
            </a:r>
            <a:r>
              <a:rPr lang="ru-RU" sz="1200" dirty="0">
                <a:latin typeface="Arial" panose="020B0604020202020204" pitchFamily="34" charset="0"/>
                <a:cs typeface="Arial" panose="020B0604020202020204" pitchFamily="34" charset="0"/>
              </a:rPr>
              <a:t>участие в реализации мероприятий по развитию транспортной инфраструктуры на сельских территориях в рамках подпрограммы «Комплексное развитие сельских территорий» государственной программы Воронежской области «Развитие сельского хозяйства, производства пищевых продуктов и инфраструктуры агропродовольственного рынка».</a:t>
            </a:r>
          </a:p>
          <a:p>
            <a:pPr lvl="0" indent="457200" algn="just"/>
            <a:r>
              <a:rPr lang="ru-RU" sz="1200" dirty="0" smtClean="0">
                <a:latin typeface="Arial" panose="020B0604020202020204" pitchFamily="34" charset="0"/>
                <a:cs typeface="Arial" panose="020B0604020202020204" pitchFamily="34" charset="0"/>
              </a:rPr>
              <a:t>5. Обеспечить </a:t>
            </a:r>
            <a:r>
              <a:rPr lang="ru-RU" sz="1200" dirty="0">
                <a:latin typeface="Arial" panose="020B0604020202020204" pitchFamily="34" charset="0"/>
                <a:cs typeface="Arial" panose="020B0604020202020204" pitchFamily="34" charset="0"/>
              </a:rPr>
              <a:t>соблюдение сроков подачи, полноты и качества пакета документов в департамент дорожной деятельности Воронежской области для предоставления субсидий из областного бюджета бюджетам муниципальных образований Воронежской области на капитальный ремонт и ремонт автомобильных дорог общего пользования местного значения. Обеспечить соблюдение срока предоставления пакетов документов для оплаты выполненных работ. </a:t>
            </a:r>
          </a:p>
          <a:p>
            <a:pPr indent="457200" algn="just"/>
            <a:r>
              <a:rPr lang="ru-RU" sz="1200" dirty="0">
                <a:latin typeface="Arial" panose="020B0604020202020204" pitchFamily="34" charset="0"/>
                <a:cs typeface="Arial" panose="020B0604020202020204" pitchFamily="34" charset="0"/>
              </a:rPr>
              <a:t>6. Обеспечить контроль за исполнением заключенных муниципальных контрактов на </a:t>
            </a:r>
            <a:r>
              <a:rPr lang="ru-RU" sz="1200" dirty="0" smtClean="0">
                <a:latin typeface="Arial" panose="020B0604020202020204" pitchFamily="34" charset="0"/>
                <a:cs typeface="Arial" panose="020B0604020202020204" pitchFamily="34" charset="0"/>
              </a:rPr>
              <a:t>выполнение </a:t>
            </a:r>
            <a:r>
              <a:rPr lang="ru-RU" sz="1200" dirty="0">
                <a:latin typeface="Arial" panose="020B0604020202020204" pitchFamily="34" charset="0"/>
                <a:cs typeface="Arial" panose="020B0604020202020204" pitchFamily="34" charset="0"/>
              </a:rPr>
              <a:t>работ, связанных </a:t>
            </a:r>
            <a:r>
              <a:rPr lang="ru-RU" sz="1200" dirty="0" smtClean="0">
                <a:latin typeface="Arial" panose="020B0604020202020204" pitchFamily="34" charset="0"/>
                <a:cs typeface="Arial" panose="020B0604020202020204" pitchFamily="34" charset="0"/>
              </a:rPr>
              <a:t>с  </a:t>
            </a:r>
            <a:r>
              <a:rPr lang="ru-RU" sz="1200" dirty="0">
                <a:latin typeface="Arial" panose="020B0604020202020204" pitchFamily="34" charset="0"/>
                <a:cs typeface="Arial" panose="020B0604020202020204" pitchFamily="34" charset="0"/>
              </a:rPr>
              <a:t>осуществлением </a:t>
            </a:r>
            <a:r>
              <a:rPr lang="ru-RU" sz="1200" dirty="0" smtClean="0">
                <a:latin typeface="Arial" panose="020B0604020202020204" pitchFamily="34" charset="0"/>
                <a:cs typeface="Arial" panose="020B0604020202020204" pitchFamily="34" charset="0"/>
              </a:rPr>
              <a:t>регулярных </a:t>
            </a:r>
            <a:r>
              <a:rPr lang="ru-RU" sz="1200" dirty="0">
                <a:latin typeface="Arial" panose="020B0604020202020204" pitchFamily="34" charset="0"/>
                <a:cs typeface="Arial" panose="020B0604020202020204" pitchFamily="34" charset="0"/>
              </a:rPr>
              <a:t>перевозок пассажиров и багажа по муниципальным маршрутам </a:t>
            </a:r>
            <a:r>
              <a:rPr lang="ru-RU" sz="1200" dirty="0" smtClean="0">
                <a:latin typeface="Arial" panose="020B0604020202020204" pitchFamily="34" charset="0"/>
                <a:cs typeface="Arial" panose="020B0604020202020204" pitchFamily="34" charset="0"/>
              </a:rPr>
              <a:t>по </a:t>
            </a:r>
            <a:r>
              <a:rPr lang="ru-RU" sz="1200" dirty="0">
                <a:latin typeface="Arial" panose="020B0604020202020204" pitchFamily="34" charset="0"/>
                <a:cs typeface="Arial" panose="020B0604020202020204" pitchFamily="34" charset="0"/>
              </a:rPr>
              <a:t>регулируемым </a:t>
            </a:r>
            <a:r>
              <a:rPr lang="ru-RU" sz="1200" dirty="0" smtClean="0">
                <a:latin typeface="Arial" panose="020B0604020202020204" pitchFamily="34" charset="0"/>
                <a:cs typeface="Arial" panose="020B0604020202020204" pitchFamily="34" charset="0"/>
              </a:rPr>
              <a:t>тарифам в </a:t>
            </a:r>
            <a:r>
              <a:rPr lang="ru-RU" sz="1200" dirty="0">
                <a:latin typeface="Arial" panose="020B0604020202020204" pitchFamily="34" charset="0"/>
                <a:cs typeface="Arial" panose="020B0604020202020204" pitchFamily="34" charset="0"/>
              </a:rPr>
              <a:t>соответствии с нормами и требованиями Федерального закона от 13.07.2015 № 220-ФЗ «Об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 и о внесении изменений в отдельные законодательные акты Российской Федерации».</a:t>
            </a:r>
          </a:p>
          <a:p>
            <a:pPr indent="457200" algn="just"/>
            <a:r>
              <a:rPr lang="ru-RU" sz="1200" dirty="0">
                <a:latin typeface="Arial" panose="020B0604020202020204" pitchFamily="34" charset="0"/>
                <a:cs typeface="Arial" panose="020B0604020202020204" pitchFamily="34" charset="0"/>
              </a:rPr>
              <a:t>7. Разработать и внедрить (на муниципальных ПАТП) гибкий график движения автобусов по маршрутам в весенне-летний период.</a:t>
            </a:r>
          </a:p>
        </p:txBody>
      </p:sp>
    </p:spTree>
    <p:extLst>
      <p:ext uri="{BB962C8B-B14F-4D97-AF65-F5344CB8AC3E}">
        <p14:creationId xmlns:p14="http://schemas.microsoft.com/office/powerpoint/2010/main" xmlns="" val="1351834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dirty="0"/>
          </a:p>
        </p:txBody>
      </p:sp>
      <p:sp>
        <p:nvSpPr>
          <p:cNvPr id="3" name="Rectangle 1"/>
          <p:cNvSpPr>
            <a:spLocks noChangeArrowheads="1"/>
          </p:cNvSpPr>
          <p:nvPr/>
        </p:nvSpPr>
        <p:spPr bwMode="auto">
          <a:xfrm>
            <a:off x="477106" y="759274"/>
            <a:ext cx="1002722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ДОХОДЫ НАСЕЛЕНИЯ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475230" y="1234773"/>
            <a:ext cx="9937104" cy="1384995"/>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Основным показателем, характеризующим уровень жизни населения, является размер среднемесячной номинальной начисленной заработной платы.</a:t>
            </a:r>
          </a:p>
          <a:p>
            <a:pPr indent="457200" algn="just"/>
            <a:r>
              <a:rPr lang="ru-RU" sz="1200" dirty="0">
                <a:latin typeface="Arial" panose="020B0604020202020204" pitchFamily="34" charset="0"/>
                <a:cs typeface="Arial" panose="020B0604020202020204" pitchFamily="34" charset="0"/>
              </a:rPr>
              <a:t>В 2022 году в целом по Воронежской области он составил 46 061,2 руб. и увеличился по сравнению с 2021 годом на 12,5 % (по данным </a:t>
            </a:r>
            <a:r>
              <a:rPr lang="ru-RU" sz="1200" dirty="0" err="1">
                <a:latin typeface="Arial" panose="020B0604020202020204" pitchFamily="34" charset="0"/>
                <a:cs typeface="Arial" panose="020B0604020202020204" pitchFamily="34" charset="0"/>
              </a:rPr>
              <a:t>Воронежстата</a:t>
            </a:r>
            <a:r>
              <a:rPr lang="ru-RU" sz="1200" dirty="0">
                <a:latin typeface="Arial" panose="020B0604020202020204" pitchFamily="34" charset="0"/>
                <a:cs typeface="Arial" panose="020B0604020202020204" pitchFamily="34" charset="0"/>
              </a:rPr>
              <a:t>). По данному показателю область занимает 3 место в Центрально-Черноземном районе и 8 место в Центральном Федеральном округе.</a:t>
            </a:r>
          </a:p>
          <a:p>
            <a:pPr indent="457200" algn="just"/>
            <a:r>
              <a:rPr lang="ru-RU" sz="1200" dirty="0">
                <a:latin typeface="Arial" panose="020B0604020202020204" pitchFamily="34" charset="0"/>
                <a:cs typeface="Arial" panose="020B0604020202020204" pitchFamily="34" charset="0"/>
              </a:rPr>
              <a:t>Реальная заработная плата в 2022 году составила 98,5 %.</a:t>
            </a:r>
          </a:p>
          <a:p>
            <a:pPr indent="457200" algn="just">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1289740050"/>
              </p:ext>
            </p:extLst>
          </p:nvPr>
        </p:nvGraphicFramePr>
        <p:xfrm>
          <a:off x="475230" y="2958288"/>
          <a:ext cx="9865096" cy="387329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386260" y="2435102"/>
            <a:ext cx="8208912" cy="415498"/>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Среднемесячная номинальная начисленная заработная плата работников предприятий, </a:t>
            </a:r>
          </a:p>
          <a:p>
            <a:pPr algn="ctr"/>
            <a:r>
              <a:rPr lang="ru-RU" sz="1050" b="1" i="1" dirty="0" smtClean="0">
                <a:latin typeface="Arial" panose="020B0604020202020204" pitchFamily="34" charset="0"/>
                <a:cs typeface="Arial" panose="020B0604020202020204" pitchFamily="34" charset="0"/>
              </a:rPr>
              <a:t>организаций и муниципальных учреждений социальной сферы, </a:t>
            </a:r>
            <a:r>
              <a:rPr lang="ru-RU" sz="1050" b="1" i="1" dirty="0">
                <a:latin typeface="Arial" panose="020B0604020202020204" pitchFamily="34" charset="0"/>
                <a:cs typeface="Arial" panose="020B0604020202020204" pitchFamily="34" charset="0"/>
              </a:rPr>
              <a:t>т</a:t>
            </a:r>
            <a:r>
              <a:rPr lang="ru-RU" sz="1050" b="1" i="1" dirty="0" smtClean="0">
                <a:latin typeface="Arial" panose="020B0604020202020204" pitchFamily="34" charset="0"/>
                <a:cs typeface="Arial" panose="020B0604020202020204" pitchFamily="34" charset="0"/>
              </a:rPr>
              <a:t>ыс. рублей</a:t>
            </a:r>
            <a:endParaRPr lang="ru-RU"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62240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2438632" y="7177428"/>
            <a:ext cx="8227020" cy="198379"/>
          </a:xfrm>
        </p:spPr>
        <p:txBody>
          <a:bodyPr/>
          <a:lstStyle/>
          <a:p>
            <a:fld id="{725C68B6-61C2-468F-89AB-4B9F7531AA68}" type="slidenum">
              <a:rPr lang="ru-RU" smtClean="0"/>
              <a:pPr/>
              <a:t>24</a:t>
            </a:fld>
            <a:endParaRPr lang="ru-RU" dirty="0"/>
          </a:p>
        </p:txBody>
      </p:sp>
      <p:sp>
        <p:nvSpPr>
          <p:cNvPr id="3" name="Прямоугольник 2"/>
          <p:cNvSpPr/>
          <p:nvPr/>
        </p:nvSpPr>
        <p:spPr>
          <a:xfrm>
            <a:off x="351241" y="396255"/>
            <a:ext cx="10081120" cy="2906180"/>
          </a:xfrm>
          <a:prstGeom prst="rect">
            <a:avLst/>
          </a:prstGeom>
        </p:spPr>
        <p:txBody>
          <a:bodyPr wrap="square">
            <a:spAutoFit/>
          </a:bodyPr>
          <a:lstStyle/>
          <a:p>
            <a:pPr indent="457200" algn="just"/>
            <a:r>
              <a:rPr lang="ru-RU" sz="1150" b="1" i="1" dirty="0">
                <a:latin typeface="Arial" panose="020B0604020202020204" pitchFamily="34" charset="0"/>
                <a:cs typeface="Arial" panose="020B0604020202020204" pitchFamily="34" charset="0"/>
              </a:rPr>
              <a:t>Размер среднемесячной номинальной начисленной заработной платы работников крупных и средних предприятий и некоммерческих организаций</a:t>
            </a:r>
            <a:r>
              <a:rPr lang="ru-RU" sz="1150" dirty="0">
                <a:latin typeface="Arial" panose="020B0604020202020204" pitchFamily="34" charset="0"/>
                <a:cs typeface="Arial" panose="020B0604020202020204" pitchFamily="34" charset="0"/>
              </a:rPr>
              <a:t> </a:t>
            </a:r>
            <a:r>
              <a:rPr lang="ru-RU" sz="1150" dirty="0" smtClean="0">
                <a:latin typeface="Arial" panose="020B0604020202020204" pitchFamily="34" charset="0"/>
                <a:cs typeface="Arial" panose="020B0604020202020204" pitchFamily="34" charset="0"/>
              </a:rPr>
              <a:t>(</a:t>
            </a:r>
            <a:r>
              <a:rPr lang="ru-RU" sz="1150" dirty="0">
                <a:latin typeface="Arial" panose="020B0604020202020204" pitchFamily="34" charset="0"/>
                <a:cs typeface="Arial" panose="020B0604020202020204" pitchFamily="34" charset="0"/>
              </a:rPr>
              <a:t>далее – заработная плата) в 2022 году в среднем по Воронежской области составил 51073,5 руб. и увеличился по отношению к 2021 году на 13,5 %.</a:t>
            </a:r>
          </a:p>
          <a:p>
            <a:pPr indent="457200" algn="just"/>
            <a:r>
              <a:rPr lang="ru-RU" sz="1150" dirty="0">
                <a:latin typeface="Arial" panose="020B0604020202020204" pitchFamily="34" charset="0"/>
                <a:cs typeface="Arial" panose="020B0604020202020204" pitchFamily="34" charset="0"/>
              </a:rPr>
              <a:t>Рейтинг лидеров по размеру заработной платы на протяжении ряда лет не меняется. В него по-прежнему входят среди городских округов: городские округа г. </a:t>
            </a:r>
            <a:r>
              <a:rPr lang="ru-RU" sz="1150" dirty="0" err="1">
                <a:latin typeface="Arial" panose="020B0604020202020204" pitchFamily="34" charset="0"/>
                <a:cs typeface="Arial" panose="020B0604020202020204" pitchFamily="34" charset="0"/>
              </a:rPr>
              <a:t>Нововоронеж</a:t>
            </a:r>
            <a:r>
              <a:rPr lang="ru-RU" sz="1150" dirty="0">
                <a:latin typeface="Arial" panose="020B0604020202020204" pitchFamily="34" charset="0"/>
                <a:cs typeface="Arial" panose="020B0604020202020204" pitchFamily="34" charset="0"/>
              </a:rPr>
              <a:t> и г. Воронеж с заработной платой в 69,9 тыс. руб. и 56,4 тыс. руб. соответственно; среди муниципальных районов: Рамонский (54,0 тыс. руб.), </a:t>
            </a:r>
            <a:r>
              <a:rPr lang="ru-RU" sz="1150" dirty="0" err="1">
                <a:latin typeface="Arial" panose="020B0604020202020204" pitchFamily="34" charset="0"/>
                <a:cs typeface="Arial" panose="020B0604020202020204" pitchFamily="34" charset="0"/>
              </a:rPr>
              <a:t>Лискинский</a:t>
            </a:r>
            <a:r>
              <a:rPr lang="ru-RU" sz="1150" dirty="0">
                <a:latin typeface="Arial" panose="020B0604020202020204" pitchFamily="34" charset="0"/>
                <a:cs typeface="Arial" panose="020B0604020202020204" pitchFamily="34" charset="0"/>
              </a:rPr>
              <a:t> (47,2 тыс. руб.), Семилукский (47,0 тыс. руб.), </a:t>
            </a:r>
            <a:r>
              <a:rPr lang="ru-RU" sz="1150" dirty="0" err="1">
                <a:latin typeface="Arial" panose="020B0604020202020204" pitchFamily="34" charset="0"/>
                <a:cs typeface="Arial" panose="020B0604020202020204" pitchFamily="34" charset="0"/>
              </a:rPr>
              <a:t>Нижнедевицкий</a:t>
            </a:r>
            <a:r>
              <a:rPr lang="ru-RU" sz="1150" dirty="0">
                <a:latin typeface="Arial" panose="020B0604020202020204" pitchFamily="34" charset="0"/>
                <a:cs typeface="Arial" panose="020B0604020202020204" pitchFamily="34" charset="0"/>
              </a:rPr>
              <a:t> (46,1 тыс. руб.), Каширский (45,8 тыс. руб.) и </a:t>
            </a:r>
            <a:r>
              <a:rPr lang="ru-RU" sz="1150" dirty="0" err="1">
                <a:latin typeface="Arial" panose="020B0604020202020204" pitchFamily="34" charset="0"/>
                <a:cs typeface="Arial" panose="020B0604020202020204" pitchFamily="34" charset="0"/>
              </a:rPr>
              <a:t>Новоусманский</a:t>
            </a:r>
            <a:r>
              <a:rPr lang="ru-RU" sz="1150" dirty="0">
                <a:latin typeface="Arial" panose="020B0604020202020204" pitchFamily="34" charset="0"/>
                <a:cs typeface="Arial" panose="020B0604020202020204" pitchFamily="34" charset="0"/>
              </a:rPr>
              <a:t> (45,5 тыс. руб.).</a:t>
            </a:r>
          </a:p>
          <a:p>
            <a:pPr indent="457200" algn="just"/>
            <a:r>
              <a:rPr lang="ru-RU" sz="1150" dirty="0">
                <a:latin typeface="Arial" panose="020B0604020202020204" pitchFamily="34" charset="0"/>
                <a:cs typeface="Arial" panose="020B0604020202020204" pitchFamily="34" charset="0"/>
              </a:rPr>
              <a:t>Рост заработной платы произошел во всех муниципальных образованиях. Наиболее существенный рост (более 15 %) отмечен в 10 муниципальных районах: Семилукском (121,3 %), Павловском (119,3 %), Нижнедевицком (118,3 %), Каменском (117,7 %), Грибановском (117,5 %), Аннинском (117,4 %), Кантемировском (117,4 %), </a:t>
            </a:r>
            <a:r>
              <a:rPr lang="ru-RU" sz="1150" dirty="0" err="1">
                <a:latin typeface="Arial" panose="020B0604020202020204" pitchFamily="34" charset="0"/>
                <a:cs typeface="Arial" panose="020B0604020202020204" pitchFamily="34" charset="0"/>
              </a:rPr>
              <a:t>Бутурлиновском</a:t>
            </a:r>
            <a:r>
              <a:rPr lang="ru-RU" sz="1150" dirty="0">
                <a:latin typeface="Arial" panose="020B0604020202020204" pitchFamily="34" charset="0"/>
                <a:cs typeface="Arial" panose="020B0604020202020204" pitchFamily="34" charset="0"/>
              </a:rPr>
              <a:t> (116,2 %), </a:t>
            </a:r>
            <a:r>
              <a:rPr lang="ru-RU" sz="1150" dirty="0" err="1">
                <a:latin typeface="Arial" panose="020B0604020202020204" pitchFamily="34" charset="0"/>
                <a:cs typeface="Arial" panose="020B0604020202020204" pitchFamily="34" charset="0"/>
              </a:rPr>
              <a:t>Верхнемамонском</a:t>
            </a:r>
            <a:r>
              <a:rPr lang="ru-RU" sz="1150" dirty="0">
                <a:latin typeface="Arial" panose="020B0604020202020204" pitchFamily="34" charset="0"/>
                <a:cs typeface="Arial" panose="020B0604020202020204" pitchFamily="34" charset="0"/>
              </a:rPr>
              <a:t> (115,8 %) и </a:t>
            </a:r>
            <a:r>
              <a:rPr lang="ru-RU" sz="1150" dirty="0" err="1">
                <a:latin typeface="Arial" panose="020B0604020202020204" pitchFamily="34" charset="0"/>
                <a:cs typeface="Arial" panose="020B0604020202020204" pitchFamily="34" charset="0"/>
              </a:rPr>
              <a:t>Поворинском</a:t>
            </a:r>
            <a:r>
              <a:rPr lang="ru-RU" sz="1150" dirty="0">
                <a:latin typeface="Arial" panose="020B0604020202020204" pitchFamily="34" charset="0"/>
                <a:cs typeface="Arial" panose="020B0604020202020204" pitchFamily="34" charset="0"/>
              </a:rPr>
              <a:t> (115,2 %).</a:t>
            </a:r>
          </a:p>
          <a:p>
            <a:pPr indent="457200" algn="just"/>
            <a:r>
              <a:rPr lang="ru-RU" sz="1150" dirty="0">
                <a:latin typeface="Arial" panose="020B0604020202020204" pitchFamily="34" charset="0"/>
                <a:cs typeface="Arial" panose="020B0604020202020204" pitchFamily="34" charset="0"/>
              </a:rPr>
              <a:t>Наименьший рост заработной платы (менее 13 %) сложился в </a:t>
            </a:r>
            <a:r>
              <a:rPr lang="ru-RU" sz="1150" dirty="0" err="1">
                <a:latin typeface="Arial" panose="020B0604020202020204" pitchFamily="34" charset="0"/>
                <a:cs typeface="Arial" panose="020B0604020202020204" pitchFamily="34" charset="0"/>
              </a:rPr>
              <a:t>Верхнехавском</a:t>
            </a:r>
            <a:r>
              <a:rPr lang="ru-RU" sz="1150" dirty="0">
                <a:latin typeface="Arial" panose="020B0604020202020204" pitchFamily="34" charset="0"/>
                <a:cs typeface="Arial" panose="020B0604020202020204" pitchFamily="34" charset="0"/>
              </a:rPr>
              <a:t> (110,6 %), </a:t>
            </a:r>
            <a:r>
              <a:rPr lang="ru-RU" sz="1150" dirty="0" err="1">
                <a:latin typeface="Arial" panose="020B0604020202020204" pitchFamily="34" charset="0"/>
                <a:cs typeface="Arial" panose="020B0604020202020204" pitchFamily="34" charset="0"/>
              </a:rPr>
              <a:t>Панинском</a:t>
            </a:r>
            <a:r>
              <a:rPr lang="ru-RU" sz="1150" dirty="0">
                <a:latin typeface="Arial" panose="020B0604020202020204" pitchFamily="34" charset="0"/>
                <a:cs typeface="Arial" panose="020B0604020202020204" pitchFamily="34" charset="0"/>
              </a:rPr>
              <a:t> (111,0 %), </a:t>
            </a:r>
            <a:r>
              <a:rPr lang="ru-RU" sz="1150" dirty="0" err="1">
                <a:latin typeface="Arial" panose="020B0604020202020204" pitchFamily="34" charset="0"/>
                <a:cs typeface="Arial" panose="020B0604020202020204" pitchFamily="34" charset="0"/>
              </a:rPr>
              <a:t>Новохопёрском</a:t>
            </a:r>
            <a:r>
              <a:rPr lang="ru-RU" sz="1150" dirty="0">
                <a:latin typeface="Arial" panose="020B0604020202020204" pitchFamily="34" charset="0"/>
                <a:cs typeface="Arial" panose="020B0604020202020204" pitchFamily="34" charset="0"/>
              </a:rPr>
              <a:t> (111,7 %), Терновском (112,1 %), </a:t>
            </a:r>
            <a:r>
              <a:rPr lang="ru-RU" sz="1150" dirty="0" err="1">
                <a:latin typeface="Arial" panose="020B0604020202020204" pitchFamily="34" charset="0"/>
                <a:cs typeface="Arial" panose="020B0604020202020204" pitchFamily="34" charset="0"/>
              </a:rPr>
              <a:t>Рамонском</a:t>
            </a:r>
            <a:r>
              <a:rPr lang="ru-RU" sz="1150" dirty="0">
                <a:latin typeface="Arial" panose="020B0604020202020204" pitchFamily="34" charset="0"/>
                <a:cs typeface="Arial" panose="020B0604020202020204" pitchFamily="34" charset="0"/>
              </a:rPr>
              <a:t> (112,5 %), </a:t>
            </a:r>
            <a:r>
              <a:rPr lang="ru-RU" sz="1150" dirty="0" err="1">
                <a:latin typeface="Arial" panose="020B0604020202020204" pitchFamily="34" charset="0"/>
                <a:cs typeface="Arial" panose="020B0604020202020204" pitchFamily="34" charset="0"/>
              </a:rPr>
              <a:t>Калачеевском</a:t>
            </a:r>
            <a:r>
              <a:rPr lang="ru-RU" sz="1150" dirty="0">
                <a:latin typeface="Arial" panose="020B0604020202020204" pitchFamily="34" charset="0"/>
                <a:cs typeface="Arial" panose="020B0604020202020204" pitchFamily="34" charset="0"/>
              </a:rPr>
              <a:t> (112,7 %), Хохольском (112,7 %), Петропавловском (112,8 %) муниципальных районах и городском округе город </a:t>
            </a:r>
            <a:r>
              <a:rPr lang="ru-RU" sz="1150" dirty="0" err="1">
                <a:latin typeface="Arial" panose="020B0604020202020204" pitchFamily="34" charset="0"/>
                <a:cs typeface="Arial" panose="020B0604020202020204" pitchFamily="34" charset="0"/>
              </a:rPr>
              <a:t>Нововоронеж</a:t>
            </a:r>
            <a:r>
              <a:rPr lang="ru-RU" sz="1150" dirty="0">
                <a:latin typeface="Arial" panose="020B0604020202020204" pitchFamily="34" charset="0"/>
                <a:cs typeface="Arial" panose="020B0604020202020204" pitchFamily="34" charset="0"/>
              </a:rPr>
              <a:t> (111,3 %).</a:t>
            </a:r>
          </a:p>
          <a:p>
            <a:pPr indent="457200" algn="just"/>
            <a:r>
              <a:rPr lang="ru-RU" sz="1150" dirty="0">
                <a:latin typeface="Arial" panose="020B0604020202020204" pitchFamily="34" charset="0"/>
                <a:cs typeface="Arial" panose="020B0604020202020204" pitchFamily="34" charset="0"/>
              </a:rPr>
              <a:t>Самый низкий размер заработной платы – в Терновском (</a:t>
            </a:r>
            <a:r>
              <a:rPr lang="ru-RU" sz="1150" dirty="0" smtClean="0">
                <a:latin typeface="Arial" panose="020B0604020202020204" pitchFamily="34" charset="0"/>
                <a:cs typeface="Arial" panose="020B0604020202020204" pitchFamily="34" charset="0"/>
              </a:rPr>
              <a:t>35,2 </a:t>
            </a:r>
            <a:r>
              <a:rPr lang="ru-RU" sz="1150" dirty="0">
                <a:latin typeface="Arial" panose="020B0604020202020204" pitchFamily="34" charset="0"/>
                <a:cs typeface="Arial" panose="020B0604020202020204" pitchFamily="34" charset="0"/>
              </a:rPr>
              <a:t>тыс. руб.), Петропавловском (35,7 тыс. руб.), </a:t>
            </a:r>
            <a:r>
              <a:rPr lang="ru-RU" sz="1150" dirty="0" err="1">
                <a:latin typeface="Arial" panose="020B0604020202020204" pitchFamily="34" charset="0"/>
                <a:cs typeface="Arial" panose="020B0604020202020204" pitchFamily="34" charset="0"/>
              </a:rPr>
              <a:t>Эртильском</a:t>
            </a:r>
            <a:r>
              <a:rPr lang="ru-RU" sz="1150" dirty="0">
                <a:latin typeface="Arial" panose="020B0604020202020204" pitchFamily="34" charset="0"/>
                <a:cs typeface="Arial" panose="020B0604020202020204" pitchFamily="34" charset="0"/>
              </a:rPr>
              <a:t> (36,2 тыс. руб.), </a:t>
            </a:r>
            <a:r>
              <a:rPr lang="ru-RU" sz="1150" dirty="0" err="1">
                <a:latin typeface="Arial" panose="020B0604020202020204" pitchFamily="34" charset="0"/>
                <a:cs typeface="Arial" panose="020B0604020202020204" pitchFamily="34" charset="0"/>
              </a:rPr>
              <a:t>Богучарском</a:t>
            </a:r>
            <a:r>
              <a:rPr lang="ru-RU" sz="1150" dirty="0">
                <a:latin typeface="Arial" panose="020B0604020202020204" pitchFamily="34" charset="0"/>
                <a:cs typeface="Arial" panose="020B0604020202020204" pitchFamily="34" charset="0"/>
              </a:rPr>
              <a:t> (36,4 тыс. руб.), </a:t>
            </a:r>
            <a:r>
              <a:rPr lang="ru-RU" sz="1150" dirty="0" err="1">
                <a:latin typeface="Arial" panose="020B0604020202020204" pitchFamily="34" charset="0"/>
                <a:cs typeface="Arial" panose="020B0604020202020204" pitchFamily="34" charset="0"/>
              </a:rPr>
              <a:t>Панинском</a:t>
            </a:r>
            <a:r>
              <a:rPr lang="ru-RU" sz="1150" dirty="0">
                <a:latin typeface="Arial" panose="020B0604020202020204" pitchFamily="34" charset="0"/>
                <a:cs typeface="Arial" panose="020B0604020202020204" pitchFamily="34" charset="0"/>
              </a:rPr>
              <a:t> (36,6 тыс. руб.) и Грибановском (36,7 тыс. руб.) муниципальных районах. </a:t>
            </a:r>
          </a:p>
          <a:p>
            <a:pPr indent="457200" algn="just" fontAlgn="base">
              <a:lnSpc>
                <a:spcPct val="90000"/>
              </a:lnSpc>
              <a:spcAft>
                <a:spcPts val="0"/>
              </a:spcAft>
            </a:pPr>
            <a:endParaRPr lang="ru-RU" sz="115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1665088112"/>
              </p:ext>
            </p:extLst>
          </p:nvPr>
        </p:nvGraphicFramePr>
        <p:xfrm>
          <a:off x="351241" y="3112480"/>
          <a:ext cx="10081120" cy="251845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50155" y="5436815"/>
            <a:ext cx="9865097" cy="1938992"/>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dirty="0">
                <a:latin typeface="Arial" panose="020B0604020202020204" pitchFamily="34" charset="0"/>
                <a:cs typeface="Arial" panose="020B0604020202020204" pitchFamily="34" charset="0"/>
              </a:rPr>
              <a:t>В целях дальнейшего повышения заработной платы работников крупных и средних предприятий и некоммерческих организаций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выработать и реализовать комплекс мер, механизмов влияния на работодателей, осуществляющих деятельность на территориях муниципальных образований, направленных на содействие росту заработной платы во внебюджетном секторе, в том числе посредством заключения территориальных, отраслевых соглашений по регулированию социально-трудовых </a:t>
            </a:r>
            <a:r>
              <a:rPr lang="ru-RU" sz="1200" dirty="0" smtClean="0">
                <a:latin typeface="Arial" panose="020B0604020202020204" pitchFamily="34" charset="0"/>
                <a:cs typeface="Arial" panose="020B0604020202020204" pitchFamily="34" charset="0"/>
              </a:rPr>
              <a:t>отношений</a:t>
            </a:r>
            <a:r>
              <a:rPr lang="ru-RU" sz="1200" dirty="0">
                <a:latin typeface="Arial" panose="020B0604020202020204" pitchFamily="34" charset="0"/>
                <a:cs typeface="Arial" panose="020B0604020202020204" pitchFamily="34" charset="0"/>
              </a:rPr>
              <a:t>, а также проведения мероприятий по снижению неформальной занятости;</a:t>
            </a:r>
          </a:p>
          <a:p>
            <a:pPr indent="457200" algn="just"/>
            <a:r>
              <a:rPr lang="ru-RU" sz="1200" dirty="0">
                <a:latin typeface="Arial" panose="020B0604020202020204" pitchFamily="34" charset="0"/>
                <a:cs typeface="Arial" panose="020B0604020202020204" pitchFamily="34" charset="0"/>
              </a:rPr>
              <a:t>- в полной мере использовать потенциал комиссий по вопросам обеспечения полной и своевременной выплаты заработной платы, повышения уровня оплаты труда работников, поступления страховых взносов в целях обеспечения дополнительных финансовых поступлений в местные бюджеты для их дальнейшего направления на повышение уровня оплаты труда работников муниципальных учреждений.</a:t>
            </a:r>
          </a:p>
        </p:txBody>
      </p:sp>
    </p:spTree>
    <p:extLst>
      <p:ext uri="{BB962C8B-B14F-4D97-AF65-F5344CB8AC3E}">
        <p14:creationId xmlns:p14="http://schemas.microsoft.com/office/powerpoint/2010/main" xmlns="" val="1619829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dirty="0"/>
          </a:p>
        </p:txBody>
      </p:sp>
      <p:sp>
        <p:nvSpPr>
          <p:cNvPr id="4" name="Прямоугольник 3"/>
          <p:cNvSpPr/>
          <p:nvPr/>
        </p:nvSpPr>
        <p:spPr>
          <a:xfrm>
            <a:off x="383912" y="552087"/>
            <a:ext cx="10153128" cy="3970318"/>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Во исполнение Указа Президента Российской Федерации от 07.05.2012 № 597 «О мероприятиях по реализации государственной социальной политики» осуществляется дальнейшее поэтапное повышение оплаты труда работников бюджетного сектора экономики, включая работников образовательных организаций, при условии повышения эффективности деятельности образовательных организаций, роста производительности и интенсивности труда.</a:t>
            </a:r>
          </a:p>
          <a:p>
            <a:pPr indent="457200" algn="just"/>
            <a:r>
              <a:rPr lang="ru-RU" sz="1200" dirty="0">
                <a:latin typeface="Arial" panose="020B0604020202020204" pitchFamily="34" charset="0"/>
                <a:cs typeface="Arial" panose="020B0604020202020204" pitchFamily="34" charset="0"/>
              </a:rPr>
              <a:t>В целях повышения заработной платы большинством органов местного самоуправления проведена работа по оптимизации сети и штатной численности муниципальных образовательных организаций, передаче на аутсорсинг непрофильных функций и доведению уровня заработной платы отдельных категорий работников муниципальных организаций до установленных целевых значений. </a:t>
            </a:r>
          </a:p>
          <a:p>
            <a:pPr indent="457200" algn="just"/>
            <a:r>
              <a:rPr lang="ru-RU" sz="1200" b="1" i="1" dirty="0">
                <a:latin typeface="Arial" panose="020B0604020202020204" pitchFamily="34" charset="0"/>
                <a:cs typeface="Arial" panose="020B0604020202020204" pitchFamily="34" charset="0"/>
              </a:rPr>
              <a:t>Среднемесячная номинальная начисленная заработная плата работников муниципальных дошкольных образовательных учреждений</a:t>
            </a:r>
            <a:r>
              <a:rPr lang="ru-RU" sz="1200" dirty="0">
                <a:latin typeface="Arial" panose="020B0604020202020204" pitchFamily="34" charset="0"/>
                <a:cs typeface="Arial" panose="020B0604020202020204" pitchFamily="34" charset="0"/>
              </a:rPr>
              <a:t> в 2022 году составила 29 986,4 руб., что на 18,8 % выше уровня 2021 года и на 40,5 % выше уровня 2019 года. </a:t>
            </a:r>
          </a:p>
          <a:p>
            <a:pPr indent="457200" algn="just"/>
            <a:r>
              <a:rPr lang="ru-RU" sz="1200" dirty="0">
                <a:latin typeface="Arial" panose="020B0604020202020204" pitchFamily="34" charset="0"/>
                <a:cs typeface="Arial" panose="020B0604020202020204" pitchFamily="34" charset="0"/>
              </a:rPr>
              <a:t>Наибольший уровень заработной платы сложился в городском округе г. Воронеж – 32,2 тыс. руб.,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(33,2 тыс. руб.), Хохольском (31,1 тыс. руб.),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(30,2 тыс. руб.), Бобровском (30,0 тыс. руб.) муниципальных районах.</a:t>
            </a:r>
          </a:p>
          <a:p>
            <a:pPr indent="457200" algn="just"/>
            <a:r>
              <a:rPr lang="ru-RU" sz="1200" dirty="0">
                <a:latin typeface="Arial" panose="020B0604020202020204" pitchFamily="34" charset="0"/>
                <a:cs typeface="Arial" panose="020B0604020202020204" pitchFamily="34" charset="0"/>
              </a:rPr>
              <a:t>Наименьшая заработная плата у работников муниципальных дошкольных образовательных учреждений Грибановского (23,3 тыс. руб.), </a:t>
            </a:r>
            <a:r>
              <a:rPr lang="ru-RU" sz="1200" dirty="0" err="1">
                <a:latin typeface="Arial" panose="020B0604020202020204" pitchFamily="34" charset="0"/>
                <a:cs typeface="Arial" panose="020B0604020202020204" pitchFamily="34" charset="0"/>
              </a:rPr>
              <a:t>Панинского</a:t>
            </a:r>
            <a:r>
              <a:rPr lang="ru-RU" sz="1200" dirty="0">
                <a:latin typeface="Arial" panose="020B0604020202020204" pitchFamily="34" charset="0"/>
                <a:cs typeface="Arial" panose="020B0604020202020204" pitchFamily="34" charset="0"/>
              </a:rPr>
              <a:t> (23,3 тыс. руб.), </a:t>
            </a:r>
            <a:r>
              <a:rPr lang="ru-RU" sz="1200" dirty="0" err="1">
                <a:latin typeface="Arial" panose="020B0604020202020204" pitchFamily="34" charset="0"/>
                <a:cs typeface="Arial" panose="020B0604020202020204" pitchFamily="34" charset="0"/>
              </a:rPr>
              <a:t>Ольховатского</a:t>
            </a:r>
            <a:r>
              <a:rPr lang="ru-RU" sz="1200" dirty="0">
                <a:latin typeface="Arial" panose="020B0604020202020204" pitchFamily="34" charset="0"/>
                <a:cs typeface="Arial" panose="020B0604020202020204" pitchFamily="34" charset="0"/>
              </a:rPr>
              <a:t> (24,1 тыс. руб.), </a:t>
            </a:r>
            <a:r>
              <a:rPr lang="ru-RU" sz="1200" dirty="0" err="1">
                <a:latin typeface="Arial" panose="020B0604020202020204" pitchFamily="34" charset="0"/>
                <a:cs typeface="Arial" panose="020B0604020202020204" pitchFamily="34" charset="0"/>
              </a:rPr>
              <a:t>Россошанского</a:t>
            </a:r>
            <a:r>
              <a:rPr lang="ru-RU" sz="1200" dirty="0">
                <a:latin typeface="Arial" panose="020B0604020202020204" pitchFamily="34" charset="0"/>
                <a:cs typeface="Arial" panose="020B0604020202020204" pitchFamily="34" charset="0"/>
              </a:rPr>
              <a:t> (24,3 тыс. руб.), </a:t>
            </a:r>
            <a:r>
              <a:rPr lang="ru-RU" sz="1200" dirty="0" err="1">
                <a:latin typeface="Arial" panose="020B0604020202020204" pitchFamily="34" charset="0"/>
                <a:cs typeface="Arial" panose="020B0604020202020204" pitchFamily="34" charset="0"/>
              </a:rPr>
              <a:t>Таловского</a:t>
            </a:r>
            <a:r>
              <a:rPr lang="ru-RU" sz="1200" dirty="0">
                <a:latin typeface="Arial" panose="020B0604020202020204" pitchFamily="34" charset="0"/>
                <a:cs typeface="Arial" panose="020B0604020202020204" pitchFamily="34" charset="0"/>
              </a:rPr>
              <a:t> (24,3 тыс. руб.), </a:t>
            </a:r>
            <a:r>
              <a:rPr lang="ru-RU" sz="1200" dirty="0" err="1">
                <a:latin typeface="Arial" panose="020B0604020202020204" pitchFamily="34" charset="0"/>
                <a:cs typeface="Arial" panose="020B0604020202020204" pitchFamily="34" charset="0"/>
              </a:rPr>
              <a:t>Поворинского</a:t>
            </a:r>
            <a:r>
              <a:rPr lang="ru-RU" sz="1200" dirty="0">
                <a:latin typeface="Arial" panose="020B0604020202020204" pitchFamily="34" charset="0"/>
                <a:cs typeface="Arial" panose="020B0604020202020204" pitchFamily="34" charset="0"/>
              </a:rPr>
              <a:t> (24,5 тыс. руб.) муниципальных районов.</a:t>
            </a:r>
          </a:p>
          <a:p>
            <a:pPr indent="457200" algn="just"/>
            <a:r>
              <a:rPr lang="ru-RU" sz="1200" dirty="0">
                <a:latin typeface="Arial" panose="020B0604020202020204" pitchFamily="34" charset="0"/>
                <a:cs typeface="Arial" panose="020B0604020202020204" pitchFamily="34" charset="0"/>
              </a:rPr>
              <a:t>По сравнению с предыдущим годом увеличение показателя наблюдается во всех муниципальных районах и городских округах области. Наиболее существенное увеличение – в Аннинском (131 %), Павловском (123,6 %),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(122,4 %),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(121,8 %), Бобровском (120,1 %),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(120,1 %), Терновском (120,0 %)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(132,3 %). </a:t>
            </a:r>
          </a:p>
          <a:p>
            <a:pPr indent="457200" algn="just" eaLnBrk="0" fontAlgn="base" hangingPunct="0"/>
            <a:endParaRPr lang="ru-RU" sz="1200" dirty="0">
              <a:latin typeface="Arial" panose="020B0604020202020204" pitchFamily="34" charset="0"/>
              <a:cs typeface="Arial" panose="020B0604020202020204" pitchFamily="34" charset="0"/>
            </a:endParaRPr>
          </a:p>
          <a:p>
            <a:pPr indent="450215" algn="just" eaLnBrk="0" fontAlgn="base" hangingPunct="0">
              <a:spcAft>
                <a:spcPts val="0"/>
              </a:spcAft>
            </a:pPr>
            <a:endParaRPr lang="ru-RU" sz="1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p:cNvSpPr txBox="1"/>
          <p:nvPr/>
        </p:nvSpPr>
        <p:spPr>
          <a:xfrm>
            <a:off x="390782" y="4065423"/>
            <a:ext cx="9749531"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Среднемесячная номинальная начисленная заработная плата работников </a:t>
            </a:r>
          </a:p>
          <a:p>
            <a:pPr algn="ctr"/>
            <a:r>
              <a:rPr lang="ru-RU" sz="1050" b="1" i="1" dirty="0" smtClean="0">
                <a:latin typeface="Arial" pitchFamily="34" charset="0"/>
                <a:cs typeface="Arial" pitchFamily="34" charset="0"/>
              </a:rPr>
              <a:t>муниципальных дошкольных образовательных учреждений, тыс. руб. </a:t>
            </a:r>
            <a:endParaRPr lang="ru-RU" sz="1050" b="1" i="1" dirty="0"/>
          </a:p>
        </p:txBody>
      </p:sp>
      <p:graphicFrame>
        <p:nvGraphicFramePr>
          <p:cNvPr id="6" name="Диаграмма 5"/>
          <p:cNvGraphicFramePr>
            <a:graphicFrameLocks/>
          </p:cNvGraphicFramePr>
          <p:nvPr>
            <p:extLst>
              <p:ext uri="{D42A27DB-BD31-4B8C-83A1-F6EECF244321}">
                <p14:modId xmlns:p14="http://schemas.microsoft.com/office/powerpoint/2010/main" xmlns="" val="557192215"/>
              </p:ext>
            </p:extLst>
          </p:nvPr>
        </p:nvGraphicFramePr>
        <p:xfrm>
          <a:off x="418026" y="4480921"/>
          <a:ext cx="9879322" cy="2807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81202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dirty="0"/>
          </a:p>
        </p:txBody>
      </p:sp>
      <p:sp>
        <p:nvSpPr>
          <p:cNvPr id="3" name="Прямоугольник 2"/>
          <p:cNvSpPr/>
          <p:nvPr/>
        </p:nvSpPr>
        <p:spPr>
          <a:xfrm>
            <a:off x="378148" y="898049"/>
            <a:ext cx="10009112" cy="1941750"/>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Среднемесячная номинальная начисленная заработная плата работников муниципальных общеобразовательных учреждений</a:t>
            </a:r>
            <a:r>
              <a:rPr lang="ru-RU" sz="1200" dirty="0">
                <a:latin typeface="Arial" panose="020B0604020202020204" pitchFamily="34" charset="0"/>
                <a:cs typeface="Arial" panose="020B0604020202020204" pitchFamily="34" charset="0"/>
              </a:rPr>
              <a:t> по отношению к 2021 году увеличилась на 15,1 %, к 2019 году – на 39,0 % и составила 36 077,6 руб. </a:t>
            </a:r>
          </a:p>
          <a:p>
            <a:pPr indent="457200" algn="just"/>
            <a:r>
              <a:rPr lang="ru-RU" sz="1200" dirty="0">
                <a:latin typeface="Arial" panose="020B0604020202020204" pitchFamily="34" charset="0"/>
                <a:cs typeface="Arial" panose="020B0604020202020204" pitchFamily="34" charset="0"/>
              </a:rPr>
              <a:t>Наибольший уровень заработной платы отмечен в </a:t>
            </a:r>
            <a:r>
              <a:rPr lang="ru-RU" sz="1200" dirty="0" smtClean="0">
                <a:latin typeface="Arial" panose="020B0604020202020204" pitchFamily="34" charset="0"/>
                <a:cs typeface="Arial" panose="020B0604020202020204" pitchFamily="34" charset="0"/>
              </a:rPr>
              <a:t>городских округах </a:t>
            </a:r>
            <a:r>
              <a:rPr lang="ru-RU" sz="1200" dirty="0">
                <a:latin typeface="Arial" panose="020B0604020202020204" pitchFamily="34" charset="0"/>
                <a:cs typeface="Arial" panose="020B0604020202020204" pitchFamily="34" charset="0"/>
              </a:rPr>
              <a:t>г. Воронеж (42,2 тыс. руб</a:t>
            </a:r>
            <a:r>
              <a:rPr lang="ru-RU" sz="1200" dirty="0" smtClean="0">
                <a:latin typeface="Arial" panose="020B0604020202020204" pitchFamily="34" charset="0"/>
                <a:cs typeface="Arial" panose="020B0604020202020204" pitchFamily="34" charset="0"/>
              </a:rPr>
              <a:t>.) и г. </a:t>
            </a:r>
            <a:r>
              <a:rPr lang="ru-RU" sz="1200" dirty="0" err="1" smtClean="0">
                <a:latin typeface="Arial" panose="020B0604020202020204" pitchFamily="34" charset="0"/>
                <a:cs typeface="Arial" panose="020B0604020202020204" pitchFamily="34" charset="0"/>
              </a:rPr>
              <a:t>Нововоронеж</a:t>
            </a:r>
            <a:r>
              <a:rPr lang="ru-RU" sz="1200" dirty="0" smtClean="0">
                <a:latin typeface="Arial" panose="020B0604020202020204" pitchFamily="34" charset="0"/>
                <a:cs typeface="Arial" panose="020B0604020202020204" pitchFamily="34" charset="0"/>
              </a:rPr>
              <a:t> (36,8 тыс. руб.), а также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(39,5 тыс. руб.),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(38,1 тыс. руб.), Хохольском (36,9 тыс. руб.),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(34,7 тыс. руб.),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(34,6 тыс. руб.) муниципальных районах.</a:t>
            </a:r>
          </a:p>
          <a:p>
            <a:pPr indent="457200" algn="just"/>
            <a:r>
              <a:rPr lang="ru-RU" sz="1200" dirty="0">
                <a:latin typeface="Arial" panose="020B0604020202020204" pitchFamily="34" charset="0"/>
                <a:cs typeface="Arial" panose="020B0604020202020204" pitchFamily="34" charset="0"/>
              </a:rPr>
              <a:t>Наименьшее значение зафиксировано в </a:t>
            </a:r>
            <a:r>
              <a:rPr lang="ru-RU" sz="1200" dirty="0" err="1" smtClean="0">
                <a:latin typeface="Arial" panose="020B0604020202020204" pitchFamily="34" charset="0"/>
                <a:cs typeface="Arial" panose="020B0604020202020204" pitchFamily="34" charset="0"/>
              </a:rPr>
              <a:t>Новохопёрском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(28,9 тыс. руб.) и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(29,8 тыс. руб.) муниципальных районах. </a:t>
            </a:r>
          </a:p>
          <a:p>
            <a:pPr indent="457200" algn="just"/>
            <a:r>
              <a:rPr lang="ru-RU" sz="1200" dirty="0" smtClean="0">
                <a:latin typeface="Arial" panose="020B0604020202020204" pitchFamily="34" charset="0"/>
                <a:cs typeface="Arial" panose="020B0604020202020204" pitchFamily="34" charset="0"/>
              </a:rPr>
              <a:t>По </a:t>
            </a:r>
            <a:r>
              <a:rPr lang="ru-RU" sz="1200" dirty="0">
                <a:latin typeface="Arial" panose="020B0604020202020204" pitchFamily="34" charset="0"/>
                <a:cs typeface="Arial" panose="020B0604020202020204" pitchFamily="34" charset="0"/>
              </a:rPr>
              <a:t>сравнению с предыдущим годом рост показателя произошел во всех муниципальных образованиях. Наиболее существенный – в Нижнедевицком (122,1 %),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(119,1 %), Павловском (119,0 %)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(121,2 %).</a:t>
            </a:r>
          </a:p>
          <a:p>
            <a:pPr indent="457200" algn="just" fontAlgn="base">
              <a:lnSpc>
                <a:spcPct val="110000"/>
              </a:lnSpc>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3323870586"/>
              </p:ext>
            </p:extLst>
          </p:nvPr>
        </p:nvGraphicFramePr>
        <p:xfrm>
          <a:off x="378148" y="3248968"/>
          <a:ext cx="10002736" cy="3768876"/>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706166" y="2823673"/>
            <a:ext cx="5346700" cy="415498"/>
          </a:xfrm>
          <a:prstGeom prst="rect">
            <a:avLst/>
          </a:prstGeom>
        </p:spPr>
        <p:txBody>
          <a:bodyPr>
            <a:spAutoFit/>
          </a:bodyPr>
          <a:lstStyle/>
          <a:p>
            <a:pPr algn="ctr"/>
            <a:r>
              <a:rPr lang="ru-RU" sz="1050" b="1" i="1" dirty="0" smtClean="0">
                <a:latin typeface="Arial" pitchFamily="34" charset="0"/>
                <a:cs typeface="Arial" pitchFamily="34" charset="0"/>
              </a:rPr>
              <a:t>Среднемесячная номинальная начисленная заработная плата работников муниципальных общеобразовательных учреждений, тыс. руб.</a:t>
            </a:r>
            <a:endParaRPr lang="ru-RU" sz="1050" dirty="0"/>
          </a:p>
        </p:txBody>
      </p:sp>
    </p:spTree>
    <p:extLst>
      <p:ext uri="{BB962C8B-B14F-4D97-AF65-F5344CB8AC3E}">
        <p14:creationId xmlns:p14="http://schemas.microsoft.com/office/powerpoint/2010/main" xmlns="" val="2311963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dirty="0"/>
          </a:p>
        </p:txBody>
      </p:sp>
      <p:sp>
        <p:nvSpPr>
          <p:cNvPr id="4" name="Прямоугольник 3"/>
          <p:cNvSpPr/>
          <p:nvPr/>
        </p:nvSpPr>
        <p:spPr>
          <a:xfrm>
            <a:off x="522164" y="657385"/>
            <a:ext cx="9885193" cy="2123658"/>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Среднемесячная номинальная начисленная заработная плата учителей</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выросла по отношению к 2021 году на 14,7 %, к 2019 году на 40,6 % </a:t>
            </a:r>
            <a:r>
              <a:rPr lang="ru-RU" sz="1200" dirty="0" smtClean="0">
                <a:latin typeface="Arial" panose="020B0604020202020204" pitchFamily="34" charset="0"/>
                <a:cs typeface="Arial" panose="020B0604020202020204" pitchFamily="34" charset="0"/>
              </a:rPr>
              <a:t>и </a:t>
            </a:r>
            <a:r>
              <a:rPr lang="ru-RU" sz="1200" dirty="0">
                <a:latin typeface="Arial" panose="020B0604020202020204" pitchFamily="34" charset="0"/>
                <a:cs typeface="Arial" panose="020B0604020202020204" pitchFamily="34" charset="0"/>
              </a:rPr>
              <a:t>составила 41 273,0 рубля. </a:t>
            </a:r>
          </a:p>
          <a:p>
            <a:pPr indent="457200" algn="just"/>
            <a:r>
              <a:rPr lang="ru-RU" sz="1200" dirty="0">
                <a:latin typeface="Arial" panose="020B0604020202020204" pitchFamily="34" charset="0"/>
                <a:cs typeface="Arial" panose="020B0604020202020204" pitchFamily="34" charset="0"/>
              </a:rPr>
              <a:t>Самая высокая заработная плата у учителей Новоусманского (44,8 тыс. руб.), </a:t>
            </a:r>
            <a:r>
              <a:rPr lang="ru-RU" sz="1200" dirty="0" err="1">
                <a:latin typeface="Arial" panose="020B0604020202020204" pitchFamily="34" charset="0"/>
                <a:cs typeface="Arial" panose="020B0604020202020204" pitchFamily="34" charset="0"/>
              </a:rPr>
              <a:t>Рамонского</a:t>
            </a:r>
            <a:r>
              <a:rPr lang="ru-RU" sz="1200" dirty="0">
                <a:latin typeface="Arial" panose="020B0604020202020204" pitchFamily="34" charset="0"/>
                <a:cs typeface="Arial" panose="020B0604020202020204" pitchFamily="34" charset="0"/>
              </a:rPr>
              <a:t> (44,5 тыс. руб.), Каширского (42,5 тыс. руб.), Хохольского (42,4 тыс. руб.), </a:t>
            </a:r>
            <a:r>
              <a:rPr lang="ru-RU" sz="1200" dirty="0" err="1">
                <a:latin typeface="Arial" panose="020B0604020202020204" pitchFamily="34" charset="0"/>
                <a:cs typeface="Arial" panose="020B0604020202020204" pitchFamily="34" charset="0"/>
              </a:rPr>
              <a:t>Острогожского</a:t>
            </a:r>
            <a:r>
              <a:rPr lang="ru-RU" sz="1200" dirty="0">
                <a:latin typeface="Arial" panose="020B0604020202020204" pitchFamily="34" charset="0"/>
                <a:cs typeface="Arial" panose="020B0604020202020204" pitchFamily="34" charset="0"/>
              </a:rPr>
              <a:t> (42,3 тыс. руб.) муниципальных районов и городского округа г. Воронеж (42,9 тыс. руб.). </a:t>
            </a:r>
          </a:p>
          <a:p>
            <a:pPr indent="457200" algn="just"/>
            <a:r>
              <a:rPr lang="ru-RU" sz="1200" dirty="0">
                <a:latin typeface="Arial" panose="020B0604020202020204" pitchFamily="34" charset="0"/>
                <a:cs typeface="Arial" panose="020B0604020202020204" pitchFamily="34" charset="0"/>
              </a:rPr>
              <a:t>Наименьшая заработная плата – в Грибановском (36,9 тыс. руб.),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(37,1 тыс. руб.),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(37,2 тыс. руб.), Каменском (37,9 тыс. руб.) муниципальных районах.  </a:t>
            </a:r>
          </a:p>
          <a:p>
            <a:pPr indent="457200" algn="just"/>
            <a:r>
              <a:rPr lang="ru-RU" sz="1200" dirty="0">
                <a:latin typeface="Arial" panose="020B0604020202020204" pitchFamily="34" charset="0"/>
                <a:cs typeface="Arial" panose="020B0604020202020204" pitchFamily="34" charset="0"/>
              </a:rPr>
              <a:t> По сравнению с предыдущим годом положительная динамика отмечается во всех муниципальных образованиях. Наиболее существенная –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(120,6 %), Хохольском (118,1 %), Павловском (117,9 %),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(117,1 %)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(117,9 %).</a:t>
            </a:r>
          </a:p>
          <a:p>
            <a:pPr indent="457200" algn="just" fontAlgn="base"/>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2781362" y="2596527"/>
            <a:ext cx="5346700" cy="415498"/>
          </a:xfrm>
          <a:prstGeom prst="rect">
            <a:avLst/>
          </a:prstGeom>
        </p:spPr>
        <p:txBody>
          <a:bodyPr>
            <a:spAutoFit/>
          </a:bodyPr>
          <a:lstStyle/>
          <a:p>
            <a:pPr algn="ctr"/>
            <a:r>
              <a:rPr lang="ru-RU" sz="1050" b="1" i="1" dirty="0" smtClean="0">
                <a:latin typeface="Arial" pitchFamily="34" charset="0"/>
                <a:cs typeface="Arial" pitchFamily="34" charset="0"/>
              </a:rPr>
              <a:t>Среднемесячная  номинальная начисленная заработная плата учителей муниципальных общеобразовательных учреждений, </a:t>
            </a:r>
            <a:r>
              <a:rPr lang="ru-RU" sz="1050" b="1" dirty="0" smtClean="0">
                <a:latin typeface="Arial" pitchFamily="34" charset="0"/>
                <a:cs typeface="Arial" pitchFamily="34" charset="0"/>
              </a:rPr>
              <a:t> </a:t>
            </a:r>
            <a:r>
              <a:rPr lang="ru-RU" sz="1050" b="1" i="1" dirty="0" smtClean="0">
                <a:latin typeface="Arial" pitchFamily="34" charset="0"/>
                <a:cs typeface="Arial" pitchFamily="34" charset="0"/>
              </a:rPr>
              <a:t>тыс. рублей</a:t>
            </a:r>
            <a:endParaRPr lang="ru-RU" sz="1050" b="1" i="1" dirty="0"/>
          </a:p>
        </p:txBody>
      </p:sp>
      <p:graphicFrame>
        <p:nvGraphicFramePr>
          <p:cNvPr id="6" name="Диаграмма 5"/>
          <p:cNvGraphicFramePr>
            <a:graphicFrameLocks/>
          </p:cNvGraphicFramePr>
          <p:nvPr>
            <p:extLst>
              <p:ext uri="{D42A27DB-BD31-4B8C-83A1-F6EECF244321}">
                <p14:modId xmlns:p14="http://schemas.microsoft.com/office/powerpoint/2010/main" xmlns="" val="2280398536"/>
              </p:ext>
            </p:extLst>
          </p:nvPr>
        </p:nvGraphicFramePr>
        <p:xfrm>
          <a:off x="315041" y="3037988"/>
          <a:ext cx="10081119"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22164" y="5735713"/>
            <a:ext cx="9865096" cy="1018420"/>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fontAlgn="base"/>
            <a:r>
              <a:rPr lang="ru-RU" sz="1200" dirty="0" smtClean="0">
                <a:latin typeface="Arial" panose="020B0604020202020204" pitchFamily="34" charset="0"/>
                <a:cs typeface="Arial" panose="020B0604020202020204" pitchFamily="34" charset="0"/>
              </a:rPr>
              <a:t>С </a:t>
            </a:r>
            <a:r>
              <a:rPr lang="ru-RU" sz="1200" dirty="0">
                <a:latin typeface="Arial" panose="020B0604020202020204" pitchFamily="34" charset="0"/>
                <a:cs typeface="Arial" panose="020B0604020202020204" pitchFamily="34" charset="0"/>
              </a:rPr>
              <a:t>целью повышения эффективности деятельности </a:t>
            </a:r>
            <a:r>
              <a:rPr lang="ru-RU" sz="1200" b="1" i="1" dirty="0">
                <a:latin typeface="Arial" panose="020B0604020202020204" pitchFamily="34" charset="0"/>
                <a:cs typeface="Arial" panose="020B0604020202020204" pitchFamily="34" charset="0"/>
              </a:rPr>
              <a:t>органам местного самоуправления рекомендуется </a:t>
            </a:r>
            <a:r>
              <a:rPr lang="ru-RU" sz="1200" dirty="0">
                <a:latin typeface="Arial" panose="020B0604020202020204" pitchFamily="34" charset="0"/>
                <a:cs typeface="Arial" panose="020B0604020202020204" pitchFamily="34" charset="0"/>
              </a:rPr>
              <a:t>проанализировать штатные расписания муниципальных образовательных организаций и, при необходимости, провести оптимизацию сети. Кроме того, необходимо обратить особое внимание на корректность заполнения форм федерального статистического наблюдения (П-4, ЗП-образование) и информации, направляемой в территориальный орган государственной статистики Воронежской области.</a:t>
            </a:r>
          </a:p>
          <a:p>
            <a:pPr indent="457200" algn="just" fontAlgn="base">
              <a:lnSpc>
                <a:spcPct val="110000"/>
              </a:lnSpc>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6790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28</a:t>
            </a:fld>
            <a:endParaRPr lang="ru-RU" dirty="0"/>
          </a:p>
        </p:txBody>
      </p:sp>
      <p:sp>
        <p:nvSpPr>
          <p:cNvPr id="3" name="Прямоугольник 2"/>
          <p:cNvSpPr/>
          <p:nvPr/>
        </p:nvSpPr>
        <p:spPr>
          <a:xfrm>
            <a:off x="522164" y="763787"/>
            <a:ext cx="9829092" cy="1941750"/>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Среднемесячная номинальная начисленная заработная плата работников муниципальных учреждений культуры </a:t>
            </a:r>
            <a:r>
              <a:rPr lang="ru-RU" sz="1200" dirty="0">
                <a:latin typeface="Arial" panose="020B0604020202020204" pitchFamily="34" charset="0"/>
                <a:cs typeface="Arial" panose="020B0604020202020204" pitchFamily="34" charset="0"/>
              </a:rPr>
              <a:t>увеличилась по отношению к 2021 году на 14,6 %, к 2019 году – на 26,6 % и составила 33 625 руб.</a:t>
            </a:r>
          </a:p>
          <a:p>
            <a:pPr indent="457200" algn="just"/>
            <a:r>
              <a:rPr lang="ru-RU" sz="1200" dirty="0">
                <a:latin typeface="Arial" panose="020B0604020202020204" pitchFamily="34" charset="0"/>
                <a:cs typeface="Arial" panose="020B0604020202020204" pitchFamily="34" charset="0"/>
              </a:rPr>
              <a:t>На 2022 год было запланировано достижение значения средней заработной платы работников учреждений культуры на уровне планового среднемесячного дохода от трудовой деятельности 36 532 руб., в том числе для муниципальных учреждений культуры </a:t>
            </a:r>
            <a:r>
              <a:rPr lang="ru-RU" sz="1200" dirty="0" smtClean="0">
                <a:latin typeface="Arial" panose="020B0604020202020204" pitchFamily="34" charset="0"/>
                <a:cs typeface="Arial" panose="020B0604020202020204" pitchFamily="34" charset="0"/>
              </a:rPr>
              <a:t>32951,9 </a:t>
            </a:r>
            <a:r>
              <a:rPr lang="ru-RU" sz="1200" dirty="0">
                <a:latin typeface="Arial" panose="020B0604020202020204" pitchFamily="34" charset="0"/>
                <a:cs typeface="Arial" panose="020B0604020202020204" pitchFamily="34" charset="0"/>
              </a:rPr>
              <a:t>руб.</a:t>
            </a:r>
          </a:p>
          <a:p>
            <a:pPr indent="457200" algn="just"/>
            <a:r>
              <a:rPr lang="ru-RU" sz="1200" dirty="0">
                <a:latin typeface="Arial" panose="020B0604020202020204" pitchFamily="34" charset="0"/>
                <a:cs typeface="Arial" panose="020B0604020202020204" pitchFamily="34" charset="0"/>
              </a:rPr>
              <a:t>По итогам года целевой показатель повышения оплаты труда данной категории работников выполнен всеми муниципальными образованиями. </a:t>
            </a:r>
          </a:p>
          <a:p>
            <a:pPr indent="457200" algn="just"/>
            <a:r>
              <a:rPr lang="ru-RU" sz="1200" dirty="0">
                <a:latin typeface="Arial" panose="020B0604020202020204" pitchFamily="34" charset="0"/>
                <a:cs typeface="Arial" panose="020B0604020202020204" pitchFamily="34" charset="0"/>
              </a:rPr>
              <a:t>Наибольший размер заработной платы у работников культуры городских округов г. Воронеж (37,1 тыс. руб.) и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(34,1 тыс. руб.), а также </a:t>
            </a:r>
            <a:r>
              <a:rPr lang="ru-RU" sz="1200" dirty="0" err="1">
                <a:latin typeface="Arial" panose="020B0604020202020204" pitchFamily="34" charset="0"/>
                <a:cs typeface="Arial" panose="020B0604020202020204" pitchFamily="34" charset="0"/>
              </a:rPr>
              <a:t>Ольховатского</a:t>
            </a:r>
            <a:r>
              <a:rPr lang="ru-RU" sz="1200" dirty="0">
                <a:latin typeface="Arial" panose="020B0604020202020204" pitchFamily="34" charset="0"/>
                <a:cs typeface="Arial" panose="020B0604020202020204" pitchFamily="34" charset="0"/>
              </a:rPr>
              <a:t> (34,9 тыс. руб.) муниципального района.   </a:t>
            </a:r>
          </a:p>
          <a:p>
            <a:pPr indent="457200" algn="just">
              <a:lnSpc>
                <a:spcPct val="110000"/>
              </a:lnSpc>
            </a:pPr>
            <a:endParaRPr lang="ru-RU" sz="1200" dirty="0">
              <a:effectLst/>
              <a:latin typeface="Arial" panose="020B0604020202020204" pitchFamily="34" charset="0"/>
              <a:cs typeface="Arial" panose="020B0604020202020204" pitchFamily="34" charset="0"/>
            </a:endParaRPr>
          </a:p>
        </p:txBody>
      </p:sp>
      <p:sp>
        <p:nvSpPr>
          <p:cNvPr id="4" name="Прямоугольник 3"/>
          <p:cNvSpPr/>
          <p:nvPr/>
        </p:nvSpPr>
        <p:spPr>
          <a:xfrm>
            <a:off x="2538388" y="2764505"/>
            <a:ext cx="5451855" cy="415498"/>
          </a:xfrm>
          <a:prstGeom prst="rect">
            <a:avLst/>
          </a:prstGeom>
        </p:spPr>
        <p:txBody>
          <a:bodyPr wrap="square">
            <a:spAutoFit/>
          </a:bodyPr>
          <a:lstStyle/>
          <a:p>
            <a:pPr algn="ctr" defTabSz="983338"/>
            <a:r>
              <a:rPr lang="ru-RU" sz="1050" b="1" i="1" dirty="0">
                <a:solidFill>
                  <a:prstClr val="black"/>
                </a:solidFill>
                <a:latin typeface="Arial" pitchFamily="34" charset="0"/>
                <a:cs typeface="Arial" pitchFamily="34" charset="0"/>
              </a:rPr>
              <a:t>Среднемесячная номинальная начисленная заработная плата работников муниципальных учреждений культуры</a:t>
            </a:r>
            <a:r>
              <a:rPr lang="ru-RU" sz="1050" dirty="0">
                <a:solidFill>
                  <a:prstClr val="black"/>
                </a:solidFill>
                <a:latin typeface="Arial" pitchFamily="34" charset="0"/>
                <a:cs typeface="Arial" pitchFamily="34" charset="0"/>
              </a:rPr>
              <a:t>  </a:t>
            </a:r>
            <a:r>
              <a:rPr lang="ru-RU" sz="1050" b="1" i="1" dirty="0">
                <a:solidFill>
                  <a:prstClr val="black"/>
                </a:solidFill>
                <a:latin typeface="Arial" pitchFamily="34" charset="0"/>
                <a:cs typeface="Arial" pitchFamily="34" charset="0"/>
              </a:rPr>
              <a:t>и искусства</a:t>
            </a:r>
            <a:r>
              <a:rPr lang="ru-RU" sz="1050" dirty="0">
                <a:solidFill>
                  <a:prstClr val="black"/>
                </a:solidFill>
                <a:latin typeface="Arial" pitchFamily="34" charset="0"/>
                <a:cs typeface="Arial" pitchFamily="34" charset="0"/>
              </a:rPr>
              <a:t>, </a:t>
            </a:r>
            <a:r>
              <a:rPr lang="ru-RU" sz="1050" b="1" i="1" dirty="0">
                <a:solidFill>
                  <a:prstClr val="black"/>
                </a:solidFill>
                <a:latin typeface="Arial" pitchFamily="34" charset="0"/>
                <a:cs typeface="Arial" pitchFamily="34" charset="0"/>
              </a:rPr>
              <a:t>тыс.руб.</a:t>
            </a:r>
            <a:endParaRPr lang="ru-RU" sz="1050" b="1" i="1" dirty="0">
              <a:solidFill>
                <a:prstClr val="black"/>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2287013949"/>
              </p:ext>
            </p:extLst>
          </p:nvPr>
        </p:nvGraphicFramePr>
        <p:xfrm>
          <a:off x="342144" y="3420591"/>
          <a:ext cx="10009112" cy="3785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34357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dirty="0"/>
          </a:p>
        </p:txBody>
      </p:sp>
      <p:sp>
        <p:nvSpPr>
          <p:cNvPr id="3" name="Прямоугольник 2"/>
          <p:cNvSpPr/>
          <p:nvPr/>
        </p:nvSpPr>
        <p:spPr>
          <a:xfrm>
            <a:off x="416415" y="681128"/>
            <a:ext cx="10081120" cy="2569934"/>
          </a:xfrm>
          <a:prstGeom prst="rect">
            <a:avLst/>
          </a:prstGeom>
        </p:spPr>
        <p:txBody>
          <a:bodyPr wrap="square">
            <a:spAutoFit/>
          </a:bodyPr>
          <a:lstStyle/>
          <a:p>
            <a:pPr indent="457200" algn="just"/>
            <a:r>
              <a:rPr lang="ru-RU" sz="1150" dirty="0">
                <a:latin typeface="Arial" panose="020B0604020202020204" pitchFamily="34" charset="0"/>
                <a:cs typeface="Arial" panose="020B0604020202020204" pitchFamily="34" charset="0"/>
              </a:rPr>
              <a:t>В 2022 году размер </a:t>
            </a:r>
            <a:r>
              <a:rPr lang="ru-RU" sz="1150" b="1" i="1" dirty="0">
                <a:latin typeface="Arial" panose="020B0604020202020204" pitchFamily="34" charset="0"/>
                <a:cs typeface="Arial" panose="020B0604020202020204" pitchFamily="34" charset="0"/>
              </a:rPr>
              <a:t>среднемесячной начисленной заработной платы работников муниципальных учреждений физической культуры и спорта</a:t>
            </a:r>
            <a:r>
              <a:rPr lang="ru-RU" sz="1150" dirty="0">
                <a:latin typeface="Arial" panose="020B0604020202020204" pitchFamily="34" charset="0"/>
                <a:cs typeface="Arial" panose="020B0604020202020204" pitchFamily="34" charset="0"/>
              </a:rPr>
              <a:t> уменьшился по отношению к 2021 году на 3,1 % и составил 22 037 руб. По отношению к 2019 году значение показателя увеличилось на 16,7 %.</a:t>
            </a:r>
          </a:p>
          <a:p>
            <a:pPr indent="457200" algn="just"/>
            <a:r>
              <a:rPr lang="ru-RU" sz="1150" dirty="0">
                <a:latin typeface="Arial" panose="020B0604020202020204" pitchFamily="34" charset="0"/>
                <a:cs typeface="Arial" panose="020B0604020202020204" pitchFamily="34" charset="0"/>
              </a:rPr>
              <a:t>При расчете показателя по итогам 2020-2022 годов учитывались учреждения физической культуры и спорта муниципальной формы собственности, финансируемые по разделу 1100 «Физическая культура и спорт» бюджетной классификации Российской Федерации (учреждения дополнительного образования не учитывались). В 6 муниципальных образованиях региона такие учреждения отсутствуют.</a:t>
            </a:r>
          </a:p>
          <a:p>
            <a:pPr indent="457200" algn="just"/>
            <a:r>
              <a:rPr lang="ru-RU" sz="1150" dirty="0">
                <a:latin typeface="Arial" panose="020B0604020202020204" pitchFamily="34" charset="0"/>
                <a:cs typeface="Arial" panose="020B0604020202020204" pitchFamily="34" charset="0"/>
              </a:rPr>
              <a:t>Наибольший размер среднемесячной заработной платы работников физической культуры и спорта по-прежнему отмечается в Каменском (45,3 тыс. руб.), Бобровском (36,6 тыс. руб.), </a:t>
            </a:r>
            <a:r>
              <a:rPr lang="ru-RU" sz="1150" dirty="0" err="1">
                <a:latin typeface="Arial" panose="020B0604020202020204" pitchFamily="34" charset="0"/>
                <a:cs typeface="Arial" panose="020B0604020202020204" pitchFamily="34" charset="0"/>
              </a:rPr>
              <a:t>Репьёвском</a:t>
            </a:r>
            <a:r>
              <a:rPr lang="ru-RU" sz="1150" dirty="0">
                <a:latin typeface="Arial" panose="020B0604020202020204" pitchFamily="34" charset="0"/>
                <a:cs typeface="Arial" panose="020B0604020202020204" pitchFamily="34" charset="0"/>
              </a:rPr>
              <a:t> (33,9 тыс. руб.), </a:t>
            </a:r>
            <a:r>
              <a:rPr lang="ru-RU" sz="1150" dirty="0" err="1">
                <a:latin typeface="Arial" panose="020B0604020202020204" pitchFamily="34" charset="0"/>
                <a:cs typeface="Arial" panose="020B0604020202020204" pitchFamily="34" charset="0"/>
              </a:rPr>
              <a:t>Рамонском</a:t>
            </a:r>
            <a:r>
              <a:rPr lang="ru-RU" sz="1150" dirty="0">
                <a:latin typeface="Arial" panose="020B0604020202020204" pitchFamily="34" charset="0"/>
                <a:cs typeface="Arial" panose="020B0604020202020204" pitchFamily="34" charset="0"/>
              </a:rPr>
              <a:t> (31,1 тыс. руб.) муниципальных </a:t>
            </a:r>
            <a:r>
              <a:rPr lang="ru-RU" sz="1150" dirty="0" smtClean="0">
                <a:latin typeface="Arial" panose="020B0604020202020204" pitchFamily="34" charset="0"/>
                <a:cs typeface="Arial" panose="020B0604020202020204" pitchFamily="34" charset="0"/>
              </a:rPr>
              <a:t>районах, а также в </a:t>
            </a:r>
            <a:r>
              <a:rPr lang="ru-RU" sz="1150" dirty="0">
                <a:latin typeface="Arial" panose="020B0604020202020204" pitchFamily="34" charset="0"/>
                <a:cs typeface="Arial" panose="020B0604020202020204" pitchFamily="34" charset="0"/>
              </a:rPr>
              <a:t>городских округах </a:t>
            </a:r>
            <a:r>
              <a:rPr lang="ru-RU" sz="1150" dirty="0" smtClean="0">
                <a:latin typeface="Arial" panose="020B0604020202020204" pitchFamily="34" charset="0"/>
                <a:cs typeface="Arial" panose="020B0604020202020204" pitchFamily="34" charset="0"/>
              </a:rPr>
              <a:t>г. </a:t>
            </a:r>
            <a:r>
              <a:rPr lang="ru-RU" sz="1150" dirty="0" err="1" smtClean="0">
                <a:latin typeface="Arial" panose="020B0604020202020204" pitchFamily="34" charset="0"/>
                <a:cs typeface="Arial" panose="020B0604020202020204" pitchFamily="34" charset="0"/>
              </a:rPr>
              <a:t>Нововоронеж</a:t>
            </a:r>
            <a:r>
              <a:rPr lang="ru-RU" sz="1150" dirty="0" smtClean="0">
                <a:latin typeface="Arial" panose="020B0604020202020204" pitchFamily="34" charset="0"/>
                <a:cs typeface="Arial" panose="020B0604020202020204" pitchFamily="34" charset="0"/>
              </a:rPr>
              <a:t> </a:t>
            </a:r>
            <a:r>
              <a:rPr lang="ru-RU" sz="1150" dirty="0">
                <a:latin typeface="Arial" panose="020B0604020202020204" pitchFamily="34" charset="0"/>
                <a:cs typeface="Arial" panose="020B0604020202020204" pitchFamily="34" charset="0"/>
              </a:rPr>
              <a:t>(34,3 тыс. руб</a:t>
            </a:r>
            <a:r>
              <a:rPr lang="ru-RU" sz="1150" dirty="0" smtClean="0">
                <a:latin typeface="Arial" panose="020B0604020202020204" pitchFamily="34" charset="0"/>
                <a:cs typeface="Arial" panose="020B0604020202020204" pitchFamily="34" charset="0"/>
              </a:rPr>
              <a:t>.) и </a:t>
            </a:r>
            <a:r>
              <a:rPr lang="ru-RU" sz="1150" dirty="0">
                <a:latin typeface="Arial" panose="020B0604020202020204" pitchFamily="34" charset="0"/>
                <a:cs typeface="Arial" panose="020B0604020202020204" pitchFamily="34" charset="0"/>
              </a:rPr>
              <a:t>г. Воронеж (</a:t>
            </a:r>
            <a:r>
              <a:rPr lang="ru-RU" sz="1150" dirty="0" smtClean="0">
                <a:latin typeface="Arial" panose="020B0604020202020204" pitchFamily="34" charset="0"/>
                <a:cs typeface="Arial" panose="020B0604020202020204" pitchFamily="34" charset="0"/>
              </a:rPr>
              <a:t>31,9 </a:t>
            </a:r>
            <a:r>
              <a:rPr lang="ru-RU" sz="1150" dirty="0">
                <a:latin typeface="Arial" panose="020B0604020202020204" pitchFamily="34" charset="0"/>
                <a:cs typeface="Arial" panose="020B0604020202020204" pitchFamily="34" charset="0"/>
              </a:rPr>
              <a:t>тыс. руб</a:t>
            </a:r>
            <a:r>
              <a:rPr lang="ru-RU" sz="1150" dirty="0" smtClean="0">
                <a:latin typeface="Arial" panose="020B0604020202020204" pitchFamily="34" charset="0"/>
                <a:cs typeface="Arial" panose="020B0604020202020204" pitchFamily="34" charset="0"/>
              </a:rPr>
              <a:t>.).</a:t>
            </a:r>
            <a:endParaRPr lang="ru-RU" sz="1150" dirty="0">
              <a:latin typeface="Arial" panose="020B0604020202020204" pitchFamily="34" charset="0"/>
              <a:cs typeface="Arial" panose="020B0604020202020204" pitchFamily="34" charset="0"/>
            </a:endParaRPr>
          </a:p>
          <a:p>
            <a:pPr indent="457200" algn="just"/>
            <a:r>
              <a:rPr lang="ru-RU" sz="1150" dirty="0">
                <a:latin typeface="Arial" panose="020B0604020202020204" pitchFamily="34" charset="0"/>
                <a:cs typeface="Arial" panose="020B0604020202020204" pitchFamily="34" charset="0"/>
              </a:rPr>
              <a:t>Самая низкая заработная плата – в Кантемировском (17,3 тыс. руб.) и </a:t>
            </a:r>
            <a:r>
              <a:rPr lang="ru-RU" sz="1150" dirty="0" err="1">
                <a:latin typeface="Arial" panose="020B0604020202020204" pitchFamily="34" charset="0"/>
                <a:cs typeface="Arial" panose="020B0604020202020204" pitchFamily="34" charset="0"/>
              </a:rPr>
              <a:t>Бутурлиновском</a:t>
            </a:r>
            <a:r>
              <a:rPr lang="ru-RU" sz="1150" dirty="0">
                <a:latin typeface="Arial" panose="020B0604020202020204" pitchFamily="34" charset="0"/>
                <a:cs typeface="Arial" panose="020B0604020202020204" pitchFamily="34" charset="0"/>
              </a:rPr>
              <a:t> (</a:t>
            </a:r>
            <a:r>
              <a:rPr lang="ru-RU" sz="1150" dirty="0" smtClean="0">
                <a:latin typeface="Arial" panose="020B0604020202020204" pitchFamily="34" charset="0"/>
                <a:cs typeface="Arial" panose="020B0604020202020204" pitchFamily="34" charset="0"/>
              </a:rPr>
              <a:t>19,4 </a:t>
            </a:r>
            <a:r>
              <a:rPr lang="ru-RU" sz="1150" dirty="0">
                <a:latin typeface="Arial" panose="020B0604020202020204" pitchFamily="34" charset="0"/>
                <a:cs typeface="Arial" panose="020B0604020202020204" pitchFamily="34" charset="0"/>
              </a:rPr>
              <a:t>тыс. руб.) муниципальных районах.</a:t>
            </a:r>
          </a:p>
          <a:p>
            <a:pPr indent="457200" algn="just"/>
            <a:r>
              <a:rPr lang="ru-RU" sz="1150" dirty="0">
                <a:latin typeface="Arial" panose="020B0604020202020204" pitchFamily="34" charset="0"/>
                <a:cs typeface="Arial" panose="020B0604020202020204" pitchFamily="34" charset="0"/>
              </a:rPr>
              <a:t>Рост заработной платы произошел во всех муниципальных образованиях, за исключением Кантемировского и Семилукского </a:t>
            </a:r>
            <a:r>
              <a:rPr lang="ru-RU" sz="1150" dirty="0" smtClean="0">
                <a:latin typeface="Arial" panose="020B0604020202020204" pitchFamily="34" charset="0"/>
                <a:cs typeface="Arial" panose="020B0604020202020204" pitchFamily="34" charset="0"/>
              </a:rPr>
              <a:t>районов</a:t>
            </a:r>
            <a:r>
              <a:rPr lang="ru-RU" sz="1150" dirty="0">
                <a:latin typeface="Arial" panose="020B0604020202020204" pitchFamily="34" charset="0"/>
                <a:cs typeface="Arial" panose="020B0604020202020204" pitchFamily="34" charset="0"/>
              </a:rPr>
              <a:t>, в которых отмечается снижение заработной платы на 21,8 % и 1,8 % соответственно.</a:t>
            </a:r>
          </a:p>
          <a:p>
            <a:pPr indent="457200" algn="just"/>
            <a:r>
              <a:rPr lang="ru-RU" sz="1150" dirty="0">
                <a:latin typeface="Arial" panose="020B0604020202020204" pitchFamily="34" charset="0"/>
                <a:cs typeface="Arial" panose="020B0604020202020204" pitchFamily="34" charset="0"/>
              </a:rPr>
              <a:t>Наибольший рост заработной платы отмечается в </a:t>
            </a:r>
            <a:r>
              <a:rPr lang="ru-RU" sz="1150" dirty="0" err="1">
                <a:latin typeface="Arial" panose="020B0604020202020204" pitchFamily="34" charset="0"/>
                <a:cs typeface="Arial" panose="020B0604020202020204" pitchFamily="34" charset="0"/>
              </a:rPr>
              <a:t>Рамонском</a:t>
            </a:r>
            <a:r>
              <a:rPr lang="ru-RU" sz="1150" dirty="0">
                <a:latin typeface="Arial" panose="020B0604020202020204" pitchFamily="34" charset="0"/>
                <a:cs typeface="Arial" panose="020B0604020202020204" pitchFamily="34" charset="0"/>
              </a:rPr>
              <a:t> (130,8 %) и Хохольском (130,0 %) районах.   </a:t>
            </a:r>
          </a:p>
          <a:p>
            <a:pPr indent="457200" algn="just" fontAlgn="base">
              <a:spcAft>
                <a:spcPts val="0"/>
              </a:spcAft>
            </a:pPr>
            <a:endParaRPr lang="ru-RU" sz="115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2394371" y="3077101"/>
            <a:ext cx="6125207" cy="415498"/>
          </a:xfrm>
          <a:prstGeom prst="rect">
            <a:avLst/>
          </a:prstGeom>
        </p:spPr>
        <p:txBody>
          <a:bodyPr wrap="square">
            <a:spAutoFit/>
          </a:bodyPr>
          <a:lstStyle/>
          <a:p>
            <a:pPr algn="ctr"/>
            <a:r>
              <a:rPr lang="ru-RU" sz="1050" b="1" i="1" dirty="0" smtClean="0">
                <a:latin typeface="Arial" pitchFamily="34" charset="0"/>
                <a:cs typeface="Times New Roman" pitchFamily="18" charset="0"/>
              </a:rPr>
              <a:t>Среднемесячная номинальная начисленная заработная плата работников муниципальных учреждений физической культуры и спорта в 2022 году</a:t>
            </a:r>
            <a:r>
              <a:rPr lang="ru-RU" sz="1050" dirty="0" smtClean="0">
                <a:latin typeface="Arial" pitchFamily="34" charset="0"/>
                <a:cs typeface="Times New Roman" pitchFamily="18" charset="0"/>
              </a:rPr>
              <a:t>, </a:t>
            </a:r>
            <a:r>
              <a:rPr lang="ru-RU" sz="1050" b="1" i="1" dirty="0" smtClean="0">
                <a:latin typeface="Arial" pitchFamily="34" charset="0"/>
                <a:cs typeface="Times New Roman" pitchFamily="18" charset="0"/>
              </a:rPr>
              <a:t>тыс.руб.</a:t>
            </a:r>
            <a:endParaRPr lang="ru-RU" sz="1050" b="1" i="1" dirty="0"/>
          </a:p>
        </p:txBody>
      </p:sp>
      <p:graphicFrame>
        <p:nvGraphicFramePr>
          <p:cNvPr id="5" name="Диаграмма 4"/>
          <p:cNvGraphicFramePr>
            <a:graphicFrameLocks/>
          </p:cNvGraphicFramePr>
          <p:nvPr>
            <p:extLst>
              <p:ext uri="{D42A27DB-BD31-4B8C-83A1-F6EECF244321}">
                <p14:modId xmlns:p14="http://schemas.microsoft.com/office/powerpoint/2010/main" xmlns="" val="2996494983"/>
              </p:ext>
            </p:extLst>
          </p:nvPr>
        </p:nvGraphicFramePr>
        <p:xfrm>
          <a:off x="334464" y="3442807"/>
          <a:ext cx="1008112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06140" y="6163151"/>
            <a:ext cx="10081120" cy="1015663"/>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dirty="0">
                <a:latin typeface="Arial" panose="020B0604020202020204" pitchFamily="34" charset="0"/>
                <a:cs typeface="Arial" panose="020B0604020202020204" pitchFamily="34" charset="0"/>
              </a:rPr>
              <a:t>В целях обеспечения положительной динамики по дальнейшему повышению заработной платы работников бюджетной сферы и реального сектора экономики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совершенствовать действующие в муниципальных учреждениях системы оплаты труда, в том числе обеспечивать контроль за сохранением достигнутого уровня оплаты труда отдельных категорий работников бюджетной сферы в соответствии с указами Президента Российской Федерации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54239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47666" y="351606"/>
            <a:ext cx="9948946" cy="672295"/>
          </a:xfrm>
        </p:spPr>
        <p:txBody>
          <a:bodyPr>
            <a:normAutofit/>
          </a:bodyPr>
          <a:lstStyle/>
          <a:p>
            <a:r>
              <a:rPr lang="ru-RU" sz="1600" b="1" i="1" dirty="0" smtClean="0">
                <a:latin typeface="Arial" pitchFamily="34" charset="0"/>
                <a:cs typeface="Arial" pitchFamily="34" charset="0"/>
              </a:rPr>
              <a:t>Общая информация </a:t>
            </a:r>
            <a:br>
              <a:rPr lang="ru-RU" sz="1600" b="1" i="1" dirty="0" smtClean="0">
                <a:latin typeface="Arial" pitchFamily="34" charset="0"/>
                <a:cs typeface="Arial" pitchFamily="34" charset="0"/>
              </a:rPr>
            </a:br>
            <a:r>
              <a:rPr lang="ru-RU" sz="1600" b="1" i="1" dirty="0" smtClean="0">
                <a:latin typeface="Arial" pitchFamily="34" charset="0"/>
                <a:cs typeface="Arial" pitchFamily="34" charset="0"/>
              </a:rPr>
              <a:t>о </a:t>
            </a:r>
            <a:r>
              <a:rPr lang="ru-RU" sz="1600" b="1" i="1" dirty="0">
                <a:latin typeface="Arial" pitchFamily="34" charset="0"/>
                <a:cs typeface="Arial" pitchFamily="34" charset="0"/>
              </a:rPr>
              <a:t>городских округах </a:t>
            </a:r>
            <a:r>
              <a:rPr lang="ru-RU" sz="1600" b="1" i="1" dirty="0" smtClean="0">
                <a:latin typeface="Arial" pitchFamily="34" charset="0"/>
                <a:cs typeface="Arial" pitchFamily="34" charset="0"/>
              </a:rPr>
              <a:t>и муниципальных районах Воронежской области</a:t>
            </a:r>
          </a:p>
        </p:txBody>
      </p:sp>
      <p:sp>
        <p:nvSpPr>
          <p:cNvPr id="7" name="Номер слайда 6"/>
          <p:cNvSpPr>
            <a:spLocks noGrp="1"/>
          </p:cNvSpPr>
          <p:nvPr>
            <p:ph type="sldNum" sz="quarter" idx="12"/>
          </p:nvPr>
        </p:nvSpPr>
        <p:spPr>
          <a:xfrm>
            <a:off x="8020069" y="7088707"/>
            <a:ext cx="2570548" cy="472556"/>
          </a:xfrm>
        </p:spPr>
        <p:txBody>
          <a:bodyPr/>
          <a:lstStyle/>
          <a:p>
            <a:pPr>
              <a:defRPr/>
            </a:pPr>
            <a:fld id="{99C1678C-9102-495D-8EE9-2E495FEA114C}" type="slidenum">
              <a:rPr lang="ru-RU" smtClean="0"/>
              <a:pPr>
                <a:defRPr/>
              </a:pPr>
              <a:t>3</a:t>
            </a:fld>
            <a:endParaRPr lang="ru-RU" dirty="0"/>
          </a:p>
        </p:txBody>
      </p:sp>
      <p:graphicFrame>
        <p:nvGraphicFramePr>
          <p:cNvPr id="7428" name="Group 260"/>
          <p:cNvGraphicFramePr>
            <a:graphicFrameLocks noGrp="1"/>
          </p:cNvGraphicFramePr>
          <p:nvPr>
            <p:extLst>
              <p:ext uri="{D42A27DB-BD31-4B8C-83A1-F6EECF244321}">
                <p14:modId xmlns:p14="http://schemas.microsoft.com/office/powerpoint/2010/main" xmlns="" val="847429791"/>
              </p:ext>
            </p:extLst>
          </p:nvPr>
        </p:nvGraphicFramePr>
        <p:xfrm>
          <a:off x="547666" y="1027873"/>
          <a:ext cx="9746443" cy="6214711"/>
        </p:xfrm>
        <a:graphic>
          <a:graphicData uri="http://schemas.openxmlformats.org/drawingml/2006/table">
            <a:tbl>
              <a:tblPr/>
              <a:tblGrid>
                <a:gridCol w="521062">
                  <a:extLst>
                    <a:ext uri="{9D8B030D-6E8A-4147-A177-3AD203B41FA5}">
                      <a16:colId xmlns:a16="http://schemas.microsoft.com/office/drawing/2014/main" xmlns="" val="20000"/>
                    </a:ext>
                  </a:extLst>
                </a:gridCol>
                <a:gridCol w="3138852">
                  <a:extLst>
                    <a:ext uri="{9D8B030D-6E8A-4147-A177-3AD203B41FA5}">
                      <a16:colId xmlns:a16="http://schemas.microsoft.com/office/drawing/2014/main" xmlns="" val="20001"/>
                    </a:ext>
                  </a:extLst>
                </a:gridCol>
                <a:gridCol w="1752882">
                  <a:extLst>
                    <a:ext uri="{9D8B030D-6E8A-4147-A177-3AD203B41FA5}">
                      <a16:colId xmlns:a16="http://schemas.microsoft.com/office/drawing/2014/main" xmlns="" val="20002"/>
                    </a:ext>
                  </a:extLst>
                </a:gridCol>
                <a:gridCol w="1743822">
                  <a:extLst>
                    <a:ext uri="{9D8B030D-6E8A-4147-A177-3AD203B41FA5}">
                      <a16:colId xmlns:a16="http://schemas.microsoft.com/office/drawing/2014/main" xmlns="" val="20003"/>
                    </a:ext>
                  </a:extLst>
                </a:gridCol>
                <a:gridCol w="2589825">
                  <a:extLst>
                    <a:ext uri="{9D8B030D-6E8A-4147-A177-3AD203B41FA5}">
                      <a16:colId xmlns:a16="http://schemas.microsoft.com/office/drawing/2014/main" xmlns="" val="20004"/>
                    </a:ext>
                  </a:extLst>
                </a:gridCol>
              </a:tblGrid>
              <a:tr h="8085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 п\п</a:t>
                      </a:r>
                    </a:p>
                  </a:txBody>
                  <a:tcPr marL="106934" marR="106934" marT="50408" marB="504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Наименование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Среднегодовая численность постоянного населения в отчетном году, тыс.чел.</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Arial" pitchFamily="34" charset="0"/>
                          <a:cs typeface="Arial" pitchFamily="34" charset="0"/>
                        </a:rPr>
                        <a:t>Административный центр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Информация</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о размещении доклада главы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в сети «Интернет» </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(адрес официального сайта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6884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Arial" pitchFamily="34" charset="0"/>
                          <a:cs typeface="Arial" pitchFamily="34" charset="0"/>
                        </a:rPr>
                        <a:t>ГОРОДСКИЕ ОКРУГА</a:t>
                      </a:r>
                    </a:p>
                  </a:txBody>
                  <a:tcPr marL="80201" marR="80201"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tc>
                <a:tc hMerge="1">
                  <a:txBody>
                    <a:bodyPr/>
                    <a:lstStyle/>
                    <a:p>
                      <a:pPr algn="ctr" fontAlgn="t"/>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extLst>
                  <a:ext uri="{0D108BD9-81ED-4DB2-BD59-A6C34878D82A}">
                    <a16:rowId xmlns:a16="http://schemas.microsoft.com/office/drawing/2014/main" xmlns="" val="10001"/>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Борисоглебский городской округ</a:t>
                      </a:r>
                    </a:p>
                  </a:txBody>
                  <a:tcPr marL="80201" marR="80201" marT="0" marB="0" anchor="ctr" horzOverflow="overflow">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69,092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Борисоглебск</a:t>
                      </a:r>
                    </a:p>
                  </a:txBody>
                  <a:tcPr marL="106934" marR="106934" marT="50408" marB="50408"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http://adminborisoglebsk.e-gov36</a:t>
                      </a:r>
                      <a:r>
                        <a:rPr kumimoji="0" lang="ru-RU" sz="1100" b="0" i="0" u="none" strike="noStrike" cap="none" normalizeH="0" baseline="0" dirty="0" smtClean="0">
                          <a:ln>
                            <a:noFill/>
                          </a:ln>
                          <a:solidFill>
                            <a:schemeClr val="tx1"/>
                          </a:solidFill>
                          <a:effectLst/>
                          <a:latin typeface="Arial" pitchFamily="34" charset="0"/>
                          <a:cs typeface="Arial" pitchFamily="34" charset="0"/>
                        </a:rPr>
                        <a:t>.</a:t>
                      </a:r>
                      <a:r>
                        <a:rPr kumimoji="0" lang="en-US" sz="1100" b="0" i="0" u="none" strike="noStrike" cap="none" normalizeH="0" baseline="0" dirty="0" err="1" smtClean="0">
                          <a:ln>
                            <a:noFill/>
                          </a:ln>
                          <a:solidFill>
                            <a:schemeClr val="tx1"/>
                          </a:solidFill>
                          <a:effectLst/>
                          <a:latin typeface="Arial" pitchFamily="34" charset="0"/>
                          <a:cs typeface="Arial" pitchFamily="34" charset="0"/>
                        </a:rPr>
                        <a: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R w="2857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xmlns="" val="10002"/>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Городской округ город  Воронеж</a:t>
                      </a:r>
                    </a:p>
                  </a:txBody>
                  <a:tcPr marL="80201" marR="80201" marT="0" marB="0" anchor="ctr" horzOverflow="overflow">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fontAlgn="t"/>
                      <a:r>
                        <a:rPr lang="ru-RU" sz="1100" b="0" i="0" u="none" strike="noStrike" dirty="0">
                          <a:solidFill>
                            <a:srgbClr val="000000"/>
                          </a:solidFill>
                          <a:effectLst/>
                          <a:latin typeface="Arial" panose="020B0604020202020204" pitchFamily="34" charset="0"/>
                          <a:cs typeface="Arial" panose="020B0604020202020204" pitchFamily="34" charset="0"/>
                        </a:rPr>
                        <a:t>1 </a:t>
                      </a:r>
                      <a:r>
                        <a:rPr lang="ru-RU" sz="1100" b="0" i="0" u="none" strike="noStrike" dirty="0" smtClean="0">
                          <a:solidFill>
                            <a:srgbClr val="000000"/>
                          </a:solidFill>
                          <a:effectLst/>
                          <a:latin typeface="Arial" panose="020B0604020202020204" pitchFamily="34" charset="0"/>
                          <a:cs typeface="Arial" panose="020B0604020202020204" pitchFamily="34" charset="0"/>
                        </a:rPr>
                        <a:t>054,707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Воронеж</a:t>
                      </a:r>
                    </a:p>
                  </a:txBody>
                  <a:tcPr marL="106934" marR="106934" marT="50408" marB="50408"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http://voronezh-city.ru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Городской округ город  Нововоронеж</a:t>
                      </a:r>
                    </a:p>
                  </a:txBody>
                  <a:tcPr marL="80201" marR="80201" marT="0" marB="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30,503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a:t>
                      </a:r>
                      <a:r>
                        <a:rPr kumimoji="0" lang="ru-RU" sz="1100" b="0" i="0" u="none" strike="noStrike" cap="none" normalizeH="0" baseline="0" dirty="0" err="1" smtClean="0">
                          <a:ln>
                            <a:noFill/>
                          </a:ln>
                          <a:solidFill>
                            <a:schemeClr val="tx1"/>
                          </a:solidFill>
                          <a:effectLst/>
                          <a:latin typeface="Arial" pitchFamily="34" charset="0"/>
                          <a:cs typeface="Arial" pitchFamily="34" charset="0"/>
                        </a:rPr>
                        <a:t>Нововоронеж</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http://new-voronezh.ru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26884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1" u="none" strike="noStrike" cap="none" normalizeH="0" baseline="0" dirty="0" smtClean="0">
                          <a:ln>
                            <a:noFill/>
                          </a:ln>
                          <a:solidFill>
                            <a:schemeClr val="tx1"/>
                          </a:solidFill>
                          <a:effectLst/>
                          <a:latin typeface="Arial" pitchFamily="34" charset="0"/>
                          <a:cs typeface="Arial" pitchFamily="34" charset="0"/>
                        </a:rPr>
                        <a:t>МУНИЦИПАЛЬНЫЕ РАЙОНЫ</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a:t>
                      </a:r>
                    </a:p>
                  </a:txBody>
                  <a:tcPr marL="106934" marR="106934" marT="50408" marB="504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Аннинский муниципальный район</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35,622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cs typeface="Arial" pitchFamily="34" charset="0"/>
                        </a:rPr>
                        <a:t>пгт</a:t>
                      </a:r>
                      <a:r>
                        <a:rPr kumimoji="0" lang="ru-RU" sz="1100" b="0" i="0" u="none" strike="noStrike" cap="none" normalizeH="0" baseline="0" dirty="0" smtClean="0">
                          <a:ln>
                            <a:noFill/>
                          </a:ln>
                          <a:solidFill>
                            <a:schemeClr val="tx1"/>
                          </a:solidFill>
                          <a:effectLst/>
                          <a:latin typeface="Arial" pitchFamily="34" charset="0"/>
                          <a:cs typeface="Arial" pitchFamily="34" charset="0"/>
                        </a:rPr>
                        <a:t>. Анна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http://annaraionadm.ru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6"/>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Бобровский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48,974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Бобров</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http://adm-bobrov.ru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7"/>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Богучарский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37,642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Богучар</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http://boguchar.ru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8"/>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4.</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Бутурлиновский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43,340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Бутурлиновка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http://butur-rn.ru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9"/>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5.</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Верхнемамонский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18,394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Верхний Мамон</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http://vermamon.ru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0"/>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6.</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Верхнехавский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22,875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Верхняя Хава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http://vhava.ru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1"/>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7.</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cs typeface="Arial" pitchFamily="34" charset="0"/>
                        </a:rPr>
                        <a:t>Воробьёвский</a:t>
                      </a:r>
                      <a:r>
                        <a:rPr kumimoji="0" lang="ru-RU" sz="1100" b="0" i="0" u="none" strike="noStrike" cap="none" normalizeH="0" baseline="0" dirty="0" smtClean="0">
                          <a:ln>
                            <a:noFill/>
                          </a:ln>
                          <a:solidFill>
                            <a:schemeClr val="tx1"/>
                          </a:solidFill>
                          <a:effectLst/>
                          <a:latin typeface="Arial" pitchFamily="34" charset="0"/>
                          <a:cs typeface="Arial" pitchFamily="34" charset="0"/>
                        </a:rPr>
                        <a:t>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15,075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Воробьёвка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http://vorob-rn.ru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2"/>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8.</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Грибановский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28,633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пгт. Грибановский</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http://gribmsu.ru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3"/>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9.</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Калачеевский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46,814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Калач</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http://adminkalach.ru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4"/>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10.</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Каменский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16,929</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пгт. Каменка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http://kamenka-vrn.ru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5"/>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Кантемировский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31,472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Кантемировка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http://adminknt.ru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6"/>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Каширский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22,986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Каширское</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http://kashir-rn.e-gov</a:t>
                      </a:r>
                      <a:r>
                        <a:rPr kumimoji="0" lang="ru-RU" sz="1100" b="0" i="0" u="none" strike="noStrike" cap="none" normalizeH="0" baseline="0" dirty="0" smtClean="0">
                          <a:ln>
                            <a:noFill/>
                          </a:ln>
                          <a:solidFill>
                            <a:schemeClr val="tx1"/>
                          </a:solidFill>
                          <a:effectLst/>
                          <a:latin typeface="Arial" pitchFamily="34" charset="0"/>
                          <a:cs typeface="Arial" pitchFamily="34" charset="0"/>
                        </a:rPr>
                        <a:t>36.</a:t>
                      </a:r>
                      <a:r>
                        <a:rPr kumimoji="0" lang="en-US" sz="1100" b="0" i="0" u="none" strike="noStrike" cap="none" normalizeH="0" baseline="0" dirty="0" err="1" smtClean="0">
                          <a:ln>
                            <a:noFill/>
                          </a:ln>
                          <a:solidFill>
                            <a:schemeClr val="tx1"/>
                          </a:solidFill>
                          <a:effectLst/>
                          <a:latin typeface="Arial" pitchFamily="34" charset="0"/>
                          <a:cs typeface="Arial" pitchFamily="34" charset="0"/>
                        </a:rPr>
                        <a: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7"/>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Лискинский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96,896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Лиски</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http://liski-adm.ru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8"/>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14.</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Нижнедевицкий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17,791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Нижнедевицк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http://nizhnedevick.ru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9"/>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dirty="0"/>
          </a:p>
        </p:txBody>
      </p:sp>
      <p:sp>
        <p:nvSpPr>
          <p:cNvPr id="3" name="TextBox 2"/>
          <p:cNvSpPr txBox="1"/>
          <p:nvPr/>
        </p:nvSpPr>
        <p:spPr>
          <a:xfrm>
            <a:off x="810196" y="745315"/>
            <a:ext cx="2593531" cy="707886"/>
          </a:xfrm>
          <a:prstGeom prst="rect">
            <a:avLst/>
          </a:prstGeom>
          <a:noFill/>
        </p:spPr>
        <p:txBody>
          <a:bodyPr wrap="none" rtlCol="0">
            <a:spAutoFit/>
          </a:bodyPr>
          <a:lstStyle/>
          <a:p>
            <a:r>
              <a:rPr lang="ru-RU" sz="1600" b="1" i="1" dirty="0" smtClean="0">
                <a:latin typeface="Arial" pitchFamily="34" charset="0"/>
                <a:cs typeface="Arial" pitchFamily="34" charset="0"/>
              </a:rPr>
              <a:t> ОБРАЗОВАНИЕ</a:t>
            </a:r>
          </a:p>
          <a:p>
            <a:endParaRPr lang="ru-RU" sz="1200" b="1" i="1" dirty="0" smtClean="0">
              <a:latin typeface="Arial" pitchFamily="34" charset="0"/>
              <a:cs typeface="Arial" pitchFamily="34" charset="0"/>
            </a:endParaRPr>
          </a:p>
          <a:p>
            <a:r>
              <a:rPr lang="ru-RU" sz="1200" b="1" i="1" dirty="0" smtClean="0">
                <a:latin typeface="Arial" pitchFamily="34" charset="0"/>
                <a:cs typeface="Arial" pitchFamily="34" charset="0"/>
              </a:rPr>
              <a:t> ДОШКОЛЬНОЕ ОБРАЗОВАНИЕ</a:t>
            </a:r>
            <a:endParaRPr lang="ru-RU" sz="1200" b="1" i="1" dirty="0">
              <a:latin typeface="Arial" pitchFamily="34" charset="0"/>
              <a:cs typeface="Arial" pitchFamily="34" charset="0"/>
            </a:endParaRPr>
          </a:p>
        </p:txBody>
      </p:sp>
      <p:sp>
        <p:nvSpPr>
          <p:cNvPr id="5" name="Прямоугольник 4"/>
          <p:cNvSpPr/>
          <p:nvPr/>
        </p:nvSpPr>
        <p:spPr>
          <a:xfrm>
            <a:off x="423207" y="1565765"/>
            <a:ext cx="10081120" cy="1938992"/>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на территории области функционировало 690 образовательных организаций, реализующих программы дошкольного образования, в том числе 15 частных. </a:t>
            </a:r>
          </a:p>
          <a:p>
            <a:pPr indent="457200" algn="just"/>
            <a:r>
              <a:rPr lang="ru-RU" sz="1200" dirty="0">
                <a:latin typeface="Arial" panose="020B0604020202020204" pitchFamily="34" charset="0"/>
                <a:cs typeface="Arial" panose="020B0604020202020204" pitchFamily="34" charset="0"/>
              </a:rPr>
              <a:t>В целях обеспечения доступности дошкольного образования в рамках государственной программы Воронежской области «Развитие образования» реализуются мероприятия по созданию мест для детей в возрасте от 3 до 7 лет, и для детей в возрасте до 3 лет. В 2022 году введены в эксплуатацию и функционируют в штатном режиме 4 детских сада на 640 мест, в 2 детских садах проведен капитальный ремонт. </a:t>
            </a:r>
          </a:p>
          <a:p>
            <a:pPr indent="457200" algn="just"/>
            <a:r>
              <a:rPr lang="ru-RU" sz="1200" dirty="0">
                <a:latin typeface="Arial" panose="020B0604020202020204" pitchFamily="34" charset="0"/>
                <a:cs typeface="Arial" panose="020B0604020202020204" pitchFamily="34" charset="0"/>
              </a:rPr>
              <a:t>В настоящее время в регионе обеспечена и сохраняется на уровне 100 процентов доступность дошкольного образования для детей в возрасте от 3 до 7 лет и в возрасте от 1,5 до 3 лет. </a:t>
            </a:r>
          </a:p>
          <a:p>
            <a:pPr indent="457200" algn="just"/>
            <a:r>
              <a:rPr lang="ru-RU" sz="1200" dirty="0">
                <a:latin typeface="Arial" panose="020B0604020202020204" pitchFamily="34" charset="0"/>
                <a:cs typeface="Arial" panose="020B0604020202020204" pitchFamily="34" charset="0"/>
              </a:rPr>
              <a:t>Численность воспитанников составляет 96 тыс. человек, из них 13 тыс. воспитанников в возрасте до 3 лет. С целью охвата дошкольным образованием </a:t>
            </a:r>
            <a:r>
              <a:rPr lang="ru-RU" sz="1200" dirty="0" smtClean="0">
                <a:latin typeface="Arial" panose="020B0604020202020204" pitchFamily="34" charset="0"/>
                <a:cs typeface="Arial" panose="020B0604020202020204" pitchFamily="34" charset="0"/>
              </a:rPr>
              <a:t>детей </a:t>
            </a:r>
            <a:r>
              <a:rPr lang="ru-RU" sz="1200" dirty="0">
                <a:latin typeface="Arial" panose="020B0604020202020204" pitchFamily="34" charset="0"/>
                <a:cs typeface="Arial" panose="020B0604020202020204" pitchFamily="34" charset="0"/>
              </a:rPr>
              <a:t>в образовательных организациях открыты группы кратковременного пребывания.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511195" y="3703704"/>
            <a:ext cx="3925028" cy="900246"/>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дошкольных образовательных учреждениях, </a:t>
            </a:r>
          </a:p>
          <a:p>
            <a:pPr algn="ctr"/>
            <a:r>
              <a:rPr lang="ru-RU" sz="1050" b="1" i="1" dirty="0" smtClean="0">
                <a:latin typeface="Arial" panose="020B0604020202020204" pitchFamily="34" charset="0"/>
                <a:cs typeface="Arial" panose="020B0604020202020204" pitchFamily="34" charset="0"/>
              </a:rPr>
              <a:t>в общей численности детей в возрасте 1-6 лет,% </a:t>
            </a:r>
            <a:endParaRPr lang="ru-RU" sz="1050" b="1" i="1" dirty="0">
              <a:latin typeface="Arial" panose="020B060402020202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2310621054"/>
              </p:ext>
            </p:extLst>
          </p:nvPr>
        </p:nvGraphicFramePr>
        <p:xfrm>
          <a:off x="544670" y="4603950"/>
          <a:ext cx="3756402" cy="1879104"/>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676891" y="3748953"/>
            <a:ext cx="5750327" cy="1200329"/>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a:t>
            </a:r>
            <a:r>
              <a:rPr lang="ru-RU" sz="1200" dirty="0">
                <a:latin typeface="Arial" panose="020B0604020202020204" pitchFamily="34" charset="0"/>
                <a:cs typeface="Arial" panose="020B0604020202020204" pitchFamily="34" charset="0"/>
              </a:rPr>
              <a:t>увеличилась по отношению к 2021 г. на 3,2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по отношению к 2019 г. на 4,4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74,4 %.</a:t>
            </a:r>
          </a:p>
          <a:p>
            <a:pPr indent="450000"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4626620" y="4716735"/>
            <a:ext cx="5800598" cy="1938992"/>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Наибольшая доля детей, посещающих дошкольные учреждения, - в городских округах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(91,2 %), город Воронеж (82,5 %), а также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(86,4 %),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(77,9 %), Павловском (74,9 %), Бобровском (73,6 %) и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(73,3 %) муниципальных районах.</a:t>
            </a:r>
          </a:p>
          <a:p>
            <a:pPr indent="457200" algn="just"/>
            <a:r>
              <a:rPr lang="ru-RU" sz="1200" dirty="0">
                <a:latin typeface="Arial" panose="020B0604020202020204" pitchFamily="34" charset="0"/>
                <a:cs typeface="Arial" panose="020B0604020202020204" pitchFamily="34" charset="0"/>
              </a:rPr>
              <a:t>Низкий уровень показателя по-прежнему остается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(33,5 %) и Каширском (40,2 %) муниципальных районах.</a:t>
            </a:r>
          </a:p>
          <a:p>
            <a:pPr indent="457200" algn="just"/>
            <a:r>
              <a:rPr lang="ru-RU" sz="1200" dirty="0">
                <a:latin typeface="Arial" panose="020B0604020202020204" pitchFamily="34" charset="0"/>
                <a:cs typeface="Arial" panose="020B0604020202020204" pitchFamily="34" charset="0"/>
              </a:rPr>
              <a:t>В 23 муниципальных образованиях отмечается положительная динамика показателя по отношению к прошлому году, наиболее существенная (+12,5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 в Бобровском районе.</a:t>
            </a:r>
          </a:p>
          <a:p>
            <a:pPr indent="45720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500316" y="6494943"/>
            <a:ext cx="9926903" cy="83099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Вместе с тем, в 8 муниципальных образованиях наблюдается снижение значений показателя, что связано со снижением общей численности детей в возрасте от 1 до 6 лет, а также превышением количества зарегистрированных детей дошкольного возраста над фактически проживающими на территориях данных муниципалитетов. </a:t>
            </a:r>
          </a:p>
          <a:p>
            <a:pPr indent="457200" algn="just">
              <a:spcAft>
                <a:spcPts val="0"/>
              </a:spcAft>
            </a:pPr>
            <a:endParaRPr lang="ru-RU"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288825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xmlns="" val="2277859890"/>
              </p:ext>
            </p:extLst>
          </p:nvPr>
        </p:nvGraphicFramePr>
        <p:xfrm>
          <a:off x="486160" y="1086129"/>
          <a:ext cx="9721080" cy="25397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368" y="648951"/>
            <a:ext cx="9721080" cy="415498"/>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1-6 лет,% </a:t>
            </a:r>
            <a:endParaRPr lang="ru-RU" sz="1050" b="1" i="1" dirty="0">
              <a:latin typeface="Arial" panose="020B0604020202020204" pitchFamily="34" charset="0"/>
              <a:cs typeface="Arial" panose="020B0604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1283553381"/>
              </p:ext>
            </p:extLst>
          </p:nvPr>
        </p:nvGraphicFramePr>
        <p:xfrm>
          <a:off x="787504" y="4351520"/>
          <a:ext cx="4032448" cy="1775203"/>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571480" y="3586993"/>
            <a:ext cx="4464496" cy="738664"/>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Доля детей в возрасте 1-6 лет, состоящих на учете для определения в  муниципальные дошкольные образовательные учреждения,</a:t>
            </a:r>
          </a:p>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 в общей численности детей в возрасте 1-6 лет, %</a:t>
            </a:r>
            <a:endParaRPr lang="ru-RU" sz="1050" i="1" dirty="0">
              <a:latin typeface="Arial" pitchFamily="34" charset="0"/>
              <a:cs typeface="Arial" pitchFamily="34" charset="0"/>
            </a:endParaRPr>
          </a:p>
        </p:txBody>
      </p:sp>
      <p:sp>
        <p:nvSpPr>
          <p:cNvPr id="10" name="Прямоугольник 9"/>
          <p:cNvSpPr/>
          <p:nvPr/>
        </p:nvSpPr>
        <p:spPr>
          <a:xfrm>
            <a:off x="4938756" y="3396690"/>
            <a:ext cx="5449694" cy="2733056"/>
          </a:xfrm>
          <a:prstGeom prst="rect">
            <a:avLst/>
          </a:prstGeom>
        </p:spPr>
        <p:txBody>
          <a:bodyPr wrap="square">
            <a:spAutoFit/>
          </a:bodyPr>
          <a:lstStyle/>
          <a:p>
            <a:pPr indent="450000" algn="just">
              <a:lnSpc>
                <a:spcPct val="120000"/>
              </a:lnSpc>
            </a:pPr>
            <a:endParaRPr lang="ru-RU" sz="1200" dirty="0" smtClean="0">
              <a:latin typeface="Arial" panose="020B0604020202020204" pitchFamily="34" charset="0"/>
              <a:cs typeface="Arial" panose="020B0604020202020204" pitchFamily="34" charset="0"/>
            </a:endParaRPr>
          </a:p>
          <a:p>
            <a:pPr indent="457200" algn="just"/>
            <a:r>
              <a:rPr lang="ru-RU" sz="1200" b="1" i="1" dirty="0" smtClean="0">
                <a:latin typeface="Arial" panose="020B0604020202020204" pitchFamily="34" charset="0"/>
                <a:cs typeface="Arial" panose="020B0604020202020204" pitchFamily="34" charset="0"/>
              </a:rPr>
              <a:t>Доля </a:t>
            </a:r>
            <a:r>
              <a:rPr lang="ru-RU" sz="1200" b="1" i="1" dirty="0">
                <a:latin typeface="Arial" panose="020B0604020202020204" pitchFamily="34" charset="0"/>
                <a:cs typeface="Arial" panose="020B0604020202020204" pitchFamily="34" charset="0"/>
              </a:rPr>
              <a:t>детей в возрасте 1 – 6 лет, состоящих на учете для определения в муниципальные дошкольные образовательные учреждения, в общей численности детей возрасте 1 – 6 лет </a:t>
            </a:r>
            <a:r>
              <a:rPr lang="ru-RU" sz="1200" dirty="0">
                <a:latin typeface="Arial" panose="020B0604020202020204" pitchFamily="34" charset="0"/>
                <a:cs typeface="Arial" panose="020B0604020202020204" pitchFamily="34" charset="0"/>
              </a:rPr>
              <a:t>в целом по области</a:t>
            </a:r>
            <a:r>
              <a:rPr lang="ru-RU" sz="1200" b="1" i="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увеличилась по отношению к 2021 году на 0,6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 2019 году уменьшилась на 3,8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3,1 %.</a:t>
            </a:r>
          </a:p>
          <a:p>
            <a:pPr indent="457200" algn="just"/>
            <a:r>
              <a:rPr lang="ru-RU" sz="1200" dirty="0">
                <a:latin typeface="Arial" panose="020B0604020202020204" pitchFamily="34" charset="0"/>
                <a:cs typeface="Arial" panose="020B0604020202020204" pitchFamily="34" charset="0"/>
              </a:rPr>
              <a:t>В 19 муниципальных образованиях области (городском округе г. Воронеж, Аннинском, Бобровском,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Каменском, Кантемировском,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Нижнедевицком, </a:t>
            </a:r>
            <a:r>
              <a:rPr lang="ru-RU" sz="1200" dirty="0" err="1" smtClean="0">
                <a:latin typeface="Arial" panose="020B0604020202020204" pitchFamily="34" charset="0"/>
                <a:cs typeface="Arial" panose="020B0604020202020204" pitchFamily="34" charset="0"/>
              </a:rPr>
              <a:t>Новохопёрском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Острогожском,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Петропавловском, Подгоренском,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Терновском муниципальных районах) отсутствует очередность в дошкольные учреждения.</a:t>
            </a:r>
          </a:p>
          <a:p>
            <a:pPr indent="457200" algn="just">
              <a:lnSpc>
                <a:spcPct val="110000"/>
              </a:lnSpc>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Прямоугольник 10"/>
          <p:cNvSpPr/>
          <p:nvPr/>
        </p:nvSpPr>
        <p:spPr>
          <a:xfrm>
            <a:off x="518486" y="6126723"/>
            <a:ext cx="9857962" cy="1384995"/>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4 муниципальных образованиях наблюдается положительная динамика – очередь сокращается. В 6 муниципальных образованиях (Борисоглебском городском округе,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Каширском,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Семилукском,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муниципальных районах) наблюдается увеличение значений показателя. Отрицательная динамика обусловлена нехваткой мест в дошкольных образовательных организациях для детей в возрасте до 3 лет по закрепленным территориям в густонаселенных микрорайонах. При этом в невостребованных (удаленных от микрорайонов с массовой застройкой) дошкольных образовательных организациях имеются свободные места.</a:t>
            </a:r>
          </a:p>
          <a:p>
            <a:pPr indent="4500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62156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2841496066"/>
              </p:ext>
            </p:extLst>
          </p:nvPr>
        </p:nvGraphicFramePr>
        <p:xfrm>
          <a:off x="424180" y="1116335"/>
          <a:ext cx="9829092"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34132" y="700837"/>
            <a:ext cx="10459268" cy="415498"/>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Доля детей в возрасте 1-6 лет, состоящих на учете для определения в  муниципальные дошкольные образовательные учреждения, </a:t>
            </a:r>
          </a:p>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в общей численности детей в возрасте 1-6 лет, %</a:t>
            </a:r>
            <a:endParaRPr lang="ru-RU" sz="1050" i="1" dirty="0">
              <a:latin typeface="Arial" pitchFamily="34" charset="0"/>
              <a:cs typeface="Arial" pitchFamily="34" charset="0"/>
            </a:endParaRPr>
          </a:p>
        </p:txBody>
      </p:sp>
      <p:sp>
        <p:nvSpPr>
          <p:cNvPr id="6" name="Прямоугольник 5"/>
          <p:cNvSpPr/>
          <p:nvPr/>
        </p:nvSpPr>
        <p:spPr>
          <a:xfrm>
            <a:off x="480835" y="3233233"/>
            <a:ext cx="9994845" cy="1384995"/>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Самая большая очередность по устройству детей в возрасте от 1 до 6 лет в образовательные организации, реализующие программы дошкольного образования,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(доля детей, состоящих на учете – 29 %),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(16,4 %) муниципальных районах, где ведется интенсивное многоэтажное строительство, а также в городских округах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(15,1 %) и Борисоглебском (12,2 %).</a:t>
            </a:r>
          </a:p>
          <a:p>
            <a:pPr indent="457200" algn="just"/>
            <a:r>
              <a:rPr lang="ru-RU" sz="1200" dirty="0">
                <a:latin typeface="Arial" panose="020B0604020202020204" pitchFamily="34" charset="0"/>
                <a:cs typeface="Arial" panose="020B0604020202020204" pitchFamily="34" charset="0"/>
              </a:rPr>
              <a:t>Несмотря на наличие очередности в дошкольных учреждениях в 2022 году во всех муниципальных образованиях сохраняется </a:t>
            </a:r>
            <a:r>
              <a:rPr lang="ru-RU" sz="1200" dirty="0" smtClean="0">
                <a:latin typeface="Arial" panose="020B0604020202020204" pitchFamily="34" charset="0"/>
                <a:cs typeface="Arial" panose="020B0604020202020204" pitchFamily="34" charset="0"/>
              </a:rPr>
              <a:t>100%-</a:t>
            </a:r>
            <a:r>
              <a:rPr lang="ru-RU" sz="1200" dirty="0" err="1">
                <a:latin typeface="Arial" panose="020B0604020202020204" pitchFamily="34" charset="0"/>
                <a:cs typeface="Arial" panose="020B0604020202020204" pitchFamily="34" charset="0"/>
              </a:rPr>
              <a:t>ая</a:t>
            </a:r>
            <a:r>
              <a:rPr lang="ru-RU" sz="1200" dirty="0">
                <a:latin typeface="Arial" panose="020B0604020202020204" pitchFamily="34" charset="0"/>
                <a:cs typeface="Arial" panose="020B0604020202020204" pitchFamily="34" charset="0"/>
              </a:rPr>
              <a:t> доступность дошкольного образования для детей в возрасте от 3 до 7 лет и в возрасте от 1,5 до 3 лет.    </a:t>
            </a:r>
          </a:p>
          <a:p>
            <a:pPr indent="457200" algn="just"/>
            <a:endParaRPr lang="ru-RU" sz="1200" dirty="0">
              <a:latin typeface="Arial" panose="020B0604020202020204" pitchFamily="34" charset="0"/>
              <a:cs typeface="Arial" panose="020B0604020202020204" pitchFamily="34" charset="0"/>
            </a:endParaRPr>
          </a:p>
        </p:txBody>
      </p:sp>
      <p:sp>
        <p:nvSpPr>
          <p:cNvPr id="7" name="TextBox 6"/>
          <p:cNvSpPr txBox="1"/>
          <p:nvPr/>
        </p:nvSpPr>
        <p:spPr>
          <a:xfrm>
            <a:off x="397211" y="4493430"/>
            <a:ext cx="3610632" cy="738664"/>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муниципальных дошкольных образовательных учреждений, здания которых находятся в аварийном состоянии или требуют капитального ремонта, %</a:t>
            </a:r>
            <a:endParaRPr lang="ru-RU" sz="1050" b="1" i="1" dirty="0">
              <a:latin typeface="Arial" pitchFamily="34" charset="0"/>
              <a:cs typeface="Arial"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2251092499"/>
              </p:ext>
            </p:extLst>
          </p:nvPr>
        </p:nvGraphicFramePr>
        <p:xfrm>
          <a:off x="521716" y="5239375"/>
          <a:ext cx="3361623" cy="1889239"/>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3966963" y="4493430"/>
            <a:ext cx="6506032" cy="3065455"/>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В 2022 году в целом по муниципальным образованиям доля детских дошкольных образовательных учреждений, здания которых находятся в аварийном состоянии или требуют капитального ремонта, </a:t>
            </a:r>
            <a:r>
              <a:rPr lang="ru-RU" sz="1200" dirty="0">
                <a:latin typeface="Arial" panose="020B0604020202020204" pitchFamily="34" charset="0"/>
                <a:cs typeface="Arial" panose="020B0604020202020204" pitchFamily="34" charset="0"/>
              </a:rPr>
              <a:t>незначительно увеличилась по отношению к 2021 г. (на 0,9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2019 г. (на 0,6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6,6 %.</a:t>
            </a:r>
          </a:p>
          <a:p>
            <a:pPr indent="457200" algn="just"/>
            <a:r>
              <a:rPr lang="ru-RU" sz="1200" dirty="0">
                <a:latin typeface="Arial" panose="020B0604020202020204" pitchFamily="34" charset="0"/>
                <a:cs typeface="Arial" panose="020B0604020202020204" pitchFamily="34" charset="0"/>
              </a:rPr>
              <a:t>Для поддержания в надлежащем техническом состоянии объектов муниципального дошкольного образования муниципальными образованиями проводятся мероприятия по капитальному и текущему ремонту. На указанные цели ежегодно из областного и местных бюджетов выделяются ассигнования.</a:t>
            </a:r>
          </a:p>
          <a:p>
            <a:pPr indent="457200" algn="just"/>
            <a:r>
              <a:rPr lang="ru-RU" sz="1200" dirty="0">
                <a:latin typeface="Arial" panose="020B0604020202020204" pitchFamily="34" charset="0"/>
                <a:cs typeface="Arial" panose="020B0604020202020204" pitchFamily="34" charset="0"/>
              </a:rPr>
              <a:t>Муниципальным образованиям в 2022 году в рамках реализации областной адресной инвестиционной программы были предоставлены субсидии из областного бюджета на ремонт 2 учреждений дошкольного образования в общей сумме 35,8 млн руб. Также произведен частичный ремонт 21 детского сада в рамках реализации проекта по ремонту образовательных организаций с привлечением внебюджетного финансирования (50х50), общий объем бюджетных ассигнований составил 62,2 млн руб. </a:t>
            </a:r>
          </a:p>
          <a:p>
            <a:pPr indent="457200" algn="just">
              <a:lnSpc>
                <a:spcPct val="110000"/>
              </a:lnSpc>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43209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dirty="0"/>
          </a:p>
        </p:txBody>
      </p:sp>
      <p:graphicFrame>
        <p:nvGraphicFramePr>
          <p:cNvPr id="8" name="Диаграмма 7"/>
          <p:cNvGraphicFramePr>
            <a:graphicFrameLocks/>
          </p:cNvGraphicFramePr>
          <p:nvPr>
            <p:extLst>
              <p:ext uri="{D42A27DB-BD31-4B8C-83A1-F6EECF244321}">
                <p14:modId xmlns:p14="http://schemas.microsoft.com/office/powerpoint/2010/main" xmlns="" val="3245479659"/>
              </p:ext>
            </p:extLst>
          </p:nvPr>
        </p:nvGraphicFramePr>
        <p:xfrm>
          <a:off x="4554612" y="1357411"/>
          <a:ext cx="5909974" cy="2639243"/>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594172" y="756295"/>
            <a:ext cx="4392488" cy="341632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 итогам обследований, проведенных в 2022 году, по состоянию на 1 января 2023 года на территории муниципальных образований Воронежской области отсутствовали дошкольные образовательные организации, находящиеся в аварийном состоянии, требовали капитального ремонта 40 зданий дошкольных организаций в 13 муниципальных образованиях.</a:t>
            </a:r>
          </a:p>
          <a:p>
            <a:pPr indent="457200" algn="just"/>
            <a:r>
              <a:rPr lang="ru-RU" sz="1200" dirty="0">
                <a:latin typeface="Arial" panose="020B0604020202020204" pitchFamily="34" charset="0"/>
                <a:cs typeface="Arial" panose="020B0604020202020204" pitchFamily="34" charset="0"/>
              </a:rPr>
              <a:t>Больше всего учреждений, требующих капитального ремонта, в Нижнедевицком (100 %),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(25 %), Кантемировском (17,7 %), Каменском (16,7 %) муниципальных районах и городских округах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(22,2 %) и г. Воронеж (12,8 %). В остальных муниципальных образованиях доля не превышает 10 %: в Петропавловском муниципальном районе (10 %), Терновском (9,1 %),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(8,3 %),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Павловском (по 7,1 %),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(5,9 %),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(5,3 %).     </a:t>
            </a:r>
          </a:p>
          <a:p>
            <a:pPr indent="457200" algn="just"/>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573336" y="4178193"/>
            <a:ext cx="9867486" cy="2862322"/>
          </a:xfrm>
          <a:prstGeom prst="rect">
            <a:avLst/>
          </a:prstGeom>
          <a:solidFill>
            <a:schemeClr val="accent3">
              <a:lumMod val="40000"/>
              <a:lumOff val="60000"/>
            </a:schemeClr>
          </a:solidFill>
          <a:ln>
            <a:solidFill>
              <a:schemeClr val="accent3"/>
            </a:solidFill>
          </a:ln>
        </p:spPr>
        <p:txBody>
          <a:bodyPr wrap="square" rtlCol="0">
            <a:spAutoFit/>
          </a:bodyPr>
          <a:lstStyle/>
          <a:p>
            <a:pPr indent="457200" algn="just"/>
            <a:r>
              <a:rPr lang="ru-RU" sz="1200" b="1" i="1" dirty="0">
                <a:latin typeface="Arial" panose="020B0604020202020204" pitchFamily="34" charset="0"/>
                <a:cs typeface="Arial" panose="020B0604020202020204" pitchFamily="34" charset="0"/>
              </a:rPr>
              <a:t>Основными задачами, стоящими перед Правительством области и органами местного самоуправления в сфере дошкольного образования, являются</a:t>
            </a:r>
            <a:r>
              <a:rPr lang="ru-RU" sz="1200" b="1" i="1"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сохранение 100-процентной доступности дошкольного образования для детей в возрасте от 1,5 до 3 лет и от 3 до 7 лет;</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своевременное проведение ремонтных работ в образовательных организациях, реализующих программы дошкольного образования. </a:t>
            </a:r>
          </a:p>
          <a:p>
            <a:pPr indent="457200" algn="just"/>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С целью повышения эффективности деятельности органов местного самоуправления </a:t>
            </a:r>
            <a:r>
              <a:rPr lang="ru-RU" sz="1200" b="1" i="1" dirty="0">
                <a:latin typeface="Arial" panose="020B0604020202020204" pitchFamily="34" charset="0"/>
                <a:cs typeface="Arial" panose="020B0604020202020204" pitchFamily="34" charset="0"/>
              </a:rPr>
              <a:t>органам местного самоуправления муниципальных образований</a:t>
            </a:r>
            <a:r>
              <a:rPr lang="ru-RU" sz="1200"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рекомендуется</a:t>
            </a:r>
            <a:r>
              <a:rPr lang="ru-RU" sz="1200"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продолжить работу по изысканию средств местных бюджетов и привлечению внебюджетных средств для финансирования проведения капитального ремонта дошкольных образовательных организаций;</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привлекать негосударственные организации, индивидуальных предпринимателей к реализации программ дошкольного образования, развивать вариативные формы предоставления дошкольного образования;</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 сохранять и развивать сеть дошкольных учреждений различных видов с учетом потребностей населения</a:t>
            </a:r>
            <a:r>
              <a:rPr lang="ru-RU" sz="1200" dirty="0" smtClean="0">
                <a:latin typeface="Arial" panose="020B0604020202020204" pitchFamily="34" charset="0"/>
                <a:cs typeface="Arial" panose="020B0604020202020204" pitchFamily="34" charset="0"/>
              </a:rPr>
              <a:t>.</a:t>
            </a:r>
            <a:r>
              <a:rPr lang="ru-RU" sz="1200" b="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lvl="0" indent="457200" algn="just"/>
            <a:endParaRPr lang="ru-RU" sz="1200" dirty="0" smtClean="0">
              <a:latin typeface="Arial" panose="020B0604020202020204" pitchFamily="34" charset="0"/>
              <a:cs typeface="Arial" panose="020B0604020202020204" pitchFamily="34" charset="0"/>
            </a:endParaRPr>
          </a:p>
        </p:txBody>
      </p:sp>
      <p:sp>
        <p:nvSpPr>
          <p:cNvPr id="7" name="TextBox 6"/>
          <p:cNvSpPr txBox="1"/>
          <p:nvPr/>
        </p:nvSpPr>
        <p:spPr>
          <a:xfrm>
            <a:off x="5634732" y="845303"/>
            <a:ext cx="4248472"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МДОУ, здания которых находятся в аварийном состоянии или требуют капитального ремонта,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1635455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dirty="0"/>
          </a:p>
        </p:txBody>
      </p:sp>
      <p:sp>
        <p:nvSpPr>
          <p:cNvPr id="3" name="TextBox 2"/>
          <p:cNvSpPr txBox="1"/>
          <p:nvPr/>
        </p:nvSpPr>
        <p:spPr>
          <a:xfrm>
            <a:off x="810196" y="684287"/>
            <a:ext cx="1996509" cy="276999"/>
          </a:xfrm>
          <a:prstGeom prst="rect">
            <a:avLst/>
          </a:prstGeom>
          <a:noFill/>
        </p:spPr>
        <p:txBody>
          <a:bodyPr wrap="none" rtlCol="0">
            <a:spAutoFit/>
          </a:bodyPr>
          <a:lstStyle/>
          <a:p>
            <a:r>
              <a:rPr lang="ru-RU" sz="1200" b="1" i="1" dirty="0" smtClean="0">
                <a:latin typeface="Arial" pitchFamily="34" charset="0"/>
                <a:cs typeface="Arial" pitchFamily="34" charset="0"/>
              </a:rPr>
              <a:t>ОБЩЕЕ ОБРАЗОВАНИЕ</a:t>
            </a:r>
            <a:endParaRPr lang="ru-RU" sz="1200" b="1" i="1" dirty="0">
              <a:latin typeface="Arial" pitchFamily="34" charset="0"/>
              <a:cs typeface="Arial" pitchFamily="34" charset="0"/>
            </a:endParaRPr>
          </a:p>
        </p:txBody>
      </p:sp>
      <p:sp>
        <p:nvSpPr>
          <p:cNvPr id="5" name="Прямоугольник 4"/>
          <p:cNvSpPr/>
          <p:nvPr/>
        </p:nvSpPr>
        <p:spPr>
          <a:xfrm>
            <a:off x="408244" y="1140294"/>
            <a:ext cx="10052269" cy="847604"/>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на территории Воронежской области функционировало 690 муниципальных общеобразовательных организаций с численностью обучающихся 246,5 тыс. человек (на 4,7 тыс. человек больше, чем в 2021 году) и количеством педагогических работников – 18,5 тыс. человек.</a:t>
            </a:r>
          </a:p>
          <a:p>
            <a:pPr indent="457200" algn="just">
              <a:lnSpc>
                <a:spcPct val="120000"/>
              </a:lnSpc>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404014" y="1987898"/>
            <a:ext cx="3082896" cy="738664"/>
          </a:xfrm>
          <a:prstGeom prst="rect">
            <a:avLst/>
          </a:prstGeom>
          <a:noFill/>
        </p:spPr>
        <p:txBody>
          <a:bodyPr wrap="none" rtlCol="0">
            <a:spAutoFit/>
          </a:bodyPr>
          <a:lstStyle/>
          <a:p>
            <a:pPr algn="ctr"/>
            <a:r>
              <a:rPr lang="ru-RU" sz="1050" b="1" i="1" dirty="0" smtClean="0">
                <a:latin typeface="Arial" panose="020B0604020202020204" pitchFamily="34" charset="0"/>
                <a:cs typeface="Arial" panose="020B0604020202020204" pitchFamily="34" charset="0"/>
              </a:rPr>
              <a:t>Доля выпускников </a:t>
            </a:r>
            <a:r>
              <a:rPr lang="ru-RU" sz="1050" b="1" i="1" dirty="0">
                <a:latin typeface="Arial" panose="020B0604020202020204" pitchFamily="34" charset="0"/>
                <a:cs typeface="Arial" panose="020B0604020202020204" pitchFamily="34" charset="0"/>
              </a:rPr>
              <a:t>муниципальных </a:t>
            </a:r>
            <a:endParaRPr lang="ru-RU" sz="1050" b="1" i="1" dirty="0" smtClean="0">
              <a:latin typeface="Arial" panose="020B0604020202020204" pitchFamily="34" charset="0"/>
              <a:cs typeface="Arial" panose="020B0604020202020204" pitchFamily="34" charset="0"/>
            </a:endParaRPr>
          </a:p>
          <a:p>
            <a:pPr algn="ctr"/>
            <a:r>
              <a:rPr lang="ru-RU" sz="1050" b="1" i="1" dirty="0" smtClean="0">
                <a:latin typeface="Arial" panose="020B0604020202020204" pitchFamily="34" charset="0"/>
                <a:cs typeface="Arial" panose="020B0604020202020204" pitchFamily="34" charset="0"/>
              </a:rPr>
              <a:t>общеобразовательных </a:t>
            </a:r>
            <a:endParaRPr lang="ru-RU" sz="1050" b="1" i="1" dirty="0">
              <a:latin typeface="Arial" panose="020B0604020202020204" pitchFamily="34" charset="0"/>
              <a:cs typeface="Arial" panose="020B0604020202020204" pitchFamily="34" charset="0"/>
            </a:endParaRPr>
          </a:p>
          <a:p>
            <a:pPr algn="ctr"/>
            <a:r>
              <a:rPr lang="ru-RU" sz="1050" b="1" i="1" dirty="0">
                <a:latin typeface="Arial" panose="020B0604020202020204" pitchFamily="34" charset="0"/>
                <a:cs typeface="Arial" panose="020B0604020202020204" pitchFamily="34" charset="0"/>
              </a:rPr>
              <a:t>учреждений, </a:t>
            </a:r>
            <a:r>
              <a:rPr lang="ru-RU" sz="1050" b="1" i="1" dirty="0" smtClean="0">
                <a:latin typeface="Arial" panose="020B0604020202020204" pitchFamily="34" charset="0"/>
                <a:cs typeface="Arial" panose="020B0604020202020204" pitchFamily="34" charset="0"/>
              </a:rPr>
              <a:t>не получивших аттестат о </a:t>
            </a:r>
          </a:p>
          <a:p>
            <a:pPr algn="ctr"/>
            <a:r>
              <a:rPr lang="ru-RU" sz="1050" b="1" i="1" dirty="0" smtClean="0">
                <a:latin typeface="Arial" panose="020B0604020202020204" pitchFamily="34" charset="0"/>
                <a:cs typeface="Arial" panose="020B0604020202020204" pitchFamily="34" charset="0"/>
              </a:rPr>
              <a:t>среднем (полном) образовании,%</a:t>
            </a:r>
            <a:endParaRPr lang="ru-RU" sz="1050" b="1" i="1" dirty="0">
              <a:latin typeface="Arial" panose="020B0604020202020204" pitchFamily="34" charset="0"/>
              <a:cs typeface="Arial" panose="020B0604020202020204" pitchFamily="34"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xmlns="" val="2038096081"/>
              </p:ext>
            </p:extLst>
          </p:nvPr>
        </p:nvGraphicFramePr>
        <p:xfrm>
          <a:off x="404014" y="2800111"/>
          <a:ext cx="3240360" cy="1833327"/>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644374" y="1595122"/>
            <a:ext cx="6823319" cy="3785652"/>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В 2022 году 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a:t>
            </a:r>
            <a:r>
              <a:rPr lang="ru-RU" sz="1200" dirty="0">
                <a:latin typeface="Arial" panose="020B0604020202020204" pitchFamily="34" charset="0"/>
                <a:cs typeface="Arial" panose="020B0604020202020204" pitchFamily="34" charset="0"/>
              </a:rPr>
              <a:t>в целом по области составила 1,9 %, что на 0,6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2019 и 2021 годов.</a:t>
            </a:r>
          </a:p>
          <a:p>
            <a:pPr indent="457200" algn="just"/>
            <a:r>
              <a:rPr lang="ru-RU" sz="1200" dirty="0">
                <a:latin typeface="Arial" panose="020B0604020202020204" pitchFamily="34" charset="0"/>
                <a:cs typeface="Arial" panose="020B0604020202020204" pitchFamily="34" charset="0"/>
              </a:rPr>
              <a:t>Всего не получили аттестат о среднем общем образовании 187 человек в 29 муниципальных образованиях.</a:t>
            </a:r>
          </a:p>
          <a:p>
            <a:pPr indent="457200" algn="just"/>
            <a:r>
              <a:rPr lang="ru-RU" sz="1200" dirty="0">
                <a:latin typeface="Arial" panose="020B0604020202020204" pitchFamily="34" charset="0"/>
                <a:cs typeface="Arial" panose="020B0604020202020204" pitchFamily="34" charset="0"/>
              </a:rPr>
              <a:t>Наибольшее количество выпускников, не получивших аттестат, - в Нижнедевицком (9,9 %),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(7,8 %), Терновском (7,8 %),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(7,4 %) муниципальных районах.</a:t>
            </a:r>
          </a:p>
          <a:p>
            <a:pPr indent="457200" algn="just"/>
            <a:r>
              <a:rPr lang="ru-RU" sz="1200" dirty="0">
                <a:latin typeface="Arial" panose="020B0604020202020204" pitchFamily="34" charset="0"/>
                <a:cs typeface="Arial" panose="020B0604020202020204" pitchFamily="34" charset="0"/>
              </a:rPr>
              <a:t>В 5 муниципальных районах (</a:t>
            </a:r>
            <a:r>
              <a:rPr lang="ru-RU" sz="1200" dirty="0" smtClean="0">
                <a:latin typeface="Arial" panose="020B0604020202020204" pitchFamily="34" charset="0"/>
                <a:cs typeface="Arial" panose="020B0604020202020204" pitchFamily="34" charset="0"/>
              </a:rPr>
              <a:t>Аннинском, </a:t>
            </a:r>
            <a:r>
              <a:rPr lang="ru-RU" sz="1200" dirty="0" err="1" smtClean="0">
                <a:latin typeface="Arial" panose="020B0604020202020204" pitchFamily="34" charset="0"/>
                <a:cs typeface="Arial" panose="020B0604020202020204" pitchFamily="34" charset="0"/>
              </a:rPr>
              <a:t>Бутурлиновском</a:t>
            </a:r>
            <a:r>
              <a:rPr lang="ru-RU" sz="1200" dirty="0" smtClean="0">
                <a:latin typeface="Arial" panose="020B0604020202020204" pitchFamily="34" charset="0"/>
                <a:cs typeface="Arial" panose="020B0604020202020204" pitchFamily="34" charset="0"/>
              </a:rPr>
              <a:t>, Каменском, Петропавловском, Подгоренском) </a:t>
            </a:r>
            <a:r>
              <a:rPr lang="ru-RU" sz="1200" dirty="0">
                <a:latin typeface="Arial" panose="020B0604020202020204" pitchFamily="34" charset="0"/>
                <a:cs typeface="Arial" panose="020B0604020202020204" pitchFamily="34" charset="0"/>
              </a:rPr>
              <a:t>все выпускники общеобразовательных организаций получили аттестат о среднем образовании. </a:t>
            </a:r>
            <a:endParaRPr lang="ru-RU" sz="1200" dirty="0" smtClean="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связи со смягчением эпидемиологической обстановки в 2022 году экзаменационная кампания проводилась в условиях, приближенных к формату государственной итоговой аттестации до 2020 года. Перечень экзаменов для 11-классников в 2022 году снова был дополнен математикой базового уровня. Результаты сдачи этого экзамена выпускники, не собирающиеся поступать на технические направления и не выбравшие профильную математику, могли использовать для получения аттестата. </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indent="457200" algn="just"/>
            <a:endParaRPr lang="ru-RU" sz="1200" dirty="0">
              <a:latin typeface="Arial" panose="020B0604020202020204" pitchFamily="34" charset="0"/>
              <a:cs typeface="Arial" panose="020B0604020202020204" pitchFamily="34" charset="0"/>
            </a:endParaRPr>
          </a:p>
          <a:p>
            <a:pPr indent="457200" algn="just"/>
            <a:endParaRPr lang="ru-RU" sz="1200" dirty="0">
              <a:latin typeface="Arial" panose="020B0604020202020204" pitchFamily="34" charset="0"/>
              <a:cs typeface="Arial" panose="020B0604020202020204" pitchFamily="34"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xmlns="" val="3752283381"/>
              </p:ext>
            </p:extLst>
          </p:nvPr>
        </p:nvGraphicFramePr>
        <p:xfrm>
          <a:off x="464862" y="4844853"/>
          <a:ext cx="9721080" cy="2767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68754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1760629303"/>
              </p:ext>
            </p:extLst>
          </p:nvPr>
        </p:nvGraphicFramePr>
        <p:xfrm>
          <a:off x="717596" y="3348583"/>
          <a:ext cx="3629416" cy="17692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0603" y="2931098"/>
            <a:ext cx="3675332" cy="553998"/>
          </a:xfrm>
          <a:prstGeom prst="rect">
            <a:avLst/>
          </a:prstGeom>
          <a:noFill/>
        </p:spPr>
        <p:txBody>
          <a:bodyPr wrap="square" rtlCol="0">
            <a:spAutoFit/>
          </a:bodyPr>
          <a:lstStyle/>
          <a:p>
            <a:pPr algn="ctr"/>
            <a:r>
              <a:rPr lang="ru-RU" sz="1000" b="1" i="1" dirty="0" smtClean="0">
                <a:latin typeface="Arial" pitchFamily="34" charset="0"/>
                <a:cs typeface="Arial" pitchFamily="34" charset="0"/>
              </a:rPr>
              <a:t>Доля муниципальных общеобразовательных </a:t>
            </a:r>
          </a:p>
          <a:p>
            <a:pPr algn="ctr"/>
            <a:r>
              <a:rPr lang="ru-RU" sz="1000" b="1" i="1" dirty="0" smtClean="0">
                <a:latin typeface="Arial" pitchFamily="34" charset="0"/>
                <a:cs typeface="Arial" pitchFamily="34" charset="0"/>
              </a:rPr>
              <a:t>учреждений, соответствующих современным  требованиям обучения, %</a:t>
            </a:r>
            <a:endParaRPr lang="ru-RU" sz="1000" b="1" i="1" dirty="0">
              <a:latin typeface="Arial" pitchFamily="34" charset="0"/>
              <a:cs typeface="Arial" pitchFamily="34" charset="0"/>
            </a:endParaRPr>
          </a:p>
        </p:txBody>
      </p:sp>
      <p:sp>
        <p:nvSpPr>
          <p:cNvPr id="5" name="Прямоугольник 4"/>
          <p:cNvSpPr/>
          <p:nvPr/>
        </p:nvSpPr>
        <p:spPr>
          <a:xfrm>
            <a:off x="4460019" y="2918708"/>
            <a:ext cx="5999249" cy="2215991"/>
          </a:xfrm>
          <a:prstGeom prst="rect">
            <a:avLst/>
          </a:prstGeom>
        </p:spPr>
        <p:txBody>
          <a:bodyPr wrap="square">
            <a:spAutoFit/>
          </a:bodyPr>
          <a:lstStyle/>
          <a:p>
            <a:pPr indent="457200" algn="just"/>
            <a:r>
              <a:rPr lang="ru-RU" sz="1150" dirty="0">
                <a:latin typeface="Arial" panose="020B0604020202020204" pitchFamily="34" charset="0"/>
                <a:cs typeface="Arial" panose="020B0604020202020204" pitchFamily="34" charset="0"/>
              </a:rPr>
              <a:t>В 2022 году</a:t>
            </a:r>
            <a:r>
              <a:rPr lang="ru-RU" sz="1150" b="1" i="1" dirty="0">
                <a:latin typeface="Arial" panose="020B0604020202020204" pitchFamily="34" charset="0"/>
                <a:cs typeface="Arial" panose="020B0604020202020204" pitchFamily="34" charset="0"/>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r>
              <a:rPr lang="ru-RU" sz="1150" dirty="0">
                <a:latin typeface="Arial" panose="020B0604020202020204" pitchFamily="34" charset="0"/>
                <a:cs typeface="Arial" panose="020B0604020202020204" pitchFamily="34" charset="0"/>
              </a:rPr>
              <a:t>составила 91,7 %, что незначительно ниже уровня 2021 г. (на 0,2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и выше уровня 2019 г. на </a:t>
            </a:r>
            <a:r>
              <a:rPr lang="ru-RU" sz="1150" dirty="0" smtClean="0">
                <a:latin typeface="Arial" panose="020B0604020202020204" pitchFamily="34" charset="0"/>
                <a:cs typeface="Arial" panose="020B0604020202020204" pitchFamily="34" charset="0"/>
              </a:rPr>
              <a:t>2,6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a:t>
            </a:r>
          </a:p>
          <a:p>
            <a:pPr indent="457200" algn="just"/>
            <a:r>
              <a:rPr lang="ru-RU" sz="1150" dirty="0">
                <a:latin typeface="Arial" panose="020B0604020202020204" pitchFamily="34" charset="0"/>
                <a:cs typeface="Arial" panose="020B0604020202020204" pitchFamily="34" charset="0"/>
              </a:rPr>
              <a:t>В </a:t>
            </a:r>
            <a:r>
              <a:rPr lang="ru-RU" sz="1150" dirty="0" err="1">
                <a:latin typeface="Arial" panose="020B0604020202020204" pitchFamily="34" charset="0"/>
                <a:cs typeface="Arial" panose="020B0604020202020204" pitchFamily="34" charset="0"/>
              </a:rPr>
              <a:t>Новохопёрском</a:t>
            </a:r>
            <a:r>
              <a:rPr lang="ru-RU" sz="1150" dirty="0">
                <a:latin typeface="Arial" panose="020B0604020202020204" pitchFamily="34" charset="0"/>
                <a:cs typeface="Arial" panose="020B0604020202020204" pitchFamily="34" charset="0"/>
              </a:rPr>
              <a:t> и Хохольском муниципальных районах все школы соответствуют современным требованиям обучения. Еще в 15 муниципальных образованиях доля школ, соответствующих современным требованиям, превышает 90 %.</a:t>
            </a:r>
          </a:p>
          <a:p>
            <a:pPr indent="457200" algn="just"/>
            <a:r>
              <a:rPr lang="ru-RU" sz="1150" dirty="0">
                <a:latin typeface="Arial" panose="020B0604020202020204" pitchFamily="34" charset="0"/>
                <a:cs typeface="Arial" panose="020B0604020202020204" pitchFamily="34" charset="0"/>
              </a:rPr>
              <a:t> Наименьшее значение показателя по-прежнему в </a:t>
            </a:r>
            <a:r>
              <a:rPr lang="ru-RU" sz="1150" dirty="0" err="1">
                <a:latin typeface="Arial" panose="020B0604020202020204" pitchFamily="34" charset="0"/>
                <a:cs typeface="Arial" panose="020B0604020202020204" pitchFamily="34" charset="0"/>
              </a:rPr>
              <a:t>Ольховатском</a:t>
            </a:r>
            <a:r>
              <a:rPr lang="ru-RU" sz="1150" dirty="0">
                <a:latin typeface="Arial" panose="020B0604020202020204" pitchFamily="34" charset="0"/>
                <a:cs typeface="Arial" panose="020B0604020202020204" pitchFamily="34" charset="0"/>
              </a:rPr>
              <a:t> муниципальном районе – 81 %.</a:t>
            </a:r>
          </a:p>
          <a:p>
            <a:pPr indent="457200" algn="just"/>
            <a:endParaRPr lang="ru-RU" sz="1150" dirty="0">
              <a:latin typeface="Arial" panose="020B0604020202020204" pitchFamily="34" charset="0"/>
              <a:cs typeface="Arial" panose="020B0604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4013932795"/>
              </p:ext>
            </p:extLst>
          </p:nvPr>
        </p:nvGraphicFramePr>
        <p:xfrm>
          <a:off x="90116" y="5113610"/>
          <a:ext cx="10369152" cy="2399702"/>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450157" y="692098"/>
            <a:ext cx="9937104" cy="2123658"/>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dirty="0" smtClean="0">
                <a:latin typeface="Arial" panose="020B0604020202020204" pitchFamily="34" charset="0"/>
                <a:cs typeface="Arial" panose="020B0604020202020204" pitchFamily="34" charset="0"/>
              </a:rPr>
              <a:t>По </a:t>
            </a:r>
            <a:r>
              <a:rPr lang="ru-RU" sz="1200" dirty="0">
                <a:latin typeface="Arial" panose="020B0604020202020204" pitchFamily="34" charset="0"/>
                <a:cs typeface="Arial" panose="020B0604020202020204" pitchFamily="34" charset="0"/>
              </a:rPr>
              <a:t>результатам ГИА-11 2022 года </a:t>
            </a:r>
            <a:r>
              <a:rPr lang="ru-RU" sz="1200" b="1" i="1" dirty="0">
                <a:latin typeface="Arial" panose="020B0604020202020204" pitchFamily="34" charset="0"/>
                <a:cs typeface="Arial" panose="020B0604020202020204" pitchFamily="34" charset="0"/>
              </a:rPr>
              <a:t>в целях улучшения значений показателя органам местного самоуправления муниципальных районов (городских округов) рекомендуется: </a:t>
            </a:r>
            <a:endParaRPr lang="ru-RU" sz="1200" b="1" i="1" dirty="0" smtClean="0">
              <a:latin typeface="Arial" panose="020B0604020202020204" pitchFamily="34" charset="0"/>
              <a:cs typeface="Arial" panose="020B0604020202020204" pitchFamily="34" charset="0"/>
            </a:endParaRPr>
          </a:p>
          <a:p>
            <a:pPr indent="457200" algn="just"/>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продолжить осуществление контроля за результатами промежуточной аттестации обучающихся;</a:t>
            </a:r>
          </a:p>
          <a:p>
            <a:pPr indent="457200" algn="just"/>
            <a:r>
              <a:rPr lang="ru-RU" sz="1200" dirty="0">
                <a:latin typeface="Arial" panose="020B0604020202020204" pitchFamily="34" charset="0"/>
                <a:cs typeface="Arial" panose="020B0604020202020204" pitchFamily="34" charset="0"/>
              </a:rPr>
              <a:t>- осуществлять контроль за организацией дополнительных индивидуальных занятий педагогов с обучающимися, испытывающими затруднения с освоением образовательного стандарта среднего общего образования при подготовке к государственной итоговой аттестации;</a:t>
            </a:r>
          </a:p>
          <a:p>
            <a:pPr indent="457200" algn="just"/>
            <a:r>
              <a:rPr lang="ru-RU" sz="1200" dirty="0">
                <a:latin typeface="Arial" panose="020B0604020202020204" pitchFamily="34" charset="0"/>
                <a:cs typeface="Arial" panose="020B0604020202020204" pitchFamily="34" charset="0"/>
              </a:rPr>
              <a:t>- проводить информационную работу с обучающимися и их родителями (законными представителями) о необходимости использования открытого банка заданий ЕГЭ, демонстрационных вариантов контрольно-измерительных материалов и </a:t>
            </a:r>
            <a:r>
              <a:rPr lang="ru-RU" sz="1200" dirty="0" err="1">
                <a:latin typeface="Arial" panose="020B0604020202020204" pitchFamily="34" charset="0"/>
                <a:cs typeface="Arial" panose="020B0604020202020204" pitchFamily="34" charset="0"/>
              </a:rPr>
              <a:t>видеоконсультаций</a:t>
            </a:r>
            <a:r>
              <a:rPr lang="ru-RU" sz="1200" dirty="0">
                <a:latin typeface="Arial" panose="020B0604020202020204" pitchFamily="34" charset="0"/>
                <a:cs typeface="Arial" panose="020B0604020202020204" pitchFamily="34" charset="0"/>
              </a:rPr>
              <a:t> по различным предметам, размещенных на тематических федеральных и региональных ресурсах в сети Интернет, при самостоятельной подготовке к экзаменам. </a:t>
            </a:r>
          </a:p>
        </p:txBody>
      </p:sp>
    </p:spTree>
    <p:extLst>
      <p:ext uri="{BB962C8B-B14F-4D97-AF65-F5344CB8AC3E}">
        <p14:creationId xmlns:p14="http://schemas.microsoft.com/office/powerpoint/2010/main" xmlns="" val="2579552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dirty="0"/>
          </a:p>
        </p:txBody>
      </p:sp>
      <p:sp>
        <p:nvSpPr>
          <p:cNvPr id="8" name="Прямоугольник 7"/>
          <p:cNvSpPr/>
          <p:nvPr/>
        </p:nvSpPr>
        <p:spPr>
          <a:xfrm>
            <a:off x="344580" y="2988543"/>
            <a:ext cx="10081120" cy="156966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На территории области реализуются меры, направленные на организацию обучения с применением электронного обучения и дистанционных образовательных технологий, в том числе оснащение общеобразовательных учреждений компьютерным оборудованием. В 2022 году в рамках региональных проектов за счет федеральных средств осуществлена поставка 4815 единиц компьютерной техники в образовательные организации области. </a:t>
            </a:r>
          </a:p>
          <a:p>
            <a:pPr indent="457200" algn="just"/>
            <a:r>
              <a:rPr lang="ru-RU" sz="1200" dirty="0">
                <a:latin typeface="Arial" panose="020B0604020202020204" pitchFamily="34" charset="0"/>
                <a:cs typeface="Arial" panose="020B0604020202020204" pitchFamily="34" charset="0"/>
              </a:rPr>
              <a:t>В целях поддержания в надлежащем техническом состоянии учреждений образования муниципальными образованиями проводятся мероприятия по капитальному и текущему ремонту. На указанные цели ежегодно из областного и местных бюджетов выделяются ассигнования.</a:t>
            </a:r>
          </a:p>
          <a:p>
            <a:pPr indent="45720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367640" y="4327371"/>
            <a:ext cx="10010800" cy="249299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рамках реализации областной адресной программы капитального ремонта при выполнении условий реализации национального проекта «Современная школа» с целью создания центров цифрового и гуманитарного профиля «Точка роста» осуществлен ремонт 147 зданий общеобразовательных организаций. Кроме того, по отдельным поручениям Губернатора области осуществлен ремонт 26 объектов образования.</a:t>
            </a:r>
          </a:p>
          <a:p>
            <a:pPr indent="457200" algn="just"/>
            <a:r>
              <a:rPr lang="ru-RU" sz="1200" dirty="0">
                <a:latin typeface="Arial" panose="020B0604020202020204" pitchFamily="34" charset="0"/>
                <a:cs typeface="Arial" panose="020B0604020202020204" pitchFamily="34" charset="0"/>
              </a:rPr>
              <a:t>В рамках реализации проекта по созданию условий для занятий физической культурой и спортом в общеобразовательных организациях, расположенных в сельской местности и малых городах, с привлечением средств областного и федерального бюджетов осуществлен ремонт 9 школьных спортивных залов и приобретено оборудование для 2 пришкольных площадок. </a:t>
            </a:r>
          </a:p>
          <a:p>
            <a:pPr indent="457200" algn="just"/>
            <a:r>
              <a:rPr lang="ru-RU" sz="1200" dirty="0" smtClean="0">
                <a:latin typeface="Arial" panose="020B0604020202020204" pitchFamily="34" charset="0"/>
                <a:cs typeface="Arial" panose="020B0604020202020204" pitchFamily="34" charset="0"/>
              </a:rPr>
              <a:t>Также </a:t>
            </a:r>
            <a:r>
              <a:rPr lang="ru-RU" sz="1200" dirty="0">
                <a:latin typeface="Arial" panose="020B0604020202020204" pitchFamily="34" charset="0"/>
                <a:cs typeface="Arial" panose="020B0604020202020204" pitchFamily="34" charset="0"/>
              </a:rPr>
              <a:t>в рамках реализации проекта по ремонту образовательных организаций с привлечением внебюджетного финансирования (50х50) произведен частичный ремонт 148 зданий общеобразовательных организаций.  </a:t>
            </a:r>
          </a:p>
          <a:p>
            <a:pPr indent="457200" algn="just"/>
            <a:endParaRPr lang="ru-RU" sz="1200" dirty="0" smtClean="0">
              <a:latin typeface="Arial" panose="020B0604020202020204" pitchFamily="34" charset="0"/>
              <a:cs typeface="Arial" panose="020B0604020202020204" pitchFamily="34" charset="0"/>
            </a:endParaRPr>
          </a:p>
          <a:p>
            <a:pPr indent="457200" algn="just"/>
            <a:r>
              <a:rPr lang="ru-RU" sz="1200" dirty="0" smtClean="0">
                <a:latin typeface="Arial" panose="020B0604020202020204" pitchFamily="34" charset="0"/>
                <a:cs typeface="Arial" panose="020B0604020202020204" pitchFamily="34" charset="0"/>
              </a:rPr>
              <a:t>Несмотря </a:t>
            </a:r>
            <a:r>
              <a:rPr lang="ru-RU" sz="1200" dirty="0">
                <a:latin typeface="Arial" panose="020B0604020202020204" pitchFamily="34" charset="0"/>
                <a:cs typeface="Arial" panose="020B0604020202020204" pitchFamily="34" charset="0"/>
              </a:rPr>
              <a:t>на проводимые мероприятия, выделенных денежных средств недостаточно для приведения всех общеобразовательных организаций в соответствие современным требованиям обучения. По итогам обследований, проведенных в 2022 году, в 61 здании общеобразовательных организаций требуется капитальный ремонт</a:t>
            </a:r>
            <a:r>
              <a:rPr lang="ru-RU" sz="1200" dirty="0" smtClean="0">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Прямоугольник 8"/>
          <p:cNvSpPr/>
          <p:nvPr/>
        </p:nvSpPr>
        <p:spPr>
          <a:xfrm>
            <a:off x="367640" y="756295"/>
            <a:ext cx="10058060" cy="249299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Положительная динамика наблюдается в 15 муниципальных образованиях, наиболее существенная – в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районе (+7,5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Снижение показателя отмечается также в 15 муниципальных образованиях. В большинстве муниципальных образованиях снижение незначительно. Наиболее заметное ухудшение показателя произошло в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(-5,8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(-4,8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(-4,6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Павловском (-3,3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 и связано в основном с увеличением количества зданий, требующих ремонта.</a:t>
            </a:r>
          </a:p>
          <a:p>
            <a:pPr indent="457200" algn="just"/>
            <a:endParaRPr lang="ru-RU" sz="1200" dirty="0" smtClean="0">
              <a:latin typeface="Arial" panose="020B0604020202020204" pitchFamily="34" charset="0"/>
              <a:cs typeface="Arial" panose="020B0604020202020204" pitchFamily="34" charset="0"/>
            </a:endParaRPr>
          </a:p>
          <a:p>
            <a:pPr indent="4572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2022 году в Воронежской области продолжена работа, направленная на повышение доступности и качества общего образования.</a:t>
            </a:r>
          </a:p>
          <a:p>
            <a:pPr indent="4572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рамках реализации региональных проектов «Современная школа», «Успех каждого ребенка», «Цифровая образовательная среда», мероприятий государственной программы Воронежской области «Развитие образования» проводились ремонтные работы, приобреталось современное инновационное оборудование, осуществлялось обновление материально-технической базы общеобразовательных организаций. </a:t>
            </a:r>
          </a:p>
          <a:p>
            <a:pPr indent="4572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6840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dirty="0"/>
          </a:p>
        </p:txBody>
      </p:sp>
      <p:graphicFrame>
        <p:nvGraphicFramePr>
          <p:cNvPr id="7" name="Диаграмма 6"/>
          <p:cNvGraphicFramePr>
            <a:graphicFrameLocks/>
          </p:cNvGraphicFramePr>
          <p:nvPr>
            <p:extLst>
              <p:ext uri="{D42A27DB-BD31-4B8C-83A1-F6EECF244321}">
                <p14:modId xmlns:p14="http://schemas.microsoft.com/office/powerpoint/2010/main" xmlns="" val="3457628449"/>
              </p:ext>
            </p:extLst>
          </p:nvPr>
        </p:nvGraphicFramePr>
        <p:xfrm>
          <a:off x="293634" y="4369206"/>
          <a:ext cx="9865096"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410596" y="999171"/>
            <a:ext cx="5904656" cy="3379387"/>
          </a:xfrm>
          <a:prstGeom prst="rect">
            <a:avLst/>
          </a:prstGeom>
        </p:spPr>
        <p:txBody>
          <a:bodyPr wrap="square">
            <a:spAutoFit/>
          </a:bodyPr>
          <a:lstStyle/>
          <a:p>
            <a:pPr indent="457200" algn="just"/>
            <a:r>
              <a:rPr lang="ru-RU" sz="1200" b="1" i="1" dirty="0" smtClean="0">
                <a:latin typeface="Arial" panose="020B0604020202020204" pitchFamily="34" charset="0"/>
                <a:cs typeface="Arial" panose="020B0604020202020204" pitchFamily="34" charset="0"/>
              </a:rPr>
              <a:t>Доля </a:t>
            </a:r>
            <a:r>
              <a:rPr lang="ru-RU" sz="1200" b="1" i="1" dirty="0">
                <a:latin typeface="Arial" panose="020B0604020202020204" pitchFamily="34" charset="0"/>
                <a:cs typeface="Arial" panose="020B0604020202020204" pitchFamily="34" charset="0"/>
              </a:rPr>
              <a:t>муниципальных общеобразовательных учреждений, здания которых находятся в аварийном состоянии или требуют капитального ремонта, в общем количестве муниципальных общеобразовательных учреждений </a:t>
            </a:r>
            <a:r>
              <a:rPr lang="ru-RU" sz="1200" dirty="0">
                <a:latin typeface="Arial" panose="020B0604020202020204" pitchFamily="34" charset="0"/>
                <a:cs typeface="Arial" panose="020B0604020202020204" pitchFamily="34" charset="0"/>
              </a:rPr>
              <a:t>в 2022 году составила 8,8 %, что на 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2021 года и на 4,5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2019 года.</a:t>
            </a:r>
          </a:p>
          <a:p>
            <a:pPr indent="457200" algn="just"/>
            <a:r>
              <a:rPr lang="ru-RU" sz="1200" dirty="0">
                <a:latin typeface="Arial" panose="020B0604020202020204" pitchFamily="34" charset="0"/>
                <a:cs typeface="Arial" panose="020B0604020202020204" pitchFamily="34" charset="0"/>
              </a:rPr>
              <a:t>Рост значений показателя произошел в 9 муниципальных образованиях и обусловлен внесением общеобразовательных организаций в федеральную статистическую отчетность ОО-2 в целях участия в реализации федерального проекта модернизации школьных систем образования.</a:t>
            </a:r>
          </a:p>
          <a:p>
            <a:pPr indent="457200" algn="just"/>
            <a:r>
              <a:rPr lang="ru-RU" sz="1200" dirty="0">
                <a:latin typeface="Arial" panose="020B0604020202020204" pitchFamily="34" charset="0"/>
                <a:cs typeface="Arial" panose="020B0604020202020204" pitchFamily="34" charset="0"/>
              </a:rPr>
              <a:t>Больше всего школ требуют ремонта в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(28,6 %), Павловском (20 %), </a:t>
            </a:r>
            <a:r>
              <a:rPr lang="ru-RU" sz="1200" dirty="0" smtClean="0">
                <a:latin typeface="Arial" panose="020B0604020202020204" pitchFamily="34" charset="0"/>
                <a:cs typeface="Arial" panose="020B0604020202020204" pitchFamily="34" charset="0"/>
              </a:rPr>
              <a:t>Нижнедевицком (20%), Хохольском </a:t>
            </a:r>
            <a:r>
              <a:rPr lang="ru-RU" sz="1200" dirty="0">
                <a:latin typeface="Arial" panose="020B0604020202020204" pitchFamily="34" charset="0"/>
                <a:cs typeface="Arial" panose="020B0604020202020204" pitchFamily="34" charset="0"/>
              </a:rPr>
              <a:t>(16,7 %),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(16 %),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(15,4 %) муниципальных районах и Борисоглебском городском округе (25,0 %).</a:t>
            </a:r>
          </a:p>
          <a:p>
            <a:pPr indent="457200" algn="just"/>
            <a:r>
              <a:rPr lang="ru-RU" sz="1200" dirty="0">
                <a:latin typeface="Arial" panose="020B0604020202020204" pitchFamily="34" charset="0"/>
                <a:cs typeface="Arial" panose="020B0604020202020204" pitchFamily="34" charset="0"/>
              </a:rPr>
              <a:t>Не требуют ремонта здания общеобразовательных учреждений в 6 муниципальных образованиях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Аннинском,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Грибановском,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муниципальных районах).</a:t>
            </a:r>
          </a:p>
          <a:p>
            <a:pPr indent="457200" algn="just">
              <a:lnSpc>
                <a:spcPct val="80000"/>
              </a:lnSpc>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xmlns="" val="3948762374"/>
              </p:ext>
            </p:extLst>
          </p:nvPr>
        </p:nvGraphicFramePr>
        <p:xfrm>
          <a:off x="612773" y="2124447"/>
          <a:ext cx="3574944" cy="177149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92033" y="999171"/>
            <a:ext cx="3816424" cy="900246"/>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муниципальных общеобразовательных учреждений, здания которых находятся в аварийном состоянии или требуют капитального ремонта, в общем количестве муниципальных общеобразовательных учреждений,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1084243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2784245938"/>
              </p:ext>
            </p:extLst>
          </p:nvPr>
        </p:nvGraphicFramePr>
        <p:xfrm>
          <a:off x="604114" y="4006063"/>
          <a:ext cx="10009112" cy="2685703"/>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604114" y="6315673"/>
            <a:ext cx="9738961" cy="1015663"/>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Больше всего детей первой и второй групп здоровья в Семилукском (95,3 %),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(92 %) муниципальных районах.</a:t>
            </a:r>
          </a:p>
          <a:p>
            <a:pPr indent="457200" algn="just"/>
            <a:r>
              <a:rPr lang="ru-RU" sz="1200" dirty="0">
                <a:latin typeface="Arial" panose="020B0604020202020204" pitchFamily="34" charset="0"/>
                <a:cs typeface="Arial" panose="020B0604020202020204" pitchFamily="34" charset="0"/>
              </a:rPr>
              <a:t>Наименьшие значения показателя - в Подгоренском (67,8 %), Хохольском (69 %) муниципальных районах</a:t>
            </a:r>
            <a:r>
              <a:rPr lang="ru-RU" sz="1200" dirty="0" smtClean="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Для улучшения значения показателя в регионе реализуется комплекс мероприятий по формированию здорового образа жизни обучающихся, совершенствованию школьной инфраструктуры, организации полноценного питания, обеспечению условий для занятий физкультурой и спортом. Также организован летний оздоровительный отдых, ведутся профилактические работы</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7" name="Прямоугольник 6"/>
          <p:cNvSpPr/>
          <p:nvPr/>
        </p:nvSpPr>
        <p:spPr>
          <a:xfrm>
            <a:off x="4325564" y="589743"/>
            <a:ext cx="6114068" cy="341632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Одной из важнейших задач в системе общего образования является преодоление негативной динамики здоровья детей и подростков</a:t>
            </a:r>
            <a:r>
              <a:rPr lang="ru-RU" sz="1200" dirty="0" smtClean="0">
                <a:latin typeface="Arial" panose="020B0604020202020204" pitchFamily="34" charset="0"/>
                <a:cs typeface="Arial" panose="020B0604020202020204" pitchFamily="34" charset="0"/>
              </a:rPr>
              <a:t>.</a:t>
            </a:r>
          </a:p>
          <a:p>
            <a:pPr indent="450000" algn="just"/>
            <a:endParaRPr lang="ru-RU" sz="1200" dirty="0" smtClean="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2022 году</a:t>
            </a:r>
            <a:r>
              <a:rPr lang="ru-RU" sz="1200" b="1" i="1" dirty="0">
                <a:latin typeface="Arial" panose="020B0604020202020204" pitchFamily="34" charset="0"/>
                <a:cs typeface="Arial" panose="020B0604020202020204" pitchFamily="34" charset="0"/>
              </a:rPr>
              <a:t> доля детей первой и второй групп здоровья в общей численности обучающихся в муниципальных общеобразовательных учреждениях</a:t>
            </a:r>
            <a:r>
              <a:rPr lang="ru-RU" sz="1200" dirty="0">
                <a:latin typeface="Arial" panose="020B0604020202020204" pitchFamily="34" charset="0"/>
                <a:cs typeface="Arial" panose="020B0604020202020204" pitchFamily="34" charset="0"/>
              </a:rPr>
              <a:t> составила 79,5 %, что на 1,8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2021 года и на 4,0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2019 года.</a:t>
            </a:r>
          </a:p>
          <a:p>
            <a:pPr indent="457200" algn="just"/>
            <a:r>
              <a:rPr lang="ru-RU" sz="1200" dirty="0">
                <a:latin typeface="Arial" panose="020B0604020202020204" pitchFamily="34" charset="0"/>
                <a:cs typeface="Arial" panose="020B0604020202020204" pitchFamily="34" charset="0"/>
              </a:rPr>
              <a:t>По результатам медицинских осмотров, проведенных в 2022 году, ухудшение значений показателя наблюдается в 13 муниципальных образованиях, наиболее существенное ухудшение (снижение на 12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произошло в Кантемировском муниципальном районе. Снижение показателя связано со значительным увеличением численности школьников, страдающих избыточной массой тела и нарушениями костно-мышечной системы, выявляемых медицинскими работниками в ходе ежегодно проводимой диспансеризации, что связано с несоблюдением норм режима учебы и отдыха, сна и пребывания обучающихся на свежем воздухе, снижением их физической и двигательной активности, а также в связи с тем, что на диспансерный учет ставятся все патологии, которые ранее не учитывались (гиперметропия, осанка, кариес и др.).</a:t>
            </a:r>
          </a:p>
        </p:txBody>
      </p:sp>
      <p:graphicFrame>
        <p:nvGraphicFramePr>
          <p:cNvPr id="11" name="Диаграмма 10"/>
          <p:cNvGraphicFramePr>
            <a:graphicFrameLocks/>
          </p:cNvGraphicFramePr>
          <p:nvPr>
            <p:extLst>
              <p:ext uri="{D42A27DB-BD31-4B8C-83A1-F6EECF244321}">
                <p14:modId xmlns:p14="http://schemas.microsoft.com/office/powerpoint/2010/main" xmlns="" val="465573592"/>
              </p:ext>
            </p:extLst>
          </p:nvPr>
        </p:nvGraphicFramePr>
        <p:xfrm>
          <a:off x="506280" y="1721025"/>
          <a:ext cx="3672408"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4"/>
          <p:cNvSpPr txBox="1"/>
          <p:nvPr/>
        </p:nvSpPr>
        <p:spPr>
          <a:xfrm>
            <a:off x="293116" y="1006905"/>
            <a:ext cx="403244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anose="020B0604020202020204" pitchFamily="34" charset="0"/>
                <a:cs typeface="Arial" panose="020B0604020202020204" pitchFamily="34" charset="0"/>
              </a:rPr>
              <a:t>Доля детей первой и второй групп здоровья </a:t>
            </a:r>
          </a:p>
          <a:p>
            <a:pPr algn="ctr"/>
            <a:r>
              <a:rPr lang="ru-RU" sz="1050" b="1" i="1" dirty="0" smtClean="0">
                <a:latin typeface="Arial" panose="020B0604020202020204" pitchFamily="34" charset="0"/>
                <a:cs typeface="Arial" panose="020B0604020202020204" pitchFamily="34" charset="0"/>
              </a:rPr>
              <a:t>в общей численности обучающихся в муниципальных общеобразовательных учреждениях, %</a:t>
            </a:r>
            <a:endParaRPr lang="ru-RU"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21271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dirty="0"/>
          </a:p>
        </p:txBody>
      </p:sp>
      <p:sp>
        <p:nvSpPr>
          <p:cNvPr id="3" name="Прямоугольник 2"/>
          <p:cNvSpPr/>
          <p:nvPr/>
        </p:nvSpPr>
        <p:spPr>
          <a:xfrm>
            <a:off x="383504" y="554787"/>
            <a:ext cx="10081120" cy="276999"/>
          </a:xfrm>
          <a:prstGeom prst="rect">
            <a:avLst/>
          </a:prstGeom>
          <a:noFill/>
          <a:ln>
            <a:noFill/>
          </a:ln>
        </p:spPr>
        <p:txBody>
          <a:bodyPr wrap="square">
            <a:spAutoFit/>
          </a:bodyPr>
          <a:lstStyle/>
          <a:p>
            <a:pPr indent="450000" algn="just"/>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383504" y="2999538"/>
            <a:ext cx="10016568" cy="175432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dirty="0">
                <a:latin typeface="Arial" panose="020B0604020202020204" pitchFamily="34" charset="0"/>
                <a:cs typeface="Arial" panose="020B0604020202020204" pitchFamily="34" charset="0"/>
              </a:rPr>
              <a:t>Для сохранения здоровья школьников </a:t>
            </a:r>
            <a:r>
              <a:rPr lang="ru-RU" sz="1200" b="1" i="1" dirty="0">
                <a:latin typeface="Arial" panose="020B0604020202020204" pitchFamily="34" charset="0"/>
                <a:cs typeface="Arial" panose="020B0604020202020204" pitchFamily="34" charset="0"/>
              </a:rPr>
              <a:t>органам местного самоуправления муниципальных образований</a:t>
            </a:r>
            <a:r>
              <a:rPr lang="ru-RU" sz="1200"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рекомендуется</a:t>
            </a:r>
            <a:r>
              <a:rPr lang="ru-RU" sz="1200" b="1" i="1"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продолжить организационную работу по формированию здорового образа жизни;</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предусмотреть в местных бюджетах средства на создание в общеобразовательных организациях условий для занятий физической культурой и спортом (приобретение </a:t>
            </a:r>
            <a:r>
              <a:rPr lang="ru-RU" sz="1200" dirty="0" smtClean="0">
                <a:latin typeface="Arial" panose="020B0604020202020204" pitchFamily="34" charset="0"/>
                <a:cs typeface="Arial" panose="020B0604020202020204" pitchFamily="34" charset="0"/>
              </a:rPr>
              <a:t>оборудовани</a:t>
            </a:r>
            <a:r>
              <a:rPr lang="ru-RU" sz="1200" dirty="0">
                <a:latin typeface="Arial" panose="020B0604020202020204" pitchFamily="34" charset="0"/>
                <a:cs typeface="Arial" panose="020B0604020202020204" pitchFamily="34" charset="0"/>
              </a:rPr>
              <a:t>я</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проведение ремонтных работ спортивных залов и плоскостных спортивных сооружений, открытие спортивных секций и спортивных клубов, организацию спортивных занятий школьников), проработать вопрос о привлечении инвесторов для финансирования указанных мероприятий;</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предусмотреть в местных бюджетах средства на обеспечение учащихся горячим питанием и молочной продукцией;</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продолжить работу по организации летнего оздоровительного отдыха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6" name="TextBox 5"/>
          <p:cNvSpPr txBox="1"/>
          <p:nvPr/>
        </p:nvSpPr>
        <p:spPr>
          <a:xfrm>
            <a:off x="512127" y="4886416"/>
            <a:ext cx="3528391" cy="900246"/>
          </a:xfrm>
          <a:prstGeom prst="rect">
            <a:avLst/>
          </a:prstGeom>
          <a:noFill/>
        </p:spPr>
        <p:txBody>
          <a:bodyPr wrap="square" rtlCol="0">
            <a:spAutoFit/>
          </a:bodyPr>
          <a:lstStyle/>
          <a:p>
            <a:pPr algn="ctr"/>
            <a:r>
              <a:rPr lang="ru-RU" sz="1050" b="1" i="1" dirty="0">
                <a:latin typeface="Arial" panose="020B0604020202020204" pitchFamily="34" charset="0"/>
                <a:cs typeface="Arial" panose="020B0604020202020204" pitchFamily="34" charset="0"/>
              </a:rPr>
              <a:t>Доля обучающихся в муниципальных </a:t>
            </a:r>
          </a:p>
          <a:p>
            <a:pPr algn="ctr"/>
            <a:r>
              <a:rPr lang="ru-RU" sz="1050" b="1" i="1" dirty="0">
                <a:latin typeface="Arial" panose="020B0604020202020204" pitchFamily="34" charset="0"/>
                <a:cs typeface="Arial" panose="020B0604020202020204" pitchFamily="34" charset="0"/>
              </a:rPr>
              <a:t>общеобразовательных учреждениях, занимающихся </a:t>
            </a:r>
            <a:r>
              <a:rPr lang="ru-RU" sz="1050" b="1" i="1" dirty="0" smtClean="0">
                <a:latin typeface="Arial" panose="020B0604020202020204" pitchFamily="34" charset="0"/>
                <a:cs typeface="Arial" panose="020B0604020202020204" pitchFamily="34" charset="0"/>
              </a:rPr>
              <a:t>во </a:t>
            </a:r>
            <a:r>
              <a:rPr lang="ru-RU" sz="1050" b="1" i="1" dirty="0">
                <a:latin typeface="Arial" panose="020B0604020202020204" pitchFamily="34" charset="0"/>
                <a:cs typeface="Arial" panose="020B0604020202020204" pitchFamily="34" charset="0"/>
              </a:rPr>
              <a:t>вторую смену, в общей численности обучающихся в муниципальных общеобразовательных учреждениях, %</a:t>
            </a:r>
          </a:p>
        </p:txBody>
      </p:sp>
      <p:graphicFrame>
        <p:nvGraphicFramePr>
          <p:cNvPr id="7" name="Диаграмма 6"/>
          <p:cNvGraphicFramePr>
            <a:graphicFrameLocks/>
          </p:cNvGraphicFramePr>
          <p:nvPr>
            <p:extLst>
              <p:ext uri="{D42A27DB-BD31-4B8C-83A1-F6EECF244321}">
                <p14:modId xmlns:p14="http://schemas.microsoft.com/office/powerpoint/2010/main" xmlns="" val="716052404"/>
              </p:ext>
            </p:extLst>
          </p:nvPr>
        </p:nvGraphicFramePr>
        <p:xfrm>
          <a:off x="602951" y="5687222"/>
          <a:ext cx="3346744" cy="1522232"/>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040518" y="4886416"/>
            <a:ext cx="6424106" cy="2123658"/>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целом по муниципальным образованиям</a:t>
            </a:r>
            <a:r>
              <a:rPr lang="ru-RU" sz="1200" b="1" i="1" dirty="0">
                <a:latin typeface="Arial" panose="020B0604020202020204" pitchFamily="34" charset="0"/>
                <a:cs typeface="Arial" panose="020B0604020202020204" pitchFamily="34" charset="0"/>
              </a:rPr>
              <a:t> доля обучающихся в муниципальных общеобразовательных учреждениях, занимающихся во вторую (третью) смену, в общей численности обучающихся </a:t>
            </a:r>
            <a:r>
              <a:rPr lang="ru-RU" sz="1200" dirty="0">
                <a:latin typeface="Arial" panose="020B0604020202020204" pitchFamily="34" charset="0"/>
                <a:cs typeface="Arial" panose="020B0604020202020204" pitchFamily="34" charset="0"/>
              </a:rPr>
              <a:t>составила 11 %, что на 0,4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2021 года и на 1,4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2019 года.</a:t>
            </a:r>
          </a:p>
          <a:p>
            <a:pPr indent="457200" algn="just"/>
            <a:r>
              <a:rPr lang="ru-RU" sz="1200" dirty="0">
                <a:latin typeface="Arial" panose="020B0604020202020204" pitchFamily="34" charset="0"/>
                <a:cs typeface="Arial" panose="020B0604020202020204" pitchFamily="34" charset="0"/>
              </a:rPr>
              <a:t>В 26 муниципальных образованиях школьники занимаются только в первую смену.</a:t>
            </a:r>
          </a:p>
          <a:p>
            <a:pPr indent="457200" algn="just"/>
            <a:r>
              <a:rPr lang="ru-RU" sz="1200" dirty="0">
                <a:latin typeface="Arial" panose="020B0604020202020204" pitchFamily="34" charset="0"/>
                <a:cs typeface="Arial" panose="020B0604020202020204" pitchFamily="34" charset="0"/>
              </a:rPr>
              <a:t>Вместе с тем, учитывая ежегодный прирост численности обучающихся в общеобразовательных организациях, потребность в новых местах сохраняется в 8 муниципальных образованиях. Наиболее актуальным данный вопрос является в Семилукском муниципальном районе и городском округе г. Воронеж, где доля детей, занимающихся во вторую смену, составляет 26,3 % и 18,7 % соответственно</a:t>
            </a:r>
            <a:r>
              <a:rPr lang="ru-RU" sz="1200" dirty="0" smtClean="0">
                <a:latin typeface="Arial" panose="020B0604020202020204" pitchFamily="34" charset="0"/>
                <a:cs typeface="Arial" panose="020B0604020202020204" pitchFamily="34" charset="0"/>
              </a:rPr>
              <a:t>.</a:t>
            </a:r>
          </a:p>
        </p:txBody>
      </p:sp>
      <p:sp>
        <p:nvSpPr>
          <p:cNvPr id="11" name="Прямоугольник 10"/>
          <p:cNvSpPr/>
          <p:nvPr/>
        </p:nvSpPr>
        <p:spPr>
          <a:xfrm>
            <a:off x="383504" y="468263"/>
            <a:ext cx="10081120" cy="2677656"/>
          </a:xfrm>
          <a:prstGeom prst="rect">
            <a:avLst/>
          </a:prstGeom>
        </p:spPr>
        <p:txBody>
          <a:bodyPr wrap="square">
            <a:spAutoFit/>
          </a:bodyPr>
          <a:lstStyle/>
          <a:p>
            <a:pPr indent="457200" algn="just"/>
            <a:r>
              <a:rPr lang="ru-RU" sz="1200" dirty="0" smtClean="0">
                <a:latin typeface="Arial" panose="020B0604020202020204" pitchFamily="34" charset="0"/>
                <a:cs typeface="Arial" panose="020B0604020202020204" pitchFamily="34" charset="0"/>
              </a:rPr>
              <a:t>Ведется </a:t>
            </a:r>
            <a:r>
              <a:rPr lang="ru-RU" sz="1200" dirty="0">
                <a:latin typeface="Arial" panose="020B0604020202020204" pitchFamily="34" charset="0"/>
                <a:cs typeface="Arial" panose="020B0604020202020204" pitchFamily="34" charset="0"/>
              </a:rPr>
              <a:t>регулярная работа по лицензированию медицинских кабинетов в школах. В настоящее время на территории Воронежской области имеют медицинские кабинеты 306 школ (44,3 %). Медицинское обслуживание учащихся 384 малокомплектных общеобразовательных организаций оказывается во врачебных амбулаториях, детских поликлиниках, фельдшерско-акушерских пунктах.</a:t>
            </a:r>
          </a:p>
          <a:p>
            <a:pPr indent="457200" algn="just"/>
            <a:r>
              <a:rPr lang="ru-RU" sz="1200" dirty="0">
                <a:latin typeface="Arial" panose="020B0604020202020204" pitchFamily="34" charset="0"/>
                <a:cs typeface="Arial" panose="020B0604020202020204" pitchFamily="34" charset="0"/>
              </a:rPr>
              <a:t>Значительно обновлена материальная база спортивной инфраструктуры школ, закуплено современное спортивное оборудование и инвентарь. Во всех общеобразовательных учреждениях организованы мероприятия по выполнению испытаний (тестов) Всероссийского физкультурно-спортивного комплекса «Готов к труду и обороне».</a:t>
            </a:r>
          </a:p>
          <a:p>
            <a:pPr indent="457200" algn="just"/>
            <a:r>
              <a:rPr lang="ru-RU" sz="1200" dirty="0">
                <a:latin typeface="Arial" panose="020B0604020202020204" pitchFamily="34" charset="0"/>
                <a:cs typeface="Arial" panose="020B0604020202020204" pitchFamily="34" charset="0"/>
              </a:rPr>
              <a:t>В соответствии с перечнем поручений Президента Российской Федерации в общеобразовательных организациях области обеспечен 100 % охват обучающихся 1-4 классов бесплатным одноразовым горячим питанием. Для всех желающих учеников 1-11 классов сохранена возможность двухразового питания. Охват горячим питанием обучающихся 5-11 классов составил 91,7 %. Инфраструктура школьного питания представлена различными формами: в 68 % школ организация питания осуществляется самостоятельно, в 32 % - с привлечением сторонних организаций посредством аутсорсинга.</a:t>
            </a:r>
          </a:p>
          <a:p>
            <a:pPr indent="457200" algn="just"/>
            <a:r>
              <a:rPr lang="ru-RU" sz="1200" dirty="0">
                <a:latin typeface="Arial" panose="020B0604020202020204" pitchFamily="34" charset="0"/>
                <a:cs typeface="Arial" panose="020B0604020202020204" pitchFamily="34" charset="0"/>
              </a:rPr>
              <a:t>В области особое внимание уделяется вопросам организации отдыха и оздоровления детей, находящихся в трудной жизненной ситуации. Как и в предыдущие периоды, в 2022 году всеми формами отдыха было охвачено </a:t>
            </a:r>
            <a:r>
              <a:rPr lang="ru-RU" sz="1200" dirty="0" smtClean="0">
                <a:latin typeface="Arial" panose="020B0604020202020204" pitchFamily="34" charset="0"/>
                <a:cs typeface="Arial" panose="020B0604020202020204" pitchFamily="34" charset="0"/>
              </a:rPr>
              <a:t>100 % </a:t>
            </a:r>
            <a:r>
              <a:rPr lang="ru-RU" sz="1200" dirty="0">
                <a:latin typeface="Arial" panose="020B0604020202020204" pitchFamily="34" charset="0"/>
                <a:cs typeface="Arial" panose="020B0604020202020204" pitchFamily="34" charset="0"/>
              </a:rPr>
              <a:t>детей данной категории.</a:t>
            </a:r>
          </a:p>
          <a:p>
            <a:pPr indent="457200" algn="just">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82806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60"/>
          <p:cNvGraphicFramePr>
            <a:graphicFrameLocks noGrp="1"/>
          </p:cNvGraphicFramePr>
          <p:nvPr>
            <p:extLst>
              <p:ext uri="{D42A27DB-BD31-4B8C-83A1-F6EECF244321}">
                <p14:modId xmlns:p14="http://schemas.microsoft.com/office/powerpoint/2010/main" xmlns="" val="1944697862"/>
              </p:ext>
            </p:extLst>
          </p:nvPr>
        </p:nvGraphicFramePr>
        <p:xfrm>
          <a:off x="560355" y="708847"/>
          <a:ext cx="9752429" cy="5807938"/>
        </p:xfrm>
        <a:graphic>
          <a:graphicData uri="http://schemas.openxmlformats.org/drawingml/2006/table">
            <a:tbl>
              <a:tblPr/>
              <a:tblGrid>
                <a:gridCol w="465865">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gridCol w="1507311">
                  <a:extLst>
                    <a:ext uri="{9D8B030D-6E8A-4147-A177-3AD203B41FA5}">
                      <a16:colId xmlns:a16="http://schemas.microsoft.com/office/drawing/2014/main" xmlns="" val="20002"/>
                    </a:ext>
                  </a:extLst>
                </a:gridCol>
                <a:gridCol w="1729101">
                  <a:extLst>
                    <a:ext uri="{9D8B030D-6E8A-4147-A177-3AD203B41FA5}">
                      <a16:colId xmlns:a16="http://schemas.microsoft.com/office/drawing/2014/main" xmlns="" val="20003"/>
                    </a:ext>
                  </a:extLst>
                </a:gridCol>
                <a:gridCol w="2881800">
                  <a:extLst>
                    <a:ext uri="{9D8B030D-6E8A-4147-A177-3AD203B41FA5}">
                      <a16:colId xmlns:a16="http://schemas.microsoft.com/office/drawing/2014/main" xmlns="" val="20004"/>
                    </a:ext>
                  </a:extLst>
                </a:gridCol>
              </a:tblGrid>
              <a:tr h="1015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 п\п</a:t>
                      </a:r>
                    </a:p>
                  </a:txBody>
                  <a:tcPr marL="106934" marR="106934" marT="50408" marB="504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Наименование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Среднегодовая численность постоянного населения в отчетном году, тыс.чел.</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Arial" pitchFamily="34" charset="0"/>
                          <a:cs typeface="Arial" pitchFamily="34" charset="0"/>
                        </a:rPr>
                        <a:t>Административный центр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Информация</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о размещении доклада главы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в сети «Интернет» </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(адрес официального сайта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15.</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Новоусманский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87,639</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Новая Усмань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http://nusmanadm.ru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16.</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cs typeface="Arial" pitchFamily="34" charset="0"/>
                        </a:rPr>
                        <a:t>Новохопёрский</a:t>
                      </a:r>
                      <a:r>
                        <a:rPr kumimoji="0" lang="ru-RU" sz="1100" b="0" i="0" u="none" strike="noStrike" cap="none" normalizeH="0" baseline="0" dirty="0" smtClean="0">
                          <a:ln>
                            <a:noFill/>
                          </a:ln>
                          <a:solidFill>
                            <a:schemeClr val="tx1"/>
                          </a:solidFill>
                          <a:effectLst/>
                          <a:latin typeface="Arial" pitchFamily="34" charset="0"/>
                          <a:cs typeface="Arial" pitchFamily="34" charset="0"/>
                        </a:rPr>
                        <a:t>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35,656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Новохопёрск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http://nhoper.ru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17.</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Ольховатский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21,378</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 Ольховатка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http://olhadmin.e-gov36</a:t>
                      </a:r>
                      <a:r>
                        <a:rPr kumimoji="0" lang="ru-RU" sz="1100" b="0" i="0" u="none" strike="noStrike" cap="none" normalizeH="0" baseline="0" dirty="0" smtClean="0">
                          <a:ln>
                            <a:noFill/>
                          </a:ln>
                          <a:solidFill>
                            <a:schemeClr val="tx1"/>
                          </a:solidFill>
                          <a:effectLst/>
                          <a:latin typeface="Arial" pitchFamily="34" charset="0"/>
                          <a:cs typeface="Arial" pitchFamily="34" charset="0"/>
                        </a:rPr>
                        <a:t>.</a:t>
                      </a:r>
                      <a:r>
                        <a:rPr kumimoji="0" lang="en-US" sz="1100" b="0" i="0" u="none" strike="noStrike" cap="none" normalizeH="0" baseline="0" dirty="0" err="1" smtClean="0">
                          <a:ln>
                            <a:noFill/>
                          </a:ln>
                          <a:solidFill>
                            <a:schemeClr val="tx1"/>
                          </a:solidFill>
                          <a:effectLst/>
                          <a:latin typeface="Arial" pitchFamily="34" charset="0"/>
                          <a:cs typeface="Arial" pitchFamily="34" charset="0"/>
                        </a:rPr>
                        <a: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18.</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Острогожский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55,031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Острогожск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http://ostrogadm.ru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4"/>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19.</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Павловский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50,451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Павловск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http://pavlovsk-region.ru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20.</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Панинский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23,905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 Панино</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http://panino-region.ru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6"/>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Петропавловский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16,462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Петропавловка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http://petropavlmr.ru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7"/>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Поворинский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30,966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Поворино</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http://povoradm.itcvo.ru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8"/>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Подгоренский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22,813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пгт. Подгоренский</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http://adminpodgorensky.e-gov36.ru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9"/>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24.</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Рамонский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39,112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 Рамонь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http://ramon.ru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0"/>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25.</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cs typeface="Arial" pitchFamily="34" charset="0"/>
                        </a:rPr>
                        <a:t>Репьёвский</a:t>
                      </a:r>
                      <a:r>
                        <a:rPr kumimoji="0" lang="ru-RU" sz="1100" b="0" i="0" u="none" strike="noStrike" cap="none" normalizeH="0" baseline="0" dirty="0" smtClean="0">
                          <a:ln>
                            <a:noFill/>
                          </a:ln>
                          <a:solidFill>
                            <a:schemeClr val="tx1"/>
                          </a:solidFill>
                          <a:effectLst/>
                          <a:latin typeface="Arial" pitchFamily="34" charset="0"/>
                          <a:cs typeface="Arial" pitchFamily="34" charset="0"/>
                        </a:rPr>
                        <a:t>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15,244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Репьёвка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http://repevka-msu.ru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1"/>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26.</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Россошанский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88,050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Россошь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http://rossadm.ru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2"/>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27.</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Семилукский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67,105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Семилуки</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http://semiluki-rayon.ru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3"/>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28.</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Таловский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34,741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Таловая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http://taladm.ru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4"/>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29.</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Терновский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17,351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Терновка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http://ternovadmin.ru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5"/>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30.</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Хохольский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29,705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Хохольский</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https://hoholadm.e-gov36.ru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6"/>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Эртильский муниципальный район</a:t>
                      </a: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20,595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Эртиль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http://govertil.ru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7"/>
                  </a:ext>
                </a:extLst>
              </a:tr>
            </a:tbl>
          </a:graphicData>
        </a:graphic>
      </p:graphicFrame>
      <p:sp>
        <p:nvSpPr>
          <p:cNvPr id="5" name="Номер слайда 4"/>
          <p:cNvSpPr>
            <a:spLocks noGrp="1"/>
          </p:cNvSpPr>
          <p:nvPr>
            <p:ph type="sldNum" sz="quarter" idx="12"/>
          </p:nvPr>
        </p:nvSpPr>
        <p:spPr>
          <a:xfrm>
            <a:off x="8354242" y="7009945"/>
            <a:ext cx="2339161" cy="551319"/>
          </a:xfrm>
        </p:spPr>
        <p:txBody>
          <a:bodyPr/>
          <a:lstStyle/>
          <a:p>
            <a:pPr>
              <a:defRPr/>
            </a:pPr>
            <a:fld id="{99C1678C-9102-495D-8EE9-2E495FEA114C}" type="slidenum">
              <a:rPr lang="ru-RU" smtClean="0"/>
              <a:pPr>
                <a:defRPr/>
              </a:pPr>
              <a:t>4</a:t>
            </a:fld>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2450172807"/>
              </p:ext>
            </p:extLst>
          </p:nvPr>
        </p:nvGraphicFramePr>
        <p:xfrm>
          <a:off x="395087" y="5142108"/>
          <a:ext cx="10081120" cy="2702721"/>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591583" y="4037830"/>
            <a:ext cx="9827906" cy="1384995"/>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Расходы бюджетов муниципальных образований на общее образование в расчете на 1 обучающегося в муниципальных общеобразовательных учреждениях </a:t>
            </a:r>
            <a:r>
              <a:rPr lang="ru-RU" sz="1200" dirty="0">
                <a:latin typeface="Arial" panose="020B0604020202020204" pitchFamily="34" charset="0"/>
                <a:cs typeface="Arial" panose="020B0604020202020204" pitchFamily="34" charset="0"/>
              </a:rPr>
              <a:t>увеличились на 10,6 % по отношению к прошлому году и составили 19,1 тыс. рублей.</a:t>
            </a:r>
          </a:p>
          <a:p>
            <a:pPr indent="457200" algn="just"/>
            <a:r>
              <a:rPr lang="ru-RU" sz="1200" dirty="0">
                <a:latin typeface="Arial" panose="020B0604020202020204" pitchFamily="34" charset="0"/>
                <a:cs typeface="Arial" panose="020B0604020202020204" pitchFamily="34" charset="0"/>
              </a:rPr>
              <a:t>Рост значений показателя произошел в 25 муниципальных образованиях.</a:t>
            </a:r>
          </a:p>
          <a:p>
            <a:pPr indent="457200" algn="just"/>
            <a:r>
              <a:rPr lang="ru-RU" sz="1200" dirty="0">
                <a:latin typeface="Arial" panose="020B0604020202020204" pitchFamily="34" charset="0"/>
                <a:cs typeface="Arial" panose="020B0604020202020204" pitchFamily="34" charset="0"/>
              </a:rPr>
              <a:t>Самое высокое значение показателя - в Бобровском муниципальном районе (62,3 тыс. рублей). Наименьшее значение показателя - в городском округе г. Воронеж (11,3 тыс. рублей).</a:t>
            </a:r>
          </a:p>
          <a:p>
            <a:pPr indent="457200" algn="just"/>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Прямоугольник 5"/>
          <p:cNvSpPr/>
          <p:nvPr/>
        </p:nvSpPr>
        <p:spPr>
          <a:xfrm>
            <a:off x="535612" y="3022167"/>
            <a:ext cx="9883877" cy="1015663"/>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dirty="0">
                <a:latin typeface="Arial" panose="020B0604020202020204" pitchFamily="34" charset="0"/>
                <a:cs typeface="Arial" panose="020B0604020202020204" pitchFamily="34" charset="0"/>
              </a:rPr>
              <a:t>С целью улучшения значений показателя</a:t>
            </a:r>
            <a:r>
              <a:rPr lang="ru-RU" sz="1200" b="1" i="1" dirty="0">
                <a:latin typeface="Arial" panose="020B0604020202020204" pitchFamily="34" charset="0"/>
                <a:cs typeface="Arial" panose="020B0604020202020204" pitchFamily="34" charset="0"/>
              </a:rPr>
              <a:t> органам местного самоуправления рекомендуется</a:t>
            </a:r>
            <a:r>
              <a:rPr lang="ru-RU" sz="1200" dirty="0">
                <a:latin typeface="Arial" panose="020B0604020202020204" pitchFamily="34" charset="0"/>
                <a:cs typeface="Arial" panose="020B0604020202020204" pitchFamily="34" charset="0"/>
              </a:rPr>
              <a:t> продолжить работу по снижению доли обучающихся в образовательных учреждениях, занимающихся во вторую смену, за счет совершенствования условий для реализации образовательных программ, ведения приема детей в соответствии с проектной мощностью зданий общеобразовательных организаций и с учетом факта проживания детей на территории, закрепленной за общеобразовательной организацией</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4134735880"/>
              </p:ext>
            </p:extLst>
          </p:nvPr>
        </p:nvGraphicFramePr>
        <p:xfrm>
          <a:off x="5706740" y="282256"/>
          <a:ext cx="4499992" cy="2962901"/>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62387" y="604076"/>
            <a:ext cx="5244353" cy="249299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области продолжается работа по созданию новых мест в общеобразовательных учреждениях. </a:t>
            </a:r>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рамках реализации </a:t>
            </a:r>
            <a:r>
              <a:rPr lang="ru-RU" sz="1200" dirty="0" smtClean="0">
                <a:latin typeface="Arial" panose="020B0604020202020204" pitchFamily="34" charset="0"/>
                <a:cs typeface="Arial" panose="020B0604020202020204" pitchFamily="34" charset="0"/>
              </a:rPr>
              <a:t>национального </a:t>
            </a:r>
            <a:r>
              <a:rPr lang="ru-RU" sz="1200" dirty="0">
                <a:latin typeface="Arial" panose="020B0604020202020204" pitchFamily="34" charset="0"/>
                <a:cs typeface="Arial" panose="020B0604020202020204" pitchFamily="34" charset="0"/>
              </a:rPr>
              <a:t>проекта «Жилье и городская среда» в 2022 году завершено строительство двух школ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муниципальном районе и в Борисоглебском городском округе) с общим количеством мест 2325. В результате реализации областной адресной инвестиционной программы построена школа в с. Садовое Аннинского муниципального района на 400 мест, реконструирована МБОУ </a:t>
            </a:r>
            <a:r>
              <a:rPr lang="ru-RU" sz="1200" dirty="0" err="1">
                <a:latin typeface="Arial" panose="020B0604020202020204" pitchFamily="34" charset="0"/>
                <a:cs typeface="Arial" panose="020B0604020202020204" pitchFamily="34" charset="0"/>
              </a:rPr>
              <a:t>Хреновская</a:t>
            </a:r>
            <a:r>
              <a:rPr lang="ru-RU" sz="1200" dirty="0">
                <a:latin typeface="Arial" panose="020B0604020202020204" pitchFamily="34" charset="0"/>
                <a:cs typeface="Arial" panose="020B0604020202020204" pitchFamily="34" charset="0"/>
              </a:rPr>
              <a:t> СОШ </a:t>
            </a:r>
            <a:r>
              <a:rPr lang="ru-RU" sz="1200" dirty="0" smtClean="0">
                <a:latin typeface="Arial" panose="020B0604020202020204" pitchFamily="34" charset="0"/>
                <a:cs typeface="Arial" panose="020B0604020202020204" pitchFamily="34" charset="0"/>
              </a:rPr>
              <a:t>№1 </a:t>
            </a:r>
            <a:r>
              <a:rPr lang="ru-RU" sz="1200" dirty="0">
                <a:latin typeface="Arial" panose="020B0604020202020204" pitchFamily="34" charset="0"/>
                <a:cs typeface="Arial" panose="020B0604020202020204" pitchFamily="34" charset="0"/>
              </a:rPr>
              <a:t>Бобровского муниципального района. В рамках реализации национального проекта </a:t>
            </a:r>
            <a:r>
              <a:rPr lang="ru-RU" sz="1200" dirty="0" smtClean="0">
                <a:latin typeface="Arial" panose="020B0604020202020204" pitchFamily="34" charset="0"/>
                <a:cs typeface="Arial" panose="020B0604020202020204" pitchFamily="34" charset="0"/>
              </a:rPr>
              <a:t>«Образование» </a:t>
            </a:r>
            <a:r>
              <a:rPr lang="ru-RU" sz="1200" dirty="0">
                <a:latin typeface="Arial" panose="020B0604020202020204" pitchFamily="34" charset="0"/>
                <a:cs typeface="Arial" panose="020B0604020202020204" pitchFamily="34" charset="0"/>
              </a:rPr>
              <a:t>завершена пристройка к зданию МБОО «Лицей села Верхний Мамон» в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районе на 248 учащихся. </a:t>
            </a:r>
          </a:p>
          <a:p>
            <a:pPr indent="457200" algn="just">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946393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dirty="0"/>
          </a:p>
        </p:txBody>
      </p:sp>
      <p:sp>
        <p:nvSpPr>
          <p:cNvPr id="14" name="TextBox 13"/>
          <p:cNvSpPr txBox="1"/>
          <p:nvPr/>
        </p:nvSpPr>
        <p:spPr>
          <a:xfrm>
            <a:off x="1170236" y="612279"/>
            <a:ext cx="3096344" cy="276999"/>
          </a:xfrm>
          <a:prstGeom prst="rect">
            <a:avLst/>
          </a:prstGeom>
          <a:noFill/>
        </p:spPr>
        <p:txBody>
          <a:bodyPr wrap="square" rtlCol="0">
            <a:spAutoFit/>
          </a:bodyPr>
          <a:lstStyle/>
          <a:p>
            <a:r>
              <a:rPr lang="ru-RU" sz="1200" b="1" i="1" dirty="0">
                <a:latin typeface="Arial" panose="020B0604020202020204" pitchFamily="34" charset="0"/>
              </a:rPr>
              <a:t>ДОПОЛНИТЕЛЬНОЕ ОБРАЗОВАНИЕ</a:t>
            </a:r>
            <a:endParaRPr lang="ru-RU" sz="1200" b="1" i="1" dirty="0">
              <a:latin typeface="Arial" pitchFamily="34" charset="0"/>
              <a:cs typeface="Arial" pitchFamily="34" charset="0"/>
            </a:endParaRPr>
          </a:p>
        </p:txBody>
      </p:sp>
      <p:sp>
        <p:nvSpPr>
          <p:cNvPr id="8" name="TextBox 7"/>
          <p:cNvSpPr txBox="1"/>
          <p:nvPr/>
        </p:nvSpPr>
        <p:spPr>
          <a:xfrm>
            <a:off x="666180" y="889278"/>
            <a:ext cx="9793088" cy="6740307"/>
          </a:xfrm>
          <a:prstGeom prst="rect">
            <a:avLst/>
          </a:prstGeom>
          <a:noFill/>
        </p:spPr>
        <p:txBody>
          <a:bodyPr wrap="square" rtlCol="0">
            <a:spAutoFit/>
          </a:bodyPr>
          <a:lstStyle/>
          <a:p>
            <a:pPr indent="457200" algn="just"/>
            <a:r>
              <a:rPr lang="ru-RU" sz="1200" dirty="0">
                <a:latin typeface="Arial" panose="020B0604020202020204" pitchFamily="34" charset="0"/>
                <a:cs typeface="Arial" panose="020B0604020202020204" pitchFamily="34" charset="0"/>
              </a:rPr>
              <a:t>На территории Воронежской области система дополнительного образования представлена разветвленной межведомственной сетью организаций, реализующих дополнительные общеразвивающие образовательные программы. В их числе многопрофильные и </a:t>
            </a:r>
            <a:r>
              <a:rPr lang="ru-RU" sz="1200" dirty="0" err="1">
                <a:latin typeface="Arial" panose="020B0604020202020204" pitchFamily="34" charset="0"/>
                <a:cs typeface="Arial" panose="020B0604020202020204" pitchFamily="34" charset="0"/>
              </a:rPr>
              <a:t>разнопрофильные</a:t>
            </a:r>
            <a:r>
              <a:rPr lang="ru-RU" sz="1200" dirty="0">
                <a:latin typeface="Arial" panose="020B0604020202020204" pitchFamily="34" charset="0"/>
                <a:cs typeface="Arial" panose="020B0604020202020204" pitchFamily="34" charset="0"/>
              </a:rPr>
              <a:t> организации, обеспечивающие на практике развитие каждого ребенка по индивидуальной траектории (школы, детские сады, центры, дома творчества, станции </a:t>
            </a:r>
            <a:r>
              <a:rPr lang="ru-RU" sz="1200" dirty="0" smtClean="0">
                <a:latin typeface="Arial" panose="020B0604020202020204" pitchFamily="34" charset="0"/>
                <a:cs typeface="Arial" panose="020B0604020202020204" pitchFamily="34" charset="0"/>
              </a:rPr>
              <a:t>юных натуралистов </a:t>
            </a:r>
            <a:r>
              <a:rPr lang="ru-RU" sz="1200" dirty="0">
                <a:latin typeface="Arial" panose="020B0604020202020204" pitchFamily="34" charset="0"/>
                <a:cs typeface="Arial" panose="020B0604020202020204" pitchFamily="34" charset="0"/>
              </a:rPr>
              <a:t>и юных техников, детско-юношеские спортивные школы, детские школы искусств, учреждения среднего профессионального образования и другие).  </a:t>
            </a:r>
          </a:p>
          <a:p>
            <a:pPr indent="457200" algn="just"/>
            <a:r>
              <a:rPr lang="ru-RU" sz="1200" dirty="0">
                <a:latin typeface="Arial" panose="020B0604020202020204" pitchFamily="34" charset="0"/>
                <a:cs typeface="Arial" panose="020B0604020202020204" pitchFamily="34" charset="0"/>
              </a:rPr>
              <a:t>В разрезе </a:t>
            </a:r>
            <a:r>
              <a:rPr lang="ru-RU" sz="1200" dirty="0" smtClean="0">
                <a:latin typeface="Arial" panose="020B0604020202020204" pitchFamily="34" charset="0"/>
                <a:cs typeface="Arial" panose="020B0604020202020204" pitchFamily="34" charset="0"/>
              </a:rPr>
              <a:t>направленностей </a:t>
            </a:r>
            <a:r>
              <a:rPr lang="ru-RU" sz="1200" dirty="0">
                <a:latin typeface="Arial" panose="020B0604020202020204" pitchFamily="34" charset="0"/>
                <a:cs typeface="Arial" panose="020B0604020202020204" pitchFamily="34" charset="0"/>
              </a:rPr>
              <a:t>программ охвачено:</a:t>
            </a:r>
          </a:p>
          <a:p>
            <a:pPr indent="457200" algn="just"/>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технической направленностью </a:t>
            </a:r>
            <a:r>
              <a:rPr lang="ru-RU" sz="1200" dirty="0">
                <a:latin typeface="Arial" panose="020B0604020202020204" pitchFamily="34" charset="0"/>
                <a:cs typeface="Arial" panose="020B0604020202020204" pitchFamily="34" charset="0"/>
              </a:rPr>
              <a:t>– 11,1 % обучающихся, </a:t>
            </a:r>
          </a:p>
          <a:p>
            <a:pPr indent="457200" algn="just"/>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естественно-научной </a:t>
            </a:r>
            <a:r>
              <a:rPr lang="ru-RU" sz="1200" dirty="0">
                <a:latin typeface="Arial" panose="020B0604020202020204" pitchFamily="34" charset="0"/>
                <a:cs typeface="Arial" panose="020B0604020202020204" pitchFamily="34" charset="0"/>
              </a:rPr>
              <a:t>– 12,5 % обучающихся,</a:t>
            </a:r>
          </a:p>
          <a:p>
            <a:pPr indent="457200" algn="just"/>
            <a:r>
              <a:rPr lang="ru-RU" sz="1200" dirty="0">
                <a:latin typeface="Arial" panose="020B0604020202020204" pitchFamily="34" charset="0"/>
                <a:cs typeface="Arial" panose="020B0604020202020204" pitchFamily="34" charset="0"/>
              </a:rPr>
              <a:t>- туристско-краеведческой – 4,9 % обучающихся,</a:t>
            </a:r>
          </a:p>
          <a:p>
            <a:pPr indent="457200" algn="just"/>
            <a:r>
              <a:rPr lang="ru-RU" sz="1200" dirty="0">
                <a:latin typeface="Arial" panose="020B0604020202020204" pitchFamily="34" charset="0"/>
                <a:cs typeface="Arial" panose="020B0604020202020204" pitchFamily="34" charset="0"/>
              </a:rPr>
              <a:t>- социально-гуманитарной – 23,5 % обучающихся,</a:t>
            </a:r>
          </a:p>
          <a:p>
            <a:pPr indent="457200" algn="just"/>
            <a:r>
              <a:rPr lang="ru-RU" sz="1200" dirty="0">
                <a:latin typeface="Arial" panose="020B0604020202020204" pitchFamily="34" charset="0"/>
                <a:cs typeface="Arial" panose="020B0604020202020204" pitchFamily="34" charset="0"/>
              </a:rPr>
              <a:t>- художественной – 29,4 % обучающихся,</a:t>
            </a:r>
          </a:p>
          <a:p>
            <a:pPr indent="457200" algn="just"/>
            <a:r>
              <a:rPr lang="ru-RU" sz="1200" dirty="0">
                <a:latin typeface="Arial" panose="020B0604020202020204" pitchFamily="34" charset="0"/>
                <a:cs typeface="Arial" panose="020B0604020202020204" pitchFamily="34" charset="0"/>
              </a:rPr>
              <a:t>- физкультурно-спортивной – 18,6 % обучающихся. </a:t>
            </a:r>
          </a:p>
          <a:p>
            <a:pPr indent="4572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регионе продолжена реализация новой организационно-управленческой и финансовой </a:t>
            </a:r>
            <a:r>
              <a:rPr lang="ru-RU" sz="1200" dirty="0" smtClean="0">
                <a:latin typeface="Arial" panose="020B0604020202020204" pitchFamily="34" charset="0"/>
                <a:cs typeface="Arial" panose="020B0604020202020204" pitchFamily="34" charset="0"/>
              </a:rPr>
              <a:t>модели дополнительного образования. </a:t>
            </a:r>
            <a:r>
              <a:rPr lang="ru-RU" sz="1200" dirty="0">
                <a:latin typeface="Arial" panose="020B0604020202020204" pitchFamily="34" charset="0"/>
                <a:cs typeface="Arial" panose="020B0604020202020204" pitchFamily="34" charset="0"/>
              </a:rPr>
              <a:t>Особенностью ее реализации стала работа Навигатора дополнительного образования Воронежской области, который объединяет дополнительные общеобразовательные программы, в том числе программы, реализуемые социально ориентированными некоммерческими организациями. Всего в Навигаторе представлены 1 112 образовательных организаций, реализующих более 11 тыс. дополнительных общеразвивающих программ.</a:t>
            </a:r>
          </a:p>
          <a:p>
            <a:pPr indent="457200" algn="just"/>
            <a:r>
              <a:rPr lang="ru-RU" sz="1200" dirty="0">
                <a:latin typeface="Arial" panose="020B0604020202020204" pitchFamily="34" charset="0"/>
                <a:cs typeface="Arial" panose="020B0604020202020204" pitchFamily="34" charset="0"/>
              </a:rPr>
              <a:t>В 2022 году в рамках федерального проекта «Успех каждого ребенка» национального проекта «Образование» продолжена модернизация системы поддержки одаренных детей и формирование новой модели ее реализации. Ежегодно проводятся более 160 мероприятий регионального уровня, которыми охвачены более 80 % обучающихся. Число детей, включенных в Государственный информационный ресурс о детях, проявивших выдающиеся способности, с 2015 года составляет 6 668 человек. </a:t>
            </a:r>
          </a:p>
          <a:p>
            <a:pPr indent="457200" algn="just"/>
            <a:r>
              <a:rPr lang="ru-RU" sz="1200" dirty="0">
                <a:latin typeface="Arial" panose="020B0604020202020204" pitchFamily="34" charset="0"/>
                <a:cs typeface="Arial" panose="020B0604020202020204" pitchFamily="34" charset="0"/>
              </a:rPr>
              <a:t>Более 600 воронежских школьников прошли отбор на образовательные программы и приняли участие в сменах в Образовательном центре «Сириус». В Центре по работе с одаренными детьми «Солнышко» проведено 20 профильных смен по направлениям «Наука», «Спорт», «Искусство» с охватом 1 480 человек. За все время проведения смен охват детей составил более 10 тыс. человек.  </a:t>
            </a:r>
          </a:p>
          <a:p>
            <a:pPr indent="457200" algn="just"/>
            <a:r>
              <a:rPr lang="ru-RU" sz="1200" dirty="0">
                <a:latin typeface="Arial" panose="020B0604020202020204" pitchFamily="34" charset="0"/>
                <a:cs typeface="Arial" panose="020B0604020202020204" pitchFamily="34" charset="0"/>
              </a:rPr>
              <a:t>Охват детей деятельностью Регионального центра «Орион», технопарков «</a:t>
            </a:r>
            <a:r>
              <a:rPr lang="ru-RU" sz="1200" dirty="0" err="1">
                <a:latin typeface="Arial" panose="020B0604020202020204" pitchFamily="34" charset="0"/>
                <a:cs typeface="Arial" panose="020B0604020202020204" pitchFamily="34" charset="0"/>
              </a:rPr>
              <a:t>Кванториум</a:t>
            </a:r>
            <a:r>
              <a:rPr lang="ru-RU" sz="1200" dirty="0">
                <a:latin typeface="Arial" panose="020B0604020202020204" pitchFamily="34" charset="0"/>
                <a:cs typeface="Arial" panose="020B0604020202020204" pitchFamily="34" charset="0"/>
              </a:rPr>
              <a:t>», центров «IT-куб» составил 10,3 % от числа учащихся, занимающихся по программам дополнительного образования. </a:t>
            </a:r>
          </a:p>
          <a:p>
            <a:pPr indent="457200" algn="just"/>
            <a:r>
              <a:rPr lang="ru-RU" sz="1200" dirty="0">
                <a:latin typeface="Arial" panose="020B0604020202020204" pitchFamily="34" charset="0"/>
                <a:cs typeface="Arial" panose="020B0604020202020204" pitchFamily="34" charset="0"/>
              </a:rPr>
              <a:t>В целях подготовки кадрового резерва для работы в аграрном секторе и на основании соглашения о сотрудничестве между Правительством Воронежской области и Фондом «НИР – «ИННОПРАКТИКА» реализуется проект по созданию «Аграрных классов» в Воронежской области. Определено 16 образовательных организаций, обладающих необходимым потенциалом, базовыми ресурсами (помещения, стартовое оборудование, открытый грунт) и педагогическими кадрами. Для дальнейшего развития проекта на базе Регионального центра «Орион» ведется работа по созданию высокотехнологичного тепличного комплекса. </a:t>
            </a:r>
          </a:p>
          <a:p>
            <a:pPr indent="457200" algn="just"/>
            <a:r>
              <a:rPr lang="ru-RU" sz="1200" dirty="0">
                <a:latin typeface="Arial" panose="020B0604020202020204" pitchFamily="34" charset="0"/>
                <a:cs typeface="Arial" panose="020B0604020202020204" pitchFamily="34" charset="0"/>
              </a:rPr>
              <a:t>Доля обучающихся, охваченных мероприятиями, направленными на раннюю профессиональную ориентацию, в том числе в рамках проектов «</a:t>
            </a:r>
            <a:r>
              <a:rPr lang="ru-RU" sz="1200" dirty="0" err="1">
                <a:latin typeface="Arial" panose="020B0604020202020204" pitchFamily="34" charset="0"/>
                <a:cs typeface="Arial" panose="020B0604020202020204" pitchFamily="34" charset="0"/>
              </a:rPr>
              <a:t>Проектория</a:t>
            </a:r>
            <a:r>
              <a:rPr lang="ru-RU" sz="1200" dirty="0">
                <a:latin typeface="Arial" panose="020B0604020202020204" pitchFamily="34" charset="0"/>
                <a:cs typeface="Arial" panose="020B0604020202020204" pitchFamily="34" charset="0"/>
              </a:rPr>
              <a:t>» и «Билет в будущее» составляет 40,5 % от числа обучающихся 5-11 классов общеобразовательных организаций. </a:t>
            </a:r>
          </a:p>
          <a:p>
            <a:pPr indent="4572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1583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42</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1054613143"/>
              </p:ext>
            </p:extLst>
          </p:nvPr>
        </p:nvGraphicFramePr>
        <p:xfrm>
          <a:off x="378148" y="4902680"/>
          <a:ext cx="9980873" cy="2506632"/>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68225" y="670012"/>
            <a:ext cx="9833080" cy="156966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общая численность детей в возрасте от 5 до 18 лет, охваченных программами дополнительного образования, составила 300,8 тыс. человек. </a:t>
            </a:r>
          </a:p>
          <a:p>
            <a:pPr indent="457200" algn="just"/>
            <a:r>
              <a:rPr lang="ru-RU" sz="1200" dirty="0">
                <a:latin typeface="Arial" panose="020B0604020202020204" pitchFamily="34" charset="0"/>
                <a:cs typeface="Arial" panose="020B0604020202020204" pitchFamily="34" charset="0"/>
              </a:rPr>
              <a:t>С 2019 года учет детей, охваченных дополнительным образованием, проводится в автоматизированной системе на портале персонифицированного дополнительного образования Воронежской области – информационном ресурсе для сбора данных по учреждениям, программам, мероприятиям дополнительного образования и основным статистическим показателям охвата детей дополнительным образованием. </a:t>
            </a:r>
          </a:p>
          <a:p>
            <a:pPr indent="457200" algn="just"/>
            <a:endParaRPr lang="ru-RU" sz="1200" dirty="0">
              <a:latin typeface="Arial" panose="020B0604020202020204" pitchFamily="34" charset="0"/>
              <a:cs typeface="Arial" panose="020B0604020202020204" pitchFamily="34" charset="0"/>
            </a:endParaRPr>
          </a:p>
          <a:p>
            <a:pPr indent="457200" algn="just"/>
            <a:endParaRPr lang="ru-RU" sz="12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378148" y="2268463"/>
            <a:ext cx="10081120" cy="461665"/>
          </a:xfrm>
          <a:prstGeom prst="rect">
            <a:avLst/>
          </a:prstGeom>
        </p:spPr>
        <p:txBody>
          <a:bodyPr wrap="square">
            <a:spAutoFit/>
          </a:bodyPr>
          <a:lstStyle/>
          <a:p>
            <a:pPr indent="450000" algn="just"/>
            <a:endParaRPr lang="ru-RU" sz="1200" dirty="0">
              <a:latin typeface="Arial" panose="020B0604020202020204" pitchFamily="34" charset="0"/>
              <a:cs typeface="Arial" panose="020B0604020202020204" pitchFamily="34" charset="0"/>
            </a:endParaRPr>
          </a:p>
          <a:p>
            <a:pPr indent="450215" algn="just"/>
            <a:endParaRPr lang="ru-RU" sz="1200" dirty="0">
              <a:latin typeface="Arial" panose="020B0604020202020204" pitchFamily="34" charset="0"/>
              <a:cs typeface="Arial" panose="020B0604020202020204" pitchFamily="34" charset="0"/>
            </a:endParaRPr>
          </a:p>
        </p:txBody>
      </p:sp>
      <p:sp>
        <p:nvSpPr>
          <p:cNvPr id="9" name="TextBox 8"/>
          <p:cNvSpPr txBox="1"/>
          <p:nvPr/>
        </p:nvSpPr>
        <p:spPr>
          <a:xfrm>
            <a:off x="5087110" y="1817100"/>
            <a:ext cx="5221501" cy="2308324"/>
          </a:xfrm>
          <a:prstGeom prst="rect">
            <a:avLst/>
          </a:prstGeom>
          <a:noFill/>
        </p:spPr>
        <p:txBody>
          <a:bodyPr wrap="square" rtlCol="0">
            <a:spAutoFit/>
          </a:bodyPr>
          <a:lstStyle/>
          <a:p>
            <a:pPr indent="457200" algn="just"/>
            <a:r>
              <a:rPr lang="ru-RU" sz="1200" dirty="0">
                <a:latin typeface="Arial" panose="020B0604020202020204" pitchFamily="34" charset="0"/>
                <a:cs typeface="Arial" panose="020B0604020202020204" pitchFamily="34" charset="0"/>
              </a:rPr>
              <a:t>В 2022 году</a:t>
            </a:r>
            <a:r>
              <a:rPr lang="ru-RU" sz="1200" b="1" i="1" dirty="0">
                <a:latin typeface="Arial" panose="020B0604020202020204" pitchFamily="34" charset="0"/>
                <a:cs typeface="Arial" panose="020B0604020202020204" pitchFamily="34" charset="0"/>
              </a:rPr>
              <a:t> 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a:t>
            </a:r>
            <a:r>
              <a:rPr lang="ru-RU" sz="1200" dirty="0">
                <a:latin typeface="Arial" panose="020B0604020202020204" pitchFamily="34" charset="0"/>
                <a:cs typeface="Arial" panose="020B0604020202020204" pitchFamily="34" charset="0"/>
              </a:rPr>
              <a:t>составила 89 %, что выше уровня 2021 года на 7,9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уровня 2019 года на 10,8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Наибольший охват детей услугами дополнительного образования </a:t>
            </a:r>
            <a:r>
              <a:rPr lang="ru-RU" sz="1200" dirty="0" smtClean="0">
                <a:latin typeface="Arial" panose="020B0604020202020204" pitchFamily="34" charset="0"/>
                <a:cs typeface="Arial" panose="020B0604020202020204" pitchFamily="34" charset="0"/>
              </a:rPr>
              <a:t>– в Бобровском </a:t>
            </a:r>
            <a:r>
              <a:rPr lang="ru-RU" sz="1200" dirty="0">
                <a:latin typeface="Arial" panose="020B0604020202020204" pitchFamily="34" charset="0"/>
                <a:cs typeface="Arial" panose="020B0604020202020204" pitchFamily="34" charset="0"/>
              </a:rPr>
              <a:t>(99,1 %),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(98,9 %),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(98,4 %),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(98,3 %) муниципальных </a:t>
            </a:r>
            <a:r>
              <a:rPr lang="ru-RU" sz="1200" dirty="0" smtClean="0">
                <a:latin typeface="Arial" panose="020B0604020202020204" pitchFamily="34" charset="0"/>
                <a:cs typeface="Arial" panose="020B0604020202020204" pitchFamily="34" charset="0"/>
              </a:rPr>
              <a:t>районах и </a:t>
            </a:r>
            <a:r>
              <a:rPr lang="ru-RU" sz="1200" dirty="0">
                <a:latin typeface="Arial" panose="020B0604020202020204" pitchFamily="34" charset="0"/>
                <a:cs typeface="Arial" panose="020B0604020202020204" pitchFamily="34" charset="0"/>
              </a:rPr>
              <a:t>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(98,5 </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Самый низкий – в </a:t>
            </a:r>
            <a:r>
              <a:rPr lang="ru-RU" sz="1200" dirty="0" err="1" smtClean="0">
                <a:latin typeface="Arial" panose="020B0604020202020204" pitchFamily="34" charset="0"/>
                <a:cs typeface="Arial" panose="020B0604020202020204" pitchFamily="34" charset="0"/>
              </a:rPr>
              <a:t>Таловском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(79,6 %), Каменском (80,2 %) муниципальных </a:t>
            </a:r>
            <a:r>
              <a:rPr lang="ru-RU" sz="1200" dirty="0" smtClean="0">
                <a:latin typeface="Arial" panose="020B0604020202020204" pitchFamily="34" charset="0"/>
                <a:cs typeface="Arial" panose="020B0604020202020204" pitchFamily="34" charset="0"/>
              </a:rPr>
              <a:t>районах и городском </a:t>
            </a:r>
            <a:r>
              <a:rPr lang="ru-RU" sz="1200" dirty="0">
                <a:latin typeface="Arial" panose="020B0604020202020204" pitchFamily="34" charset="0"/>
                <a:cs typeface="Arial" panose="020B0604020202020204" pitchFamily="34" charset="0"/>
              </a:rPr>
              <a:t>округе г. Воронеж (83 </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7200" algn="just"/>
            <a:endParaRPr lang="ru-RU" sz="1200" dirty="0">
              <a:latin typeface="Arial" panose="020B0604020202020204" pitchFamily="34" charset="0"/>
              <a:cs typeface="Arial" panose="020B0604020202020204"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1929539033"/>
              </p:ext>
            </p:extLst>
          </p:nvPr>
        </p:nvGraphicFramePr>
        <p:xfrm>
          <a:off x="843292" y="2379332"/>
          <a:ext cx="3744416" cy="17990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8938" y="1779937"/>
            <a:ext cx="4473550" cy="738664"/>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детей в возрасте 5-18 лет, </a:t>
            </a:r>
          </a:p>
          <a:p>
            <a:pPr algn="ctr"/>
            <a:r>
              <a:rPr lang="ru-RU" sz="1050" b="1" i="1" dirty="0" smtClean="0">
                <a:latin typeface="Arial" pitchFamily="34" charset="0"/>
                <a:cs typeface="Arial" pitchFamily="34" charset="0"/>
              </a:rPr>
              <a:t>получающих услуги по дополнительному образованию в организациях различной организационно-правовой формы собственности, %</a:t>
            </a:r>
            <a:endParaRPr lang="ru-RU" sz="1050" b="1" i="1" dirty="0">
              <a:latin typeface="Arial" pitchFamily="34" charset="0"/>
              <a:cs typeface="Arial" pitchFamily="34" charset="0"/>
            </a:endParaRPr>
          </a:p>
        </p:txBody>
      </p:sp>
      <p:sp>
        <p:nvSpPr>
          <p:cNvPr id="12" name="Прямоугольник 11"/>
          <p:cNvSpPr/>
          <p:nvPr/>
        </p:nvSpPr>
        <p:spPr>
          <a:xfrm>
            <a:off x="507894" y="4106377"/>
            <a:ext cx="9833080" cy="1169551"/>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Положительная динамика по сравнению с предыдущим годом отмечается в большинстве муниципальных образований и обусловлена увеличением числа образовательных организаций, реализующих программы дополнительного образования, а также увеличением количества программ дополнительного образования. Наиболее </a:t>
            </a:r>
            <a:r>
              <a:rPr lang="ru-RU" sz="1200" dirty="0" smtClean="0">
                <a:latin typeface="Arial" panose="020B0604020202020204" pitchFamily="34" charset="0"/>
                <a:cs typeface="Arial" panose="020B0604020202020204" pitchFamily="34" charset="0"/>
              </a:rPr>
              <a:t>существенная динамика - </a:t>
            </a:r>
            <a:r>
              <a:rPr lang="ru-RU" sz="1200" dirty="0">
                <a:latin typeface="Arial" panose="020B0604020202020204" pitchFamily="34" charset="0"/>
                <a:cs typeface="Arial" panose="020B0604020202020204" pitchFamily="34" charset="0"/>
              </a:rPr>
              <a:t>в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20,7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Подгоренском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16,6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Семилукском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15,6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Кантемировском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14,8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7200" algn="just"/>
            <a:r>
              <a:rPr lang="ru-RU" sz="1100" dirty="0">
                <a:latin typeface="Arial" panose="020B0604020202020204" pitchFamily="34" charset="0"/>
                <a:cs typeface="Arial" panose="020B0604020202020204" pitchFamily="34" charset="0"/>
              </a:rPr>
              <a:t> </a:t>
            </a:r>
          </a:p>
          <a:p>
            <a:pPr indent="457200" algn="just"/>
            <a:endParaRPr lang="ru-RU" sz="11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365588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43</a:t>
            </a:fld>
            <a:endParaRPr lang="ru-RU" dirty="0"/>
          </a:p>
        </p:txBody>
      </p:sp>
      <p:sp>
        <p:nvSpPr>
          <p:cNvPr id="5" name="TextBox 4"/>
          <p:cNvSpPr txBox="1"/>
          <p:nvPr/>
        </p:nvSpPr>
        <p:spPr>
          <a:xfrm>
            <a:off x="594172" y="756295"/>
            <a:ext cx="9721080" cy="2492990"/>
          </a:xfrm>
          <a:prstGeom prst="rect">
            <a:avLst/>
          </a:prstGeom>
          <a:solidFill>
            <a:schemeClr val="accent3">
              <a:lumMod val="40000"/>
              <a:lumOff val="60000"/>
            </a:schemeClr>
          </a:solidFill>
          <a:ln>
            <a:solidFill>
              <a:schemeClr val="accent3"/>
            </a:solidFill>
          </a:ln>
        </p:spPr>
        <p:txBody>
          <a:bodyPr wrap="square" rtlCol="0">
            <a:spAutoFit/>
          </a:bodyPr>
          <a:lstStyle/>
          <a:p>
            <a:pPr indent="450000" algn="just"/>
            <a:r>
              <a:rPr lang="ru-RU" sz="1200" b="1" i="1" dirty="0">
                <a:latin typeface="Arial" panose="020B0604020202020204" pitchFamily="34" charset="0"/>
                <a:cs typeface="Arial" panose="020B0604020202020204" pitchFamily="34" charset="0"/>
              </a:rPr>
              <a:t>Основные задачи в сфере дополнительного образования на </a:t>
            </a:r>
            <a:r>
              <a:rPr lang="ru-RU" sz="1200" b="1" i="1" dirty="0" smtClean="0">
                <a:latin typeface="Arial" panose="020B0604020202020204" pitchFamily="34" charset="0"/>
                <a:cs typeface="Arial" panose="020B0604020202020204" pitchFamily="34" charset="0"/>
              </a:rPr>
              <a:t>2023 </a:t>
            </a:r>
            <a:r>
              <a:rPr lang="ru-RU" sz="1200" b="1" i="1" dirty="0">
                <a:latin typeface="Arial" panose="020B0604020202020204" pitchFamily="34" charset="0"/>
                <a:cs typeface="Arial" panose="020B0604020202020204" pitchFamily="34" charset="0"/>
              </a:rPr>
              <a:t>год, стоящие перед органами местного самоуправления</a:t>
            </a:r>
            <a:r>
              <a:rPr lang="ru-RU" sz="1200" b="1"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Повышение охвата детей дополнительным образованием;</a:t>
            </a:r>
          </a:p>
          <a:p>
            <a:pPr marL="171450" indent="-171450" algn="just">
              <a:buFont typeface="Wingdings" panose="05000000000000000000" pitchFamily="2" charset="2"/>
              <a:buChar char="q"/>
            </a:pPr>
            <a:endParaRPr lang="ru-RU" sz="12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Продолжение </a:t>
            </a:r>
            <a:r>
              <a:rPr lang="ru-RU" sz="1200" dirty="0">
                <a:latin typeface="Arial" panose="020B0604020202020204" pitchFamily="34" charset="0"/>
                <a:cs typeface="Arial" panose="020B0604020202020204" pitchFamily="34" charset="0"/>
              </a:rPr>
              <a:t>работы по созданию в общеобразовательных учреждениях школьных театров, музеев, спортивных клубов, медиа-центров;</a:t>
            </a:r>
          </a:p>
          <a:p>
            <a:pPr marL="171450" indent="-171450" algn="just">
              <a:buFont typeface="Wingdings" panose="05000000000000000000" pitchFamily="2" charset="2"/>
              <a:buChar char="q"/>
            </a:pPr>
            <a:endParaRPr lang="ru-RU" sz="12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Участие в реализации региональной модели по работе с одаренными детьми;</a:t>
            </a:r>
          </a:p>
          <a:p>
            <a:pPr marL="171450" indent="-171450" algn="just">
              <a:buFont typeface="Wingdings" panose="05000000000000000000" pitchFamily="2" charset="2"/>
              <a:buChar char="q"/>
            </a:pPr>
            <a:endParaRPr lang="ru-RU" sz="12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Увеличение доли участия обучающихся (в т. ч. детей с ограниченными возможностями здоровья) в творческих конкурсах регионального и всероссийского уровней.</a:t>
            </a:r>
          </a:p>
          <a:p>
            <a:pPr algn="just"/>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37571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650956" y="6864233"/>
            <a:ext cx="2495127" cy="402567"/>
          </a:xfrm>
        </p:spPr>
        <p:txBody>
          <a:bodyPr/>
          <a:lstStyle/>
          <a:p>
            <a:fld id="{725C68B6-61C2-468F-89AB-4B9F7531AA68}" type="slidenum">
              <a:rPr lang="ru-RU" smtClean="0"/>
              <a:pPr/>
              <a:t>44</a:t>
            </a:fld>
            <a:endParaRPr lang="ru-RU" dirty="0"/>
          </a:p>
        </p:txBody>
      </p:sp>
      <p:sp>
        <p:nvSpPr>
          <p:cNvPr id="3" name="TextBox 2"/>
          <p:cNvSpPr txBox="1"/>
          <p:nvPr/>
        </p:nvSpPr>
        <p:spPr>
          <a:xfrm>
            <a:off x="882204" y="684287"/>
            <a:ext cx="1512168" cy="276999"/>
          </a:xfrm>
          <a:prstGeom prst="rect">
            <a:avLst/>
          </a:prstGeom>
          <a:noFill/>
        </p:spPr>
        <p:txBody>
          <a:bodyPr wrap="square" rtlCol="0">
            <a:spAutoFit/>
          </a:bodyPr>
          <a:lstStyle/>
          <a:p>
            <a:r>
              <a:rPr lang="ru-RU" sz="1200" b="1" i="1" dirty="0" smtClean="0">
                <a:latin typeface="Arial" pitchFamily="34" charset="0"/>
                <a:cs typeface="Arial" pitchFamily="34" charset="0"/>
              </a:rPr>
              <a:t>КУЛЬТУРА </a:t>
            </a:r>
            <a:endParaRPr lang="ru-RU" sz="1200" b="1" i="1" dirty="0">
              <a:latin typeface="Arial" pitchFamily="34" charset="0"/>
              <a:cs typeface="Arial" pitchFamily="34" charset="0"/>
            </a:endParaRPr>
          </a:p>
        </p:txBody>
      </p:sp>
      <p:sp>
        <p:nvSpPr>
          <p:cNvPr id="4" name="Прямоугольник 3"/>
          <p:cNvSpPr/>
          <p:nvPr/>
        </p:nvSpPr>
        <p:spPr>
          <a:xfrm>
            <a:off x="450156" y="1080491"/>
            <a:ext cx="10158702" cy="6186309"/>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На 1 января 2023 года в области функционировало 1584 муниципальных учреждений культуры, в их числе: 730 культурно-досуговых учреждений, 765 общедоступных библиотеки, 69 учреждений дополнительного образования, 2 парка, 3 театра, 15 музеев. В 2022 году сеть учреждений культуры сократилась на 36 единиц. </a:t>
            </a:r>
          </a:p>
          <a:p>
            <a:pPr indent="457200" algn="just"/>
            <a:r>
              <a:rPr lang="ru-RU" sz="1200" dirty="0">
                <a:latin typeface="Arial" panose="020B0604020202020204" pitchFamily="34" charset="0"/>
                <a:cs typeface="Arial" panose="020B0604020202020204" pitchFamily="34" charset="0"/>
              </a:rPr>
              <a:t>Культурно-досуговые учреждения в регионе являются флагманами культурно-просветительной работы, 86% из них находится в сельской местности. В составе учреждений функционирует 7244 клубных формирования, в которых занимается 88,4 тыс. чел.  В 19 муниципальных образованиях культурно-досуговые учреждения объединены в централизованные клубные системы. За 2022 год культурно-досуговыми учреждениями области проведено порядка 120 тыс. культурно-массовых мероприятий, посетителями которых стали 6,7 млн человек.</a:t>
            </a:r>
          </a:p>
          <a:p>
            <a:pPr indent="457200" algn="just"/>
            <a:r>
              <a:rPr lang="ru-RU" sz="1200" dirty="0">
                <a:latin typeface="Arial" panose="020B0604020202020204" pitchFamily="34" charset="0"/>
                <a:cs typeface="Arial" panose="020B0604020202020204" pitchFamily="34" charset="0"/>
              </a:rPr>
              <a:t>В 2022 году 16 коллективов удостоены звания «Народный (образцовый) самодеятельный коллектив Воронежской области». Всего в области это звание имеет 401 коллектив. Наибольшее количество коллективов, имеющих высокий уровень исполнительского мастерства </a:t>
            </a:r>
            <a:r>
              <a:rPr lang="ru-RU" sz="1200" dirty="0" smtClean="0">
                <a:latin typeface="Arial" panose="020B0604020202020204" pitchFamily="34" charset="0"/>
                <a:cs typeface="Arial" panose="020B0604020202020204" pitchFamily="34" charset="0"/>
              </a:rPr>
              <a:t>- в </a:t>
            </a:r>
            <a:r>
              <a:rPr lang="ru-RU" sz="1200" dirty="0">
                <a:latin typeface="Arial" panose="020B0604020202020204" pitchFamily="34" charset="0"/>
                <a:cs typeface="Arial" panose="020B0604020202020204" pitchFamily="34" charset="0"/>
              </a:rPr>
              <a:t>Бобровском,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муниципальных районах и Борисоглебском городском округе.</a:t>
            </a:r>
          </a:p>
          <a:p>
            <a:pPr indent="4572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2021-2022 </a:t>
            </a:r>
            <a:r>
              <a:rPr lang="ru-RU" sz="1200" dirty="0" err="1">
                <a:latin typeface="Arial" panose="020B0604020202020204" pitchFamily="34" charset="0"/>
                <a:cs typeface="Arial" panose="020B0604020202020204" pitchFamily="34" charset="0"/>
              </a:rPr>
              <a:t>г.г</a:t>
            </a:r>
            <a:r>
              <a:rPr lang="ru-RU" sz="1200" dirty="0" smtClean="0">
                <a:latin typeface="Arial" panose="020B0604020202020204" pitchFamily="34" charset="0"/>
                <a:cs typeface="Arial" panose="020B0604020202020204" pitchFamily="34" charset="0"/>
              </a:rPr>
              <a:t>. реализован мониторинговый проект </a:t>
            </a:r>
            <a:r>
              <a:rPr lang="ru-RU" sz="1200" dirty="0">
                <a:latin typeface="Arial" panose="020B0604020202020204" pitchFamily="34" charset="0"/>
                <a:cs typeface="Arial" panose="020B0604020202020204" pitchFamily="34" charset="0"/>
              </a:rPr>
              <a:t>«Дом культуры. Шаг в будущее», </a:t>
            </a:r>
            <a:r>
              <a:rPr lang="ru-RU" sz="1200" dirty="0" smtClean="0">
                <a:latin typeface="Arial" panose="020B0604020202020204" pitchFamily="34" charset="0"/>
                <a:cs typeface="Arial" panose="020B0604020202020204" pitchFamily="34" charset="0"/>
              </a:rPr>
              <a:t>по </a:t>
            </a:r>
            <a:r>
              <a:rPr lang="ru-RU" sz="1200" dirty="0">
                <a:latin typeface="Arial" panose="020B0604020202020204" pitchFamily="34" charset="0"/>
                <a:cs typeface="Arial" panose="020B0604020202020204" pitchFamily="34" charset="0"/>
              </a:rPr>
              <a:t>итогам </a:t>
            </a:r>
            <a:r>
              <a:rPr lang="ru-RU" sz="1200" dirty="0" smtClean="0">
                <a:latin typeface="Arial" panose="020B0604020202020204" pitchFamily="34" charset="0"/>
                <a:cs typeface="Arial" panose="020B0604020202020204" pitchFamily="34" charset="0"/>
              </a:rPr>
              <a:t>которого определен </a:t>
            </a:r>
            <a:r>
              <a:rPr lang="ru-RU" sz="1200" dirty="0">
                <a:latin typeface="Arial" panose="020B0604020202020204" pitchFamily="34" charset="0"/>
                <a:cs typeface="Arial" panose="020B0604020202020204" pitchFamily="34" charset="0"/>
              </a:rPr>
              <a:t>рейтинг развития культурно-досуговых учреждений муниципальных образований. «Высокий» уровень рейтинга получили Бобровский, </a:t>
            </a:r>
            <a:r>
              <a:rPr lang="ru-RU" sz="1200" dirty="0" err="1">
                <a:latin typeface="Arial" panose="020B0604020202020204" pitchFamily="34" charset="0"/>
                <a:cs typeface="Arial" panose="020B0604020202020204" pitchFamily="34" charset="0"/>
              </a:rPr>
              <a:t>Бутурлиновский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Лискинский</a:t>
            </a:r>
            <a:r>
              <a:rPr lang="ru-RU" sz="1200" dirty="0">
                <a:latin typeface="Arial" panose="020B0604020202020204" pitchFamily="34" charset="0"/>
                <a:cs typeface="Arial" panose="020B0604020202020204" pitchFamily="34" charset="0"/>
              </a:rPr>
              <a:t>, Павловский муниципальные районы; «Средний» - городские округа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г. Воронеж, Борисоглебский, муниципальные районы </a:t>
            </a:r>
            <a:r>
              <a:rPr lang="ru-RU" sz="1200" dirty="0" err="1">
                <a:latin typeface="Arial" panose="020B0604020202020204" pitchFamily="34" charset="0"/>
                <a:cs typeface="Arial" panose="020B0604020202020204" pitchFamily="34" charset="0"/>
              </a:rPr>
              <a:t>Богучарский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Верхнемамонский</a:t>
            </a:r>
            <a:r>
              <a:rPr lang="ru-RU" sz="1200" dirty="0">
                <a:latin typeface="Arial" panose="020B0604020202020204" pitchFamily="34" charset="0"/>
                <a:cs typeface="Arial" panose="020B0604020202020204" pitchFamily="34" charset="0"/>
              </a:rPr>
              <a:t>, Новохоперский, Россошанский, </a:t>
            </a:r>
            <a:r>
              <a:rPr lang="ru-RU" sz="1200" dirty="0" err="1">
                <a:latin typeface="Arial" panose="020B0604020202020204" pitchFamily="34" charset="0"/>
                <a:cs typeface="Arial" panose="020B0604020202020204" pitchFamily="34" charset="0"/>
              </a:rPr>
              <a:t>Репьёвский</a:t>
            </a:r>
            <a:r>
              <a:rPr lang="ru-RU" sz="1200" dirty="0">
                <a:latin typeface="Arial" panose="020B0604020202020204" pitchFamily="34" charset="0"/>
                <a:cs typeface="Arial" panose="020B0604020202020204" pitchFamily="34" charset="0"/>
              </a:rPr>
              <a:t>, Рамонский, </a:t>
            </a:r>
            <a:r>
              <a:rPr lang="ru-RU" sz="1200" dirty="0" err="1">
                <a:latin typeface="Arial" panose="020B0604020202020204" pitchFamily="34" charset="0"/>
                <a:cs typeface="Arial" panose="020B0604020202020204" pitchFamily="34" charset="0"/>
              </a:rPr>
              <a:t>Калачеевский</a:t>
            </a:r>
            <a:r>
              <a:rPr lang="ru-RU" sz="1200" dirty="0">
                <a:latin typeface="Arial" panose="020B0604020202020204" pitchFamily="34" charset="0"/>
                <a:cs typeface="Arial" panose="020B0604020202020204" pitchFamily="34" charset="0"/>
              </a:rPr>
              <a:t>, Терновский, Подгоренский, Каменский, Кантемировский, </a:t>
            </a:r>
            <a:r>
              <a:rPr lang="ru-RU" sz="1200" dirty="0" err="1">
                <a:latin typeface="Arial" panose="020B0604020202020204" pitchFamily="34" charset="0"/>
                <a:cs typeface="Arial" panose="020B0604020202020204" pitchFamily="34" charset="0"/>
              </a:rPr>
              <a:t>Ольховатский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Острогожский</a:t>
            </a:r>
            <a:r>
              <a:rPr lang="ru-RU" sz="1200" dirty="0">
                <a:latin typeface="Arial" panose="020B0604020202020204" pitchFamily="34" charset="0"/>
                <a:cs typeface="Arial" panose="020B0604020202020204" pitchFamily="34" charset="0"/>
              </a:rPr>
              <a:t>, Петропавловский, </a:t>
            </a:r>
            <a:r>
              <a:rPr lang="ru-RU" sz="1200" dirty="0" err="1" smtClean="0">
                <a:latin typeface="Arial" panose="020B0604020202020204" pitchFamily="34" charset="0"/>
                <a:cs typeface="Arial" panose="020B0604020202020204" pitchFamily="34" charset="0"/>
              </a:rPr>
              <a:t>Поворинский</a:t>
            </a:r>
            <a:r>
              <a:rPr lang="ru-RU" sz="1200" dirty="0" smtClean="0">
                <a:latin typeface="Arial" panose="020B0604020202020204" pitchFamily="34" charset="0"/>
                <a:cs typeface="Arial" panose="020B0604020202020204" pitchFamily="34" charset="0"/>
              </a:rPr>
              <a:t>, Хохольский</a:t>
            </a:r>
            <a:r>
              <a:rPr lang="ru-RU" sz="1200" dirty="0">
                <a:latin typeface="Arial" panose="020B0604020202020204" pitchFamily="34" charset="0"/>
                <a:cs typeface="Arial" panose="020B0604020202020204" pitchFamily="34" charset="0"/>
              </a:rPr>
              <a:t>, Таловский, Каширский; «Ниже среднего» - Семилукский, </a:t>
            </a:r>
            <a:r>
              <a:rPr lang="ru-RU" sz="1200" dirty="0" err="1">
                <a:latin typeface="Arial" panose="020B0604020202020204" pitchFamily="34" charset="0"/>
                <a:cs typeface="Arial" panose="020B0604020202020204" pitchFamily="34" charset="0"/>
              </a:rPr>
              <a:t>Воробьёвский</a:t>
            </a:r>
            <a:r>
              <a:rPr lang="ru-RU" sz="1200" dirty="0">
                <a:latin typeface="Arial" panose="020B0604020202020204" pitchFamily="34" charset="0"/>
                <a:cs typeface="Arial" panose="020B0604020202020204" pitchFamily="34" charset="0"/>
              </a:rPr>
              <a:t>, Аннинский, </a:t>
            </a:r>
            <a:r>
              <a:rPr lang="ru-RU" sz="1200" dirty="0" err="1">
                <a:latin typeface="Arial" panose="020B0604020202020204" pitchFamily="34" charset="0"/>
                <a:cs typeface="Arial" panose="020B0604020202020204" pitchFamily="34" charset="0"/>
              </a:rPr>
              <a:t>Верхнехавский</a:t>
            </a:r>
            <a:r>
              <a:rPr lang="ru-RU" sz="1200" dirty="0">
                <a:latin typeface="Arial" panose="020B0604020202020204" pitchFamily="34" charset="0"/>
                <a:cs typeface="Arial" panose="020B0604020202020204" pitchFamily="34" charset="0"/>
              </a:rPr>
              <a:t>, Грибановский, </a:t>
            </a:r>
            <a:r>
              <a:rPr lang="ru-RU" sz="1200" dirty="0" err="1">
                <a:latin typeface="Arial" panose="020B0604020202020204" pitchFamily="34" charset="0"/>
                <a:cs typeface="Arial" panose="020B0604020202020204" pitchFamily="34" charset="0"/>
              </a:rPr>
              <a:t>Нижнедевицкий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Панинский</a:t>
            </a:r>
            <a:r>
              <a:rPr lang="ru-RU" sz="1200" dirty="0">
                <a:latin typeface="Arial" panose="020B0604020202020204" pitchFamily="34" charset="0"/>
                <a:cs typeface="Arial" panose="020B0604020202020204" pitchFamily="34" charset="0"/>
              </a:rPr>
              <a:t> муниципальные районы.</a:t>
            </a:r>
          </a:p>
          <a:p>
            <a:pPr indent="457200" algn="just"/>
            <a:r>
              <a:rPr lang="ru-RU" sz="1200" dirty="0">
                <a:latin typeface="Arial" panose="020B0604020202020204" pitchFamily="34" charset="0"/>
                <a:cs typeface="Arial" panose="020B0604020202020204" pitchFamily="34" charset="0"/>
              </a:rPr>
              <a:t>На территории области функционируют 28 централизованных библиотечных систем со статусом юридического лица, в состав которых входят 667 библиотек, что составляет 87 % от их общего количества. В 2022 году централизованные библиотечные системы были созданы в Аннинском,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Грибановском,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Острогожском районах. В течение года библиотеки Воронежской области посетили около 7 млн. человек, количество посещений увеличилось на 12,6 % к 2021 году.   </a:t>
            </a:r>
          </a:p>
          <a:p>
            <a:pPr indent="457200" algn="just"/>
            <a:r>
              <a:rPr lang="ru-RU" sz="1200" dirty="0" smtClean="0">
                <a:latin typeface="Arial" panose="020B0604020202020204" pitchFamily="34" charset="0"/>
                <a:cs typeface="Arial" panose="020B0604020202020204" pitchFamily="34" charset="0"/>
              </a:rPr>
              <a:t>По-прежнему </a:t>
            </a:r>
            <a:r>
              <a:rPr lang="ru-RU" sz="1200" dirty="0">
                <a:latin typeface="Arial" panose="020B0604020202020204" pitchFamily="34" charset="0"/>
                <a:cs typeface="Arial" panose="020B0604020202020204" pitchFamily="34" charset="0"/>
              </a:rPr>
              <a:t>важной задачей, стоящей перед органами управления культуры, является укрепление материально-технической базы. Основным механизмом поддержки муниципальной культуры является государственная программа Воронежской области «Развитие культуры и туризма», в рамках которой осуществляется строительство и реконструкция объектов культуры, капитальный ремонт учреждений культуры, модернизация материально-технической базы учреждений культуры, проведение фестивалей, праздников.</a:t>
            </a:r>
          </a:p>
          <a:p>
            <a:pPr indent="457200" algn="just"/>
            <a:r>
              <a:rPr lang="ru-RU" sz="1200" dirty="0">
                <a:latin typeface="Arial" panose="020B0604020202020204" pitchFamily="34" charset="0"/>
                <a:cs typeface="Arial" panose="020B0604020202020204" pitchFamily="34" charset="0"/>
              </a:rPr>
              <a:t>В 2022 году в рамках регионального проекта «Культурная среда»:</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начато </a:t>
            </a:r>
            <a:r>
              <a:rPr lang="ru-RU" sz="1200" dirty="0">
                <a:latin typeface="Arial" panose="020B0604020202020204" pitchFamily="34" charset="0"/>
                <a:cs typeface="Arial" panose="020B0604020202020204" pitchFamily="34" charset="0"/>
              </a:rPr>
              <a:t>строительство центра культурного развития в г. Лиски </a:t>
            </a:r>
            <a:r>
              <a:rPr lang="ru-RU" sz="1200" dirty="0" err="1">
                <a:latin typeface="Arial" panose="020B0604020202020204" pitchFamily="34" charset="0"/>
                <a:cs typeface="Arial" panose="020B0604020202020204" pitchFamily="34" charset="0"/>
              </a:rPr>
              <a:t>Лискинского</a:t>
            </a:r>
            <a:r>
              <a:rPr lang="ru-RU" sz="1200" dirty="0">
                <a:latin typeface="Arial" panose="020B0604020202020204" pitchFamily="34" charset="0"/>
                <a:cs typeface="Arial" panose="020B0604020202020204" pitchFamily="34" charset="0"/>
              </a:rPr>
              <a:t> района и дома культуры в пос. Центральной усадьбы совхоза «</a:t>
            </a:r>
            <a:r>
              <a:rPr lang="ru-RU" sz="1200" dirty="0" err="1">
                <a:latin typeface="Arial" panose="020B0604020202020204" pitchFamily="34" charset="0"/>
                <a:cs typeface="Arial" panose="020B0604020202020204" pitchFamily="34" charset="0"/>
              </a:rPr>
              <a:t>Воробьёвский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Воробьёвского</a:t>
            </a:r>
            <a:r>
              <a:rPr lang="ru-RU" sz="1200" dirty="0">
                <a:latin typeface="Arial" panose="020B0604020202020204" pitchFamily="34" charset="0"/>
                <a:cs typeface="Arial" panose="020B0604020202020204" pitchFamily="34" charset="0"/>
              </a:rPr>
              <a:t> района;</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завершено </a:t>
            </a:r>
            <a:r>
              <a:rPr lang="ru-RU" sz="1200" dirty="0">
                <a:latin typeface="Arial" panose="020B0604020202020204" pitchFamily="34" charset="0"/>
                <a:cs typeface="Arial" panose="020B0604020202020204" pitchFamily="34" charset="0"/>
              </a:rPr>
              <a:t>строительство 2-х домов культуры в с. </a:t>
            </a:r>
            <a:r>
              <a:rPr lang="ru-RU" sz="1200" dirty="0" err="1">
                <a:latin typeface="Arial" panose="020B0604020202020204" pitchFamily="34" charset="0"/>
                <a:cs typeface="Arial" panose="020B0604020202020204" pitchFamily="34" charset="0"/>
              </a:rPr>
              <a:t>Староникольское</a:t>
            </a:r>
            <a:r>
              <a:rPr lang="ru-RU" sz="1200" dirty="0">
                <a:latin typeface="Arial" panose="020B0604020202020204" pitchFamily="34" charset="0"/>
                <a:cs typeface="Arial" panose="020B0604020202020204" pitchFamily="34" charset="0"/>
              </a:rPr>
              <a:t> Хохольского района и в с. Верхняя Тойда Аннинского района;</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завершен </a:t>
            </a:r>
            <a:r>
              <a:rPr lang="ru-RU" sz="1200" dirty="0">
                <a:latin typeface="Arial" panose="020B0604020202020204" pitchFamily="34" charset="0"/>
                <a:cs typeface="Arial" panose="020B0604020202020204" pitchFamily="34" charset="0"/>
              </a:rPr>
              <a:t>капитальный ремонт детской школы искусств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районе;</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созданы </a:t>
            </a:r>
            <a:r>
              <a:rPr lang="ru-RU" sz="1200" dirty="0">
                <a:latin typeface="Arial" panose="020B0604020202020204" pitchFamily="34" charset="0"/>
                <a:cs typeface="Arial" panose="020B0604020202020204" pitchFamily="34" charset="0"/>
              </a:rPr>
              <a:t>3 модельные библиотеки в Подгоренском, Семилукском муниципальных районах и городском округе г. Воронеж. Всего в области статус «модельная» присвоен 10 библиотекам</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5704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45</a:t>
            </a:fld>
            <a:endParaRPr lang="ru-RU" dirty="0"/>
          </a:p>
        </p:txBody>
      </p:sp>
      <p:sp>
        <p:nvSpPr>
          <p:cNvPr id="3" name="TextBox 2"/>
          <p:cNvSpPr txBox="1"/>
          <p:nvPr/>
        </p:nvSpPr>
        <p:spPr>
          <a:xfrm>
            <a:off x="1746300" y="3037031"/>
            <a:ext cx="7901522" cy="253916"/>
          </a:xfrm>
          <a:prstGeom prst="rect">
            <a:avLst/>
          </a:prstGeom>
          <a:noFill/>
        </p:spPr>
        <p:txBody>
          <a:bodyPr wrap="none" rtlCol="0">
            <a:spAutoFit/>
          </a:bodyPr>
          <a:lstStyle/>
          <a:p>
            <a:r>
              <a:rPr lang="ru-RU" sz="1050" b="1" i="1" dirty="0" smtClean="0">
                <a:latin typeface="Arial" pitchFamily="34" charset="0"/>
                <a:cs typeface="Arial" pitchFamily="34" charset="0"/>
              </a:rPr>
              <a:t>Уровень фактической обеспеченности учреждениями культуры от нормативной потребности в 2022 году, %</a:t>
            </a:r>
            <a:endParaRPr lang="ru-RU" sz="1050" b="1" i="1" dirty="0">
              <a:latin typeface="Arial" pitchFamily="34" charset="0"/>
              <a:cs typeface="Arial"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3867673404"/>
              </p:ext>
            </p:extLst>
          </p:nvPr>
        </p:nvGraphicFramePr>
        <p:xfrm>
          <a:off x="558168" y="2965702"/>
          <a:ext cx="9865096" cy="335383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50156" y="5630903"/>
            <a:ext cx="10081120" cy="1757084"/>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Уровень фактической обеспеченности клубами и учреждениями клубного типа</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среднем по области по итогам 2022 года превышает нормативную потребность и составляет 122,5 %. По отношению к 2019 и 2021 годам произошло снижение на 3,5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r>
              <a:rPr lang="ru-RU" sz="1200" b="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30 муниципальных образованиях фактическая обеспеченность клубными учреждениями превышает или соответствует нормативной.</a:t>
            </a:r>
          </a:p>
          <a:p>
            <a:pPr indent="457200" algn="just"/>
            <a:r>
              <a:rPr lang="ru-RU" sz="1200" dirty="0">
                <a:latin typeface="Arial" panose="020B0604020202020204" pitchFamily="34" charset="0"/>
                <a:cs typeface="Arial" panose="020B0604020202020204" pitchFamily="34" charset="0"/>
              </a:rPr>
              <a:t>Наибольшая обеспеченность – в городских округах г. Воронеж (283,3 %) и Борисоглебском (266,7 %), а также в Кантемировском (189,5 %),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(164,3 %), </a:t>
            </a:r>
            <a:r>
              <a:rPr lang="ru-RU" sz="1200" dirty="0" err="1">
                <a:latin typeface="Arial" panose="020B0604020202020204" pitchFamily="34" charset="0"/>
                <a:cs typeface="Arial" panose="020B0604020202020204" pitchFamily="34" charset="0"/>
              </a:rPr>
              <a:t>Новохопёрском</a:t>
            </a:r>
            <a:r>
              <a:rPr lang="ru-RU" sz="1200" dirty="0">
                <a:latin typeface="Arial" panose="020B0604020202020204" pitchFamily="34" charset="0"/>
                <a:cs typeface="Arial" panose="020B0604020202020204" pitchFamily="34" charset="0"/>
              </a:rPr>
              <a:t> (160 %) районах.</a:t>
            </a:r>
          </a:p>
          <a:p>
            <a:pPr indent="457200" algn="just"/>
            <a:r>
              <a:rPr lang="ru-RU" sz="1200" dirty="0">
                <a:latin typeface="Arial" panose="020B0604020202020204" pitchFamily="34" charset="0"/>
                <a:cs typeface="Arial" panose="020B0604020202020204" pitchFamily="34" charset="0"/>
              </a:rPr>
              <a:t>Ниже 100 % данный показатель в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(50 %), Семилукском (85,7 %), Нижнедевицком (94,1 %),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(95,2 %) муниципальных районах. </a:t>
            </a:r>
          </a:p>
          <a:p>
            <a:pPr indent="457200" algn="just" fontAlgn="base">
              <a:lnSpc>
                <a:spcPct val="110000"/>
              </a:lnSpc>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450156" y="544041"/>
            <a:ext cx="10081120" cy="2746906"/>
          </a:xfrm>
          <a:prstGeom prst="rect">
            <a:avLst/>
          </a:prstGeom>
        </p:spPr>
        <p:txBody>
          <a:bodyPr wrap="square">
            <a:spAutoFit/>
          </a:bodyPr>
          <a:lstStyle/>
          <a:p>
            <a:pPr indent="457200" algn="just"/>
            <a:r>
              <a:rPr lang="ru-RU" sz="1150" dirty="0">
                <a:latin typeface="Arial" panose="020B0604020202020204" pitchFamily="34" charset="0"/>
                <a:cs typeface="Arial" panose="020B0604020202020204" pitchFamily="34" charset="0"/>
              </a:rPr>
              <a:t>В рамках регионального проекта «Творческие люди»: </a:t>
            </a:r>
          </a:p>
          <a:p>
            <a:pPr indent="432000" algn="just">
              <a:buFont typeface="Wingdings" panose="05000000000000000000" pitchFamily="2" charset="2"/>
              <a:buChar char="ü"/>
            </a:pPr>
            <a:r>
              <a:rPr lang="ru-RU" sz="1150" dirty="0" smtClean="0">
                <a:latin typeface="Arial" panose="020B0604020202020204" pitchFamily="34" charset="0"/>
                <a:cs typeface="Arial" panose="020B0604020202020204" pitchFamily="34" charset="0"/>
              </a:rPr>
              <a:t>за </a:t>
            </a:r>
            <a:r>
              <a:rPr lang="ru-RU" sz="1150" dirty="0">
                <a:latin typeface="Arial" panose="020B0604020202020204" pitchFamily="34" charset="0"/>
                <a:cs typeface="Arial" panose="020B0604020202020204" pitchFamily="34" charset="0"/>
              </a:rPr>
              <a:t>счет средств федерального и областного бюджетов поддержаны 17 лучших работников сельских учреждений культуры и 15 лучших сельских учреждений культуры; </a:t>
            </a:r>
          </a:p>
          <a:p>
            <a:pPr indent="432000" algn="just">
              <a:buFont typeface="Wingdings" panose="05000000000000000000" pitchFamily="2" charset="2"/>
              <a:buChar char="ü"/>
            </a:pPr>
            <a:r>
              <a:rPr lang="ru-RU" sz="1150" dirty="0" smtClean="0">
                <a:latin typeface="Arial" panose="020B0604020202020204" pitchFamily="34" charset="0"/>
                <a:cs typeface="Arial" panose="020B0604020202020204" pitchFamily="34" charset="0"/>
              </a:rPr>
              <a:t>за </a:t>
            </a:r>
            <a:r>
              <a:rPr lang="ru-RU" sz="1150" dirty="0">
                <a:latin typeface="Arial" panose="020B0604020202020204" pitchFamily="34" charset="0"/>
                <a:cs typeface="Arial" panose="020B0604020202020204" pitchFamily="34" charset="0"/>
              </a:rPr>
              <a:t>счет средств областного бюджета предоставлены гранты любительским творческим коллективам.</a:t>
            </a:r>
          </a:p>
          <a:p>
            <a:pPr indent="457200" algn="just"/>
            <a:r>
              <a:rPr lang="ru-RU" sz="1150" dirty="0">
                <a:latin typeface="Arial" panose="020B0604020202020204" pitchFamily="34" charset="0"/>
                <a:cs typeface="Arial" panose="020B0604020202020204" pitchFamily="34" charset="0"/>
              </a:rPr>
              <a:t>В рамках регионального проекта «Цифровая культура» создан виртуальный концертный зал в </a:t>
            </a:r>
            <a:r>
              <a:rPr lang="ru-RU" sz="1150" dirty="0" err="1">
                <a:latin typeface="Arial" panose="020B0604020202020204" pitchFamily="34" charset="0"/>
                <a:cs typeface="Arial" panose="020B0604020202020204" pitchFamily="34" charset="0"/>
              </a:rPr>
              <a:t>Бутурлиновском</a:t>
            </a:r>
            <a:r>
              <a:rPr lang="ru-RU" sz="1150" dirty="0">
                <a:latin typeface="Arial" panose="020B0604020202020204" pitchFamily="34" charset="0"/>
                <a:cs typeface="Arial" panose="020B0604020202020204" pitchFamily="34" charset="0"/>
              </a:rPr>
              <a:t> районе.</a:t>
            </a:r>
          </a:p>
          <a:p>
            <a:pPr indent="457200" algn="just"/>
            <a:r>
              <a:rPr lang="ru-RU" sz="1150" dirty="0">
                <a:latin typeface="Arial" panose="020B0604020202020204" pitchFamily="34" charset="0"/>
                <a:cs typeface="Arial" panose="020B0604020202020204" pitchFamily="34" charset="0"/>
              </a:rPr>
              <a:t>В рамках областной адресной программы капитального ремонта за отчетный период проведены ремонтные работы на 21 муниципальном объекте культуры.</a:t>
            </a:r>
          </a:p>
          <a:p>
            <a:pPr indent="457200" algn="just"/>
            <a:r>
              <a:rPr lang="ru-RU" sz="1150" dirty="0">
                <a:latin typeface="Arial" panose="020B0604020202020204" pitchFamily="34" charset="0"/>
                <a:cs typeface="Arial" panose="020B0604020202020204" pitchFamily="34" charset="0"/>
              </a:rPr>
              <a:t>Также в 2022 году в рамках федерального партийного проекта «Культура малой Родины» с учетом областного </a:t>
            </a:r>
            <a:r>
              <a:rPr lang="ru-RU" sz="1150" dirty="0" err="1">
                <a:latin typeface="Arial" panose="020B0604020202020204" pitchFamily="34" charset="0"/>
                <a:cs typeface="Arial" panose="020B0604020202020204" pitchFamily="34" charset="0"/>
              </a:rPr>
              <a:t>софинансирования</a:t>
            </a:r>
            <a:r>
              <a:rPr lang="ru-RU" sz="1150" dirty="0">
                <a:latin typeface="Arial" panose="020B0604020202020204" pitchFamily="34" charset="0"/>
                <a:cs typeface="Arial" panose="020B0604020202020204" pitchFamily="34" charset="0"/>
              </a:rPr>
              <a:t> оснащены современным оборудованием 12 Домов культуры</a:t>
            </a:r>
            <a:r>
              <a:rPr lang="ru-RU" sz="1150" dirty="0" smtClean="0">
                <a:latin typeface="Arial" panose="020B0604020202020204" pitchFamily="34" charset="0"/>
                <a:cs typeface="Arial" panose="020B0604020202020204" pitchFamily="34" charset="0"/>
              </a:rPr>
              <a:t>.</a:t>
            </a:r>
          </a:p>
          <a:p>
            <a:pPr indent="457200" algn="just"/>
            <a:r>
              <a:rPr lang="ru-RU" sz="1150" dirty="0">
                <a:latin typeface="Arial" panose="020B0604020202020204" pitchFamily="34" charset="0"/>
                <a:cs typeface="Arial" panose="020B0604020202020204" pitchFamily="34" charset="0"/>
              </a:rPr>
              <a:t>В 2022 году продолжилась работа, направленная на модернизацию библиотечной системы региона и пополнение книжных фондов. В 2022 году из федерального бюджета было выделено 10,8 млн руб. на комплектование книжных фондов библиотек муниципальных образований. </a:t>
            </a:r>
          </a:p>
          <a:p>
            <a:pPr indent="457200" algn="just"/>
            <a:r>
              <a:rPr lang="ru-RU" sz="1150" dirty="0">
                <a:latin typeface="Arial" panose="020B0604020202020204" pitchFamily="34" charset="0"/>
                <a:cs typeface="Arial" panose="020B0604020202020204" pitchFamily="34" charset="0"/>
              </a:rPr>
              <a:t>В рамках национального проекта «Цифровая экономика» в 2022 году к сети Интернет подключены 10 библиотек. Уровень подключения библиотек к сети Интернет составляет 66 % (508 библиотек).</a:t>
            </a:r>
          </a:p>
          <a:p>
            <a:pPr indent="457200" algn="just"/>
            <a:endParaRPr lang="ru-RU" sz="115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9193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46</a:t>
            </a:fld>
            <a:endParaRPr lang="ru-RU" dirty="0"/>
          </a:p>
        </p:txBody>
      </p:sp>
      <p:sp>
        <p:nvSpPr>
          <p:cNvPr id="4" name="Прямоугольник 3"/>
          <p:cNvSpPr/>
          <p:nvPr/>
        </p:nvSpPr>
        <p:spPr>
          <a:xfrm>
            <a:off x="504068" y="1971341"/>
            <a:ext cx="9869294" cy="1941750"/>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Уровень фактической обеспеченности парками культуры и отдыха в муниципальных образованиях от нормативной потребности </a:t>
            </a:r>
            <a:r>
              <a:rPr lang="ru-RU" sz="1200" dirty="0">
                <a:latin typeface="Arial" panose="020B0604020202020204" pitchFamily="34" charset="0"/>
                <a:cs typeface="Arial" panose="020B0604020202020204" pitchFamily="34" charset="0"/>
              </a:rPr>
              <a:t>в целом по муниципальным образованиям составляет 107,9 %, на протяжении последних лет показатель менялся незначительно. </a:t>
            </a:r>
          </a:p>
          <a:p>
            <a:pPr indent="457200" algn="just"/>
            <a:r>
              <a:rPr lang="ru-RU" sz="1200" dirty="0">
                <a:latin typeface="Arial" panose="020B0604020202020204" pitchFamily="34" charset="0"/>
                <a:cs typeface="Arial" panose="020B0604020202020204" pitchFamily="34" charset="0"/>
              </a:rPr>
              <a:t>В соответствии с Распоряжением Минкультуры России от </a:t>
            </a:r>
            <a:r>
              <a:rPr lang="ru-RU" sz="1200" dirty="0" smtClean="0">
                <a:latin typeface="Arial" panose="020B0604020202020204" pitchFamily="34" charset="0"/>
                <a:cs typeface="Arial" panose="020B0604020202020204" pitchFamily="34" charset="0"/>
              </a:rPr>
              <a:t>02.08.2017 № </a:t>
            </a:r>
            <a:r>
              <a:rPr lang="ru-RU" sz="1200" dirty="0">
                <a:latin typeface="Arial" panose="020B0604020202020204" pitchFamily="34" charset="0"/>
                <a:cs typeface="Arial" panose="020B0604020202020204" pitchFamily="34" charset="0"/>
              </a:rPr>
              <a:t>Р-965 установлена минимальная обеспеченность парков культуры и отдыха для городских округов и городских поселений. Для муниципальных районов определен условный норматив обеспеченности. </a:t>
            </a:r>
          </a:p>
          <a:p>
            <a:pPr indent="457200" algn="just"/>
            <a:r>
              <a:rPr lang="ru-RU" sz="1200" dirty="0">
                <a:latin typeface="Arial" panose="020B0604020202020204" pitchFamily="34" charset="0"/>
                <a:cs typeface="Arial" panose="020B0604020202020204" pitchFamily="34" charset="0"/>
              </a:rPr>
              <a:t>Во всех муниципальных районах и городских округах обеспеченность парками соответствует нормативной или превышает ее.</a:t>
            </a:r>
          </a:p>
          <a:p>
            <a:pPr indent="457200" algn="just"/>
            <a:r>
              <a:rPr lang="ru-RU" sz="1200" dirty="0">
                <a:latin typeface="Arial" panose="020B0604020202020204" pitchFamily="34" charset="0"/>
                <a:cs typeface="Arial" panose="020B0604020202020204" pitchFamily="34" charset="0"/>
              </a:rPr>
              <a:t>В статусе учреждений культуры (или их подразделений) функционирует 2 парка, остальные имеют иную ведомственную принадлежность. </a:t>
            </a:r>
          </a:p>
          <a:p>
            <a:pPr indent="457200" algn="just" fontAlgn="base">
              <a:lnSpc>
                <a:spcPct val="110000"/>
              </a:lnSpc>
            </a:pPr>
            <a:endParaRPr lang="ru-RU" sz="1200" dirty="0">
              <a:effectLst/>
              <a:latin typeface="Arial" panose="020B0604020202020204" pitchFamily="34" charset="0"/>
              <a:cs typeface="Arial" panose="020B0604020202020204" pitchFamily="34" charset="0"/>
            </a:endParaRPr>
          </a:p>
        </p:txBody>
      </p:sp>
      <p:sp>
        <p:nvSpPr>
          <p:cNvPr id="5" name="Прямоугольник 4"/>
          <p:cNvSpPr/>
          <p:nvPr/>
        </p:nvSpPr>
        <p:spPr>
          <a:xfrm>
            <a:off x="5191694" y="3913091"/>
            <a:ext cx="5181416" cy="2126416"/>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В целом по области 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за 3 года претерпела незначительные изменения и составила в 2022 году 9,7 %.</a:t>
            </a:r>
          </a:p>
          <a:p>
            <a:pPr indent="457200" algn="just"/>
            <a:r>
              <a:rPr lang="ru-RU" sz="1200" dirty="0">
                <a:latin typeface="Arial" panose="020B0604020202020204" pitchFamily="34" charset="0"/>
                <a:cs typeface="Arial" panose="020B0604020202020204" pitchFamily="34" charset="0"/>
              </a:rPr>
              <a:t>По состоянию на 01.01.2023 учреждения культуры, находящиеся в аварийном состоянии или требующие ремонта, отсутствовали в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муниципальных районах и городском округе </a:t>
            </a:r>
            <a:r>
              <a:rPr lang="ru-RU" sz="1200" dirty="0" err="1" smtClean="0">
                <a:latin typeface="Arial" panose="020B0604020202020204" pitchFamily="34" charset="0"/>
                <a:cs typeface="Arial" panose="020B0604020202020204" pitchFamily="34" charset="0"/>
              </a:rPr>
              <a:t>г.Нововоронеж</a:t>
            </a:r>
            <a:r>
              <a:rPr lang="ru-RU" sz="1200" dirty="0">
                <a:latin typeface="Arial" panose="020B0604020202020204" pitchFamily="34" charset="0"/>
                <a:cs typeface="Arial" panose="020B0604020202020204" pitchFamily="34" charset="0"/>
              </a:rPr>
              <a:t>.</a:t>
            </a:r>
          </a:p>
          <a:p>
            <a:pPr lvl="0" indent="457200" algn="just" fontAlgn="base">
              <a:lnSpc>
                <a:spcPct val="110000"/>
              </a:lnSpc>
            </a:pP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2780648416"/>
              </p:ext>
            </p:extLst>
          </p:nvPr>
        </p:nvGraphicFramePr>
        <p:xfrm>
          <a:off x="1013248" y="4496171"/>
          <a:ext cx="3910508" cy="17080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8980" y="3757507"/>
            <a:ext cx="3960440" cy="738664"/>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муниципальных учреждений культуры, </a:t>
            </a:r>
          </a:p>
          <a:p>
            <a:pPr algn="ctr"/>
            <a:r>
              <a:rPr lang="ru-RU" sz="1050" b="1" i="1" dirty="0" smtClean="0">
                <a:latin typeface="Arial" pitchFamily="34" charset="0"/>
                <a:cs typeface="Arial" pitchFamily="34" charset="0"/>
              </a:rPr>
              <a:t>здания которых находятся в аварийном состоянии или требуют капитального ремонта, в общем количестве муниципальных учреждений культуры, %</a:t>
            </a:r>
            <a:endParaRPr lang="ru-RU" sz="1050" b="1" i="1" dirty="0">
              <a:latin typeface="Arial" pitchFamily="34" charset="0"/>
              <a:cs typeface="Arial" pitchFamily="34" charset="0"/>
            </a:endParaRPr>
          </a:p>
        </p:txBody>
      </p:sp>
      <p:sp>
        <p:nvSpPr>
          <p:cNvPr id="9" name="Прямоугольник 8"/>
          <p:cNvSpPr/>
          <p:nvPr/>
        </p:nvSpPr>
        <p:spPr>
          <a:xfrm>
            <a:off x="652282" y="6279435"/>
            <a:ext cx="9721080" cy="1015663"/>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Наибольшее число учреждений культуры требуют ремонта в Семилукском (36,5 %), Каширском (30,2 %),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(30 %), Павловском (29,9 %) муниципальных районах.</a:t>
            </a:r>
          </a:p>
          <a:p>
            <a:pPr indent="457200" algn="just"/>
            <a:r>
              <a:rPr lang="ru-RU" sz="1200" dirty="0">
                <a:latin typeface="Arial" panose="020B0604020202020204" pitchFamily="34" charset="0"/>
                <a:cs typeface="Arial" panose="020B0604020202020204" pitchFamily="34" charset="0"/>
              </a:rPr>
              <a:t>Снижение показателя произошло в 9 муниципальных образованиях, что связано с проведенными ремонтными работами в учреждениях культуры, наибольшее снижение (-28,5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 в Каменском муниципальном районе.</a:t>
            </a:r>
          </a:p>
          <a:p>
            <a:pPr indent="45720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530616" y="630617"/>
            <a:ext cx="9847094" cy="1588127"/>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Уровень фактической обеспеченности библиотеками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целом по муниципальным образованиям составляет 113,9 %, что незначительно ниже уровня 2021 года (114,4 %).</a:t>
            </a:r>
          </a:p>
          <a:p>
            <a:pPr indent="457200" algn="just"/>
            <a:r>
              <a:rPr lang="ru-RU" sz="1200" dirty="0">
                <a:latin typeface="Arial" panose="020B0604020202020204" pitchFamily="34" charset="0"/>
                <a:cs typeface="Arial" panose="020B0604020202020204" pitchFamily="34" charset="0"/>
              </a:rPr>
              <a:t>В 27 муниципалитетах фактическая обеспеченность библиотеками превышает или соответствует нормативной.</a:t>
            </a:r>
          </a:p>
          <a:p>
            <a:pPr indent="457200" algn="just"/>
            <a:r>
              <a:rPr lang="ru-RU" sz="1200" dirty="0">
                <a:latin typeface="Arial" panose="020B0604020202020204" pitchFamily="34" charset="0"/>
                <a:cs typeface="Arial" panose="020B0604020202020204" pitchFamily="34" charset="0"/>
              </a:rPr>
              <a:t>Наибольшая обеспеченность библиотеками в Павловском (173,2 %),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(149,7 %) муниципальных районах.</a:t>
            </a:r>
          </a:p>
          <a:p>
            <a:pPr indent="457200" algn="just"/>
            <a:r>
              <a:rPr lang="ru-RU" sz="1200" dirty="0">
                <a:latin typeface="Arial" panose="020B0604020202020204" pitchFamily="34" charset="0"/>
                <a:cs typeface="Arial" panose="020B0604020202020204" pitchFamily="34" charset="0"/>
              </a:rPr>
              <a:t>Наименьшая обеспеченность – в городском округе г. Воронеж (73,9 % от нормативной потребности). Также ниже нормативной потребности обеспеченность библиотеками в </a:t>
            </a:r>
            <a:r>
              <a:rPr lang="ru-RU" sz="1200" dirty="0" err="1" smtClean="0">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Подгоренском (по 90,5 %),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(90,9 %),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(95 %),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(97,8 %) муниципальных районах </a:t>
            </a:r>
            <a:r>
              <a:rPr lang="ru-RU" sz="1200" dirty="0" smtClean="0">
                <a:latin typeface="Arial" panose="020B0604020202020204" pitchFamily="34" charset="0"/>
                <a:cs typeface="Arial" panose="020B0604020202020204" pitchFamily="34" charset="0"/>
              </a:rPr>
              <a:t>и Борисоглебском </a:t>
            </a:r>
            <a:r>
              <a:rPr lang="ru-RU" sz="1200" dirty="0">
                <a:latin typeface="Arial" panose="020B0604020202020204" pitchFamily="34" charset="0"/>
                <a:cs typeface="Arial" panose="020B0604020202020204" pitchFamily="34" charset="0"/>
              </a:rPr>
              <a:t>городском округе (93,9 </a:t>
            </a:r>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7200" algn="just" fontAlgn="base">
              <a:lnSpc>
                <a:spcPct val="110000"/>
              </a:lnSpc>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84000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47</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1273978794"/>
              </p:ext>
            </p:extLst>
          </p:nvPr>
        </p:nvGraphicFramePr>
        <p:xfrm>
          <a:off x="259494" y="1154539"/>
          <a:ext cx="10331301" cy="2482076"/>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22164" y="3636615"/>
            <a:ext cx="9937104" cy="646331"/>
          </a:xfrm>
          <a:prstGeom prst="rect">
            <a:avLst/>
          </a:prstGeom>
        </p:spPr>
        <p:txBody>
          <a:bodyPr wrap="square">
            <a:spAutoFit/>
          </a:bodyPr>
          <a:lstStyle/>
          <a:p>
            <a:pPr indent="457200" algn="just" eaLnBrk="0" fontAlgn="base" hangingPunct="0"/>
            <a:r>
              <a:rPr lang="ru-RU" sz="1200" dirty="0">
                <a:latin typeface="Arial" panose="020B0604020202020204" pitchFamily="34" charset="0"/>
                <a:cs typeface="Arial" panose="020B0604020202020204" pitchFamily="34" charset="0"/>
              </a:rPr>
              <a:t>Отрицательная динамика отмечается в 4 муниципальных районах, наиболее существенная (+26,9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 в Семилукском муниципальном районе, что связано с ухудшением технического состояния объектов культуры. </a:t>
            </a:r>
          </a:p>
          <a:p>
            <a:pPr indent="457200" algn="just" eaLnBrk="0" fontAlgn="base" hangingPunct="0">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7"/>
          <p:cNvSpPr txBox="1"/>
          <p:nvPr/>
        </p:nvSpPr>
        <p:spPr>
          <a:xfrm>
            <a:off x="690698" y="687051"/>
            <a:ext cx="8856984"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itchFamily="34" charset="0"/>
                <a:cs typeface="Arial" pitchFamily="34" charset="0"/>
              </a:rPr>
              <a:t>Доля муниципальных учреждений культуры, </a:t>
            </a:r>
          </a:p>
          <a:p>
            <a:pPr algn="ctr"/>
            <a:r>
              <a:rPr lang="ru-RU" sz="1050" b="1" i="1" dirty="0" smtClean="0">
                <a:latin typeface="Arial" pitchFamily="34" charset="0"/>
                <a:cs typeface="Arial" pitchFamily="34" charset="0"/>
              </a:rPr>
              <a:t>здания которых находятся в аварийном состоянии или требуют капитального ремонта, в общем количестве муниципальных учреждений культуры, %</a:t>
            </a:r>
            <a:endParaRPr lang="ru-RU" sz="1050" b="1" i="1" dirty="0">
              <a:latin typeface="Arial" pitchFamily="34" charset="0"/>
              <a:cs typeface="Arial" pitchFamily="34" charset="0"/>
            </a:endParaRPr>
          </a:p>
        </p:txBody>
      </p:sp>
      <p:sp>
        <p:nvSpPr>
          <p:cNvPr id="10" name="Прямоугольник 9"/>
          <p:cNvSpPr/>
          <p:nvPr/>
        </p:nvSpPr>
        <p:spPr>
          <a:xfrm>
            <a:off x="630176" y="4175144"/>
            <a:ext cx="9721080" cy="2492990"/>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Основными</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проблемами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муниципального звена </a:t>
            </a:r>
            <a:r>
              <a:rPr lang="ru-RU" sz="1200" dirty="0" smtClean="0">
                <a:latin typeface="Arial" panose="020B0604020202020204" pitchFamily="34" charset="0"/>
                <a:cs typeface="Arial" panose="020B0604020202020204" pitchFamily="34" charset="0"/>
              </a:rPr>
              <a:t>сферы </a:t>
            </a:r>
            <a:r>
              <a:rPr lang="ru-RU" sz="1200" dirty="0">
                <a:latin typeface="Arial" panose="020B0604020202020204" pitchFamily="34" charset="0"/>
                <a:cs typeface="Arial" panose="020B0604020202020204" pitchFamily="34" charset="0"/>
              </a:rPr>
              <a:t>культуры по-прежнему остаются</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недостаток финансовых средств на капитальный ремонт и развитие учреждений культуры (по состоянию на 01.01.2023 </a:t>
            </a:r>
            <a:r>
              <a:rPr lang="ru-RU" sz="1200" dirty="0" smtClean="0">
                <a:latin typeface="Arial" panose="020B0604020202020204" pitchFamily="34" charset="0"/>
                <a:cs typeface="Arial" panose="020B0604020202020204" pitchFamily="34" charset="0"/>
              </a:rPr>
              <a:t>требовало </a:t>
            </a:r>
            <a:r>
              <a:rPr lang="ru-RU" sz="1200" dirty="0">
                <a:latin typeface="Arial" panose="020B0604020202020204" pitchFamily="34" charset="0"/>
                <a:cs typeface="Arial" panose="020B0604020202020204" pitchFamily="34" charset="0"/>
              </a:rPr>
              <a:t>ремонта 201 здание учреждений культуры, в том числе 12 находились в аварийном </a:t>
            </a:r>
            <a:r>
              <a:rPr lang="ru-RU" sz="1200" dirty="0" smtClean="0">
                <a:latin typeface="Arial" panose="020B0604020202020204" pitchFamily="34" charset="0"/>
                <a:cs typeface="Arial" panose="020B0604020202020204" pitchFamily="34" charset="0"/>
              </a:rPr>
              <a:t>состоянии. Кроме </a:t>
            </a:r>
            <a:r>
              <a:rPr lang="ru-RU" sz="1200" dirty="0">
                <a:latin typeface="Arial" panose="020B0604020202020204" pitchFamily="34" charset="0"/>
                <a:cs typeface="Arial" panose="020B0604020202020204" pitchFamily="34" charset="0"/>
              </a:rPr>
              <a:t>того, в отдельных районах </a:t>
            </a:r>
            <a:r>
              <a:rPr lang="ru-RU" sz="1200" dirty="0" smtClean="0">
                <a:latin typeface="Arial" panose="020B0604020202020204" pitchFamily="34" charset="0"/>
                <a:cs typeface="Arial" panose="020B0604020202020204" pitchFamily="34" charset="0"/>
              </a:rPr>
              <a:t>отсутствовало </a:t>
            </a:r>
            <a:r>
              <a:rPr lang="ru-RU" sz="1200" dirty="0">
                <a:latin typeface="Arial" panose="020B0604020202020204" pitchFamily="34" charset="0"/>
                <a:cs typeface="Arial" panose="020B0604020202020204" pitchFamily="34" charset="0"/>
              </a:rPr>
              <a:t>благоустройство территории, прилегающей к культурно-досуговым </a:t>
            </a:r>
            <a:r>
              <a:rPr lang="ru-RU" sz="1200" dirty="0" smtClean="0">
                <a:latin typeface="Arial" panose="020B0604020202020204" pitchFamily="34" charset="0"/>
                <a:cs typeface="Arial" panose="020B0604020202020204" pitchFamily="34" charset="0"/>
              </a:rPr>
              <a:t>учреждениям)</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недостаточность мер социальной поддержки специалистов сферы культуры на селе, что</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существенно снижает возможности муниципалитетов по укомплектованию рабочих мест специалистами, затрудняет внедрение эффективных и современных форм организации досуга и предоставление качественных услуг населению;</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недостаточный уровень квалификации специалистов культурно-досуговых учреждений;</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недостаток средств в местных бюджетах на создание и содержание муниципальных музеев со статусом юридического лица (в нарушение имеющихся нормативов обеспеченности учреждениями культуры в 19 муниципальных районах отсутствуют муниципальные музеи со статусом юридического лица). </a:t>
            </a:r>
          </a:p>
          <a:p>
            <a:pPr indent="4572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49780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48</a:t>
            </a:fld>
            <a:endParaRPr lang="ru-RU" dirty="0"/>
          </a:p>
        </p:txBody>
      </p:sp>
      <p:sp>
        <p:nvSpPr>
          <p:cNvPr id="4" name="Прямоугольник 3"/>
          <p:cNvSpPr/>
          <p:nvPr/>
        </p:nvSpPr>
        <p:spPr>
          <a:xfrm>
            <a:off x="424217" y="684287"/>
            <a:ext cx="9963044" cy="3231654"/>
          </a:xfrm>
          <a:prstGeom prst="rect">
            <a:avLst/>
          </a:prstGeom>
          <a:solidFill>
            <a:schemeClr val="accent3">
              <a:lumMod val="20000"/>
              <a:lumOff val="80000"/>
            </a:schemeClr>
          </a:solidFill>
          <a:ln>
            <a:solidFill>
              <a:schemeClr val="accent3">
                <a:lumMod val="75000"/>
              </a:schemeClr>
            </a:solidFill>
          </a:ln>
        </p:spPr>
        <p:txBody>
          <a:bodyPr wrap="square">
            <a:spAutoFit/>
          </a:bodyPr>
          <a:lstStyle/>
          <a:p>
            <a:pPr indent="457200" algn="just"/>
            <a:r>
              <a:rPr lang="ru-RU" sz="1200" b="1" i="1" dirty="0">
                <a:latin typeface="Arial" panose="020B0604020202020204" pitchFamily="34" charset="0"/>
                <a:cs typeface="Arial" panose="020B0604020202020204" pitchFamily="34" charset="0"/>
              </a:rPr>
              <a:t>Рекомендации органам местного самоуправления</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муниципальных районов и городских округов по повышению эффективности деятельности в сфере культуры и решению выявленных проблем:</a:t>
            </a:r>
            <a:r>
              <a:rPr lang="ru-RU" sz="1200" b="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активизировать работу </a:t>
            </a:r>
            <a:r>
              <a:rPr lang="ru-RU" sz="1200" dirty="0">
                <a:latin typeface="Arial" panose="020B0604020202020204" pitchFamily="34" charset="0"/>
                <a:cs typeface="Arial" panose="020B0604020202020204" pitchFamily="34" charset="0"/>
              </a:rPr>
              <a:t>по привлечению средств бюджетов вышестоящих уровней в рамках государственных программ, а также из внебюджетных источников на проведение строительных и ремонтных работ учреждений культуры, развитие их материально-технической базы;</a:t>
            </a:r>
          </a:p>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активизировать работу </a:t>
            </a:r>
            <a:r>
              <a:rPr lang="ru-RU" sz="1200" dirty="0">
                <a:latin typeface="Arial" panose="020B0604020202020204" pitchFamily="34" charset="0"/>
                <a:cs typeface="Arial" panose="020B0604020202020204" pitchFamily="34" charset="0"/>
              </a:rPr>
              <a:t>по разработке сметной документации для проведения ремонтных работ объектов культуры в целях включения в областную адресную программу капитального ремонта объектов капитального строительства, находящихся в областной (муниципальной) собственности, при подаче заявок руководствоваться принципом приоритетности;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благоустройство территорий, прилегающих к учреждениям культуры;</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внедрять инновационные подходы в деятельность учреждений культуры с использованием современных форм работы с населением, применением современного оборудования при проведении мероприятий;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регулярно повышать квалификацию работников учреждений культуры путем направления их на соответствующие курсы и семинары;</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рассмотреть вопрос создания музеев со статусом юридического лица.</a:t>
            </a:r>
          </a:p>
          <a:p>
            <a:pPr indent="457200" algn="just"/>
            <a:r>
              <a:rPr lang="ru-RU" sz="1200" dirty="0">
                <a:latin typeface="Arial" panose="020B0604020202020204" pitchFamily="34" charset="0"/>
                <a:cs typeface="Arial" panose="020B0604020202020204" pitchFamily="34" charset="0"/>
              </a:rPr>
              <a:t>Одной из основных задач в сфере культуры для органов местного самоуправления является увязка повышения качества и доступности услуг в сфере культуры с повышением заработной платы работников учреждений культуры. Для ее выполнения необходимо осуществить мероприятия по повышению эффективности бюджетных расходов, оптимизации бюджетной сети, внедрению «эффективного контракта» и проведению аттестации специалистов учреждений культуры</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4167589946"/>
              </p:ext>
            </p:extLst>
          </p:nvPr>
        </p:nvGraphicFramePr>
        <p:xfrm>
          <a:off x="424217" y="4971131"/>
          <a:ext cx="3194291" cy="1766485"/>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690516" y="4126231"/>
            <a:ext cx="6712493" cy="286508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 состоянию на 01.01.2023 на территории Воронежской области имелись 536 памятников истории и культуры муниципальной собственности, из которых 58 требовали консервации или реставрации. </a:t>
            </a:r>
          </a:p>
          <a:p>
            <a:pPr indent="457200" algn="just"/>
            <a:r>
              <a:rPr lang="ru-RU" sz="1200" dirty="0">
                <a:latin typeface="Arial" panose="020B0604020202020204" pitchFamily="34" charset="0"/>
                <a:cs typeface="Arial" panose="020B0604020202020204" pitchFamily="34" charset="0"/>
              </a:rPr>
              <a:t>В 2022 году </a:t>
            </a:r>
            <a:r>
              <a:rPr lang="ru-RU" sz="1200" b="1" i="1" dirty="0">
                <a:latin typeface="Arial" panose="020B0604020202020204" pitchFamily="34" charset="0"/>
                <a:cs typeface="Arial" panose="020B0604020202020204" pitchFamily="34" charset="0"/>
              </a:rPr>
              <a:t>доля объектов культурного наследия, находящихся в муниципальной собственности и требующих консервации или реставрации, в общем количестве объектов культурного наследия</a:t>
            </a:r>
            <a:r>
              <a:rPr lang="ru-RU" sz="1200" dirty="0">
                <a:latin typeface="Arial" panose="020B0604020202020204" pitchFamily="34" charset="0"/>
                <a:cs typeface="Arial" panose="020B0604020202020204" pitchFamily="34" charset="0"/>
              </a:rPr>
              <a:t> незначительно увеличилась по отношению к 2021 году (на 0,4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10,8 %.</a:t>
            </a:r>
          </a:p>
          <a:p>
            <a:pPr indent="457200" algn="just"/>
            <a:r>
              <a:rPr lang="ru-RU" sz="1200" dirty="0">
                <a:latin typeface="Arial" panose="020B0604020202020204" pitchFamily="34" charset="0"/>
                <a:cs typeface="Arial" panose="020B0604020202020204" pitchFamily="34" charset="0"/>
              </a:rPr>
              <a:t>На территориях городского округа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Панинского</a:t>
            </a:r>
            <a:r>
              <a:rPr lang="ru-RU" sz="1200" dirty="0">
                <a:latin typeface="Arial" panose="020B0604020202020204" pitchFamily="34" charset="0"/>
                <a:cs typeface="Arial" panose="020B0604020202020204" pitchFamily="34" charset="0"/>
              </a:rPr>
              <a:t> и Грибановского муниципальных районов объекты культурного наследия, находящиеся в муниципальной собственности, отсутствуют.</a:t>
            </a:r>
          </a:p>
          <a:p>
            <a:pPr indent="457200" algn="just"/>
            <a:r>
              <a:rPr lang="ru-RU" sz="1200" dirty="0">
                <a:latin typeface="Arial" panose="020B0604020202020204" pitchFamily="34" charset="0"/>
                <a:cs typeface="Arial" panose="020B0604020202020204" pitchFamily="34" charset="0"/>
              </a:rPr>
              <a:t>В 10 муниципальных районах (Бобровском,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Каменском,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Нижнедевицком, Петропавловском,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Терновском) объекты культурного наследия, входящие в реестр муниципальной собственности, находятся в хорошем и (или) удовлетворительном состоянии.</a:t>
            </a:r>
          </a:p>
          <a:p>
            <a:pPr indent="457200" algn="just">
              <a:lnSpc>
                <a:spcPct val="110000"/>
              </a:lnSpc>
            </a:pPr>
            <a:endParaRPr lang="ru-RU" sz="1200" dirty="0">
              <a:latin typeface="Arial" panose="020B0604020202020204" pitchFamily="34" charset="0"/>
              <a:cs typeface="Arial" panose="020B0604020202020204" pitchFamily="34" charset="0"/>
            </a:endParaRPr>
          </a:p>
        </p:txBody>
      </p:sp>
      <p:sp>
        <p:nvSpPr>
          <p:cNvPr id="7" name="TextBox 6"/>
          <p:cNvSpPr txBox="1"/>
          <p:nvPr/>
        </p:nvSpPr>
        <p:spPr>
          <a:xfrm>
            <a:off x="149154" y="4215607"/>
            <a:ext cx="3744416"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itchFamily="34" charset="0"/>
                <a:cs typeface="Arial" pitchFamily="34" charset="0"/>
              </a:rPr>
              <a:t>Доля объектов культурного наследия, </a:t>
            </a:r>
          </a:p>
          <a:p>
            <a:pPr algn="ctr"/>
            <a:r>
              <a:rPr lang="ru-RU" sz="1050" b="1" i="1" dirty="0" smtClean="0">
                <a:latin typeface="Arial" pitchFamily="34" charset="0"/>
                <a:cs typeface="Arial" pitchFamily="34" charset="0"/>
              </a:rPr>
              <a:t>находящихся в муниципальной </a:t>
            </a:r>
          </a:p>
          <a:p>
            <a:pPr algn="ctr"/>
            <a:r>
              <a:rPr lang="ru-RU" sz="1050" b="1" i="1" dirty="0" smtClean="0">
                <a:latin typeface="Arial" pitchFamily="34" charset="0"/>
                <a:cs typeface="Arial" pitchFamily="34" charset="0"/>
              </a:rPr>
              <a:t>собственности и требующих консервации </a:t>
            </a:r>
          </a:p>
          <a:p>
            <a:pPr algn="ctr"/>
            <a:r>
              <a:rPr lang="ru-RU" sz="1050" b="1" i="1" dirty="0" smtClean="0">
                <a:latin typeface="Arial" pitchFamily="34" charset="0"/>
                <a:cs typeface="Arial" pitchFamily="34" charset="0"/>
              </a:rPr>
              <a:t>или реставрации,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2147022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49</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1878358662"/>
              </p:ext>
            </p:extLst>
          </p:nvPr>
        </p:nvGraphicFramePr>
        <p:xfrm>
          <a:off x="3978548" y="2178464"/>
          <a:ext cx="6437593" cy="257605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49532" y="1298056"/>
            <a:ext cx="3529016" cy="360098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Рост значений показателя отмечается в Кантемировском и Острогожском муниципальных районах, что обусловлено ухудшением состояния объектов культурного наследия. </a:t>
            </a:r>
          </a:p>
          <a:p>
            <a:pPr indent="457200" algn="just"/>
            <a:r>
              <a:rPr lang="ru-RU" sz="1200" dirty="0">
                <a:latin typeface="Arial" panose="020B0604020202020204" pitchFamily="34" charset="0"/>
                <a:cs typeface="Arial" panose="020B0604020202020204" pitchFamily="34" charset="0"/>
              </a:rPr>
              <a:t>Положительная динамика прослеживается только в городском округе г. </a:t>
            </a:r>
            <a:r>
              <a:rPr lang="ru-RU" sz="1200" dirty="0" smtClean="0">
                <a:latin typeface="Arial" panose="020B0604020202020204" pitchFamily="34" charset="0"/>
                <a:cs typeface="Arial" panose="020B0604020202020204" pitchFamily="34" charset="0"/>
              </a:rPr>
              <a:t>Воронеж и связана </a:t>
            </a:r>
            <a:r>
              <a:rPr lang="ru-RU" sz="1200" dirty="0">
                <a:latin typeface="Arial" panose="020B0604020202020204" pitchFamily="34" charset="0"/>
                <a:cs typeface="Arial" panose="020B0604020202020204" pitchFamily="34" charset="0"/>
              </a:rPr>
              <a:t>с проведением ремонтных работ на одном объекте культурного наследия.  </a:t>
            </a:r>
          </a:p>
          <a:p>
            <a:pPr indent="457200" algn="just"/>
            <a:r>
              <a:rPr lang="ru-RU" sz="1200" dirty="0">
                <a:latin typeface="Arial" panose="020B0604020202020204" pitchFamily="34" charset="0"/>
                <a:cs typeface="Arial" panose="020B0604020202020204" pitchFamily="34" charset="0"/>
              </a:rPr>
              <a:t>В большинстве муниципальных образований показатель остается неизменным на протяжении ряда лет. Отсутствие динамики связано с отсутствием финансовых средств на проведение работ по реставрации и консервации памятников истории и культуры, а также с высокой их стоимостью по сравнению с обычными работами по капитальному ремонту.</a:t>
            </a:r>
          </a:p>
          <a:p>
            <a:pPr indent="457200"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431024" y="679159"/>
            <a:ext cx="9872631" cy="833754"/>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Требуют консервации и реставрации объекты культурного наследия в 21 муниципальном образовании, самая высокая доля которых отмечена в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(100 %),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(60 %), Хохольском (50 %), Семилукском (50 %), Подгоренском (25 %) муниципальных районах и Борисоглебском городском округе (23,1 %).</a:t>
            </a:r>
          </a:p>
          <a:p>
            <a:pPr indent="457200" algn="just">
              <a:lnSpc>
                <a:spcPct val="110000"/>
              </a:lnSpc>
            </a:pPr>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551015" y="4806785"/>
            <a:ext cx="9780582" cy="646331"/>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7200" algn="just" fontAlgn="base"/>
            <a:r>
              <a:rPr lang="ru-RU" sz="1200" dirty="0">
                <a:latin typeface="Arial" panose="020B0604020202020204" pitchFamily="34" charset="0"/>
                <a:cs typeface="Arial" panose="020B0604020202020204" pitchFamily="34" charset="0"/>
              </a:rPr>
              <a:t>Основной </a:t>
            </a:r>
            <a:r>
              <a:rPr lang="ru-RU" sz="1200" b="1" i="1" dirty="0">
                <a:latin typeface="Arial" panose="020B0604020202020204" pitchFamily="34" charset="0"/>
                <a:cs typeface="Arial" panose="020B0604020202020204" pitchFamily="34" charset="0"/>
              </a:rPr>
              <a:t>проблемой</a:t>
            </a:r>
            <a:r>
              <a:rPr lang="ru-RU" sz="1200" dirty="0">
                <a:latin typeface="Arial" panose="020B0604020202020204" pitchFamily="34" charset="0"/>
                <a:cs typeface="Arial" panose="020B0604020202020204" pitchFamily="34" charset="0"/>
              </a:rPr>
              <a:t> муниципального звена </a:t>
            </a:r>
            <a:r>
              <a:rPr lang="ru-RU" sz="1200" b="1" i="1" dirty="0">
                <a:latin typeface="Arial" panose="020B0604020202020204" pitchFamily="34" charset="0"/>
                <a:cs typeface="Arial" panose="020B0604020202020204" pitchFamily="34" charset="0"/>
              </a:rPr>
              <a:t>в сфере сохранения объектов культурного наследия по-прежнему</a:t>
            </a:r>
            <a:r>
              <a:rPr lang="ru-RU" sz="1200" dirty="0">
                <a:latin typeface="Arial" panose="020B0604020202020204" pitchFamily="34" charset="0"/>
                <a:cs typeface="Arial" panose="020B0604020202020204" pitchFamily="34" charset="0"/>
              </a:rPr>
              <a:t> является недостаток финансовых средств на проведение работ по реставрации и консервации памятников истории и культуры, находящихся в муниципальной собственности. </a:t>
            </a:r>
          </a:p>
        </p:txBody>
      </p:sp>
      <p:sp>
        <p:nvSpPr>
          <p:cNvPr id="11" name="Прямоугольник 10"/>
          <p:cNvSpPr/>
          <p:nvPr/>
        </p:nvSpPr>
        <p:spPr>
          <a:xfrm>
            <a:off x="551014" y="5538146"/>
            <a:ext cx="9757566" cy="1569660"/>
          </a:xfrm>
          <a:prstGeom prst="rect">
            <a:avLst/>
          </a:prstGeom>
          <a:solidFill>
            <a:schemeClr val="accent3">
              <a:lumMod val="20000"/>
              <a:lumOff val="80000"/>
            </a:schemeClr>
          </a:solidFill>
          <a:ln>
            <a:solidFill>
              <a:schemeClr val="accent3">
                <a:lumMod val="60000"/>
                <a:lumOff val="40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Рекомендации органам местного самоуправления</a:t>
            </a:r>
            <a:r>
              <a:rPr lang="ru-RU" sz="1200" dirty="0">
                <a:latin typeface="Arial" panose="020B0604020202020204" pitchFamily="34" charset="0"/>
                <a:cs typeface="Arial" panose="020B0604020202020204" pitchFamily="34" charset="0"/>
              </a:rPr>
              <a:t> муниципальных районов и городских округов по повышению эффективности деятельности в сфере сохранения объектов культурного наследия и решению выявленных проблем</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активизировать работу по привлечению средств бюджетов вышестоящих уровней в рамках государственных программ, а также из внебюджетных источников на проведение работ по реставрации и консервации памятников истории и культуры;</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обеспечить постоянный контроль за соблюдением законодательства об охране объектов культурного наследия при осуществлении градостроительной деятельности на территории муниципального образования, а также при проведении ремонтно-реставрационных работ на объектах культурного наследия. </a:t>
            </a:r>
          </a:p>
        </p:txBody>
      </p:sp>
      <p:sp>
        <p:nvSpPr>
          <p:cNvPr id="12" name="TextBox 11"/>
          <p:cNvSpPr txBox="1"/>
          <p:nvPr/>
        </p:nvSpPr>
        <p:spPr>
          <a:xfrm>
            <a:off x="4098633" y="1577062"/>
            <a:ext cx="6264696"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itchFamily="34" charset="0"/>
                <a:cs typeface="Arial" pitchFamily="34" charset="0"/>
              </a:rPr>
              <a:t>Доля объектов культурного наследия, находящихся в муниципальной </a:t>
            </a:r>
          </a:p>
          <a:p>
            <a:pPr algn="ctr"/>
            <a:r>
              <a:rPr lang="ru-RU" sz="1050" b="1" i="1" dirty="0" smtClean="0">
                <a:latin typeface="Arial" pitchFamily="34" charset="0"/>
                <a:cs typeface="Arial" pitchFamily="34" charset="0"/>
              </a:rPr>
              <a:t>собственности и требующих консервации или реставрации,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362473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229" y="551320"/>
            <a:ext cx="9488951" cy="351546"/>
          </a:xfrm>
          <a:prstGeom prst="rect">
            <a:avLst/>
          </a:prstGeom>
          <a:noFill/>
        </p:spPr>
        <p:txBody>
          <a:bodyPr wrap="square" lIns="104306" tIns="52153" rIns="104306" bIns="52153" rtlCol="0">
            <a:spAutoFit/>
          </a:bodyPr>
          <a:lstStyle/>
          <a:p>
            <a:pPr indent="492782"/>
            <a:r>
              <a:rPr lang="ru-RU" sz="1600" b="1" i="1" dirty="0" smtClean="0">
                <a:latin typeface="Arial" pitchFamily="34" charset="0"/>
                <a:cs typeface="Arial" pitchFamily="34" charset="0"/>
              </a:rPr>
              <a:t>ВВЕДЕНИЕ  </a:t>
            </a:r>
            <a:endParaRPr lang="ru-RU" sz="1600" i="1" dirty="0"/>
          </a:p>
        </p:txBody>
      </p:sp>
      <p:sp>
        <p:nvSpPr>
          <p:cNvPr id="4" name="Прямоугольник 3"/>
          <p:cNvSpPr/>
          <p:nvPr/>
        </p:nvSpPr>
        <p:spPr>
          <a:xfrm>
            <a:off x="666180" y="900311"/>
            <a:ext cx="9543008" cy="6040476"/>
          </a:xfrm>
          <a:prstGeom prst="rect">
            <a:avLst/>
          </a:prstGeom>
        </p:spPr>
        <p:txBody>
          <a:bodyPr wrap="square" lIns="104306" tIns="52153" rIns="104306" bIns="52153">
            <a:spAutoFit/>
          </a:bodyPr>
          <a:lstStyle/>
          <a:p>
            <a:pPr indent="432000" algn="just">
              <a:lnSpc>
                <a:spcPct val="114000"/>
              </a:lnSpc>
              <a:defRPr/>
            </a:pPr>
            <a:endParaRPr lang="ru-RU" sz="1200" dirty="0" smtClean="0">
              <a:latin typeface="Arial" pitchFamily="34" charset="0"/>
              <a:cs typeface="Arial" pitchFamily="34" charset="0"/>
            </a:endParaRPr>
          </a:p>
          <a:p>
            <a:pPr indent="432000" algn="just">
              <a:defRPr/>
            </a:pPr>
            <a:r>
              <a:rPr lang="ru-RU" sz="1200" dirty="0" smtClean="0">
                <a:latin typeface="Arial" pitchFamily="34" charset="0"/>
                <a:cs typeface="Arial" pitchFamily="34" charset="0"/>
              </a:rPr>
              <a:t>В целях реализации положений Федерального закона от 06.10.2003 № 131-ФЗ «Об общих принципах организации местного самоуправления в Российской Федерации», Указа Президента Российской Федерации от 28.04.2008 № 607 «Об оценке эффективности деятельности органов местного самоуправления муниципальных, городских округов и муниципальных районов», постановления Правительства Российской Федерации от 17.12.2012 № 1317 «О мерах по реализации Указа Президента Российской Федерации от 28 апреля 2008 г. № 607 «Об оценке эффективности деятельности органов местного самоуправления муниципальных, городских округов и муниципальных районов» и подпункта «и» пункта 2 Указа Президента Российской Федерации от 7 мая 2012 г. № 601 «Об основных направлениях совершенствования системы государственного управления» в области приняты следующие нормативные</a:t>
            </a:r>
            <a:r>
              <a:rPr lang="ru-RU" sz="1200" dirty="0" smtClean="0">
                <a:solidFill>
                  <a:srgbClr val="FF0000"/>
                </a:solidFill>
                <a:latin typeface="Arial" pitchFamily="34" charset="0"/>
                <a:cs typeface="Arial" pitchFamily="34" charset="0"/>
              </a:rPr>
              <a:t> </a:t>
            </a:r>
            <a:r>
              <a:rPr lang="ru-RU" sz="1200" dirty="0" smtClean="0">
                <a:latin typeface="Arial" pitchFamily="34" charset="0"/>
                <a:cs typeface="Arial" pitchFamily="34" charset="0"/>
              </a:rPr>
              <a:t>правовые акты:</a:t>
            </a:r>
          </a:p>
          <a:p>
            <a:pPr indent="432000" algn="just">
              <a:defRPr/>
            </a:pPr>
            <a:r>
              <a:rPr lang="ru-RU" sz="1200" dirty="0" smtClean="0">
                <a:latin typeface="Arial" pitchFamily="34" charset="0"/>
                <a:cs typeface="Arial" pitchFamily="34" charset="0"/>
              </a:rPr>
              <a:t>1</a:t>
            </a:r>
            <a:r>
              <a:rPr lang="ru-RU" sz="1200" i="1" dirty="0" smtClean="0">
                <a:latin typeface="Arial" pitchFamily="34" charset="0"/>
                <a:cs typeface="Arial" pitchFamily="34" charset="0"/>
              </a:rPr>
              <a:t>.</a:t>
            </a:r>
            <a:r>
              <a:rPr lang="ru-RU" sz="1200" dirty="0" smtClean="0">
                <a:latin typeface="Arial" pitchFamily="34" charset="0"/>
                <a:cs typeface="Arial" pitchFamily="34" charset="0"/>
              </a:rPr>
              <a:t> Указ Губернатора Воронежской области от 21.02.2013 № 62-у (ред. от 28.11.2022) «Об оценке эффективности деятельности органов местного самоуправления городских округов и муниципальных районов Воронежской области»;</a:t>
            </a:r>
          </a:p>
          <a:p>
            <a:pPr indent="432000" algn="just">
              <a:defRPr/>
            </a:pPr>
            <a:r>
              <a:rPr lang="ru-RU" sz="1200" dirty="0" smtClean="0">
                <a:latin typeface="Arial" pitchFamily="34" charset="0"/>
                <a:cs typeface="Arial" pitchFamily="34" charset="0"/>
              </a:rPr>
              <a:t>2. Указ Губернатора Воронежской области от 30.11.2009 № 530-у (ред. от 21.04.2016)</a:t>
            </a:r>
            <a:br>
              <a:rPr lang="ru-RU" sz="1200" dirty="0" smtClean="0">
                <a:latin typeface="Arial" pitchFamily="34" charset="0"/>
                <a:cs typeface="Arial" pitchFamily="34" charset="0"/>
              </a:rPr>
            </a:br>
            <a:r>
              <a:rPr lang="ru-RU" sz="1200" dirty="0" smtClean="0">
                <a:latin typeface="Arial" pitchFamily="34" charset="0"/>
                <a:cs typeface="Arial" pitchFamily="34" charset="0"/>
              </a:rPr>
              <a:t>«Об утверждении Порядка организации проведения социологических опросов для определения уровня удовлетворенности населения деятельностью органов местного самоуправления городских округов и муниципальных районов Воронежской области»;</a:t>
            </a:r>
          </a:p>
          <a:p>
            <a:pPr indent="432000" algn="just">
              <a:defRPr/>
            </a:pPr>
            <a:r>
              <a:rPr lang="ru-RU" sz="1200" dirty="0" smtClean="0">
                <a:latin typeface="Arial" pitchFamily="34" charset="0"/>
                <a:cs typeface="Arial" pitchFamily="34" charset="0"/>
              </a:rPr>
              <a:t>3. Указ Губернатора Воронежской области от 28.03.2014 № 112-у (ред. от 16.02.2023) «Об определении Порядка организации и проведения опроса населения с применением информационно-телекоммуникационных сетей и информационных технологий по оценке эффективности деятельности руководителей органов местного самоуправления, унитарных предприятий и учреждений, действующих на региональном и муниципальном уровнях, акционерных обществ, контрольный пакет акций которых находится в собственности Воронежской области или в муниципальной собственности, осуществляющих оказание услуг населению муниципальных образований»;</a:t>
            </a:r>
          </a:p>
          <a:p>
            <a:pPr indent="432000" algn="just"/>
            <a:r>
              <a:rPr lang="ru-RU" sz="1200" dirty="0" smtClean="0">
                <a:latin typeface="Arial" pitchFamily="34" charset="0"/>
                <a:cs typeface="Arial" pitchFamily="34" charset="0"/>
              </a:rPr>
              <a:t>4. Постановление Правительства Воронежской области от 21.07.2014 № 663 </a:t>
            </a:r>
            <a:r>
              <a:rPr lang="ru-RU" sz="1200" dirty="0">
                <a:latin typeface="Arial" pitchFamily="34" charset="0"/>
                <a:cs typeface="Arial" pitchFamily="34" charset="0"/>
              </a:rPr>
              <a:t>(ред. </a:t>
            </a:r>
            <a:r>
              <a:rPr lang="ru-RU" sz="1200" dirty="0" smtClean="0">
                <a:latin typeface="Arial" pitchFamily="34" charset="0"/>
                <a:cs typeface="Arial" pitchFamily="34" charset="0"/>
              </a:rPr>
              <a:t>от 16.02.2023) «О создании экспертной комиссии </a:t>
            </a:r>
            <a:r>
              <a:rPr lang="ru-RU" sz="1200" dirty="0">
                <a:latin typeface="Arial" pitchFamily="34" charset="0"/>
                <a:cs typeface="Arial" pitchFamily="34" charset="0"/>
              </a:rPr>
              <a:t>по рассмотрению результатов оценки населением эффективности деятельности руководителей органов местного самоуправления и организаций</a:t>
            </a:r>
            <a:r>
              <a:rPr lang="ru-RU" sz="1200" dirty="0" smtClean="0">
                <a:latin typeface="Arial" pitchFamily="34" charset="0"/>
                <a:cs typeface="Arial" pitchFamily="34" charset="0"/>
              </a:rPr>
              <a:t>»;</a:t>
            </a:r>
            <a:endParaRPr lang="ru-RU" sz="1200" dirty="0">
              <a:latin typeface="Arial" pitchFamily="34" charset="0"/>
              <a:cs typeface="Arial" pitchFamily="34" charset="0"/>
            </a:endParaRPr>
          </a:p>
          <a:p>
            <a:pPr indent="457200" algn="just"/>
            <a:r>
              <a:rPr lang="ru-RU" sz="1200" dirty="0">
                <a:latin typeface="Arial" pitchFamily="34" charset="0"/>
                <a:cs typeface="Arial" pitchFamily="34" charset="0"/>
              </a:rPr>
              <a:t>5. Постановление Правительства Воронежской обл. от 21.01.2022 </a:t>
            </a:r>
            <a:r>
              <a:rPr lang="ru-RU" sz="1200" dirty="0" smtClean="0">
                <a:latin typeface="Arial" pitchFamily="34" charset="0"/>
                <a:cs typeface="Arial" pitchFamily="34" charset="0"/>
              </a:rPr>
              <a:t>№ 21 (ред. от 02.02.2023) «Об </a:t>
            </a:r>
            <a:r>
              <a:rPr lang="ru-RU" sz="1200" dirty="0">
                <a:latin typeface="Arial" pitchFamily="34" charset="0"/>
                <a:cs typeface="Arial" pitchFamily="34" charset="0"/>
              </a:rPr>
              <a:t>утверждении Правил предоставления и методики распределения иных межбюджетных трансфертов на поощрение городских округов и муниципальных районов Воронежской области за достижение наилучших значений комплексной оценки показателей эффективности деятельности органов местного самоуправления городских округов и муниципальных </a:t>
            </a:r>
            <a:r>
              <a:rPr lang="ru-RU" sz="1200" dirty="0" smtClean="0">
                <a:latin typeface="Arial" pitchFamily="34" charset="0"/>
                <a:cs typeface="Arial" pitchFamily="34" charset="0"/>
              </a:rPr>
              <a:t>районов».</a:t>
            </a:r>
            <a:endParaRPr lang="ru-RU" sz="1200" dirty="0">
              <a:latin typeface="Arial" pitchFamily="34" charset="0"/>
              <a:cs typeface="Arial" pitchFamily="34" charset="0"/>
            </a:endParaRPr>
          </a:p>
          <a:p>
            <a:pPr indent="432000" algn="just"/>
            <a:r>
              <a:rPr lang="ru-RU" sz="1200" dirty="0" smtClean="0">
                <a:latin typeface="Arial" pitchFamily="34" charset="0"/>
                <a:cs typeface="Arial" pitchFamily="34" charset="0"/>
              </a:rPr>
              <a:t>Нормативные правовые акты размещены на Портале Воронежской области в сети «Интернет» в разделах: Власть/ Исполнительные органы Воронежской области/ Департамент по развитию муниципальных образований Воронежской области/  Оценка эффективности деятельности муниципальных образований/ Оценка эффективности деятельности органов местного самоуправления городских округов и муниципальных районов Воронежской области по федеральным показателям.</a:t>
            </a:r>
          </a:p>
          <a:p>
            <a:pPr indent="432000" algn="just"/>
            <a:endParaRPr lang="ru-RU" sz="1200" dirty="0" smtClean="0">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DC861C60-B0B0-4056-82D4-47EBDCE84E83}" type="slidenum">
              <a:rPr lang="ru-RU" smtClean="0"/>
              <a:pPr/>
              <a:t>5</a:t>
            </a:fld>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50</a:t>
            </a:fld>
            <a:endParaRPr lang="ru-RU" dirty="0"/>
          </a:p>
        </p:txBody>
      </p:sp>
      <p:sp>
        <p:nvSpPr>
          <p:cNvPr id="3" name="TextBox 2"/>
          <p:cNvSpPr txBox="1"/>
          <p:nvPr/>
        </p:nvSpPr>
        <p:spPr>
          <a:xfrm>
            <a:off x="882204" y="936642"/>
            <a:ext cx="2863926" cy="276999"/>
          </a:xfrm>
          <a:prstGeom prst="rect">
            <a:avLst/>
          </a:prstGeom>
          <a:noFill/>
        </p:spPr>
        <p:txBody>
          <a:bodyPr wrap="none" rtlCol="0">
            <a:spAutoFit/>
          </a:bodyPr>
          <a:lstStyle/>
          <a:p>
            <a:r>
              <a:rPr lang="ru-RU" sz="1200" b="1" i="1" dirty="0" smtClean="0">
                <a:latin typeface="Arial" pitchFamily="34" charset="0"/>
                <a:cs typeface="Arial" pitchFamily="34" charset="0"/>
              </a:rPr>
              <a:t>ФИЗИЧЕСКАЯ КУЛЬТУРА И СПОРТ</a:t>
            </a:r>
            <a:endParaRPr lang="ru-RU" sz="1200" b="1" i="1" dirty="0">
              <a:latin typeface="Arial" pitchFamily="34" charset="0"/>
              <a:cs typeface="Arial" pitchFamily="34" charset="0"/>
            </a:endParaRPr>
          </a:p>
        </p:txBody>
      </p:sp>
      <p:sp>
        <p:nvSpPr>
          <p:cNvPr id="4" name="Прямоугольник 3"/>
          <p:cNvSpPr/>
          <p:nvPr/>
        </p:nvSpPr>
        <p:spPr>
          <a:xfrm>
            <a:off x="382208" y="1404367"/>
            <a:ext cx="10009112" cy="2862322"/>
          </a:xfrm>
          <a:prstGeom prst="rect">
            <a:avLst/>
          </a:prstGeom>
        </p:spPr>
        <p:txBody>
          <a:bodyPr wrap="square">
            <a:spAutoFit/>
          </a:bodyPr>
          <a:lstStyle/>
          <a:p>
            <a:pPr indent="457200" algn="just"/>
            <a:r>
              <a:rPr lang="ru-RU" sz="1200" dirty="0" smtClean="0">
                <a:latin typeface="Arial" panose="020B0604020202020204" pitchFamily="34" charset="0"/>
                <a:cs typeface="Arial" panose="020B0604020202020204" pitchFamily="34" charset="0"/>
              </a:rPr>
              <a:t>Развитие </a:t>
            </a:r>
            <a:r>
              <a:rPr lang="ru-RU" sz="1200" dirty="0">
                <a:latin typeface="Arial" panose="020B0604020202020204" pitchFamily="34" charset="0"/>
                <a:cs typeface="Arial" panose="020B0604020202020204" pitchFamily="34" charset="0"/>
              </a:rPr>
              <a:t>отрасли физической культуры и спорта на современном этапе </a:t>
            </a:r>
            <a:r>
              <a:rPr lang="ru-RU" sz="1200" dirty="0" smtClean="0">
                <a:latin typeface="Arial" panose="020B0604020202020204" pitchFamily="34" charset="0"/>
                <a:cs typeface="Arial" panose="020B0604020202020204" pitchFamily="34" charset="0"/>
              </a:rPr>
              <a:t>занимает </a:t>
            </a:r>
            <a:r>
              <a:rPr lang="ru-RU" sz="1200" dirty="0">
                <a:latin typeface="Arial" panose="020B0604020202020204" pitchFamily="34" charset="0"/>
                <a:cs typeface="Arial" panose="020B0604020202020204" pitchFamily="34" charset="0"/>
              </a:rPr>
              <a:t>одно из приоритетных мест в государственной социальной политике. </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отчетном году была продолжена реализация мероприятий, предусмотренных государственной программой Воронежской области «Развитие физической культуры и спорта» и региональным проектом «Спорт – норма жизни». Так, было осуществлено строительство, реконструкция и проектирование 21 объекта сферы физической культуры и спорта, включая 5 объектов областной и 16 объектов муниципальной собственности на территориях </a:t>
            </a:r>
            <a:r>
              <a:rPr lang="ru-RU" sz="1200" dirty="0" err="1">
                <a:latin typeface="Arial" panose="020B0604020202020204" pitchFamily="34" charset="0"/>
                <a:cs typeface="Arial" panose="020B0604020202020204" pitchFamily="34" charset="0"/>
              </a:rPr>
              <a:t>Калачеевского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Бутурлиновского</a:t>
            </a:r>
            <a:r>
              <a:rPr lang="ru-RU" sz="1200" dirty="0">
                <a:latin typeface="Arial" panose="020B0604020202020204" pitchFamily="34" charset="0"/>
                <a:cs typeface="Arial" panose="020B0604020202020204" pitchFamily="34" charset="0"/>
              </a:rPr>
              <a:t>, Терновского, Каменского, </a:t>
            </a:r>
            <a:r>
              <a:rPr lang="ru-RU" sz="1200" dirty="0" err="1">
                <a:latin typeface="Arial" panose="020B0604020202020204" pitchFamily="34" charset="0"/>
                <a:cs typeface="Arial" panose="020B0604020202020204" pitchFamily="34" charset="0"/>
              </a:rPr>
              <a:t>Эртильского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Острогожского</a:t>
            </a:r>
            <a:r>
              <a:rPr lang="ru-RU" sz="1200" dirty="0">
                <a:latin typeface="Arial" panose="020B0604020202020204" pitchFamily="34" charset="0"/>
                <a:cs typeface="Arial" panose="020B0604020202020204" pitchFamily="34" charset="0"/>
              </a:rPr>
              <a:t>, Верхнемамонского, Подгоренского, Семилукского, </a:t>
            </a:r>
            <a:r>
              <a:rPr lang="ru-RU" sz="1200" dirty="0" err="1">
                <a:latin typeface="Arial" panose="020B0604020202020204" pitchFamily="34" charset="0"/>
                <a:cs typeface="Arial" panose="020B0604020202020204" pitchFamily="34" charset="0"/>
              </a:rPr>
              <a:t>Панинскиого</a:t>
            </a:r>
            <a:r>
              <a:rPr lang="ru-RU" sz="1200" dirty="0">
                <a:latin typeface="Arial" panose="020B0604020202020204" pitchFamily="34" charset="0"/>
                <a:cs typeface="Arial" panose="020B0604020202020204" pitchFamily="34" charset="0"/>
              </a:rPr>
              <a:t>, Бобровского и Новоусманского муниципальных районов, городских округов г. </a:t>
            </a:r>
            <a:r>
              <a:rPr lang="ru-RU" sz="1200" dirty="0" smtClean="0">
                <a:latin typeface="Arial" panose="020B0604020202020204" pitchFamily="34" charset="0"/>
                <a:cs typeface="Arial" panose="020B0604020202020204" pitchFamily="34" charset="0"/>
              </a:rPr>
              <a:t>Воронеж </a:t>
            </a:r>
            <a:r>
              <a:rPr lang="ru-RU" sz="1200" dirty="0">
                <a:latin typeface="Arial" panose="020B0604020202020204" pitchFamily="34" charset="0"/>
                <a:cs typeface="Arial" panose="020B0604020202020204" pitchFamily="34" charset="0"/>
              </a:rPr>
              <a:t>и Борисоглебского.</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В рамках областной адресной программы капитального ремонта в </a:t>
            </a:r>
            <a:r>
              <a:rPr lang="ru-RU" sz="1200" dirty="0">
                <a:latin typeface="Arial" panose="020B0604020202020204" pitchFamily="34" charset="0"/>
                <a:cs typeface="Arial" panose="020B0604020202020204" pitchFamily="34" charset="0"/>
              </a:rPr>
              <a:t>2022 году осуществлен ремонт 21 объекта в 12 муниципальных образованиях Воронежской области (Аннинском, Грибановском, Каширском,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Острогожском,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Павловском, Подгоренском,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Семилукском </a:t>
            </a:r>
            <a:r>
              <a:rPr lang="ru-RU" sz="1200" dirty="0" smtClean="0">
                <a:latin typeface="Arial" panose="020B0604020202020204" pitchFamily="34" charset="0"/>
                <a:cs typeface="Arial" panose="020B0604020202020204" pitchFamily="34" charset="0"/>
              </a:rPr>
              <a:t>районах </a:t>
            </a:r>
            <a:r>
              <a:rPr lang="ru-RU" sz="1200" dirty="0">
                <a:latin typeface="Arial" panose="020B0604020202020204" pitchFamily="34" charset="0"/>
                <a:cs typeface="Arial" panose="020B0604020202020204" pitchFamily="34" charset="0"/>
              </a:rPr>
              <a:t>и городских округах г. Воронеж и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рамках федерального проекта «Спорт-норма жизни» в 2022 году введены в эксплуатацию </a:t>
            </a:r>
            <a:r>
              <a:rPr lang="ru-RU" sz="1200" dirty="0" smtClean="0">
                <a:latin typeface="Arial" panose="020B0604020202020204" pitchFamily="34" charset="0"/>
                <a:cs typeface="Arial" panose="020B0604020202020204" pitchFamily="34" charset="0"/>
              </a:rPr>
              <a:t>5 </a:t>
            </a:r>
            <a:r>
              <a:rPr lang="ru-RU" sz="1200" dirty="0">
                <a:latin typeface="Arial" panose="020B0604020202020204" pitchFamily="34" charset="0"/>
                <a:cs typeface="Arial" panose="020B0604020202020204" pitchFamily="34" charset="0"/>
              </a:rPr>
              <a:t>площадок ГТО в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Каменском,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Острогожском, Семилукском </a:t>
            </a:r>
            <a:r>
              <a:rPr lang="ru-RU" sz="1200">
                <a:latin typeface="Arial" panose="020B0604020202020204" pitchFamily="34" charset="0"/>
                <a:cs typeface="Arial" panose="020B0604020202020204" pitchFamily="34" charset="0"/>
              </a:rPr>
              <a:t>муниципальных </a:t>
            </a:r>
            <a:r>
              <a:rPr lang="ru-RU" sz="1200" smtClean="0">
                <a:latin typeface="Arial" panose="020B0604020202020204" pitchFamily="34" charset="0"/>
                <a:cs typeface="Arial" panose="020B0604020202020204" pitchFamily="34" charset="0"/>
              </a:rPr>
              <a:t>районах.</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2022 году на территории области стартовала реализация федерального проекта «Бизнес-спринт (Я выбираю спорт)». В рамках реализации проекта были созданы две «умные» спортивные площадки в г. </a:t>
            </a:r>
            <a:r>
              <a:rPr lang="ru-RU" sz="1200" dirty="0" smtClean="0">
                <a:latin typeface="Arial" panose="020B0604020202020204" pitchFamily="34" charset="0"/>
                <a:cs typeface="Arial" panose="020B0604020202020204" pitchFamily="34" charset="0"/>
              </a:rPr>
              <a:t>Воронеже </a:t>
            </a:r>
            <a:r>
              <a:rPr lang="ru-RU" sz="1200" dirty="0">
                <a:latin typeface="Arial" panose="020B0604020202020204" pitchFamily="34" charset="0"/>
                <a:cs typeface="Arial" panose="020B0604020202020204" pitchFamily="34" charset="0"/>
              </a:rPr>
              <a:t>и селе Верхняя </a:t>
            </a:r>
            <a:r>
              <a:rPr lang="ru-RU" sz="1200" dirty="0" err="1">
                <a:latin typeface="Arial" panose="020B0604020202020204" pitchFamily="34" charset="0"/>
                <a:cs typeface="Arial" panose="020B0604020202020204" pitchFamily="34" charset="0"/>
              </a:rPr>
              <a:t>Хава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Верхнехавского</a:t>
            </a:r>
            <a:r>
              <a:rPr lang="ru-RU" sz="1200" dirty="0">
                <a:latin typeface="Arial" panose="020B0604020202020204" pitchFamily="34" charset="0"/>
                <a:cs typeface="Arial" panose="020B0604020202020204" pitchFamily="34" charset="0"/>
              </a:rPr>
              <a:t> района. </a:t>
            </a:r>
          </a:p>
        </p:txBody>
      </p:sp>
      <p:sp>
        <p:nvSpPr>
          <p:cNvPr id="7" name="Прямоугольник 6"/>
          <p:cNvSpPr/>
          <p:nvPr/>
        </p:nvSpPr>
        <p:spPr>
          <a:xfrm>
            <a:off x="397992" y="4173024"/>
            <a:ext cx="9995820" cy="3046988"/>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соответствии с календарным планом спортивных мероприятий на территории области в 2022 году проведено 733 спортивных соревнования по 89 видам спорта, включая 106 мероприятий всероссийского уровня, с общим количеством участников более 106 тыс. человек. </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Отдельно в календарном плане выделены мероприятия Всероссийского физкультурно-спортивного комплекса «Готов к труду и обороне». В 2022 году в выполнении нормативов комплекса ГТО приняли участие 195,1 тыс. жителей, что на 20 тыс. человек больше, чем в 2021 году.</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Приоритетным направлением календарного плана является обеспечение подготовки и успешного выступления спортивных сборных команд Воронежской области на всероссийских и международных соревнованиях. По итогам 2022 года 4 451 </a:t>
            </a:r>
            <a:r>
              <a:rPr lang="ru-RU" sz="1200" dirty="0" smtClean="0">
                <a:latin typeface="Arial" panose="020B0604020202020204" pitchFamily="34" charset="0"/>
                <a:cs typeface="Arial" panose="020B0604020202020204" pitchFamily="34" charset="0"/>
              </a:rPr>
              <a:t>воронежский спортсмен вошел </a:t>
            </a:r>
            <a:r>
              <a:rPr lang="ru-RU" sz="1200" dirty="0">
                <a:latin typeface="Arial" panose="020B0604020202020204" pitchFamily="34" charset="0"/>
                <a:cs typeface="Arial" panose="020B0604020202020204" pitchFamily="34" charset="0"/>
              </a:rPr>
              <a:t>в состав сборных команд региона, 340 человек стали членами сборных России. Также 2 023 спортсмена, представляющие Воронежскую </a:t>
            </a:r>
            <a:r>
              <a:rPr lang="ru-RU" sz="1200" dirty="0" smtClean="0">
                <a:latin typeface="Arial" panose="020B0604020202020204" pitchFamily="34" charset="0"/>
                <a:cs typeface="Arial" panose="020B0604020202020204" pitchFamily="34" charset="0"/>
              </a:rPr>
              <a:t>область, </a:t>
            </a:r>
            <a:r>
              <a:rPr lang="ru-RU" sz="1200" dirty="0">
                <a:latin typeface="Arial" panose="020B0604020202020204" pitchFamily="34" charset="0"/>
                <a:cs typeface="Arial" panose="020B0604020202020204" pitchFamily="34" charset="0"/>
              </a:rPr>
              <a:t>стали победителями и призерами всероссийских соревнований, в том числе 79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международных соревнований. </a:t>
            </a:r>
            <a:endParaRPr lang="ru-RU" sz="1200" dirty="0" smtClean="0">
              <a:latin typeface="Arial" panose="020B0604020202020204" pitchFamily="34" charset="0"/>
              <a:cs typeface="Arial" panose="020B0604020202020204" pitchFamily="34" charset="0"/>
            </a:endParaRPr>
          </a:p>
          <a:p>
            <a:pPr indent="457200" algn="just"/>
            <a:endParaRPr lang="ru-RU" sz="1200" b="1" dirty="0">
              <a:latin typeface="Arial" panose="020B0604020202020204" pitchFamily="34" charset="0"/>
              <a:cs typeface="Arial" panose="020B0604020202020204" pitchFamily="34" charset="0"/>
            </a:endParaRPr>
          </a:p>
          <a:p>
            <a:pPr indent="457200" algn="just"/>
            <a:r>
              <a:rPr lang="ru-RU" sz="1200" b="1" i="1" dirty="0">
                <a:latin typeface="Arial" panose="020B0604020202020204" pitchFamily="34" charset="0"/>
                <a:cs typeface="Arial" panose="020B0604020202020204" pitchFamily="34" charset="0"/>
              </a:rPr>
              <a:t>Доля населения, систематически занимающегося физической культурой и спортом,</a:t>
            </a:r>
            <a:r>
              <a:rPr lang="ru-RU" sz="1200" dirty="0">
                <a:latin typeface="Arial" panose="020B0604020202020204" pitchFamily="34" charset="0"/>
                <a:cs typeface="Arial" panose="020B0604020202020204" pitchFamily="34" charset="0"/>
              </a:rPr>
              <a:t> выросла по сравнению с 2021 годом на 3,6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с 2019 годом на 9,5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56,3 %. По данному показателю область находится на 3 месте среди субъектов ЦФО и 11 месте среди субъектов Российской Федерации. </a:t>
            </a:r>
            <a:endParaRPr lang="ru-RU" sz="1200" b="1" dirty="0">
              <a:latin typeface="Arial" panose="020B0604020202020204" pitchFamily="34" charset="0"/>
              <a:cs typeface="Arial" panose="020B0604020202020204" pitchFamily="34" charset="0"/>
            </a:endParaRPr>
          </a:p>
          <a:p>
            <a:pPr indent="4572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23297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51</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589599072"/>
              </p:ext>
            </p:extLst>
          </p:nvPr>
        </p:nvGraphicFramePr>
        <p:xfrm>
          <a:off x="522164" y="3410219"/>
          <a:ext cx="9835838" cy="2258796"/>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50156" y="5471746"/>
            <a:ext cx="9936879" cy="1938992"/>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Доля обучающихся, систематически занимающихся физической культурой и спортом, в общей численности обучающихся</a:t>
            </a:r>
            <a:r>
              <a:rPr lang="ru-RU" sz="1200" dirty="0">
                <a:latin typeface="Arial" panose="020B0604020202020204" pitchFamily="34" charset="0"/>
                <a:cs typeface="Arial" panose="020B0604020202020204" pitchFamily="34" charset="0"/>
              </a:rPr>
              <a:t> в 2022 году составила 90,7 %.</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Наибольший удельный вес детей и подростков, занимающихся физкультурой и спортом - в городском округе г. Воронеж (96,0 %), а также в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(97,1 %),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(94,2 %), </a:t>
            </a:r>
            <a:r>
              <a:rPr lang="ru-RU" sz="1200" dirty="0" err="1">
                <a:latin typeface="Arial" panose="020B0604020202020204" pitchFamily="34" charset="0"/>
                <a:cs typeface="Arial" panose="020B0604020202020204" pitchFamily="34" charset="0"/>
              </a:rPr>
              <a:t>Новохопёрском</a:t>
            </a:r>
            <a:r>
              <a:rPr lang="ru-RU" sz="1200" dirty="0">
                <a:latin typeface="Arial" panose="020B0604020202020204" pitchFamily="34" charset="0"/>
                <a:cs typeface="Arial" panose="020B0604020202020204" pitchFamily="34" charset="0"/>
              </a:rPr>
              <a:t> (92,9 %), Нижнедевицком (91,4 %), Острогожском (91,1 %), Подгоренском (90,6 %),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(90,1 %), Павловском (90,0 %) муниципальных районах.</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Меньше всего обучающихся занимаются физической культурой и спортом в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(65,2 %),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(68,5 %), Грибановском (70,3 %), Кантемировском (74,5 %) муниципальных районах, при этом в Кантемировском районе отмечается снижение показателя к 2021 г. на 12,4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что связано с уменьшением количества детей первой и второй групп здоровья в общеобразовательных учреждениях.</a:t>
            </a:r>
            <a:endParaRPr lang="ru-RU" sz="1200" b="1" dirty="0">
              <a:latin typeface="Arial" panose="020B0604020202020204" pitchFamily="34" charset="0"/>
              <a:cs typeface="Arial" panose="020B0604020202020204" pitchFamily="34" charset="0"/>
            </a:endParaRPr>
          </a:p>
          <a:p>
            <a:pPr indent="457200" algn="just"/>
            <a:endParaRPr lang="ru-RU" sz="1200" b="1" dirty="0">
              <a:latin typeface="Arial" panose="020B0604020202020204" pitchFamily="34" charset="0"/>
              <a:cs typeface="Arial" panose="020B0604020202020204" pitchFamily="34" charset="0"/>
            </a:endParaRPr>
          </a:p>
        </p:txBody>
      </p:sp>
      <p:sp>
        <p:nvSpPr>
          <p:cNvPr id="10" name="Прямоугольник 9"/>
          <p:cNvSpPr/>
          <p:nvPr/>
        </p:nvSpPr>
        <p:spPr>
          <a:xfrm>
            <a:off x="450156" y="656035"/>
            <a:ext cx="10081120" cy="276999"/>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 </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2284541860"/>
              </p:ext>
            </p:extLst>
          </p:nvPr>
        </p:nvGraphicFramePr>
        <p:xfrm>
          <a:off x="522165" y="1332281"/>
          <a:ext cx="4608512" cy="28003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6181" y="656035"/>
            <a:ext cx="4320480" cy="553998"/>
          </a:xfrm>
          <a:prstGeom prst="rect">
            <a:avLst/>
          </a:prstGeom>
          <a:noFill/>
        </p:spPr>
        <p:txBody>
          <a:bodyPr wrap="square" rtlCol="0">
            <a:spAutoFit/>
          </a:bodyPr>
          <a:lstStyle/>
          <a:p>
            <a:pPr algn="ctr"/>
            <a:endParaRPr lang="ru-RU" sz="1000" b="1" i="1" dirty="0" smtClean="0">
              <a:latin typeface="Arial" pitchFamily="34" charset="0"/>
              <a:cs typeface="Arial" pitchFamily="34" charset="0"/>
            </a:endParaRPr>
          </a:p>
          <a:p>
            <a:pPr algn="ctr"/>
            <a:r>
              <a:rPr lang="ru-RU" sz="1000" b="1" i="1" dirty="0" smtClean="0">
                <a:latin typeface="Arial" pitchFamily="34" charset="0"/>
                <a:cs typeface="Arial" pitchFamily="34" charset="0"/>
              </a:rPr>
              <a:t>Доля населения, систематически </a:t>
            </a:r>
          </a:p>
          <a:p>
            <a:pPr algn="ctr"/>
            <a:r>
              <a:rPr lang="ru-RU" sz="1000" b="1" i="1" dirty="0" smtClean="0">
                <a:latin typeface="Arial" pitchFamily="34" charset="0"/>
                <a:cs typeface="Arial" pitchFamily="34" charset="0"/>
              </a:rPr>
              <a:t>занимающегося физической культурой и спортом, %</a:t>
            </a:r>
            <a:endParaRPr lang="ru-RU" sz="1000" b="1" i="1" dirty="0">
              <a:latin typeface="Arial" pitchFamily="34" charset="0"/>
              <a:cs typeface="Arial" pitchFamily="34" charset="0"/>
            </a:endParaRPr>
          </a:p>
        </p:txBody>
      </p:sp>
      <p:sp>
        <p:nvSpPr>
          <p:cNvPr id="11" name="Прямоугольник 10"/>
          <p:cNvSpPr/>
          <p:nvPr/>
        </p:nvSpPr>
        <p:spPr>
          <a:xfrm>
            <a:off x="5274692" y="656035"/>
            <a:ext cx="5083311" cy="2862322"/>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Среди городских округов и муниципальных районов лидерами по данному показателю по итогам 2022 года являются: Бобровский (66,0 %), </a:t>
            </a:r>
            <a:r>
              <a:rPr lang="ru-RU" sz="1200" dirty="0" err="1">
                <a:latin typeface="Arial" panose="020B0604020202020204" pitchFamily="34" charset="0"/>
                <a:cs typeface="Arial" panose="020B0604020202020204" pitchFamily="34" charset="0"/>
              </a:rPr>
              <a:t>Бутурлиновский</a:t>
            </a:r>
            <a:r>
              <a:rPr lang="ru-RU" sz="1200" dirty="0">
                <a:latin typeface="Arial" panose="020B0604020202020204" pitchFamily="34" charset="0"/>
                <a:cs typeface="Arial" panose="020B0604020202020204" pitchFamily="34" charset="0"/>
              </a:rPr>
              <a:t> (65,9 %), Новохопёрский (63,8 %), </a:t>
            </a:r>
            <a:r>
              <a:rPr lang="ru-RU" sz="1200" dirty="0" err="1">
                <a:latin typeface="Arial" panose="020B0604020202020204" pitchFamily="34" charset="0"/>
                <a:cs typeface="Arial" panose="020B0604020202020204" pitchFamily="34" charset="0"/>
              </a:rPr>
              <a:t>Острогожский</a:t>
            </a:r>
            <a:r>
              <a:rPr lang="ru-RU" sz="1200" dirty="0">
                <a:latin typeface="Arial" panose="020B0604020202020204" pitchFamily="34" charset="0"/>
                <a:cs typeface="Arial" panose="020B0604020202020204" pitchFamily="34" charset="0"/>
              </a:rPr>
              <a:t> (63,7 %), Кантемировский (62,9 %), </a:t>
            </a:r>
            <a:r>
              <a:rPr lang="ru-RU" sz="1200" dirty="0" err="1">
                <a:latin typeface="Arial" panose="020B0604020202020204" pitchFamily="34" charset="0"/>
                <a:cs typeface="Arial" panose="020B0604020202020204" pitchFamily="34" charset="0"/>
              </a:rPr>
              <a:t>Поворинский</a:t>
            </a:r>
            <a:r>
              <a:rPr lang="ru-RU" sz="1200" dirty="0">
                <a:latin typeface="Arial" panose="020B0604020202020204" pitchFamily="34" charset="0"/>
                <a:cs typeface="Arial" panose="020B0604020202020204" pitchFamily="34" charset="0"/>
              </a:rPr>
              <a:t> (61,2 %),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(61,1 %), </a:t>
            </a:r>
            <a:r>
              <a:rPr lang="ru-RU" sz="1200" dirty="0" err="1">
                <a:latin typeface="Arial" panose="020B0604020202020204" pitchFamily="34" charset="0"/>
                <a:cs typeface="Arial" panose="020B0604020202020204" pitchFamily="34" charset="0"/>
              </a:rPr>
              <a:t>Богучарский</a:t>
            </a:r>
            <a:r>
              <a:rPr lang="ru-RU" sz="1200" dirty="0">
                <a:latin typeface="Arial" panose="020B0604020202020204" pitchFamily="34" charset="0"/>
                <a:cs typeface="Arial" panose="020B0604020202020204" pitchFamily="34" charset="0"/>
              </a:rPr>
              <a:t> (60,7 %), Семилукский (60,3 %), Павловский (60,2 %) и Аннинский (60,0 %) муниципальные районы В этих муниципальных образованиях значение показателя 60 % и выше. </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Положительная динамика наблюдается во всех муниципальных образованиях, за исключением </a:t>
            </a:r>
            <a:r>
              <a:rPr lang="ru-RU" sz="1200" dirty="0" err="1">
                <a:latin typeface="Arial" panose="020B0604020202020204" pitchFamily="34" charset="0"/>
                <a:cs typeface="Arial" panose="020B0604020202020204" pitchFamily="34" charset="0"/>
              </a:rPr>
              <a:t>Таловского</a:t>
            </a:r>
            <a:r>
              <a:rPr lang="ru-RU" sz="1200" dirty="0">
                <a:latin typeface="Arial" panose="020B0604020202020204" pitchFamily="34" charset="0"/>
                <a:cs typeface="Arial" panose="020B0604020202020204" pitchFamily="34" charset="0"/>
              </a:rPr>
              <a:t> района, в котором отмечается снижение на 3,5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Наименьшие значения показателя в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(49,6 %),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(51,3 %),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(54,3 %) муниципальных районах и городском округе г. Воронеж (53,6 %).</a:t>
            </a:r>
            <a:endParaRPr lang="ru-RU" sz="1200" b="1" dirty="0">
              <a:latin typeface="Arial" panose="020B0604020202020204" pitchFamily="34" charset="0"/>
              <a:cs typeface="Arial" panose="020B0604020202020204" pitchFamily="34" charset="0"/>
            </a:endParaRPr>
          </a:p>
          <a:p>
            <a:pPr indent="457200" algn="just"/>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90162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52</a:t>
            </a:fld>
            <a:endParaRPr lang="ru-RU" dirty="0"/>
          </a:p>
        </p:txBody>
      </p:sp>
      <p:sp>
        <p:nvSpPr>
          <p:cNvPr id="7" name="Прямоугольник 6"/>
          <p:cNvSpPr/>
          <p:nvPr/>
        </p:nvSpPr>
        <p:spPr>
          <a:xfrm>
            <a:off x="397648" y="4020755"/>
            <a:ext cx="10081120" cy="1015663"/>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ходе анализа эффективности деятельности органов местного самоуправления муниципальных образований в сфере физической культуры и спорта выявлены следующие </a:t>
            </a:r>
            <a:r>
              <a:rPr lang="ru-RU" sz="1200" b="1" i="1" dirty="0">
                <a:latin typeface="Arial" panose="020B0604020202020204" pitchFamily="34" charset="0"/>
                <a:cs typeface="Arial" panose="020B0604020202020204" pitchFamily="34" charset="0"/>
              </a:rPr>
              <a:t>проблемы:</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a:t>
            </a:r>
          </a:p>
          <a:p>
            <a:pPr indent="450000" algn="just"/>
            <a:endParaRPr lang="ru-RU" sz="1200" b="1"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недостаточный уровень загруженности объектов спорта; ­</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недостаточный уровень </a:t>
            </a:r>
            <a:r>
              <a:rPr lang="ru-RU" sz="1200" dirty="0" smtClean="0">
                <a:latin typeface="Arial" panose="020B0604020202020204" pitchFamily="34" charset="0"/>
                <a:cs typeface="Arial" panose="020B0604020202020204" pitchFamily="34" charset="0"/>
              </a:rPr>
              <a:t>вовлечения внебюджетных инвестиций в сферу физической культуры и спорта.</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397005" y="5136808"/>
            <a:ext cx="10081763" cy="1938992"/>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fontAlgn="base"/>
            <a:r>
              <a:rPr lang="ru-RU" sz="1200" dirty="0">
                <a:latin typeface="Arial" panose="020B0604020202020204" pitchFamily="34" charset="0"/>
                <a:cs typeface="Arial" panose="020B0604020202020204" pitchFamily="34" charset="0"/>
              </a:rPr>
              <a:t>Для сохранения положительной динамики и устойчивого развития физической культуры и спорта в ближайшие годы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b="1" i="1" dirty="0" smtClean="0">
                <a:latin typeface="Arial" panose="020B0604020202020204" pitchFamily="34" charset="0"/>
                <a:cs typeface="Arial" panose="020B0604020202020204" pitchFamily="34" charset="0"/>
              </a:rPr>
              <a:t>:</a:t>
            </a:r>
          </a:p>
          <a:p>
            <a:pPr indent="450000" algn="just" fontAlgn="base"/>
            <a:endParaRPr lang="ru-RU" sz="1200" b="1" i="1" dirty="0" smtClean="0">
              <a:latin typeface="Arial" panose="020B0604020202020204" pitchFamily="34" charset="0"/>
              <a:cs typeface="Arial" panose="020B0604020202020204" pitchFamily="34" charset="0"/>
            </a:endParaRPr>
          </a:p>
          <a:p>
            <a:pPr marL="17145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обеспечивать сохранение контингента обучающихся спортивных школ области</a:t>
            </a:r>
            <a:r>
              <a:rPr lang="ru-RU" sz="1200" dirty="0" smtClean="0">
                <a:latin typeface="Arial" panose="020B0604020202020204" pitchFamily="34" charset="0"/>
                <a:cs typeface="Arial" panose="020B0604020202020204" pitchFamily="34" charset="0"/>
              </a:rPr>
              <a:t>;</a:t>
            </a: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обеспечивать сохранение темпов строительства и реконструкции объектов спорта, в том числе с учетом потребностей лиц с ограниченными возможностями здоровья и инвалидов; </a:t>
            </a: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развивать государственно (</a:t>
            </a:r>
            <a:r>
              <a:rPr lang="ru-RU" sz="1200" dirty="0" err="1">
                <a:latin typeface="Arial" panose="020B0604020202020204" pitchFamily="34" charset="0"/>
                <a:cs typeface="Arial" panose="020B0604020202020204" pitchFamily="34" charset="0"/>
              </a:rPr>
              <a:t>муниципально</a:t>
            </a:r>
            <a:r>
              <a:rPr lang="ru-RU" sz="1200" dirty="0">
                <a:latin typeface="Arial" panose="020B0604020202020204" pitchFamily="34" charset="0"/>
                <a:cs typeface="Arial" panose="020B0604020202020204" pitchFamily="34" charset="0"/>
              </a:rPr>
              <a:t>)-частное </a:t>
            </a:r>
            <a:r>
              <a:rPr lang="ru-RU" sz="1200" dirty="0" smtClean="0">
                <a:latin typeface="Arial" panose="020B0604020202020204" pitchFamily="34" charset="0"/>
                <a:cs typeface="Arial" panose="020B0604020202020204" pitchFamily="34" charset="0"/>
              </a:rPr>
              <a:t>партнерство;</a:t>
            </a:r>
            <a:endParaRPr lang="ru-RU" sz="12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повышать общий уровень информированности населения о средствах, методах и формах организации самостоятельных занятий, в том числе с использованием современных информационных технологий; </a:t>
            </a: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внедрять в муниципальных образованиях цифровую платформу регионального </a:t>
            </a:r>
            <a:r>
              <a:rPr lang="ru-RU" sz="1200" dirty="0" smtClean="0">
                <a:latin typeface="Arial" panose="020B0604020202020204" pitchFamily="34" charset="0"/>
                <a:cs typeface="Arial" panose="020B0604020202020204" pitchFamily="34" charset="0"/>
              </a:rPr>
              <a:t>спорта. </a:t>
            </a:r>
            <a:endParaRPr lang="ru-RU" sz="1200" dirty="0">
              <a:latin typeface="Arial" panose="020B0604020202020204" pitchFamily="34" charset="0"/>
              <a:cs typeface="Arial" panose="020B0604020202020204"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2290760509"/>
              </p:ext>
            </p:extLst>
          </p:nvPr>
        </p:nvGraphicFramePr>
        <p:xfrm>
          <a:off x="365953" y="1489924"/>
          <a:ext cx="10081120" cy="30550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05961" y="667195"/>
            <a:ext cx="10081120" cy="830997"/>
          </a:xfrm>
          <a:prstGeom prst="rect">
            <a:avLst/>
          </a:prstGeom>
        </p:spPr>
        <p:txBody>
          <a:bodyPr wrap="square">
            <a:spAutoFit/>
          </a:bodyPr>
          <a:lstStyle/>
          <a:p>
            <a:pPr indent="457200" algn="just" fontAlgn="base"/>
            <a:r>
              <a:rPr lang="ru-RU" sz="1200" dirty="0">
                <a:latin typeface="Arial" panose="020B0604020202020204" pitchFamily="34" charset="0"/>
                <a:cs typeface="Arial" panose="020B0604020202020204" pitchFamily="34" charset="0"/>
              </a:rPr>
              <a:t>Положительная динамика отмечается в 21 муниципальном образовании, наиболее существенная – в Подгоренском (+9,8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(+7,2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Нижнедевицком (+7,2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(+6,6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(+9,8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endParaRPr lang="ru-RU" sz="1200" b="1" dirty="0">
              <a:latin typeface="Arial" panose="020B0604020202020204" pitchFamily="34" charset="0"/>
              <a:cs typeface="Arial" panose="020B0604020202020204" pitchFamily="34" charset="0"/>
            </a:endParaRPr>
          </a:p>
          <a:p>
            <a:pPr indent="457200" algn="just" fontAlgn="base">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p:cNvSpPr txBox="1"/>
          <p:nvPr/>
        </p:nvSpPr>
        <p:spPr>
          <a:xfrm>
            <a:off x="2466380" y="1218791"/>
            <a:ext cx="51125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b="1" i="1" dirty="0" smtClean="0">
                <a:latin typeface="Arial" pitchFamily="34" charset="0"/>
                <a:cs typeface="Arial" pitchFamily="34" charset="0"/>
              </a:rPr>
              <a:t>Доля обучающихся</a:t>
            </a:r>
            <a:r>
              <a:rPr lang="ru-RU" sz="1000" b="1" i="1" dirty="0">
                <a:latin typeface="Arial" pitchFamily="34" charset="0"/>
                <a:cs typeface="Arial" pitchFamily="34" charset="0"/>
              </a:rPr>
              <a:t>, систематически занимающихся физической культурой и спортом, в общей численности обучающихся, </a:t>
            </a:r>
            <a:r>
              <a:rPr lang="ru-RU" sz="1000" b="1" i="1" dirty="0" smtClean="0">
                <a:latin typeface="Arial" pitchFamily="34" charset="0"/>
                <a:cs typeface="Arial" pitchFamily="34" charset="0"/>
              </a:rPr>
              <a:t>%</a:t>
            </a:r>
            <a:endParaRPr lang="ru-RU" sz="1000" b="1" i="1" dirty="0">
              <a:latin typeface="Arial" pitchFamily="34" charset="0"/>
              <a:cs typeface="Arial" pitchFamily="34" charset="0"/>
            </a:endParaRPr>
          </a:p>
        </p:txBody>
      </p:sp>
    </p:spTree>
    <p:extLst>
      <p:ext uri="{BB962C8B-B14F-4D97-AF65-F5344CB8AC3E}">
        <p14:creationId xmlns:p14="http://schemas.microsoft.com/office/powerpoint/2010/main" xmlns="" val="1815814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53</a:t>
            </a:fld>
            <a:endParaRPr lang="ru-RU" dirty="0"/>
          </a:p>
        </p:txBody>
      </p:sp>
      <p:sp>
        <p:nvSpPr>
          <p:cNvPr id="3" name="Прямоугольник 2"/>
          <p:cNvSpPr/>
          <p:nvPr/>
        </p:nvSpPr>
        <p:spPr>
          <a:xfrm>
            <a:off x="376498" y="1055364"/>
            <a:ext cx="10081120" cy="194175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 уровню объема ввода общей площади жилья Воронежская область на протяжении последних 10 лет занимает третье место среди субъектов Центрального федерального округа, уступая лишь Московской области и городу Москве. В рейтинге субъектов Российской Федерации Воронежская область занимает 11-е место.</a:t>
            </a:r>
          </a:p>
          <a:p>
            <a:pPr indent="457200" algn="just"/>
            <a:r>
              <a:rPr lang="ru-RU" sz="1200" dirty="0">
                <a:latin typeface="Arial" panose="020B0604020202020204" pitchFamily="34" charset="0"/>
                <a:cs typeface="Arial" panose="020B0604020202020204" pitchFamily="34" charset="0"/>
              </a:rPr>
              <a:t>По итогам 2022 года в Воронежской области было введено 1 921,8 тыс. кв. м жилья, что составляет 103 % от уровня прошлого года, в том числе </a:t>
            </a:r>
            <a:r>
              <a:rPr lang="ru-RU" sz="1200" dirty="0" smtClean="0">
                <a:latin typeface="Arial" panose="020B0604020202020204" pitchFamily="34" charset="0"/>
                <a:cs typeface="Arial" panose="020B0604020202020204" pitchFamily="34" charset="0"/>
              </a:rPr>
              <a:t>введено многоквартирных </a:t>
            </a:r>
            <a:r>
              <a:rPr lang="ru-RU" sz="1200" dirty="0">
                <a:latin typeface="Arial" panose="020B0604020202020204" pitchFamily="34" charset="0"/>
                <a:cs typeface="Arial" panose="020B0604020202020204" pitchFamily="34" charset="0"/>
              </a:rPr>
              <a:t>домов площадью 987,2 тыс. кв. м (112 % к 2021 г.), индивидуальных жилых домов общей площадью 934,6 тыс. кв. м (95,3 % к 2021 году). 46 % от общего ввода жилья в области (883,5 тыс. кв. м) в 2022 году построено в городском округе г. Воронеж.</a:t>
            </a:r>
          </a:p>
          <a:p>
            <a:pPr indent="457200" algn="just"/>
            <a:r>
              <a:rPr lang="ru-RU" sz="1200" b="1" i="1" dirty="0">
                <a:latin typeface="Arial" panose="020B0604020202020204" pitchFamily="34" charset="0"/>
                <a:cs typeface="Arial" panose="020B0604020202020204" pitchFamily="34" charset="0"/>
              </a:rPr>
              <a:t>Общая площадь жилых помещений, приходящаяся в среднем на 1 жителя области, введенная в действие за 2022 год,</a:t>
            </a:r>
            <a:r>
              <a:rPr lang="ru-RU" sz="1200" dirty="0">
                <a:latin typeface="Arial" panose="020B0604020202020204" pitchFamily="34" charset="0"/>
                <a:cs typeface="Arial" panose="020B0604020202020204" pitchFamily="34" charset="0"/>
              </a:rPr>
              <a:t> составила 0,84 кв. м, что выше уровня 2021 и 2019 г. г. на 3,7 %. </a:t>
            </a:r>
          </a:p>
          <a:p>
            <a:pPr indent="457200" algn="just">
              <a:lnSpc>
                <a:spcPct val="110000"/>
              </a:lnSpc>
            </a:pPr>
            <a:endParaRPr lang="ru-RU"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810196" y="700450"/>
            <a:ext cx="5488490" cy="276999"/>
          </a:xfrm>
          <a:prstGeom prst="rect">
            <a:avLst/>
          </a:prstGeom>
          <a:noFill/>
        </p:spPr>
        <p:txBody>
          <a:bodyPr wrap="none" rtlCol="0">
            <a:spAutoFit/>
          </a:bodyPr>
          <a:lstStyle/>
          <a:p>
            <a:r>
              <a:rPr lang="ru-RU" sz="1200" b="1" i="1" dirty="0" smtClean="0">
                <a:latin typeface="Arial" pitchFamily="34" charset="0"/>
                <a:cs typeface="Arial" pitchFamily="34" charset="0"/>
              </a:rPr>
              <a:t>ЖИЛИЩНОЕ СТРОИТЕЛЬСТВО И ОБЕСПЕЧЕНИЕ ГРАЖДАН ЖИЛЬЕМ</a:t>
            </a:r>
            <a:endParaRPr lang="ru-RU" sz="1200" b="1" i="1" dirty="0">
              <a:latin typeface="Arial" pitchFamily="34" charset="0"/>
              <a:cs typeface="Arial" pitchFamily="34" charset="0"/>
            </a:endParaRPr>
          </a:p>
        </p:txBody>
      </p:sp>
      <p:sp>
        <p:nvSpPr>
          <p:cNvPr id="5" name="TextBox 4"/>
          <p:cNvSpPr txBox="1"/>
          <p:nvPr/>
        </p:nvSpPr>
        <p:spPr>
          <a:xfrm>
            <a:off x="810196" y="2997114"/>
            <a:ext cx="3528392"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Общая площадь жилых помещений, </a:t>
            </a:r>
          </a:p>
          <a:p>
            <a:pPr algn="ctr"/>
            <a:r>
              <a:rPr lang="ru-RU" sz="1050" b="1" i="1" u="sng" dirty="0" smtClean="0">
                <a:latin typeface="Arial" pitchFamily="34" charset="0"/>
                <a:cs typeface="Arial" pitchFamily="34" charset="0"/>
              </a:rPr>
              <a:t>введенная в действие за год</a:t>
            </a:r>
            <a:r>
              <a:rPr lang="ru-RU" sz="1050" b="1" i="1" dirty="0" smtClean="0">
                <a:latin typeface="Arial" pitchFamily="34" charset="0"/>
                <a:cs typeface="Arial" pitchFamily="34" charset="0"/>
              </a:rPr>
              <a:t>, приходящаяся</a:t>
            </a:r>
          </a:p>
          <a:p>
            <a:pPr algn="ctr"/>
            <a:r>
              <a:rPr lang="ru-RU" sz="1050" b="1" i="1" dirty="0" smtClean="0">
                <a:latin typeface="Arial" pitchFamily="34" charset="0"/>
                <a:cs typeface="Arial" pitchFamily="34" charset="0"/>
              </a:rPr>
              <a:t> в среднем на одного жителя, </a:t>
            </a:r>
            <a:r>
              <a:rPr lang="ru-RU" sz="1050" b="1" i="1" dirty="0" err="1" smtClean="0">
                <a:latin typeface="Arial" pitchFamily="34" charset="0"/>
                <a:cs typeface="Arial" pitchFamily="34" charset="0"/>
              </a:rPr>
              <a:t>кв.м</a:t>
            </a:r>
            <a:endParaRPr lang="ru-RU" sz="1050" b="1" i="1" dirty="0">
              <a:latin typeface="Arial" pitchFamily="34" charset="0"/>
              <a:cs typeface="Arial"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2699825148"/>
              </p:ext>
            </p:extLst>
          </p:nvPr>
        </p:nvGraphicFramePr>
        <p:xfrm>
          <a:off x="306140" y="5252956"/>
          <a:ext cx="10009112" cy="2291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xmlns="" val="2993792955"/>
              </p:ext>
            </p:extLst>
          </p:nvPr>
        </p:nvGraphicFramePr>
        <p:xfrm>
          <a:off x="638638" y="3580550"/>
          <a:ext cx="3650365" cy="1589657"/>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820436" y="2916535"/>
            <a:ext cx="5660922" cy="2077492"/>
          </a:xfrm>
          <a:prstGeom prst="rect">
            <a:avLst/>
          </a:prstGeom>
        </p:spPr>
        <p:txBody>
          <a:bodyPr wrap="square">
            <a:spAutoFit/>
          </a:bodyPr>
          <a:lstStyle/>
          <a:p>
            <a:pPr indent="457200" algn="just"/>
            <a:r>
              <a:rPr lang="ru-RU" dirty="0"/>
              <a:t> </a:t>
            </a:r>
            <a:r>
              <a:rPr lang="ru-RU" sz="1200" dirty="0">
                <a:latin typeface="Arial" panose="020B0604020202020204" pitchFamily="34" charset="0"/>
                <a:cs typeface="Arial" panose="020B0604020202020204" pitchFamily="34" charset="0"/>
              </a:rPr>
              <a:t>Рост введенного за год жилья </a:t>
            </a:r>
            <a:r>
              <a:rPr lang="ru-RU" sz="1200" dirty="0" smtClean="0">
                <a:latin typeface="Arial" panose="020B0604020202020204" pitchFamily="34" charset="0"/>
                <a:cs typeface="Arial" panose="020B0604020202020204" pitchFamily="34" charset="0"/>
              </a:rPr>
              <a:t>в расчете на </a:t>
            </a:r>
            <a:r>
              <a:rPr lang="ru-RU" sz="1200" dirty="0">
                <a:latin typeface="Arial" panose="020B0604020202020204" pitchFamily="34" charset="0"/>
                <a:cs typeface="Arial" panose="020B0604020202020204" pitchFamily="34" charset="0"/>
              </a:rPr>
              <a:t>1 жителя по отношению к предыдущему году отмечен в 11 муниципальных образованиях. Наиболее активно жилищное строительство развивается в г. Воронеже и прилегающих к областному центру муниципальных районах, а также крупных районных центрах.</a:t>
            </a:r>
          </a:p>
          <a:p>
            <a:pPr indent="457200" algn="just"/>
            <a:r>
              <a:rPr lang="ru-RU" sz="1200" dirty="0">
                <a:latin typeface="Arial" panose="020B0604020202020204" pitchFamily="34" charset="0"/>
                <a:cs typeface="Arial" panose="020B0604020202020204" pitchFamily="34" charset="0"/>
              </a:rPr>
              <a:t> Лидерами по объёму введенного жилья на 1 жителя в 2022 году стали Рамонский (7,82 кв. м),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(4,20 кв. м), Семилукский (1,25 кв. м) муниципальные районы.</a:t>
            </a:r>
          </a:p>
          <a:p>
            <a:pPr indent="457200" algn="just"/>
            <a:r>
              <a:rPr lang="ru-RU" sz="1200" dirty="0">
                <a:latin typeface="Arial" panose="020B0604020202020204" pitchFamily="34" charset="0"/>
                <a:cs typeface="Arial" panose="020B0604020202020204" pitchFamily="34" charset="0"/>
              </a:rPr>
              <a:t>Низкие значения показателя отмечены в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(0,03 кв. м),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и Кантемировском (по 0,05 кв. м) муниципальных районах.</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814753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54</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1471560428"/>
              </p:ext>
            </p:extLst>
          </p:nvPr>
        </p:nvGraphicFramePr>
        <p:xfrm>
          <a:off x="738188" y="1404367"/>
          <a:ext cx="3528392"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06993" y="948728"/>
            <a:ext cx="3597460" cy="415498"/>
          </a:xfrm>
          <a:prstGeom prst="rect">
            <a:avLst/>
          </a:prstGeom>
          <a:noFill/>
        </p:spPr>
        <p:txBody>
          <a:bodyPr wrap="none" rtlCol="0">
            <a:spAutoFit/>
          </a:bodyPr>
          <a:lstStyle/>
          <a:p>
            <a:pPr algn="ctr"/>
            <a:r>
              <a:rPr lang="ru-RU" sz="1050" b="1" i="1" dirty="0" smtClean="0">
                <a:latin typeface="Arial" pitchFamily="34" charset="0"/>
                <a:cs typeface="Arial" pitchFamily="34" charset="0"/>
              </a:rPr>
              <a:t>Общая площадь жилых помещений, </a:t>
            </a:r>
          </a:p>
          <a:p>
            <a:pPr algn="ctr"/>
            <a:r>
              <a:rPr lang="ru-RU" sz="1050" b="1" i="1" dirty="0" smtClean="0">
                <a:latin typeface="Arial" pitchFamily="34" charset="0"/>
                <a:cs typeface="Arial" pitchFamily="34" charset="0"/>
              </a:rPr>
              <a:t>приходящаяся в среднем на одного жителя, </a:t>
            </a:r>
            <a:r>
              <a:rPr lang="ru-RU" sz="1050" b="1" i="1" dirty="0" err="1" smtClean="0">
                <a:latin typeface="Arial" pitchFamily="34" charset="0"/>
                <a:cs typeface="Arial" pitchFamily="34" charset="0"/>
              </a:rPr>
              <a:t>кв.м</a:t>
            </a:r>
            <a:endParaRPr lang="ru-RU" sz="1050" b="1" i="1" dirty="0">
              <a:latin typeface="Arial" pitchFamily="34" charset="0"/>
              <a:cs typeface="Arial"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775245536"/>
              </p:ext>
            </p:extLst>
          </p:nvPr>
        </p:nvGraphicFramePr>
        <p:xfrm>
          <a:off x="547057" y="3284850"/>
          <a:ext cx="9865095" cy="307282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4587966" y="756295"/>
            <a:ext cx="5772927" cy="2696123"/>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Общая площадь жилых помещений, приходящаяся в среднем на одного жителя Воронежской области в 2022 году, </a:t>
            </a:r>
            <a:r>
              <a:rPr lang="ru-RU" sz="1200" dirty="0">
                <a:latin typeface="Arial" panose="020B0604020202020204" pitchFamily="34" charset="0"/>
                <a:cs typeface="Arial" panose="020B0604020202020204" pitchFamily="34" charset="0"/>
              </a:rPr>
              <a:t>составляет 33,55 кв. м </a:t>
            </a:r>
            <a:r>
              <a:rPr lang="ru-RU" sz="1200" dirty="0" smtClean="0">
                <a:latin typeface="Arial" panose="020B0604020202020204" pitchFamily="34" charset="0"/>
                <a:cs typeface="Arial" panose="020B0604020202020204" pitchFamily="34" charset="0"/>
              </a:rPr>
              <a:t>(103,3 % </a:t>
            </a:r>
            <a:r>
              <a:rPr lang="ru-RU" sz="1200" dirty="0">
                <a:latin typeface="Arial" panose="020B0604020202020204" pitchFamily="34" charset="0"/>
                <a:cs typeface="Arial" panose="020B0604020202020204" pitchFamily="34" charset="0"/>
              </a:rPr>
              <a:t>к 2021 году), в ЦФО – 29,43 кв. м, по РФ – 28,21 кв. м. По указанному показателю в 2022 году Воронежская область занимает в ЦФО 6 место (улучшив свой показатель в рейтинге субъектов РФ на 1 позицию), в </a:t>
            </a:r>
            <a:r>
              <a:rPr lang="ru-RU" sz="1200" dirty="0" smtClean="0">
                <a:latin typeface="Arial" panose="020B0604020202020204" pitchFamily="34" charset="0"/>
                <a:cs typeface="Arial" panose="020B0604020202020204" pitchFamily="34" charset="0"/>
              </a:rPr>
              <a:t>РФ </a:t>
            </a:r>
            <a:r>
              <a:rPr lang="ru-RU" sz="1200" dirty="0">
                <a:latin typeface="Arial" panose="020B0604020202020204" pitchFamily="34" charset="0"/>
                <a:cs typeface="Arial" panose="020B0604020202020204" pitchFamily="34" charset="0"/>
              </a:rPr>
              <a:t>– 10 место.</a:t>
            </a:r>
          </a:p>
          <a:p>
            <a:pPr indent="457200" algn="just"/>
            <a:r>
              <a:rPr lang="ru-RU" sz="1200" dirty="0" smtClean="0">
                <a:latin typeface="Arial" panose="020B0604020202020204" pitchFamily="34" charset="0"/>
                <a:cs typeface="Arial" panose="020B0604020202020204" pitchFamily="34" charset="0"/>
              </a:rPr>
              <a:t>Лидерами </a:t>
            </a:r>
            <a:r>
              <a:rPr lang="ru-RU" sz="1200" dirty="0">
                <a:latin typeface="Arial" panose="020B0604020202020204" pitchFamily="34" charset="0"/>
                <a:cs typeface="Arial" panose="020B0604020202020204" pitchFamily="34" charset="0"/>
              </a:rPr>
              <a:t>по обеспеченности жильем на 1 жителя по-прежнему остаются: Рамонский (64,3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Нижнедевицкий</a:t>
            </a:r>
            <a:r>
              <a:rPr lang="ru-RU" sz="1200" dirty="0">
                <a:latin typeface="Arial" panose="020B0604020202020204" pitchFamily="34" charset="0"/>
                <a:cs typeface="Arial" panose="020B0604020202020204" pitchFamily="34" charset="0"/>
              </a:rPr>
              <a:t> (45,8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Воробьёвский</a:t>
            </a:r>
            <a:r>
              <a:rPr lang="ru-RU" sz="1200" dirty="0">
                <a:latin typeface="Arial" panose="020B0604020202020204" pitchFamily="34" charset="0"/>
                <a:cs typeface="Arial" panose="020B0604020202020204" pitchFamily="34" charset="0"/>
              </a:rPr>
              <a:t> (42,9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(41,8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Эртильский</a:t>
            </a:r>
            <a:r>
              <a:rPr lang="ru-RU" sz="1200" dirty="0">
                <a:latin typeface="Arial" panose="020B0604020202020204" pitchFamily="34" charset="0"/>
                <a:cs typeface="Arial" panose="020B0604020202020204" pitchFamily="34" charset="0"/>
              </a:rPr>
              <a:t> (41,2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Терновский (40,8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муниципальные районы.</a:t>
            </a:r>
          </a:p>
          <a:p>
            <a:pPr indent="457200" algn="just"/>
            <a:r>
              <a:rPr lang="ru-RU" sz="1200" dirty="0">
                <a:latin typeface="Arial" panose="020B0604020202020204" pitchFamily="34" charset="0"/>
                <a:cs typeface="Arial" panose="020B0604020202020204" pitchFamily="34" charset="0"/>
              </a:rPr>
              <a:t>Наименьшая обеспеченность жильем осталась в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(26,2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Кантемировском (26,5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(26,9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муниципальных районах.</a:t>
            </a:r>
          </a:p>
          <a:p>
            <a:pPr indent="457200" algn="just" fontAlgn="base">
              <a:lnSpc>
                <a:spcPct val="110000"/>
              </a:lnSpc>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331032" y="6120527"/>
            <a:ext cx="10081120" cy="101842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a:t>
            </a:r>
            <a:r>
              <a:rPr lang="ru-RU" sz="1200" b="1" i="1" dirty="0">
                <a:latin typeface="Arial" panose="020B0604020202020204" pitchFamily="34" charset="0"/>
                <a:cs typeface="Arial" panose="020B0604020202020204" pitchFamily="34" charset="0"/>
              </a:rPr>
              <a:t>для строительства</a:t>
            </a:r>
            <a:r>
              <a:rPr lang="ru-RU" sz="1200" dirty="0">
                <a:latin typeface="Arial" panose="020B0604020202020204" pitchFamily="34" charset="0"/>
                <a:cs typeface="Arial" panose="020B0604020202020204" pitchFamily="34" charset="0"/>
              </a:rPr>
              <a:t> в муниципальных образованиях Воронежской области </a:t>
            </a:r>
            <a:r>
              <a:rPr lang="ru-RU" sz="1200" b="1" i="1" dirty="0">
                <a:latin typeface="Arial" panose="020B0604020202020204" pitchFamily="34" charset="0"/>
                <a:cs typeface="Arial" panose="020B0604020202020204" pitchFamily="34" charset="0"/>
              </a:rPr>
              <a:t>предоставлены земельные участки общей площадью</a:t>
            </a:r>
            <a:r>
              <a:rPr lang="ru-RU" sz="1200" dirty="0">
                <a:latin typeface="Arial" panose="020B0604020202020204" pitchFamily="34" charset="0"/>
                <a:cs typeface="Arial" panose="020B0604020202020204" pitchFamily="34" charset="0"/>
              </a:rPr>
              <a:t> 456,6 га, из них </a:t>
            </a:r>
            <a:r>
              <a:rPr lang="ru-RU" sz="1200" b="1" i="1" dirty="0">
                <a:latin typeface="Arial" panose="020B0604020202020204" pitchFamily="34" charset="0"/>
                <a:cs typeface="Arial" panose="020B0604020202020204" pitchFamily="34" charset="0"/>
              </a:rPr>
              <a:t>для жилищного, индивидуального строительства и комплексного освоения в целях жилищного строительства</a:t>
            </a:r>
            <a:r>
              <a:rPr lang="ru-RU" sz="1200" dirty="0">
                <a:latin typeface="Arial" panose="020B0604020202020204" pitchFamily="34" charset="0"/>
                <a:cs typeface="Arial" panose="020B0604020202020204" pitchFamily="34" charset="0"/>
              </a:rPr>
              <a:t> – 210,5 га или 46,1 % от общей площади. Для сравнения: в 2021 году общая площадь для строительства составила 454,4 га, из них для жилищного – 163,1 га или 35,9 % от общей площади.</a:t>
            </a:r>
          </a:p>
          <a:p>
            <a:pPr indent="457200" algn="just">
              <a:lnSpc>
                <a:spcPct val="110000"/>
              </a:lnSpc>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8837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55</a:t>
            </a:fld>
            <a:endParaRPr lang="ru-RU" dirty="0"/>
          </a:p>
        </p:txBody>
      </p:sp>
      <p:sp>
        <p:nvSpPr>
          <p:cNvPr id="3" name="TextBox 2"/>
          <p:cNvSpPr txBox="1"/>
          <p:nvPr/>
        </p:nvSpPr>
        <p:spPr>
          <a:xfrm>
            <a:off x="527883" y="756295"/>
            <a:ext cx="3341613" cy="577081"/>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Площадь земельных участков,</a:t>
            </a:r>
          </a:p>
          <a:p>
            <a:pPr algn="ctr"/>
            <a:r>
              <a:rPr lang="ru-RU" sz="1050" b="1" i="1" dirty="0" smtClean="0">
                <a:latin typeface="Arial" panose="020B0604020202020204" pitchFamily="34" charset="0"/>
                <a:cs typeface="Arial" panose="020B0604020202020204" pitchFamily="34" charset="0"/>
              </a:rPr>
              <a:t>предоставленных для строительства </a:t>
            </a:r>
          </a:p>
          <a:p>
            <a:pPr algn="ctr"/>
            <a:r>
              <a:rPr lang="ru-RU" sz="1050" b="1" i="1" dirty="0" smtClean="0">
                <a:latin typeface="Arial" panose="020B0604020202020204" pitchFamily="34" charset="0"/>
                <a:cs typeface="Arial" panose="020B0604020202020204" pitchFamily="34" charset="0"/>
              </a:rPr>
              <a:t>в расчете на 10 тыс. человек населения, га</a:t>
            </a:r>
            <a:endParaRPr lang="ru-RU" sz="1050" b="1" i="1" dirty="0">
              <a:latin typeface="Arial" panose="020B0604020202020204" pitchFamily="34" charset="0"/>
              <a:cs typeface="Arial" panose="020B0604020202020204"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1872493610"/>
              </p:ext>
            </p:extLst>
          </p:nvPr>
        </p:nvGraphicFramePr>
        <p:xfrm>
          <a:off x="301099" y="1182334"/>
          <a:ext cx="3785100" cy="275883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119802" y="901433"/>
            <a:ext cx="6306802" cy="3046988"/>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 итогам 2022 года динамика сокращения площади земельных участков, предоставленных для строительства, имевшая место в 2019-2021 годах, приостановилась и впервые с 2019 года наметился рост показателя, а по земельным участкам, предоставленным для жилищного строительства, показатель превысил уровень 2019 года. Увеличение площади земельных участков для жилищного строительства произошло в основном за счет предоставления земельных участков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районе и городском округе г. Воронеж (в том числе многодетным гражданам).</a:t>
            </a:r>
          </a:p>
          <a:p>
            <a:pPr indent="457200" algn="just"/>
            <a:r>
              <a:rPr lang="ru-RU" sz="1200" dirty="0">
                <a:latin typeface="Arial" panose="020B0604020202020204" pitchFamily="34" charset="0"/>
                <a:cs typeface="Arial" panose="020B0604020202020204" pitchFamily="34" charset="0"/>
              </a:rPr>
              <a:t>Несмотря на улучшение показателя, основным проблемным фактором в части предоставления земельных участков для строительства, в том числе жилищного, продолжает являться ограниченное количество свободных, обеспеченных инженерной инфраструктурой территорий, в первую очередь – в областном центре и муниципальных образованиях, расположенных вблизи г. Воронежа. В то же время, увеличение объемов строительства, в том числе жилищного, требует опережающего развития инженерной инфраструктуры.</a:t>
            </a:r>
          </a:p>
          <a:p>
            <a:pPr indent="457200" algn="just"/>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15652182"/>
              </p:ext>
            </p:extLst>
          </p:nvPr>
        </p:nvGraphicFramePr>
        <p:xfrm>
          <a:off x="277577" y="5051383"/>
          <a:ext cx="10081120" cy="2423454"/>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4091238" y="3301150"/>
            <a:ext cx="6288263" cy="430887"/>
          </a:xfrm>
          <a:prstGeom prst="rect">
            <a:avLst/>
          </a:prstGeom>
        </p:spPr>
        <p:txBody>
          <a:bodyPr wrap="square">
            <a:spAutoFit/>
          </a:bodyPr>
          <a:lstStyle/>
          <a:p>
            <a:pPr indent="457200" algn="just"/>
            <a:r>
              <a:rPr lang="ru-RU" sz="1100" dirty="0" smtClean="0">
                <a:latin typeface="Arial" panose="020B0604020202020204" pitchFamily="34" charset="0"/>
                <a:cs typeface="Arial" panose="020B0604020202020204" pitchFamily="34" charset="0"/>
              </a:rPr>
              <a:t>.</a:t>
            </a:r>
            <a:endParaRPr lang="ru-RU" sz="1100" dirty="0">
              <a:latin typeface="Arial" panose="020B0604020202020204" pitchFamily="34" charset="0"/>
              <a:cs typeface="Arial" panose="020B0604020202020204" pitchFamily="34" charset="0"/>
            </a:endParaRPr>
          </a:p>
          <a:p>
            <a:pPr indent="457200" algn="just" fontAlgn="base">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527883" y="3732037"/>
            <a:ext cx="9851618" cy="1569660"/>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В расчете на 10 тыс. человек населения площадь земельных участков, предоставленных для строительства</a:t>
            </a:r>
            <a:r>
              <a:rPr lang="ru-RU" sz="1200" dirty="0">
                <a:latin typeface="Arial" panose="020B0604020202020204" pitchFamily="34" charset="0"/>
                <a:cs typeface="Arial" panose="020B0604020202020204" pitchFamily="34" charset="0"/>
              </a:rPr>
              <a:t> в 2022 году, составила 1,99 га, незначительно превысив уровень 2021 года (+0,01 га на 10 тыс. человек).</a:t>
            </a:r>
          </a:p>
          <a:p>
            <a:pPr indent="457200" algn="just"/>
            <a:r>
              <a:rPr lang="ru-RU" sz="1200" dirty="0">
                <a:latin typeface="Arial" panose="020B0604020202020204" pitchFamily="34" charset="0"/>
                <a:cs typeface="Arial" panose="020B0604020202020204" pitchFamily="34" charset="0"/>
              </a:rPr>
              <a:t>Свыше 10 га в расчете на 10 тыс. человек населения в 2022 году предоставлено для строительства в Бобровском (</a:t>
            </a:r>
            <a:r>
              <a:rPr lang="ru-RU" sz="1200" dirty="0" smtClean="0">
                <a:latin typeface="Arial" panose="020B0604020202020204" pitchFamily="34" charset="0"/>
                <a:cs typeface="Arial" panose="020B0604020202020204" pitchFamily="34" charset="0"/>
              </a:rPr>
              <a:t>18,54 </a:t>
            </a:r>
            <a:r>
              <a:rPr lang="ru-RU" sz="1200" dirty="0">
                <a:latin typeface="Arial" panose="020B0604020202020204" pitchFamily="34" charset="0"/>
                <a:cs typeface="Arial" panose="020B0604020202020204" pitchFamily="34" charset="0"/>
              </a:rPr>
              <a:t>га) и Хохольском (</a:t>
            </a:r>
            <a:r>
              <a:rPr lang="ru-RU" sz="1200" dirty="0" smtClean="0">
                <a:latin typeface="Arial" panose="020B0604020202020204" pitchFamily="34" charset="0"/>
                <a:cs typeface="Arial" panose="020B0604020202020204" pitchFamily="34" charset="0"/>
              </a:rPr>
              <a:t>13,26 </a:t>
            </a:r>
            <a:r>
              <a:rPr lang="ru-RU" sz="1200" dirty="0">
                <a:latin typeface="Arial" panose="020B0604020202020204" pitchFamily="34" charset="0"/>
                <a:cs typeface="Arial" panose="020B0604020202020204" pitchFamily="34" charset="0"/>
              </a:rPr>
              <a:t>га) муниципальных </a:t>
            </a:r>
            <a:r>
              <a:rPr lang="ru-RU" sz="1200" dirty="0" smtClean="0">
                <a:latin typeface="Arial" panose="020B0604020202020204" pitchFamily="34" charset="0"/>
                <a:cs typeface="Arial" panose="020B0604020202020204" pitchFamily="34" charset="0"/>
              </a:rPr>
              <a:t>районах. </a:t>
            </a:r>
            <a:r>
              <a:rPr lang="ru-RU" sz="1200" dirty="0">
                <a:latin typeface="Arial" panose="020B0604020202020204" pitchFamily="34" charset="0"/>
                <a:cs typeface="Arial" panose="020B0604020202020204" pitchFamily="34" charset="0"/>
              </a:rPr>
              <a:t>Менее 1 га на 10 тыс. человек населения предоставлено в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0,10 </a:t>
            </a:r>
            <a:r>
              <a:rPr lang="ru-RU" sz="1200" dirty="0">
                <a:latin typeface="Arial" panose="020B0604020202020204" pitchFamily="34" charset="0"/>
                <a:cs typeface="Arial" panose="020B0604020202020204" pitchFamily="34" charset="0"/>
              </a:rPr>
              <a:t>га),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(0,23 га), Каменском (0,24 га),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(0,51 га), Кантемировском (0,57 га), Острогожском (0,73 га), Нижнедевицком (0,96 га) муниципальных районах, а также в городских округах г. Воронеж (0,24 га), Борисоглебском (0,36 га) и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(0,56 га).</a:t>
            </a:r>
          </a:p>
          <a:p>
            <a:pPr indent="457200" algn="just" fontAlgn="base">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157431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56</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2893025402"/>
              </p:ext>
            </p:extLst>
          </p:nvPr>
        </p:nvGraphicFramePr>
        <p:xfrm>
          <a:off x="364173" y="2005639"/>
          <a:ext cx="10081120" cy="21454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71571" y="1662006"/>
            <a:ext cx="8358378" cy="415498"/>
          </a:xfrm>
          <a:prstGeom prst="rect">
            <a:avLst/>
          </a:prstGeom>
          <a:noFill/>
        </p:spPr>
        <p:txBody>
          <a:bodyPr wrap="none" rtlCol="0">
            <a:spAutoFit/>
          </a:bodyPr>
          <a:lstStyle/>
          <a:p>
            <a:pPr algn="ctr"/>
            <a:r>
              <a:rPr lang="ru-RU" sz="1050" b="1" i="1" dirty="0">
                <a:latin typeface="Arial" pitchFamily="34" charset="0"/>
                <a:ea typeface="Times New Roman" pitchFamily="18" charset="0"/>
                <a:cs typeface="Arial" pitchFamily="34" charset="0"/>
              </a:rPr>
              <a:t>Площадь земельных участков, предоставленных для жилищного, индивидуального строительства </a:t>
            </a:r>
          </a:p>
          <a:p>
            <a:pPr algn="ctr"/>
            <a:r>
              <a:rPr lang="ru-RU" sz="1050" b="1" i="1" dirty="0">
                <a:latin typeface="Arial" pitchFamily="34" charset="0"/>
                <a:ea typeface="Times New Roman" pitchFamily="18" charset="0"/>
                <a:cs typeface="Arial" pitchFamily="34" charset="0"/>
              </a:rPr>
              <a:t>и комплексного освоения в целях жилищного </a:t>
            </a:r>
            <a:r>
              <a:rPr lang="ru-RU" sz="1050" b="1" i="1" dirty="0" smtClean="0">
                <a:latin typeface="Arial" pitchFamily="34" charset="0"/>
                <a:ea typeface="Times New Roman" pitchFamily="18" charset="0"/>
                <a:cs typeface="Arial" pitchFamily="34" charset="0"/>
              </a:rPr>
              <a:t>строительства в 2022 году, </a:t>
            </a:r>
            <a:r>
              <a:rPr lang="ru-RU" sz="1050" b="1" i="1" dirty="0">
                <a:latin typeface="Arial" pitchFamily="34" charset="0"/>
                <a:ea typeface="Times New Roman" pitchFamily="18" charset="0"/>
                <a:cs typeface="Arial" pitchFamily="34" charset="0"/>
              </a:rPr>
              <a:t>в расчете на 10 тыс. человек </a:t>
            </a:r>
            <a:r>
              <a:rPr lang="ru-RU" sz="1050" b="1" i="1" dirty="0" smtClean="0">
                <a:latin typeface="Arial" pitchFamily="34" charset="0"/>
                <a:ea typeface="Times New Roman" pitchFamily="18" charset="0"/>
                <a:cs typeface="Arial" pitchFamily="34" charset="0"/>
              </a:rPr>
              <a:t>населения, га</a:t>
            </a:r>
            <a:r>
              <a:rPr lang="ru-RU" sz="1050" dirty="0" smtClean="0">
                <a:latin typeface="Arial" pitchFamily="34" charset="0"/>
                <a:ea typeface="Times New Roman" pitchFamily="18" charset="0"/>
                <a:cs typeface="Arial" pitchFamily="34" charset="0"/>
              </a:rPr>
              <a:t> </a:t>
            </a:r>
            <a:endParaRPr lang="ru-RU" sz="1050" dirty="0"/>
          </a:p>
        </p:txBody>
      </p:sp>
      <p:graphicFrame>
        <p:nvGraphicFramePr>
          <p:cNvPr id="6" name="Диаграмма 5"/>
          <p:cNvGraphicFramePr>
            <a:graphicFrameLocks/>
          </p:cNvGraphicFramePr>
          <p:nvPr>
            <p:extLst>
              <p:ext uri="{D42A27DB-BD31-4B8C-83A1-F6EECF244321}">
                <p14:modId xmlns:p14="http://schemas.microsoft.com/office/powerpoint/2010/main" xmlns="" val="1308508432"/>
              </p:ext>
            </p:extLst>
          </p:nvPr>
        </p:nvGraphicFramePr>
        <p:xfrm>
          <a:off x="231432" y="4949511"/>
          <a:ext cx="3912681" cy="246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p:cNvSpPr txBox="1"/>
          <p:nvPr/>
        </p:nvSpPr>
        <p:spPr>
          <a:xfrm>
            <a:off x="348404" y="4701814"/>
            <a:ext cx="3868367" cy="5539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b="1" i="1" dirty="0">
                <a:latin typeface="Arial" pitchFamily="34" charset="0"/>
                <a:cs typeface="Arial" pitchFamily="34" charset="0"/>
              </a:rPr>
              <a:t>Площадь земельных участков, </a:t>
            </a:r>
            <a:r>
              <a:rPr lang="ru-RU" sz="1000" b="1" i="1" dirty="0" smtClean="0">
                <a:latin typeface="Arial" pitchFamily="34" charset="0"/>
                <a:cs typeface="Arial" pitchFamily="34" charset="0"/>
              </a:rPr>
              <a:t>предоставленных</a:t>
            </a:r>
          </a:p>
          <a:p>
            <a:pPr algn="ctr"/>
            <a:r>
              <a:rPr lang="ru-RU" sz="1000" b="1" i="1" dirty="0" smtClean="0">
                <a:latin typeface="Arial" pitchFamily="34" charset="0"/>
                <a:cs typeface="Arial" pitchFamily="34" charset="0"/>
              </a:rPr>
              <a:t>для строительства</a:t>
            </a:r>
            <a:r>
              <a:rPr lang="ru-RU" sz="1000" b="1" i="1" dirty="0">
                <a:latin typeface="Arial" pitchFamily="34" charset="0"/>
                <a:cs typeface="Arial" pitchFamily="34" charset="0"/>
              </a:rPr>
              <a:t>, в отношении которых </a:t>
            </a:r>
            <a:endParaRPr lang="ru-RU" sz="1000" b="1" i="1" dirty="0" smtClean="0">
              <a:latin typeface="Arial" pitchFamily="34" charset="0"/>
              <a:cs typeface="Arial" pitchFamily="34" charset="0"/>
            </a:endParaRPr>
          </a:p>
          <a:p>
            <a:pPr algn="ctr"/>
            <a:r>
              <a:rPr lang="ru-RU" sz="1000" b="1" i="1" dirty="0" smtClean="0">
                <a:latin typeface="Arial" pitchFamily="34" charset="0"/>
                <a:cs typeface="Arial" pitchFamily="34" charset="0"/>
              </a:rPr>
              <a:t>не </a:t>
            </a:r>
            <a:r>
              <a:rPr lang="ru-RU" sz="1000" b="1" i="1" dirty="0">
                <a:latin typeface="Arial" pitchFamily="34" charset="0"/>
                <a:cs typeface="Arial" pitchFamily="34" charset="0"/>
              </a:rPr>
              <a:t>получено </a:t>
            </a:r>
            <a:r>
              <a:rPr lang="ru-RU" sz="1000" b="1" i="1" dirty="0" smtClean="0">
                <a:latin typeface="Arial" pitchFamily="34" charset="0"/>
                <a:cs typeface="Arial" pitchFamily="34" charset="0"/>
              </a:rPr>
              <a:t>разрешение </a:t>
            </a:r>
            <a:r>
              <a:rPr lang="ru-RU" sz="1000" b="1" i="1" dirty="0">
                <a:latin typeface="Arial" pitchFamily="34" charset="0"/>
                <a:cs typeface="Arial" pitchFamily="34" charset="0"/>
              </a:rPr>
              <a:t>на ввод в эксплуатацию, га</a:t>
            </a:r>
          </a:p>
        </p:txBody>
      </p:sp>
      <p:sp>
        <p:nvSpPr>
          <p:cNvPr id="8" name="Прямоугольник 7"/>
          <p:cNvSpPr/>
          <p:nvPr/>
        </p:nvSpPr>
        <p:spPr>
          <a:xfrm>
            <a:off x="4379057" y="4514275"/>
            <a:ext cx="6050467" cy="3046988"/>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Площадь земельных участков, предоставленных для строительства, в отношении которых с даты принятия решения о предоставлении земельного участка или подписания протокола о результатах торгов (конкурсов, аукционов) в течение 3 лет не было получено разрешение на ввод в эксплуатацию</a:t>
            </a:r>
            <a:r>
              <a:rPr lang="ru-RU" sz="1200" i="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объектов жилищного строительства,</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увеличилась по отношению к прошлому году на </a:t>
            </a:r>
            <a:r>
              <a:rPr lang="ru-RU" sz="1200" dirty="0" smtClean="0">
                <a:latin typeface="Arial" panose="020B0604020202020204" pitchFamily="34" charset="0"/>
                <a:cs typeface="Arial" panose="020B0604020202020204" pitchFamily="34" charset="0"/>
              </a:rPr>
              <a:t>10 </a:t>
            </a:r>
            <a:r>
              <a:rPr lang="ru-RU" sz="1200" dirty="0">
                <a:latin typeface="Arial" panose="020B0604020202020204" pitchFamily="34" charset="0"/>
                <a:cs typeface="Arial" panose="020B0604020202020204" pitchFamily="34" charset="0"/>
              </a:rPr>
              <a:t>%, к 2019 году уменьшилась на </a:t>
            </a:r>
            <a:r>
              <a:rPr lang="ru-RU" sz="1200" dirty="0" smtClean="0">
                <a:latin typeface="Arial" panose="020B0604020202020204" pitchFamily="34" charset="0"/>
                <a:cs typeface="Arial" panose="020B0604020202020204" pitchFamily="34" charset="0"/>
              </a:rPr>
              <a:t>30 </a:t>
            </a:r>
            <a:r>
              <a:rPr lang="ru-RU" sz="1200" dirty="0">
                <a:latin typeface="Arial" panose="020B0604020202020204" pitchFamily="34" charset="0"/>
                <a:cs typeface="Arial" panose="020B0604020202020204" pitchFamily="34" charset="0"/>
              </a:rPr>
              <a:t>% и составила </a:t>
            </a:r>
            <a:r>
              <a:rPr lang="ru-RU" sz="1200" dirty="0" smtClean="0">
                <a:latin typeface="Arial" panose="020B0604020202020204" pitchFamily="34" charset="0"/>
                <a:cs typeface="Arial" panose="020B0604020202020204" pitchFamily="34" charset="0"/>
              </a:rPr>
              <a:t>3,2 га.</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По итогам 2022 года земельные участки с не введенными в эксплуатацию объектами жилищного строительства выявлены только в городском округе г. Воронеж.</a:t>
            </a:r>
          </a:p>
          <a:p>
            <a:pPr indent="457200" algn="just"/>
            <a:r>
              <a:rPr lang="ru-RU" sz="1200" dirty="0">
                <a:latin typeface="Arial" panose="020B0604020202020204" pitchFamily="34" charset="0"/>
                <a:cs typeface="Arial" panose="020B0604020202020204" pitchFamily="34" charset="0"/>
              </a:rPr>
              <a:t>В целях достижения нулевого значения показателя органами местного самоуправления проводятся мероприятия по мониторингу предоставленных земельных участков для строительства, целевого использования земельных участков, выданных разрешений на строительство и сроков их действия, степени готовности строящихся объектов. </a:t>
            </a:r>
          </a:p>
          <a:p>
            <a:pPr indent="457200"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410200" y="3936200"/>
            <a:ext cx="10081120" cy="83099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Менее всего предоставили земельных участков в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и Каменском муниципальных районах (0,10 и 0,11 га на 10 тыс. человек населения). </a:t>
            </a:r>
          </a:p>
          <a:p>
            <a:pPr indent="457200" algn="just"/>
            <a:r>
              <a:rPr lang="ru-RU" sz="1200" dirty="0">
                <a:latin typeface="Arial" panose="020B0604020202020204" pitchFamily="34" charset="0"/>
                <a:cs typeface="Arial" panose="020B0604020202020204" pitchFamily="34" charset="0"/>
              </a:rPr>
              <a:t>В </a:t>
            </a:r>
            <a:r>
              <a:rPr lang="ru-RU" sz="1200" dirty="0" err="1" smtClean="0">
                <a:latin typeface="Arial" panose="020B0604020202020204" pitchFamily="34" charset="0"/>
                <a:cs typeface="Arial" panose="020B0604020202020204" pitchFamily="34" charset="0"/>
              </a:rPr>
              <a:t>Воробьёвском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районе в 2022 году земли под жилищное и индивидуальное жилищное строительство не предоставлялись. </a:t>
            </a:r>
          </a:p>
          <a:p>
            <a:pPr indent="457200" algn="just"/>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450156" y="661145"/>
            <a:ext cx="10001208" cy="1200329"/>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Площадь земельных участков, предоставленных для жилищного, индивидуального строительства и комплексного освоения в целях жилищного строительства, в расчете на 10 тыс. человек населения</a:t>
            </a:r>
            <a:r>
              <a:rPr lang="ru-RU" sz="1200" dirty="0">
                <a:latin typeface="Arial" panose="020B0604020202020204" pitchFamily="34" charset="0"/>
                <a:cs typeface="Arial" panose="020B0604020202020204" pitchFamily="34" charset="0"/>
              </a:rPr>
              <a:t> в 2022 году в целом по муниципальным образованиям составила 0,92 га, что выше уровня прошлого года на 29,6 %, 2019 года – на 3,4 %.</a:t>
            </a:r>
          </a:p>
          <a:p>
            <a:pPr indent="457200" algn="just"/>
            <a:r>
              <a:rPr lang="ru-RU" sz="1200" dirty="0">
                <a:latin typeface="Arial" panose="020B0604020202020204" pitchFamily="34" charset="0"/>
                <a:cs typeface="Arial" panose="020B0604020202020204" pitchFamily="34" charset="0"/>
              </a:rPr>
              <a:t>Наибольшая площадь участков под жилищное строительство в расчете на 10 тыс. человек населения была выделена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(6,27 га), Хохольском (4,44 га), Грибановском (3,91 га) муниципальных районах. </a:t>
            </a:r>
          </a:p>
          <a:p>
            <a:pPr indent="457200" algn="just"/>
            <a:endParaRPr lang="ru-RU"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18401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57</a:t>
            </a:fld>
            <a:endParaRPr lang="ru-RU" dirty="0"/>
          </a:p>
        </p:txBody>
      </p:sp>
      <p:sp>
        <p:nvSpPr>
          <p:cNvPr id="3" name="Прямоугольник 2"/>
          <p:cNvSpPr/>
          <p:nvPr/>
        </p:nvSpPr>
        <p:spPr>
          <a:xfrm>
            <a:off x="340335" y="900311"/>
            <a:ext cx="10069689" cy="1754326"/>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Площадь земельных участков, предоставленных для строительства, в отношении которых с даты принятия решения о предоставлении земельного участка или подписания протокола о результатах торгов (конкурсов, аукционов) в течение 5 лет не было получено разрешение на ввод в эксплуатацию иных объектов капитального строительства,</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по отношению к 2021 году увеличилась на </a:t>
            </a:r>
            <a:r>
              <a:rPr lang="ru-RU" sz="1200" dirty="0" smtClean="0">
                <a:latin typeface="Arial" panose="020B0604020202020204" pitchFamily="34" charset="0"/>
                <a:cs typeface="Arial" panose="020B0604020202020204" pitchFamily="34" charset="0"/>
              </a:rPr>
              <a:t>70 %, </a:t>
            </a:r>
            <a:r>
              <a:rPr lang="ru-RU" sz="1200" dirty="0">
                <a:latin typeface="Arial" panose="020B0604020202020204" pitchFamily="34" charset="0"/>
                <a:cs typeface="Arial" panose="020B0604020202020204" pitchFamily="34" charset="0"/>
              </a:rPr>
              <a:t>к 2019 году – на </a:t>
            </a:r>
            <a:r>
              <a:rPr lang="ru-RU" sz="1200" dirty="0" smtClean="0">
                <a:latin typeface="Arial" panose="020B0604020202020204" pitchFamily="34" charset="0"/>
                <a:cs typeface="Arial" panose="020B0604020202020204" pitchFamily="34" charset="0"/>
              </a:rPr>
              <a:t>53 </a:t>
            </a:r>
            <a:r>
              <a:rPr lang="ru-RU" sz="1200" dirty="0">
                <a:latin typeface="Arial" panose="020B0604020202020204" pitchFamily="34" charset="0"/>
                <a:cs typeface="Arial" panose="020B0604020202020204" pitchFamily="34" charset="0"/>
              </a:rPr>
              <a:t>% и составила </a:t>
            </a:r>
            <a:r>
              <a:rPr lang="ru-RU" sz="1200" dirty="0" smtClean="0">
                <a:latin typeface="Arial" panose="020B0604020202020204" pitchFamily="34" charset="0"/>
                <a:cs typeface="Arial" panose="020B0604020202020204" pitchFamily="34" charset="0"/>
              </a:rPr>
              <a:t>2,9 га.</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По итогам 2022 года земельные участки с не введенными в эксплуатацию объектами капитального строительства имелись только в городском округе г. Воронеж. Рост значения показателя обусловлен </a:t>
            </a:r>
            <a:r>
              <a:rPr lang="ru-RU" sz="1200" dirty="0" smtClean="0">
                <a:latin typeface="Arial" panose="020B0604020202020204" pitchFamily="34" charset="0"/>
                <a:cs typeface="Arial" panose="020B0604020202020204" pitchFamily="34" charset="0"/>
              </a:rPr>
              <a:t>не освоением </a:t>
            </a:r>
            <a:r>
              <a:rPr lang="ru-RU" sz="1200" dirty="0">
                <a:latin typeface="Arial" panose="020B0604020202020204" pitchFamily="34" charset="0"/>
                <a:cs typeface="Arial" panose="020B0604020202020204" pitchFamily="34" charset="0"/>
              </a:rPr>
              <a:t>застройщиками предоставленных в аренду земельных участков, снижением объемов текущего строительства в связи с влиянием негативных тенденций в экономике.</a:t>
            </a:r>
          </a:p>
          <a:p>
            <a:pPr indent="457200" algn="just"/>
            <a:r>
              <a:rPr lang="ru-RU" sz="1200" dirty="0">
                <a:latin typeface="Arial" panose="020B0604020202020204" pitchFamily="34" charset="0"/>
                <a:cs typeface="Arial" panose="020B0604020202020204" pitchFamily="34" charset="0"/>
              </a:rPr>
              <a:t>Снижение </a:t>
            </a:r>
            <a:r>
              <a:rPr lang="ru-RU" sz="1200" dirty="0" smtClean="0">
                <a:latin typeface="Arial" panose="020B0604020202020204" pitchFamily="34" charset="0"/>
                <a:cs typeface="Arial" panose="020B0604020202020204" pitchFamily="34" charset="0"/>
              </a:rPr>
              <a:t>показателя до </a:t>
            </a:r>
            <a:r>
              <a:rPr lang="ru-RU" sz="1200" dirty="0">
                <a:latin typeface="Arial" panose="020B0604020202020204" pitchFamily="34" charset="0"/>
                <a:cs typeface="Arial" panose="020B0604020202020204" pitchFamily="34" charset="0"/>
              </a:rPr>
              <a:t>нулевого значения в 2022 году произошло в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районе.  </a:t>
            </a:r>
          </a:p>
          <a:p>
            <a:pPr indent="457200" algn="just"/>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340335" y="2620938"/>
            <a:ext cx="10069689" cy="360098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Рекомендации органам местного самоуправления</a:t>
            </a:r>
            <a:r>
              <a:rPr lang="ru-RU" sz="1200" dirty="0">
                <a:latin typeface="Arial" panose="020B0604020202020204" pitchFamily="34" charset="0"/>
                <a:cs typeface="Arial" panose="020B0604020202020204" pitchFamily="34" charset="0"/>
              </a:rPr>
              <a:t> муниципальных образований по улучшению значений показателей и решению выявленных в ходе анализа проблем:  </a:t>
            </a:r>
          </a:p>
          <a:p>
            <a:pPr algn="just"/>
            <a:r>
              <a:rPr lang="ru-RU" sz="1200" dirty="0">
                <a:latin typeface="Arial" panose="020B0604020202020204" pitchFamily="34" charset="0"/>
                <a:cs typeface="Arial" panose="020B0604020202020204" pitchFamily="34" charset="0"/>
              </a:rPr>
              <a:t>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проведение инвентаризации земельных участков, предоставленных под жилищное строительство, для дальнейшего изъятия незастроенных площадок и их последующего предоставления;</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поиск перспективных территорий для формирования земельных массивов для строительства, включение их в границы населенных пунктов;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привлечение земельных участков федерального уровня собственности для использования в целях жилищного строительства путем взаимодействия с федеральными органами по содействию развитию жилищного строительства (ДОМ.РФ);</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формирование земельных участков путем перевода земель из одной категории в другую;</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привлечение инвесторов для жилищного строительства и комплексного освоения в целях жилищного строительства, а также для реализации перспективных инвестиционных проектов на территории муниципального образования, оказание всестороннего содействия застройщикам в процедуре предоставления земельных участков под жилищное строительство;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подготовка и утверждение документов территориального планирования, в составе которых определяются земельные участки для строительства;</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обеспечение участия в мероприятиях государственной программы «Обеспечение доступным и комфортным жильем населения Воронежской области», утверждённой постановлением </a:t>
            </a:r>
            <a:r>
              <a:rPr lang="ru-RU" sz="1200" dirty="0" smtClean="0">
                <a:latin typeface="Arial" panose="020B0604020202020204" pitchFamily="34" charset="0"/>
                <a:cs typeface="Arial" panose="020B0604020202020204" pitchFamily="34" charset="0"/>
              </a:rPr>
              <a:t>Правительства </a:t>
            </a:r>
            <a:r>
              <a:rPr lang="ru-RU" sz="1200" dirty="0">
                <a:latin typeface="Arial" panose="020B0604020202020204" pitchFamily="34" charset="0"/>
                <a:cs typeface="Arial" panose="020B0604020202020204" pitchFamily="34" charset="0"/>
              </a:rPr>
              <a:t>Воронежской области от 29.10.2015 № 834;</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проведение адресной работы с населением и </a:t>
            </a:r>
            <a:r>
              <a:rPr lang="ru-RU" sz="1200" dirty="0" smtClean="0">
                <a:latin typeface="Arial" panose="020B0604020202020204" pitchFamily="34" charset="0"/>
                <a:cs typeface="Arial" panose="020B0604020202020204" pitchFamily="34" charset="0"/>
              </a:rPr>
              <a:t>застройщиками по учёту вводимых жилых объектов на территории муниципальных образований.</a:t>
            </a:r>
            <a:endParaRPr lang="ru-RU" sz="12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6761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58</a:t>
            </a:fld>
            <a:endParaRPr lang="ru-RU" dirty="0"/>
          </a:p>
        </p:txBody>
      </p:sp>
      <p:sp>
        <p:nvSpPr>
          <p:cNvPr id="3" name="TextBox 2"/>
          <p:cNvSpPr txBox="1"/>
          <p:nvPr/>
        </p:nvSpPr>
        <p:spPr>
          <a:xfrm>
            <a:off x="954212" y="541801"/>
            <a:ext cx="3437929" cy="276999"/>
          </a:xfrm>
          <a:prstGeom prst="rect">
            <a:avLst/>
          </a:prstGeom>
          <a:noFill/>
        </p:spPr>
        <p:txBody>
          <a:bodyPr wrap="none" rtlCol="0">
            <a:spAutoFit/>
          </a:bodyPr>
          <a:lstStyle/>
          <a:p>
            <a:r>
              <a:rPr lang="ru-RU" sz="1200" b="1" i="1" dirty="0" smtClean="0">
                <a:latin typeface="Arial" pitchFamily="34" charset="0"/>
                <a:cs typeface="Arial" pitchFamily="34" charset="0"/>
              </a:rPr>
              <a:t>ЖИЛИЩНО-КОММУНАЛЬНОЕ ХОЗЯЙСТВО</a:t>
            </a:r>
            <a:endParaRPr lang="ru-RU" sz="1200" b="1" i="1" dirty="0">
              <a:latin typeface="Arial" pitchFamily="34" charset="0"/>
              <a:cs typeface="Arial" pitchFamily="34" charset="0"/>
            </a:endParaRPr>
          </a:p>
        </p:txBody>
      </p:sp>
      <p:sp>
        <p:nvSpPr>
          <p:cNvPr id="4" name="Прямоугольник 3"/>
          <p:cNvSpPr/>
          <p:nvPr/>
        </p:nvSpPr>
        <p:spPr>
          <a:xfrm>
            <a:off x="450156" y="897082"/>
            <a:ext cx="10081120" cy="489364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Жилищно-коммунальное хозяйство занимает важнейшее место в сфере жизнеобеспечения населения и во многом определяет социально-экономический потенциал и инвестиционную привлекательность региона. </a:t>
            </a:r>
          </a:p>
          <a:p>
            <a:pPr indent="457200" algn="just"/>
            <a:r>
              <a:rPr lang="ru-RU" sz="1200" dirty="0">
                <a:latin typeface="Arial" panose="020B0604020202020204" pitchFamily="34" charset="0"/>
                <a:cs typeface="Arial" panose="020B0604020202020204" pitchFamily="34" charset="0"/>
              </a:rPr>
              <a:t>В 2022 году сохранилась положительная динамика развития жилищно-коммунального комплекса. В рамках государственных программ Воронежской области «Обеспечение доступным и комфортным жильем населения Воронежской области» и «Обеспечение качественными жилищно-коммунальными услугами населения Воронежской области», утвержденных инвестиционных программ предприятий коммунального комплекса (ООО «РВК-Воронеж», ООО «Левобережные очистные сооружения», филиал ПАО «</a:t>
            </a:r>
            <a:r>
              <a:rPr lang="ru-RU" sz="1200" dirty="0" err="1">
                <a:latin typeface="Arial" panose="020B0604020202020204" pitchFamily="34" charset="0"/>
                <a:cs typeface="Arial" panose="020B0604020202020204" pitchFamily="34" charset="0"/>
              </a:rPr>
              <a:t>Квадра</a:t>
            </a:r>
            <a:r>
              <a:rPr lang="ru-RU" sz="1200" dirty="0">
                <a:latin typeface="Arial" panose="020B0604020202020204" pitchFamily="34" charset="0"/>
                <a:cs typeface="Arial" panose="020B0604020202020204" pitchFamily="34" charset="0"/>
              </a:rPr>
              <a:t>» - «Воронежская генерация» и ряда других), а также в ходе подготовки теплоэнергетического, водопроводно-канализационного хозяйства к сезонной эксплуатации в зимний период проводились мероприятия по модернизации, реконструкции, ремонту инженерных коммуникаций и оборудования. </a:t>
            </a:r>
          </a:p>
          <a:p>
            <a:pPr indent="450000" algn="just"/>
            <a:r>
              <a:rPr lang="ru-RU" sz="1200" b="1" i="1" dirty="0" smtClean="0">
                <a:latin typeface="Arial" panose="020B0604020202020204" pitchFamily="34" charset="0"/>
                <a:cs typeface="Arial" panose="020B0604020202020204" pitchFamily="34" charset="0"/>
              </a:rPr>
              <a:t>В 2022 </a:t>
            </a:r>
            <a:r>
              <a:rPr lang="ru-RU" sz="1200" b="1" i="1" dirty="0">
                <a:latin typeface="Arial" panose="020B0604020202020204" pitchFamily="34" charset="0"/>
                <a:cs typeface="Arial" panose="020B0604020202020204" pitchFamily="34" charset="0"/>
              </a:rPr>
              <a:t>году в рамках реализации мероприятий государственных программ</a:t>
            </a:r>
            <a:r>
              <a:rPr lang="ru-RU" sz="1200" b="1" i="1" dirty="0" smtClean="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 благоустроено 47 общественных и 67 дворовых территорий в 39 муниципальных образованиях;</a:t>
            </a:r>
          </a:p>
          <a:p>
            <a:pPr indent="457200" algn="just"/>
            <a:r>
              <a:rPr lang="ru-RU" sz="1200" dirty="0">
                <a:latin typeface="Arial" panose="020B0604020202020204" pitchFamily="34" charset="0"/>
                <a:cs typeface="Arial" panose="020B0604020202020204" pitchFamily="34" charset="0"/>
              </a:rPr>
              <a:t>- из аварийного жилищного фонда переселен 1421 человек (площадь расселенного жилищного фонда составляет 24,41 тыс. кв. м);</a:t>
            </a:r>
          </a:p>
          <a:p>
            <a:pPr indent="457200" algn="just"/>
            <a:r>
              <a:rPr lang="ru-RU" sz="1200" dirty="0">
                <a:latin typeface="Arial" panose="020B0604020202020204" pitchFamily="34" charset="0"/>
                <a:cs typeface="Arial" panose="020B0604020202020204" pitchFamily="34" charset="0"/>
              </a:rPr>
              <a:t>- выполнен капитальный ремонт общего имущества в 436 многоквартирных домах;</a:t>
            </a:r>
          </a:p>
          <a:p>
            <a:pPr indent="457200" algn="just"/>
            <a:r>
              <a:rPr lang="ru-RU" sz="1200" dirty="0">
                <a:latin typeface="Arial" panose="020B0604020202020204" pitchFamily="34" charset="0"/>
                <a:cs typeface="Arial" panose="020B0604020202020204" pitchFamily="34" charset="0"/>
              </a:rPr>
              <a:t>-  построено 42 объекта водоснабжения и водоотведения;</a:t>
            </a:r>
          </a:p>
          <a:p>
            <a:pPr indent="457200" algn="just"/>
            <a:r>
              <a:rPr lang="ru-RU" sz="1200" dirty="0">
                <a:latin typeface="Arial" panose="020B0604020202020204" pitchFamily="34" charset="0"/>
                <a:cs typeface="Arial" panose="020B0604020202020204" pitchFamily="34" charset="0"/>
              </a:rPr>
              <a:t>- осуществлен выкуп в муниципальную собственность Левобережных очистных сооружений, что позволило обеспечить привлечение средств Фонда национального благосостояния для </a:t>
            </a:r>
            <a:r>
              <a:rPr lang="ru-RU" sz="1200" dirty="0" smtClean="0">
                <a:latin typeface="Arial" panose="020B0604020202020204" pitchFamily="34" charset="0"/>
                <a:cs typeface="Arial" panose="020B0604020202020204" pitchFamily="34" charset="0"/>
              </a:rPr>
              <a:t>их реконструкции </a:t>
            </a:r>
            <a:r>
              <a:rPr lang="ru-RU" sz="1200" dirty="0">
                <a:latin typeface="Arial" panose="020B0604020202020204" pitchFamily="34" charset="0"/>
                <a:cs typeface="Arial" panose="020B0604020202020204" pitchFamily="34" charset="0"/>
              </a:rPr>
              <a:t>в 2023-2024 годах;</a:t>
            </a:r>
          </a:p>
          <a:p>
            <a:pPr indent="457200" algn="just"/>
            <a:r>
              <a:rPr lang="ru-RU" sz="1200" dirty="0">
                <a:latin typeface="Arial" panose="020B0604020202020204" pitchFamily="34" charset="0"/>
                <a:cs typeface="Arial" panose="020B0604020202020204" pitchFamily="34" charset="0"/>
              </a:rPr>
              <a:t>- выполнено строительство 8 котельных муниципальной собственности.</a:t>
            </a:r>
          </a:p>
          <a:p>
            <a:pPr indent="457200" algn="just"/>
            <a:r>
              <a:rPr lang="ru-RU" sz="1200" dirty="0">
                <a:latin typeface="Arial" panose="020B0604020202020204" pitchFamily="34" charset="0"/>
                <a:cs typeface="Arial" panose="020B0604020202020204" pitchFamily="34" charset="0"/>
              </a:rPr>
              <a:t>По состоянию на 01.01.2023 на территории Воронежской области осуществляли деятельность 869 организаций жилищно-коммунального комплекса, оказывающих услуги по управлению многоквартирными домами</a:t>
            </a:r>
            <a:r>
              <a:rPr lang="ru-RU" sz="1200" dirty="0" smtClean="0">
                <a:latin typeface="Arial" panose="020B0604020202020204" pitchFamily="34" charset="0"/>
                <a:cs typeface="Arial" panose="020B0604020202020204" pitchFamily="34" charset="0"/>
              </a:rPr>
              <a:t>.</a:t>
            </a:r>
          </a:p>
          <a:p>
            <a:pPr indent="457200" algn="just"/>
            <a:r>
              <a:rPr lang="ru-RU" sz="1200" b="1" i="1" dirty="0">
                <a:latin typeface="Arial" panose="020B0604020202020204" pitchFamily="34" charset="0"/>
                <a:cs typeface="Arial" panose="020B0604020202020204" pitchFamily="34" charset="0"/>
              </a:rPr>
              <a:t>Доля многоквартирных домов, в которых собственники помещений выбрали и реализуют один из способов управления многоквартирными домами, в общем числе многоквартирных домов, в которых собственники должны выбрать способ управления данными домами, </a:t>
            </a:r>
            <a:r>
              <a:rPr lang="ru-RU" sz="1200" dirty="0">
                <a:latin typeface="Arial" panose="020B0604020202020204" pitchFamily="34" charset="0"/>
                <a:cs typeface="Arial" panose="020B0604020202020204" pitchFamily="34" charset="0"/>
              </a:rPr>
              <a:t>по итогам 2022 года в среднем по муниципальным образованиям составила 99,5 %, что незначительно выше уровня прошлого года (на 0,2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2019 года (на 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100 %-</a:t>
            </a:r>
            <a:r>
              <a:rPr lang="ru-RU" sz="1200" dirty="0" err="1">
                <a:latin typeface="Arial" panose="020B0604020202020204" pitchFamily="34" charset="0"/>
                <a:cs typeface="Arial" panose="020B0604020202020204" pitchFamily="34" charset="0"/>
              </a:rPr>
              <a:t>ное</a:t>
            </a:r>
            <a:r>
              <a:rPr lang="ru-RU" sz="1200" dirty="0">
                <a:latin typeface="Arial" panose="020B0604020202020204" pitchFamily="34" charset="0"/>
                <a:cs typeface="Arial" panose="020B0604020202020204" pitchFamily="34" charset="0"/>
              </a:rPr>
              <a:t> значение показателя отмечается во всех городских округах и 27 муниципальных районах.   </a:t>
            </a:r>
          </a:p>
          <a:p>
            <a:pPr indent="457200" algn="just"/>
            <a:r>
              <a:rPr lang="ru-RU" sz="1200" dirty="0">
                <a:latin typeface="Arial" panose="020B0604020202020204" pitchFamily="34" charset="0"/>
                <a:cs typeface="Arial" panose="020B0604020202020204" pitchFamily="34" charset="0"/>
              </a:rPr>
              <a:t>В 2022 году проблема с выбором и реализацией способа управления многоквартирными домами по-прежнему остается в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(значение показателя – 67 %), Семилукском (96,3 %),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(97,9 %) и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(98,8 %) муниципальных районах.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Прямоугольник 5"/>
          <p:cNvSpPr/>
          <p:nvPr/>
        </p:nvSpPr>
        <p:spPr>
          <a:xfrm>
            <a:off x="450156" y="5808962"/>
            <a:ext cx="9973108" cy="1384995"/>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улучшения значений показателя органам местного самоуправления поселений вышеперечисленных муниципальных районов </a:t>
            </a:r>
            <a:r>
              <a:rPr lang="ru-RU" sz="1200" b="1" i="1" dirty="0">
                <a:latin typeface="Arial" panose="020B0604020202020204" pitchFamily="34" charset="0"/>
                <a:cs typeface="Arial" panose="020B0604020202020204" pitchFamily="34" charset="0"/>
              </a:rPr>
              <a:t>рекомендуется:</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осуществлять контроль за соблюдением ст. 161 Жилищного Кодекса РФ</a:t>
            </a:r>
            <a:r>
              <a:rPr lang="ru-RU"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информационно-разъяснительную работу с населением путем размещения информации в СМИ, в сети Интернет, организации встреч, собраний и совещаний, об обязанности самостоятельно решать и выбирать наиболее удобный для всех способ управления своим домом, о плюсах и минусах того или иного способа управления многоквартирными домами, об изменении в действующем законодательстве</a:t>
            </a:r>
            <a:r>
              <a:rPr lang="ru-RU" sz="1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6669132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59</a:t>
            </a:fld>
            <a:endParaRPr lang="ru-RU" dirty="0"/>
          </a:p>
        </p:txBody>
      </p:sp>
      <p:sp>
        <p:nvSpPr>
          <p:cNvPr id="3" name="Прямоугольник 2"/>
          <p:cNvSpPr/>
          <p:nvPr/>
        </p:nvSpPr>
        <p:spPr>
          <a:xfrm>
            <a:off x="522164" y="669453"/>
            <a:ext cx="9865096" cy="1384995"/>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составлять </a:t>
            </a:r>
            <a:r>
              <a:rPr lang="ru-RU" sz="1200" dirty="0">
                <a:latin typeface="Arial" panose="020B0604020202020204" pitchFamily="34" charset="0"/>
                <a:cs typeface="Arial" panose="020B0604020202020204" pitchFamily="34" charset="0"/>
              </a:rPr>
              <a:t>графики проведения общих собраний и осуществлять ежемесячный мониторинг принятия решений собственниками помещений в многоквартирных домах по выбору способа управления;</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оказывать организационную и методологическую помощь по проведению общих собраний, правильному оформлению документов по выбору способа управления многоквартирными домами;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привлекать положительно зарекомендовавшие управляющие организации, имеющие лицензию, с целью предоставления возможности собственникам жилых помещений многоквартирных домов сделать соответствующий выбор и реализовать один из способов управления многоквартирными домами</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391768" y="2176334"/>
            <a:ext cx="10099223" cy="1569660"/>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Доля организаций коммунального комплекса, осуществляющих производство товаров, оказание услуг по водо-, тепло-, газо-, электроснабжению, водоотведению, очистке сточных вод, утилизации ТБО и использующих объекты коммунальной инфраструктуры на праве частной собственности, по договору аренды или концессии, участие области и (или) муниципального образования в уставном капитале которых составляет не более 25 процентов, в общем числе организаций коммунального комплекса, осуществляющих свою деятельность на территориях городских округов и муниципальных районов, </a:t>
            </a:r>
            <a:r>
              <a:rPr lang="ru-RU" sz="1200" dirty="0">
                <a:latin typeface="Arial" panose="020B0604020202020204" pitchFamily="34" charset="0"/>
                <a:cs typeface="Arial" panose="020B0604020202020204" pitchFamily="34" charset="0"/>
              </a:rPr>
              <a:t>в целом по области за 2022 год составила </a:t>
            </a:r>
            <a:r>
              <a:rPr lang="ru-RU" sz="1200" dirty="0" smtClean="0">
                <a:latin typeface="Arial" panose="020B0604020202020204" pitchFamily="34" charset="0"/>
                <a:cs typeface="Arial" panose="020B0604020202020204" pitchFamily="34" charset="0"/>
              </a:rPr>
              <a:t>79 %, </a:t>
            </a:r>
            <a:r>
              <a:rPr lang="ru-RU" sz="1200" dirty="0">
                <a:latin typeface="Arial" panose="020B0604020202020204" pitchFamily="34" charset="0"/>
                <a:cs typeface="Arial" panose="020B0604020202020204" pitchFamily="34" charset="0"/>
              </a:rPr>
              <a:t>что на 1,1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2021 года </a:t>
            </a:r>
            <a:r>
              <a:rPr lang="ru-RU" sz="1200" dirty="0" smtClean="0">
                <a:latin typeface="Arial" panose="020B0604020202020204" pitchFamily="34" charset="0"/>
                <a:cs typeface="Arial" panose="020B0604020202020204" pitchFamily="34" charset="0"/>
              </a:rPr>
              <a:t>и </a:t>
            </a:r>
            <a:r>
              <a:rPr lang="ru-RU" sz="1200" dirty="0">
                <a:latin typeface="Arial" panose="020B0604020202020204" pitchFamily="34" charset="0"/>
                <a:cs typeface="Arial" panose="020B0604020202020204" pitchFamily="34" charset="0"/>
              </a:rPr>
              <a:t>на 3,4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2019 года.</a:t>
            </a:r>
          </a:p>
          <a:p>
            <a:pPr indent="457200" algn="just"/>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391768" y="3486163"/>
            <a:ext cx="10081120" cy="1200329"/>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100 %-</a:t>
            </a:r>
            <a:r>
              <a:rPr lang="ru-RU" sz="1200" dirty="0" err="1">
                <a:latin typeface="Arial" panose="020B0604020202020204" pitchFamily="34" charset="0"/>
                <a:cs typeface="Arial" panose="020B0604020202020204" pitchFamily="34" charset="0"/>
              </a:rPr>
              <a:t>ое</a:t>
            </a:r>
            <a:r>
              <a:rPr lang="ru-RU" sz="1200" dirty="0">
                <a:latin typeface="Arial" panose="020B0604020202020204" pitchFamily="34" charset="0"/>
                <a:cs typeface="Arial" panose="020B0604020202020204" pitchFamily="34" charset="0"/>
              </a:rPr>
              <a:t> значение показателя по-прежнему отмечается в Бобровском,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Каменском, Нижнедевицком,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Терновском муниципальных районах.</a:t>
            </a:r>
          </a:p>
          <a:p>
            <a:pPr indent="457200" algn="just"/>
            <a:r>
              <a:rPr lang="ru-RU" sz="1200" dirty="0">
                <a:latin typeface="Arial" panose="020B0604020202020204" pitchFamily="34" charset="0"/>
                <a:cs typeface="Arial" panose="020B0604020202020204" pitchFamily="34" charset="0"/>
              </a:rPr>
              <a:t>Низкие значения показателя (по 33,3 %) отмечаются в Аннинском и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муниципальных </a:t>
            </a:r>
            <a:r>
              <a:rPr lang="ru-RU" sz="1200" dirty="0">
                <a:latin typeface="Arial" panose="020B0604020202020204" pitchFamily="34" charset="0"/>
                <a:cs typeface="Arial" panose="020B0604020202020204" pitchFamily="34" charset="0"/>
              </a:rPr>
              <a:t>районах.</a:t>
            </a:r>
          </a:p>
          <a:p>
            <a:pPr indent="457200" algn="just"/>
            <a:r>
              <a:rPr lang="ru-RU" sz="1200" dirty="0">
                <a:latin typeface="Arial" panose="020B0604020202020204" pitchFamily="34" charset="0"/>
                <a:cs typeface="Arial" panose="020B0604020202020204" pitchFamily="34" charset="0"/>
              </a:rPr>
              <a:t>В большинстве муниципальных образований показатель </a:t>
            </a:r>
            <a:r>
              <a:rPr lang="ru-RU" sz="1200" dirty="0" smtClean="0">
                <a:latin typeface="Arial" panose="020B0604020202020204" pitchFamily="34" charset="0"/>
                <a:cs typeface="Arial" panose="020B0604020202020204" pitchFamily="34" charset="0"/>
              </a:rPr>
              <a:t>не изменился и остался </a:t>
            </a:r>
            <a:r>
              <a:rPr lang="ru-RU" sz="1200" dirty="0">
                <a:latin typeface="Arial" panose="020B0604020202020204" pitchFamily="34" charset="0"/>
                <a:cs typeface="Arial" panose="020B0604020202020204" pitchFamily="34" charset="0"/>
              </a:rPr>
              <a:t>на уровне прошлого года. </a:t>
            </a:r>
          </a:p>
          <a:p>
            <a:pPr indent="457200" algn="just"/>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ea typeface="Calibri" panose="020F0502020204030204" pitchFamily="34" charset="0"/>
              <a:cs typeface="Arial" panose="020B0604020202020204" pitchFamily="34" charset="0"/>
            </a:endParaRPr>
          </a:p>
          <a:p>
            <a:pPr indent="457200" algn="just">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35869594"/>
              </p:ext>
            </p:extLst>
          </p:nvPr>
        </p:nvGraphicFramePr>
        <p:xfrm>
          <a:off x="521976" y="4235651"/>
          <a:ext cx="9793088" cy="3073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82662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03230" y="630085"/>
            <a:ext cx="9656036" cy="6537389"/>
          </a:xfrm>
        </p:spPr>
        <p:txBody>
          <a:bodyPr>
            <a:noAutofit/>
          </a:bodyPr>
          <a:lstStyle/>
          <a:p>
            <a:pPr marL="0" indent="450850" algn="just">
              <a:buNone/>
              <a:defRPr/>
            </a:pPr>
            <a:r>
              <a:rPr lang="ru-RU" sz="1200" dirty="0">
                <a:latin typeface="Arial" pitchFamily="34" charset="0"/>
                <a:cs typeface="Arial" pitchFamily="34" charset="0"/>
              </a:rPr>
              <a:t>В соответствии с постановлением Правительства Российской Федерации от 17.12.2012 № 1317, указом </a:t>
            </a:r>
            <a:r>
              <a:rPr lang="ru-RU" sz="1200" dirty="0" smtClean="0">
                <a:latin typeface="Arial" pitchFamily="34" charset="0"/>
                <a:cs typeface="Arial" pitchFamily="34" charset="0"/>
              </a:rPr>
              <a:t>Губернатора </a:t>
            </a:r>
            <a:r>
              <a:rPr lang="ru-RU" sz="1200" dirty="0">
                <a:latin typeface="Arial" pitchFamily="34" charset="0"/>
                <a:cs typeface="Arial" pitchFamily="34" charset="0"/>
              </a:rPr>
              <a:t>Воронежской области от 21.02.2013 № 62-у департаментом по развитию муниципальных образований Воронежской области проведена комплексная оценка эффективности деятельности органов местного самоуправления городских округов и муниципальных районов Воронежской области по итогам </a:t>
            </a:r>
            <a:r>
              <a:rPr lang="ru-RU" sz="1200" dirty="0" smtClean="0">
                <a:latin typeface="Arial" pitchFamily="34" charset="0"/>
                <a:cs typeface="Arial" pitchFamily="34" charset="0"/>
              </a:rPr>
              <a:t>2022 </a:t>
            </a:r>
            <a:r>
              <a:rPr lang="ru-RU" sz="1200" dirty="0">
                <a:latin typeface="Arial" pitchFamily="34" charset="0"/>
                <a:cs typeface="Arial" pitchFamily="34" charset="0"/>
              </a:rPr>
              <a:t>года, учитывающая средний объем (уровень) показателей за 3 года и средний темп роста показателей за 3 года. </a:t>
            </a:r>
          </a:p>
          <a:p>
            <a:pPr marL="0" indent="450850" algn="just">
              <a:buNone/>
              <a:defRPr/>
            </a:pPr>
            <a:r>
              <a:rPr lang="ru-RU" sz="1200" dirty="0" smtClean="0">
                <a:latin typeface="Arial" pitchFamily="34" charset="0"/>
                <a:cs typeface="Arial" pitchFamily="34" charset="0"/>
              </a:rPr>
              <a:t>Оценка эффективности деятельности органов местного самоуправления осуществлялась отдельно по городским округам и отдельно по муниципальным районам. </a:t>
            </a:r>
          </a:p>
          <a:p>
            <a:pPr marL="0" indent="450850" algn="just">
              <a:buNone/>
              <a:defRPr/>
            </a:pPr>
            <a:r>
              <a:rPr lang="ru-RU" sz="1200" dirty="0" smtClean="0">
                <a:latin typeface="Arial" pitchFamily="34" charset="0"/>
                <a:cs typeface="Arial" pitchFamily="34" charset="0"/>
              </a:rPr>
              <a:t>Источниками данных для проведения оценки являлись данные, представленные органами местного самоуправления, исполнительными органами Воронежской области, Территориальным органом Федеральной службы государственной статистики по Воронежской области. При проведении оценки значений показателей, имеющих несколько источников данных, предпочтение отдано данным исполнительных органов Воронежской области.</a:t>
            </a:r>
            <a:endParaRPr lang="ru-RU" sz="1200" dirty="0" smtClean="0">
              <a:solidFill>
                <a:srgbClr val="FF0000"/>
              </a:solidFill>
              <a:latin typeface="Arial" pitchFamily="34" charset="0"/>
              <a:cs typeface="Arial" pitchFamily="34" charset="0"/>
            </a:endParaRPr>
          </a:p>
          <a:p>
            <a:pPr marL="0" indent="432000" algn="just">
              <a:spcBef>
                <a:spcPts val="0"/>
              </a:spcBef>
              <a:buNone/>
              <a:defRPr/>
            </a:pPr>
            <a:r>
              <a:rPr lang="ru-RU" sz="1200" dirty="0" smtClean="0">
                <a:latin typeface="Arial" pitchFamily="34" charset="0"/>
                <a:cs typeface="Arial" pitchFamily="34" charset="0"/>
              </a:rPr>
              <a:t>В соответствии с указом Губернатора Воронежской области от 21.02.2013 № 62-у исполнительными органами Воронежской области проведен мониторинг эффективности деятельности органов местного самоуправления городских округов и муниципальных районов по следующим сферам: экономическое развитие, образование, культура, физическая культура и спорт, жилищное строительство и обеспечение граждан жильем, жилищно-коммунальное хозяйство, </a:t>
            </a:r>
            <a:r>
              <a:rPr lang="ru-RU" sz="1200" dirty="0">
                <a:latin typeface="Arial" pitchFamily="34" charset="0"/>
                <a:cs typeface="Arial" pitchFamily="34" charset="0"/>
              </a:rPr>
              <a:t>энергосбережение и повышение энергетической </a:t>
            </a:r>
            <a:r>
              <a:rPr lang="ru-RU" sz="1200" dirty="0" smtClean="0">
                <a:latin typeface="Arial" pitchFamily="34" charset="0"/>
                <a:cs typeface="Arial" pitchFamily="34" charset="0"/>
              </a:rPr>
              <a:t>эффективности, организация муниципального управления, проведение независимой оценки качества условий оказания услуг муниципальными учреждениями социальной сферы. В ходе проведенного мониторинга определены зоны, требующие приоритетного внимания органов местного самоуправления, сформированы рекомендации органам местного самоуправления по повышению эффективности их деятельности и решению выявленных в ходе анализа проблем.</a:t>
            </a:r>
          </a:p>
          <a:p>
            <a:pPr marL="0" indent="432000" algn="just">
              <a:spcBef>
                <a:spcPts val="0"/>
              </a:spcBef>
              <a:buNone/>
              <a:defRPr/>
            </a:pPr>
            <a:r>
              <a:rPr lang="ru-RU" sz="1200" dirty="0" smtClean="0">
                <a:latin typeface="Arial" pitchFamily="34" charset="0"/>
                <a:cs typeface="Arial" pitchFamily="34" charset="0"/>
              </a:rPr>
              <a:t>На основании информации, предоставленной исполнительными органами Воронежской области и структурными подразделениями Правительства Воронежской области, департаментом по развитию муниципальных образований сформирован Сводный доклад о результатах мониторинга эффективности деятельности органов местного самоуправления городских округов и муниципальных районов Воронежской области по итогам 2022 года. </a:t>
            </a:r>
          </a:p>
          <a:p>
            <a:pPr marL="0" indent="492782" algn="just">
              <a:lnSpc>
                <a:spcPct val="114000"/>
              </a:lnSpc>
              <a:spcBef>
                <a:spcPts val="0"/>
              </a:spcBef>
              <a:buNone/>
              <a:defRPr/>
            </a:pPr>
            <a:endParaRPr lang="ru-RU" sz="1200" dirty="0" smtClean="0">
              <a:latin typeface="Arial" pitchFamily="34" charset="0"/>
              <a:cs typeface="Arial" pitchFamily="34" charset="0"/>
            </a:endParaRPr>
          </a:p>
          <a:p>
            <a:pPr marL="0" indent="492782" algn="just">
              <a:lnSpc>
                <a:spcPct val="114000"/>
              </a:lnSpc>
              <a:spcBef>
                <a:spcPts val="0"/>
              </a:spcBef>
              <a:buNone/>
              <a:defRPr/>
            </a:pPr>
            <a:endParaRPr lang="ru-RU" sz="1200" dirty="0" smtClean="0">
              <a:latin typeface="Arial" pitchFamily="34" charset="0"/>
              <a:cs typeface="Arial" pitchFamily="34" charset="0"/>
            </a:endParaRPr>
          </a:p>
          <a:p>
            <a:pPr marL="0" indent="492782" algn="just">
              <a:lnSpc>
                <a:spcPct val="114000"/>
              </a:lnSpc>
              <a:spcBef>
                <a:spcPts val="0"/>
              </a:spcBef>
              <a:buNone/>
              <a:defRPr/>
            </a:pPr>
            <a:endParaRPr lang="ru-RU" sz="1200" dirty="0" smtClean="0"/>
          </a:p>
        </p:txBody>
      </p:sp>
      <p:sp>
        <p:nvSpPr>
          <p:cNvPr id="6" name="Номер слайда 5"/>
          <p:cNvSpPr>
            <a:spLocks noGrp="1"/>
          </p:cNvSpPr>
          <p:nvPr>
            <p:ph type="sldNum" sz="quarter" idx="12"/>
          </p:nvPr>
        </p:nvSpPr>
        <p:spPr/>
        <p:txBody>
          <a:bodyPr/>
          <a:lstStyle/>
          <a:p>
            <a:pPr>
              <a:defRPr/>
            </a:pPr>
            <a:fld id="{54AD3D45-A844-4AB9-8524-B0882179B315}" type="slidenum">
              <a:rPr lang="ru-RU" smtClean="0"/>
              <a:pPr>
                <a:defRPr/>
              </a:pPr>
              <a:t>6</a:t>
            </a:fld>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60</a:t>
            </a:fld>
            <a:endParaRPr lang="ru-RU" dirty="0"/>
          </a:p>
        </p:txBody>
      </p:sp>
      <p:sp>
        <p:nvSpPr>
          <p:cNvPr id="7" name="TextBox 6"/>
          <p:cNvSpPr txBox="1"/>
          <p:nvPr/>
        </p:nvSpPr>
        <p:spPr>
          <a:xfrm>
            <a:off x="554846" y="855190"/>
            <a:ext cx="4796768"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многоквартирных домов, расположенных  на земельных участках, в отношении которых  осуществлен </a:t>
            </a:r>
          </a:p>
          <a:p>
            <a:pPr algn="ctr"/>
            <a:r>
              <a:rPr lang="ru-RU" sz="1050" b="1" i="1" dirty="0" smtClean="0">
                <a:latin typeface="Arial" pitchFamily="34" charset="0"/>
                <a:cs typeface="Arial" pitchFamily="34" charset="0"/>
              </a:rPr>
              <a:t>государственный кадастровый учет, %</a:t>
            </a:r>
            <a:endParaRPr lang="ru-RU" sz="1050" b="1" i="1" dirty="0">
              <a:latin typeface="Arial" pitchFamily="34" charset="0"/>
              <a:cs typeface="Arial"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3697639037"/>
              </p:ext>
            </p:extLst>
          </p:nvPr>
        </p:nvGraphicFramePr>
        <p:xfrm>
          <a:off x="699888" y="1502984"/>
          <a:ext cx="4302032" cy="1962009"/>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5339348" y="818418"/>
            <a:ext cx="4999195" cy="267765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 состоянию на конец 2022 года</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доля многоквартирных домов, расположенных на земельных участках, в отношении которых осуществлен государственный кадастровый учет,</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среднем по области составила 95,3 %, что на 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2021 года и на 3,1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2019 года. </a:t>
            </a:r>
          </a:p>
          <a:p>
            <a:pPr indent="457200" algn="just"/>
            <a:r>
              <a:rPr lang="ru-RU" sz="1200" dirty="0">
                <a:latin typeface="Arial" panose="020B0604020202020204" pitchFamily="34" charset="0"/>
                <a:cs typeface="Arial" panose="020B0604020202020204" pitchFamily="34" charset="0"/>
              </a:rPr>
              <a:t>Все земельные участки под многоквартирными домами поставлены на государственный кадастровый учет в 27 муниципальных образованиях, еще в 5 муниципальных образованиях значение показателя превышает 95 %.</a:t>
            </a:r>
          </a:p>
          <a:p>
            <a:pPr indent="457200" algn="just"/>
            <a:r>
              <a:rPr lang="ru-RU" sz="1200" dirty="0" smtClean="0">
                <a:latin typeface="Arial" panose="020B0604020202020204" pitchFamily="34" charset="0"/>
                <a:cs typeface="Arial" panose="020B0604020202020204" pitchFamily="34" charset="0"/>
              </a:rPr>
              <a:t>Недостаточный </a:t>
            </a:r>
            <a:r>
              <a:rPr lang="ru-RU" sz="1200" dirty="0">
                <a:latin typeface="Arial" panose="020B0604020202020204" pitchFamily="34" charset="0"/>
                <a:cs typeface="Arial" panose="020B0604020202020204" pitchFamily="34" charset="0"/>
              </a:rPr>
              <a:t>уровень организации работ по постановке на кадастровый учет земельных участков под многоквартирными жилыми домами выявлен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районе (86,5 %) и городском округе г. Воронеж (85,1 %).</a:t>
            </a:r>
          </a:p>
          <a:p>
            <a:pPr indent="457200" algn="just">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xmlns="" val="377621854"/>
              </p:ext>
            </p:extLst>
          </p:nvPr>
        </p:nvGraphicFramePr>
        <p:xfrm>
          <a:off x="296596" y="3348583"/>
          <a:ext cx="10041947"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321008" y="6149842"/>
            <a:ext cx="10057060" cy="1015663"/>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Для улучшения значений показателя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актуализировать базу данных по многоквартирным домам, расположенным на территориях муниципальных образований;</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активизировать работу с товариществами собственников жилья, управляющими компаниями и собственниками жилых помещений по вопросу формирования земельных участков, занимаемых многоквартирными жилыми домами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007347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61</a:t>
            </a:fld>
            <a:endParaRPr lang="ru-RU" dirty="0"/>
          </a:p>
        </p:txBody>
      </p:sp>
      <p:sp>
        <p:nvSpPr>
          <p:cNvPr id="3" name="TextBox 2"/>
          <p:cNvSpPr txBox="1"/>
          <p:nvPr/>
        </p:nvSpPr>
        <p:spPr>
          <a:xfrm>
            <a:off x="257920" y="868580"/>
            <a:ext cx="4896544" cy="738664"/>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населения, получившего жилые помещения </a:t>
            </a:r>
          </a:p>
          <a:p>
            <a:pPr algn="ctr"/>
            <a:r>
              <a:rPr lang="ru-RU" sz="1050" b="1" i="1" dirty="0" smtClean="0">
                <a:latin typeface="Arial" pitchFamily="34" charset="0"/>
                <a:cs typeface="Arial" pitchFamily="34" charset="0"/>
              </a:rPr>
              <a:t>и улучшившего жилищные условия, в общей </a:t>
            </a:r>
          </a:p>
          <a:p>
            <a:pPr algn="ctr"/>
            <a:r>
              <a:rPr lang="ru-RU" sz="1050" b="1" i="1" dirty="0" smtClean="0">
                <a:latin typeface="Arial" pitchFamily="34" charset="0"/>
                <a:cs typeface="Arial" pitchFamily="34" charset="0"/>
              </a:rPr>
              <a:t>численности населения, состоящего на учете в качестве нуждающегося в жилых помещениях,% </a:t>
            </a:r>
            <a:endParaRPr lang="ru-RU" sz="1050" b="1" i="1" dirty="0">
              <a:latin typeface="Arial" pitchFamily="34" charset="0"/>
              <a:cs typeface="Arial"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1086502279"/>
              </p:ext>
            </p:extLst>
          </p:nvPr>
        </p:nvGraphicFramePr>
        <p:xfrm>
          <a:off x="666180" y="1672915"/>
          <a:ext cx="4032448" cy="2038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xmlns="" val="4236995337"/>
              </p:ext>
            </p:extLst>
          </p:nvPr>
        </p:nvGraphicFramePr>
        <p:xfrm>
          <a:off x="234132" y="3924647"/>
          <a:ext cx="1015312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5130676" y="1237912"/>
            <a:ext cx="5346700" cy="2492990"/>
          </a:xfrm>
          <a:prstGeom prst="rect">
            <a:avLst/>
          </a:prstGeom>
        </p:spPr>
        <p:txBody>
          <a:bodyPr>
            <a:spAutoFit/>
          </a:bodyPr>
          <a:lstStyle/>
          <a:p>
            <a:pPr indent="457200" algn="just"/>
            <a:r>
              <a:rPr lang="ru-RU" sz="1200" b="1" i="1" dirty="0">
                <a:latin typeface="Arial" panose="020B0604020202020204" pitchFamily="34" charset="0"/>
                <a:cs typeface="Arial" panose="020B0604020202020204" pitchFamily="34" charset="0"/>
              </a:rPr>
              <a:t>Доля населения, получившего жилые помещения и улучшившего жилищные условия в отчетном году, в общей численности населения, стоящего на учете в качестве нуждающегося в жилых помещениях,</a:t>
            </a:r>
            <a:r>
              <a:rPr lang="ru-RU" sz="1200" dirty="0">
                <a:latin typeface="Arial" panose="020B0604020202020204" pitchFamily="34" charset="0"/>
                <a:cs typeface="Arial" panose="020B0604020202020204" pitchFamily="34" charset="0"/>
              </a:rPr>
              <a:t> в целом по муниципальным образованиям составила 2,1 %, что на 0,2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2021 года и на 0,8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2019 года.</a:t>
            </a:r>
          </a:p>
          <a:p>
            <a:pPr indent="457200" algn="just"/>
            <a:r>
              <a:rPr lang="ru-RU" sz="1200" dirty="0">
                <a:latin typeface="Arial" panose="020B0604020202020204" pitchFamily="34" charset="0"/>
                <a:cs typeface="Arial" panose="020B0604020202020204" pitchFamily="34" charset="0"/>
              </a:rPr>
              <a:t>Наибольшие значения показателя отмечаются в Бобровском (79,7 %), Аннинском (55,4 %),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(50,5 %), Павловском (47,1 %),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(45,1 %) муниципальных районах.</a:t>
            </a:r>
          </a:p>
          <a:p>
            <a:pPr indent="457200" algn="just"/>
            <a:r>
              <a:rPr lang="ru-RU" sz="1200" dirty="0">
                <a:latin typeface="Arial" panose="020B0604020202020204" pitchFamily="34" charset="0"/>
                <a:cs typeface="Arial" panose="020B0604020202020204" pitchFamily="34" charset="0"/>
              </a:rPr>
              <a:t>Низкие значения показателя – в городском округе г. Воронеж (0,3 %), а также в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(2,0 %), Петропавловском (2,3 %),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(2,5 %) муниципальных районах.  </a:t>
            </a:r>
          </a:p>
          <a:p>
            <a:pPr indent="457200" algn="just">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80581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62</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3673989278"/>
              </p:ext>
            </p:extLst>
          </p:nvPr>
        </p:nvGraphicFramePr>
        <p:xfrm>
          <a:off x="90116" y="1332359"/>
          <a:ext cx="6396206" cy="59858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5908" y="783446"/>
            <a:ext cx="7416824"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Категории граждан, </a:t>
            </a:r>
          </a:p>
          <a:p>
            <a:pPr algn="ctr"/>
            <a:r>
              <a:rPr lang="ru-RU" sz="1050" b="1" i="1" dirty="0" smtClean="0">
                <a:latin typeface="Arial" pitchFamily="34" charset="0"/>
                <a:cs typeface="Arial" pitchFamily="34" charset="0"/>
              </a:rPr>
              <a:t>получивших жилые помещения и улучшивших жилищные условия в 2022 году, %</a:t>
            </a:r>
            <a:endParaRPr lang="ru-RU" sz="1050" b="1" i="1" dirty="0">
              <a:latin typeface="Arial" pitchFamily="34" charset="0"/>
              <a:cs typeface="Arial" pitchFamily="34" charset="0"/>
            </a:endParaRPr>
          </a:p>
        </p:txBody>
      </p:sp>
      <p:sp>
        <p:nvSpPr>
          <p:cNvPr id="5" name="Прямоугольник 4"/>
          <p:cNvSpPr/>
          <p:nvPr/>
        </p:nvSpPr>
        <p:spPr>
          <a:xfrm>
            <a:off x="6714852" y="828303"/>
            <a:ext cx="3672408" cy="6186309"/>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Всего в 2022 году получили жилые помещения и улучшили жилищные условия 1895 человек, что на 11,5 % ниже уровня 2021 года. Из них:</a:t>
            </a:r>
          </a:p>
          <a:p>
            <a:pPr indent="457200" algn="just"/>
            <a:r>
              <a:rPr lang="ru-RU" sz="1200" dirty="0">
                <a:latin typeface="Arial" panose="020B0604020202020204" pitchFamily="34" charset="0"/>
                <a:cs typeface="Arial" panose="020B0604020202020204" pitchFamily="34" charset="0"/>
              </a:rPr>
              <a:t>- 83,2 % граждан - путем участия в реализации мероприятий государственной программы по обеспечению жильем молодых семей;</a:t>
            </a:r>
          </a:p>
          <a:p>
            <a:pPr indent="457200" algn="just"/>
            <a:r>
              <a:rPr lang="ru-RU" sz="1200" dirty="0">
                <a:latin typeface="Arial" panose="020B0604020202020204" pitchFamily="34" charset="0"/>
                <a:cs typeface="Arial" panose="020B0604020202020204" pitchFamily="34" charset="0"/>
              </a:rPr>
              <a:t>- 8,3 % граждан - путем участия в других государственных программах, реализуемых на территории области;</a:t>
            </a:r>
          </a:p>
          <a:p>
            <a:pPr indent="457200" algn="just"/>
            <a:r>
              <a:rPr lang="ru-RU" sz="1200" dirty="0">
                <a:latin typeface="Arial" panose="020B0604020202020204" pitchFamily="34" charset="0"/>
                <a:cs typeface="Arial" panose="020B0604020202020204" pitchFamily="34" charset="0"/>
              </a:rPr>
              <a:t>- 4,1 % граждан (78 человек) получили муниципальное жилье по договорам социального и коммерческого найма (в городских округах г. Воронеж и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а также в 4 муниципальных районах: Бобровском, </a:t>
            </a:r>
            <a:r>
              <a:rPr lang="ru-RU" sz="1200" dirty="0" err="1" smtClean="0">
                <a:latin typeface="Arial" panose="020B0604020202020204" pitchFamily="34" charset="0"/>
                <a:cs typeface="Arial" panose="020B0604020202020204" pitchFamily="34" charset="0"/>
              </a:rPr>
              <a:t>Бутурлиновском</a:t>
            </a:r>
            <a:r>
              <a:rPr lang="ru-RU" sz="1200" dirty="0" smtClean="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Новохопёрском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- 4,4 % граждан – иные категории.</a:t>
            </a:r>
          </a:p>
          <a:p>
            <a:pPr indent="457200" algn="just"/>
            <a:r>
              <a:rPr lang="ru-RU" sz="1200" dirty="0">
                <a:latin typeface="Arial" panose="020B0604020202020204" pitchFamily="34" charset="0"/>
                <a:cs typeface="Arial" panose="020B0604020202020204" pitchFamily="34" charset="0"/>
              </a:rPr>
              <a:t>Общая численность населения, состоящего на учете в качестве нуждающегося в жилых помещениях, остается высокой по причине того, что отсутствуют свободные жилые помещения в муниципальных жилищных фондах, строительство муниципального жилья практически не ведется в связи с недостатком средств в местных бюджетах.</a:t>
            </a:r>
          </a:p>
          <a:p>
            <a:pPr indent="457200" algn="just"/>
            <a:r>
              <a:rPr lang="ru-RU" sz="1200" dirty="0">
                <a:latin typeface="Arial" panose="020B0604020202020204" pitchFamily="34" charset="0"/>
                <a:cs typeface="Arial" panose="020B0604020202020204" pitchFamily="34" charset="0"/>
              </a:rPr>
              <a:t>Выходом из сложившейся ситуации является участие муниципальных образований в государственных программах, которые направлены на обеспечение жильем и улучшение жилищных условий граждан различных категорий</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81520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63</a:t>
            </a:fld>
            <a:endParaRPr lang="ru-RU" dirty="0"/>
          </a:p>
        </p:txBody>
      </p:sp>
      <p:sp>
        <p:nvSpPr>
          <p:cNvPr id="3" name="TextBox 2"/>
          <p:cNvSpPr txBox="1"/>
          <p:nvPr/>
        </p:nvSpPr>
        <p:spPr>
          <a:xfrm>
            <a:off x="810196" y="670220"/>
            <a:ext cx="6157391" cy="276999"/>
          </a:xfrm>
          <a:prstGeom prst="rect">
            <a:avLst/>
          </a:prstGeom>
          <a:noFill/>
        </p:spPr>
        <p:txBody>
          <a:bodyPr wrap="none" rtlCol="0">
            <a:spAutoFit/>
          </a:bodyPr>
          <a:lstStyle/>
          <a:p>
            <a:r>
              <a:rPr lang="ru-RU" sz="1200" b="1" i="1" dirty="0" smtClean="0">
                <a:latin typeface="Arial" pitchFamily="34" charset="0"/>
                <a:cs typeface="Arial" pitchFamily="34" charset="0"/>
              </a:rPr>
              <a:t>ЭНЕРГОСБЕРЕЖЕНИЕ И ПОВЫШЕНИЕ ЭНЕРГЕТИЧЕСКОЙ ЭФФЕКТИВНОСТИ</a:t>
            </a:r>
            <a:endParaRPr lang="ru-RU" sz="1200" b="1" i="1" dirty="0">
              <a:latin typeface="Arial" pitchFamily="34" charset="0"/>
              <a:cs typeface="Arial" pitchFamily="34" charset="0"/>
            </a:endParaRPr>
          </a:p>
        </p:txBody>
      </p:sp>
      <p:sp>
        <p:nvSpPr>
          <p:cNvPr id="4" name="Прямоугольник 3"/>
          <p:cNvSpPr/>
          <p:nvPr/>
        </p:nvSpPr>
        <p:spPr>
          <a:xfrm>
            <a:off x="450156" y="1100014"/>
            <a:ext cx="10026016" cy="5586145"/>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Воронежской области проводится активная работа в сфере повышения энергосбережения и </a:t>
            </a:r>
            <a:r>
              <a:rPr lang="ru-RU" sz="1200" dirty="0" err="1">
                <a:latin typeface="Arial" panose="020B0604020202020204" pitchFamily="34" charset="0"/>
                <a:cs typeface="Arial" panose="020B0604020202020204" pitchFamily="34" charset="0"/>
              </a:rPr>
              <a:t>энергоэффективности</a:t>
            </a:r>
            <a:r>
              <a:rPr lang="ru-RU" sz="1200" dirty="0">
                <a:latin typeface="Arial" panose="020B0604020202020204" pitchFamily="34" charset="0"/>
                <a:cs typeface="Arial" panose="020B0604020202020204" pitchFamily="34" charset="0"/>
              </a:rPr>
              <a:t>. Основная деятельность в этом направлении в 2022 году осуществлялась в рамках мероприятий государственной программы Воронежской области и муниципальных программ, направленных на уменьшение объема используемых энергоресурсов в бюджетной сфере, жилищном фонде и других отраслях экономики. Реализация данных программ способствует снижению потерь в инженерных сетях, а также исключению неэффективного потребления коммунальных ресурсов.</a:t>
            </a:r>
          </a:p>
          <a:p>
            <a:pPr indent="457200" algn="just"/>
            <a:r>
              <a:rPr lang="ru-RU" sz="1200" dirty="0">
                <a:latin typeface="Arial" panose="020B0604020202020204" pitchFamily="34" charset="0"/>
                <a:cs typeface="Arial" panose="020B0604020202020204" pitchFamily="34" charset="0"/>
              </a:rPr>
              <a:t>В 2022 году в рамках государственной программы Воронежской области «</a:t>
            </a:r>
            <a:r>
              <a:rPr lang="ru-RU" sz="1200" dirty="0" err="1">
                <a:latin typeface="Arial" panose="020B0604020202020204" pitchFamily="34" charset="0"/>
                <a:cs typeface="Arial" panose="020B0604020202020204" pitchFamily="34" charset="0"/>
              </a:rPr>
              <a:t>Энергоэффективность</a:t>
            </a:r>
            <a:r>
              <a:rPr lang="ru-RU" sz="1200" dirty="0">
                <a:latin typeface="Arial" panose="020B0604020202020204" pitchFamily="34" charset="0"/>
                <a:cs typeface="Arial" panose="020B0604020202020204" pitchFamily="34" charset="0"/>
              </a:rPr>
              <a:t> и развитие энергетики» в 47 поселениях Воронежской области было установлено почти 10 тыс. новых светодиодных светильников. На эту работу было направлено более 157 млн рублей из областного бюджета. В 2023 году реализация госпрограммы продолжится – в 14 муниципальных районах планируется установить более 3 тыс. новых светодиодных светильников на общую сумму свыше 57 млн рублей.</a:t>
            </a:r>
          </a:p>
          <a:p>
            <a:pPr indent="457200" algn="just"/>
            <a:r>
              <a:rPr lang="ru-RU" sz="1200" dirty="0">
                <a:latin typeface="Arial" panose="020B0604020202020204" pitchFamily="34" charset="0"/>
                <a:cs typeface="Arial" panose="020B0604020202020204" pitchFamily="34" charset="0"/>
              </a:rPr>
              <a:t>Анализ значений показателей в сфере энергосбережения показывает, что в целом по муниципальным образованиям складывается положительная динамика, отражающая комфортность проживания населения в зависимости как от внешних погодных условий, в частности температуры наружного воздуха, так и от качества предоставляемых услуг. Внедрение приборов учета теплоснабжения, горячего и холодного водоснабжения обеспечивает оплату населения только за реально полученные ресурсы.</a:t>
            </a:r>
          </a:p>
          <a:p>
            <a:pPr algn="just"/>
            <a:r>
              <a:rPr lang="ru-RU" sz="1200" b="1"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 </a:t>
            </a:r>
            <a:r>
              <a:rPr lang="ru-RU" dirty="0"/>
              <a:t> </a:t>
            </a:r>
            <a:r>
              <a:rPr lang="ru-RU" sz="1200" dirty="0">
                <a:latin typeface="Arial" panose="020B0604020202020204" pitchFamily="34" charset="0"/>
                <a:cs typeface="Arial" panose="020B0604020202020204" pitchFamily="34" charset="0"/>
              </a:rPr>
              <a:t>В 2022 году </a:t>
            </a:r>
            <a:r>
              <a:rPr lang="ru-RU" sz="1200" b="1" i="1" dirty="0">
                <a:latin typeface="Arial" panose="020B0604020202020204" pitchFamily="34" charset="0"/>
                <a:cs typeface="Arial" panose="020B0604020202020204" pitchFamily="34" charset="0"/>
              </a:rPr>
              <a:t>удельная величина потребления электрической энергии в многоквартирных домах на 1 проживающего</a:t>
            </a:r>
            <a:r>
              <a:rPr lang="ru-RU" sz="1200" dirty="0">
                <a:latin typeface="Arial" panose="020B0604020202020204" pitchFamily="34" charset="0"/>
                <a:cs typeface="Arial" panose="020B0604020202020204" pitchFamily="34" charset="0"/>
              </a:rPr>
              <a:t> в среднем по области составила 684,7 кВт*ч, что незначительно (на 0,2 %) ниже уровня 2021 года и соответствует уровню 2019 года. </a:t>
            </a:r>
          </a:p>
          <a:p>
            <a:pPr indent="457200" algn="just"/>
            <a:r>
              <a:rPr lang="ru-RU" sz="1200" dirty="0">
                <a:latin typeface="Arial" panose="020B0604020202020204" pitchFamily="34" charset="0"/>
                <a:cs typeface="Arial" panose="020B0604020202020204" pitchFamily="34" charset="0"/>
              </a:rPr>
              <a:t>Положительная </a:t>
            </a:r>
            <a:r>
              <a:rPr lang="ru-RU" sz="1200" dirty="0" smtClean="0">
                <a:latin typeface="Arial" panose="020B0604020202020204" pitchFamily="34" charset="0"/>
                <a:cs typeface="Arial" panose="020B0604020202020204" pitchFamily="34" charset="0"/>
              </a:rPr>
              <a:t>динамика отмечается </a:t>
            </a:r>
            <a:r>
              <a:rPr lang="ru-RU" sz="1200" dirty="0">
                <a:latin typeface="Arial" panose="020B0604020202020204" pitchFamily="34" charset="0"/>
                <a:cs typeface="Arial" panose="020B0604020202020204" pitchFamily="34" charset="0"/>
              </a:rPr>
              <a:t>в 21 муниципальном образовании, что свидетельствует о применении населением энергосберегающих приборов и менее энергоемкого оборудования (светодиодных и люминесцентных светильников и др.), а также связана с установкой индивидуальных и общедомовых приборов учета, установкой датчиков движения включения и выключения света в местах общего пользования многоквартирных домов. </a:t>
            </a:r>
          </a:p>
          <a:p>
            <a:pPr indent="457200" algn="just"/>
            <a:r>
              <a:rPr lang="ru-RU" sz="1200" dirty="0">
                <a:latin typeface="Arial" panose="020B0604020202020204" pitchFamily="34" charset="0"/>
                <a:cs typeface="Arial" panose="020B0604020202020204" pitchFamily="34" charset="0"/>
              </a:rPr>
              <a:t>Наибольшее снижение потребления электрической энергии произошло в Кантемировском (на 6,7 %) и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(на 5,6 %) муниципальных районах. Снижение удельной величины потребления электрической энергии в многоквартирных домах связано с проведением в 2022 году </a:t>
            </a:r>
            <a:r>
              <a:rPr lang="ru-RU" sz="1200" dirty="0" err="1">
                <a:latin typeface="Arial" panose="020B0604020202020204" pitchFamily="34" charset="0"/>
                <a:cs typeface="Arial" panose="020B0604020202020204" pitchFamily="34" charset="0"/>
              </a:rPr>
              <a:t>энергоэффективного</a:t>
            </a:r>
            <a:r>
              <a:rPr lang="ru-RU" sz="1200" dirty="0">
                <a:latin typeface="Arial" panose="020B0604020202020204" pitchFamily="34" charset="0"/>
                <a:cs typeface="Arial" panose="020B0604020202020204" pitchFamily="34" charset="0"/>
              </a:rPr>
              <a:t> капремонта в многоквартирных домах, что привело к снижению объемов потребления электрической энергии.  </a:t>
            </a:r>
          </a:p>
          <a:p>
            <a:pPr indent="457200" algn="just"/>
            <a:r>
              <a:rPr lang="ru-RU" sz="1200" dirty="0">
                <a:latin typeface="Arial" panose="020B0604020202020204" pitchFamily="34" charset="0"/>
                <a:cs typeface="Arial" panose="020B0604020202020204" pitchFamily="34" charset="0"/>
              </a:rPr>
              <a:t>Увеличение удельной величины потребления электрической энергии наблюдается в 10 муниципальных образованиях и связано с приобретением и установкой бытовых приборов с большой мощностью потребления (как пример - водонагревательные котлы), устройством теплых полов в квартирах, электрического отопления квартир, повышенным использованием электрической энергии при проведении капитального ремонта в многоквартирных домах.  </a:t>
            </a:r>
          </a:p>
          <a:p>
            <a:pPr indent="4572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4373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64</a:t>
            </a:fld>
            <a:endParaRPr lang="ru-RU" dirty="0"/>
          </a:p>
        </p:txBody>
      </p:sp>
      <p:sp>
        <p:nvSpPr>
          <p:cNvPr id="3" name="Прямоугольник 2"/>
          <p:cNvSpPr/>
          <p:nvPr/>
        </p:nvSpPr>
        <p:spPr>
          <a:xfrm>
            <a:off x="306140" y="396255"/>
            <a:ext cx="10081120" cy="276999"/>
          </a:xfrm>
          <a:prstGeom prst="rect">
            <a:avLst/>
          </a:prstGeom>
        </p:spPr>
        <p:txBody>
          <a:bodyPr wrap="square">
            <a:spAutoFit/>
          </a:bodyPr>
          <a:lstStyle/>
          <a:p>
            <a:pPr indent="450850" algn="just" fontAlgn="base">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p:cNvSpPr/>
          <p:nvPr/>
        </p:nvSpPr>
        <p:spPr>
          <a:xfrm>
            <a:off x="306140" y="2196455"/>
            <a:ext cx="10081120" cy="276999"/>
          </a:xfrm>
          <a:prstGeom prst="rect">
            <a:avLst/>
          </a:prstGeom>
        </p:spPr>
        <p:txBody>
          <a:bodyPr wrap="square">
            <a:spAutoFit/>
          </a:bodyPr>
          <a:lstStyle/>
          <a:p>
            <a:pPr indent="448310" algn="just" fontAlgn="base">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274936" y="4181321"/>
            <a:ext cx="10081120" cy="276999"/>
          </a:xfrm>
          <a:prstGeom prst="rect">
            <a:avLst/>
          </a:prstGeom>
        </p:spPr>
        <p:txBody>
          <a:bodyPr wrap="square">
            <a:spAutoFit/>
          </a:bodyPr>
          <a:lstStyle/>
          <a:p>
            <a:pPr indent="450850" algn="just">
              <a:spcAft>
                <a:spcPts val="0"/>
              </a:spcAft>
            </a:pPr>
            <a:endParaRPr lang="ru-RU" sz="1200" dirty="0" smtClean="0">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378148" y="501241"/>
            <a:ext cx="10009112" cy="6924973"/>
          </a:xfrm>
          <a:prstGeom prst="rect">
            <a:avLst/>
          </a:prstGeom>
        </p:spPr>
        <p:txBody>
          <a:bodyPr wrap="square">
            <a:spAutoFit/>
          </a:bodyPr>
          <a:lstStyle/>
          <a:p>
            <a:pPr indent="457200" algn="just"/>
            <a:r>
              <a:rPr lang="ru-RU" sz="1200" dirty="0" err="1">
                <a:latin typeface="Arial" panose="020B0604020202020204" pitchFamily="34" charset="0"/>
                <a:cs typeface="Arial" panose="020B0604020202020204" pitchFamily="34" charset="0"/>
              </a:rPr>
              <a:t>Среднеобластное</a:t>
            </a:r>
            <a:r>
              <a:rPr lang="ru-RU" sz="1200" dirty="0">
                <a:latin typeface="Arial" panose="020B0604020202020204" pitchFamily="34" charset="0"/>
                <a:cs typeface="Arial" panose="020B0604020202020204" pitchFamily="34" charset="0"/>
              </a:rPr>
              <a:t> значение показателя у</a:t>
            </a:r>
            <a:r>
              <a:rPr lang="ru-RU" sz="1200" b="1" i="1" dirty="0">
                <a:latin typeface="Arial" panose="020B0604020202020204" pitchFamily="34" charset="0"/>
                <a:cs typeface="Arial" panose="020B0604020202020204" pitchFamily="34" charset="0"/>
              </a:rPr>
              <a:t>дельной величины потребления тепловой энергии в многоквартирных домах на 1 м</a:t>
            </a:r>
            <a:r>
              <a:rPr lang="ru-RU" sz="1200" b="1" i="1" baseline="30000" dirty="0">
                <a:latin typeface="Arial" panose="020B0604020202020204" pitchFamily="34" charset="0"/>
                <a:cs typeface="Arial" panose="020B0604020202020204" pitchFamily="34" charset="0"/>
              </a:rPr>
              <a:t>2 </a:t>
            </a:r>
            <a:r>
              <a:rPr lang="ru-RU" sz="1200" b="1" i="1" dirty="0">
                <a:latin typeface="Arial" panose="020B0604020202020204" pitchFamily="34" charset="0"/>
                <a:cs typeface="Arial" panose="020B0604020202020204" pitchFamily="34" charset="0"/>
              </a:rPr>
              <a:t>общей площади </a:t>
            </a:r>
            <a:r>
              <a:rPr lang="ru-RU" sz="1200" dirty="0">
                <a:latin typeface="Arial" panose="020B0604020202020204" pitchFamily="34" charset="0"/>
                <a:cs typeface="Arial" panose="020B0604020202020204" pitchFamily="34" charset="0"/>
              </a:rPr>
              <a:t>в 2022 году</a:t>
            </a:r>
            <a:r>
              <a:rPr lang="ru-RU" sz="1200" b="1" i="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составило 0,14 Гкал, что соответствует уровню </a:t>
            </a:r>
            <a:r>
              <a:rPr lang="ru-RU" sz="1200" dirty="0" smtClean="0">
                <a:latin typeface="Arial" panose="020B0604020202020204" pitchFamily="34" charset="0"/>
                <a:cs typeface="Arial" panose="020B0604020202020204" pitchFamily="34" charset="0"/>
              </a:rPr>
              <a:t>2019 - </a:t>
            </a:r>
            <a:r>
              <a:rPr lang="ru-RU" sz="1200" dirty="0">
                <a:latin typeface="Arial" panose="020B0604020202020204" pitchFamily="34" charset="0"/>
                <a:cs typeface="Arial" panose="020B0604020202020204" pitchFamily="34" charset="0"/>
              </a:rPr>
              <a:t>2021 </a:t>
            </a:r>
            <a:r>
              <a:rPr lang="ru-RU" sz="1200" dirty="0" err="1">
                <a:latin typeface="Arial" panose="020B0604020202020204" pitchFamily="34" charset="0"/>
                <a:cs typeface="Arial" panose="020B0604020202020204" pitchFamily="34" charset="0"/>
              </a:rPr>
              <a:t>г.г</a:t>
            </a:r>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Во всех муниципальных образованиях проводится работа по учету расхода энергоресурса, внедрению энергосберегающих технологий, в частности использованию энергосберегающих труб, что снижает потери тепловой энергии при ее транспортировке потребителю. Кроме того, немаловажным фактором является перевод систем отопления квартир на индивидуальные источники.</a:t>
            </a:r>
          </a:p>
          <a:p>
            <a:pPr indent="457200" algn="just"/>
            <a:r>
              <a:rPr lang="ru-RU" sz="1200" dirty="0">
                <a:latin typeface="Arial" panose="020B0604020202020204" pitchFamily="34" charset="0"/>
                <a:cs typeface="Arial" panose="020B0604020202020204" pitchFamily="34" charset="0"/>
              </a:rPr>
              <a:t>В 8 муниципальных образованиях величина потребления имеет тенденцию к снижению, в 21 – осталась на уровне прошлого года. Рост значений показателя отмечен в 5 муниципальных образованиях, наиболее существенный – в Борисоглебском городском округе,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муниципальных районах и обусловлен в основном необходимостью поддержания нормативного температурного режима в течение отопительного периода.  </a:t>
            </a:r>
          </a:p>
          <a:p>
            <a:pPr indent="457200" algn="just"/>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Анализ показателей </a:t>
            </a:r>
            <a:r>
              <a:rPr lang="ru-RU" sz="1200" b="1" i="1" dirty="0">
                <a:latin typeface="Arial" panose="020B0604020202020204" pitchFamily="34" charset="0"/>
                <a:cs typeface="Arial" panose="020B0604020202020204" pitchFamily="34" charset="0"/>
              </a:rPr>
              <a:t>потребления горячей воды</a:t>
            </a:r>
            <a:r>
              <a:rPr lang="ru-RU" sz="1200" dirty="0">
                <a:latin typeface="Arial" panose="020B0604020202020204" pitchFamily="34" charset="0"/>
                <a:cs typeface="Arial" panose="020B0604020202020204" pitchFamily="34" charset="0"/>
              </a:rPr>
              <a:t> за 2022 год выявил положительную динамику за последние 3 года. </a:t>
            </a:r>
          </a:p>
          <a:p>
            <a:pPr indent="457200" algn="just"/>
            <a:r>
              <a:rPr lang="ru-RU" sz="1200" dirty="0">
                <a:latin typeface="Arial" panose="020B0604020202020204" pitchFamily="34" charset="0"/>
                <a:cs typeface="Arial" panose="020B0604020202020204" pitchFamily="34" charset="0"/>
              </a:rPr>
              <a:t>В среднем по муниципальным образованиям значение </a:t>
            </a:r>
            <a:r>
              <a:rPr lang="ru-RU" sz="1200" b="1" i="1" dirty="0">
                <a:latin typeface="Arial" panose="020B0604020202020204" pitchFamily="34" charset="0"/>
                <a:cs typeface="Arial" panose="020B0604020202020204" pitchFamily="34" charset="0"/>
              </a:rPr>
              <a:t>удельной величины потребления горячей воды</a:t>
            </a:r>
            <a:r>
              <a:rPr lang="ru-RU" sz="1200" dirty="0">
                <a:latin typeface="Arial" panose="020B0604020202020204" pitchFamily="34" charset="0"/>
                <a:cs typeface="Arial" panose="020B0604020202020204" pitchFamily="34" charset="0"/>
              </a:rPr>
              <a:t> в многоквартирных домах на 1 проживающего уменьшилось по отношению к 2021 году на 1 %, к 2019 году – на 3,8 % и составило 20,3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Положительная динамика наблюдается в 10 муниципальных образованиях, что указывает на эффективную работу, проводимую в муниципальных образованиях, как по учету расхода энергоресурса, так и по переводу централизованного горячего водоснабжения на индивидуальное (поквартирное). Наиболее существенная динамика – в Каширском муниципальном районе.</a:t>
            </a:r>
          </a:p>
          <a:p>
            <a:pPr indent="457200" algn="just"/>
            <a:r>
              <a:rPr lang="ru-RU" sz="1200" dirty="0">
                <a:latin typeface="Arial" panose="020B0604020202020204" pitchFamily="34" charset="0"/>
                <a:cs typeface="Arial" panose="020B0604020202020204" pitchFamily="34" charset="0"/>
              </a:rPr>
              <a:t>В 16 муниципальных районах отсутствуют многоквартирные дома, подключенные к горячему водоснабжению.</a:t>
            </a:r>
          </a:p>
          <a:p>
            <a:pPr indent="457200" algn="just"/>
            <a:r>
              <a:rPr lang="ru-RU" sz="1200" dirty="0">
                <a:latin typeface="Arial" panose="020B0604020202020204" pitchFamily="34" charset="0"/>
                <a:cs typeface="Arial" panose="020B0604020202020204" pitchFamily="34" charset="0"/>
              </a:rPr>
              <a:t>Незначительный рост показателя зафиксирован в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районах. </a:t>
            </a:r>
          </a:p>
          <a:p>
            <a:pPr indent="457200" algn="just"/>
            <a:r>
              <a:rPr lang="ru-RU" sz="1200" dirty="0">
                <a:latin typeface="Arial" panose="020B0604020202020204" pitchFamily="34" charset="0"/>
                <a:cs typeface="Arial" panose="020B0604020202020204" pitchFamily="34" charset="0"/>
              </a:rPr>
              <a:t> </a:t>
            </a:r>
          </a:p>
          <a:p>
            <a:pPr indent="457200" algn="just"/>
            <a:r>
              <a:rPr lang="ru-RU" sz="1200" b="1" i="1" dirty="0">
                <a:latin typeface="Arial" panose="020B0604020202020204" pitchFamily="34" charset="0"/>
                <a:cs typeface="Arial" panose="020B0604020202020204" pitchFamily="34" charset="0"/>
              </a:rPr>
              <a:t>Удельная величина потребления холодной воды</a:t>
            </a:r>
            <a:r>
              <a:rPr lang="ru-RU" sz="1200" dirty="0">
                <a:latin typeface="Arial" panose="020B0604020202020204" pitchFamily="34" charset="0"/>
                <a:cs typeface="Arial" panose="020B0604020202020204" pitchFamily="34" charset="0"/>
              </a:rPr>
              <a:t> в многоквартирных домах на 1 проживающего незначительно уменьшилась по отношению к 2021 году (на 0,2 %), по отношению к 2019 году на 1,6 %</a:t>
            </a:r>
            <a:r>
              <a:rPr lang="ru-RU" sz="1200" baseline="30000"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 составила 62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Снижение потребления холодной воды наблюдается в 16 муниципальных образованиях. Наибольшая экономия холодной воды - в Хохольском муниципальном районе. Положительная динамика обусловлена проводимой работой по организации системы учета расхода воды, внедрению энергосберегающих технологий, использованию современных труб, что снижает утечки воды при транспортировке потребителю. </a:t>
            </a:r>
          </a:p>
          <a:p>
            <a:pPr indent="457200" algn="just"/>
            <a:r>
              <a:rPr lang="ru-RU" sz="1200" dirty="0">
                <a:latin typeface="Arial" panose="020B0604020202020204" pitchFamily="34" charset="0"/>
                <a:cs typeface="Arial" panose="020B0604020202020204" pitchFamily="34" charset="0"/>
              </a:rPr>
              <a:t>Рост значений показателя по отношению к прошлому году отмечается в 12 муниципальных образованиях, наиболее существенный - в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Кантемировском и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муниципальных районах. </a:t>
            </a:r>
          </a:p>
          <a:p>
            <a:pPr indent="457200" algn="just"/>
            <a:r>
              <a:rPr lang="ru-RU" sz="1200" dirty="0">
                <a:latin typeface="Arial" panose="020B0604020202020204" pitchFamily="34" charset="0"/>
                <a:cs typeface="Arial" panose="020B0604020202020204" pitchFamily="34" charset="0"/>
              </a:rPr>
              <a:t>Самый высокий расход холодной воды у жителей многоквартирных домов городского округа г. Воронеж (69,9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самый низкий – в Бобровском муниципальном районе (12,1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 </a:t>
            </a:r>
          </a:p>
          <a:p>
            <a:pPr indent="457200" algn="just"/>
            <a:r>
              <a:rPr lang="ru-RU" sz="1200" b="1" i="1" dirty="0">
                <a:latin typeface="Arial" panose="020B0604020202020204" pitchFamily="34" charset="0"/>
                <a:cs typeface="Arial" panose="020B0604020202020204" pitchFamily="34" charset="0"/>
              </a:rPr>
              <a:t>Удельная величина потребления природного газа в многоквартирных домах на 1 проживающего </a:t>
            </a:r>
            <a:r>
              <a:rPr lang="ru-RU" sz="1200" dirty="0">
                <a:latin typeface="Arial" panose="020B0604020202020204" pitchFamily="34" charset="0"/>
                <a:cs typeface="Arial" panose="020B0604020202020204" pitchFamily="34" charset="0"/>
              </a:rPr>
              <a:t>составила 183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что незначительно выше уровня 2021 года (на 0,2 %) и ниже уровня 2019 года (на 0,9 %).</a:t>
            </a:r>
          </a:p>
          <a:p>
            <a:pPr indent="457200" algn="just"/>
            <a:r>
              <a:rPr lang="ru-RU" sz="1200" dirty="0">
                <a:latin typeface="Arial" panose="020B0604020202020204" pitchFamily="34" charset="0"/>
                <a:cs typeface="Arial" panose="020B0604020202020204" pitchFamily="34" charset="0"/>
              </a:rPr>
              <a:t>Положительная динамика отмечена в 14 муниципальных образованиях. Причиной уменьшения потребления природного газа в многоквартирных домах является применение энергосберегающих материалов при строительстве многоквартирных домов (выполнение работ по ремонту крыш, утепление фасадов, замена окон и дверей), установка современных индивидуальных приборов учета, а также замена внутриквартирного газового оборудования. Наиболее существенное снижение произошло в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муниципальном районе и связано с уменьшением численности проживающих в жилом фонде.</a:t>
            </a:r>
          </a:p>
        </p:txBody>
      </p:sp>
    </p:spTree>
    <p:extLst>
      <p:ext uri="{BB962C8B-B14F-4D97-AF65-F5344CB8AC3E}">
        <p14:creationId xmlns:p14="http://schemas.microsoft.com/office/powerpoint/2010/main" xmlns="" val="3579098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65</a:t>
            </a:fld>
            <a:endParaRPr lang="ru-RU" dirty="0"/>
          </a:p>
        </p:txBody>
      </p:sp>
      <p:sp>
        <p:nvSpPr>
          <p:cNvPr id="5" name="Прямоугольник 4"/>
          <p:cNvSpPr/>
          <p:nvPr/>
        </p:nvSpPr>
        <p:spPr>
          <a:xfrm>
            <a:off x="522163" y="684287"/>
            <a:ext cx="9815843" cy="618906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Повышение удельной величины потребления природного газа наблюдается в 11 муниципальных районах и является обоснованным в связи со сложившимся температурным режимом. </a:t>
            </a:r>
          </a:p>
          <a:p>
            <a:pPr indent="457200" algn="just"/>
            <a:r>
              <a:rPr lang="ru-RU" sz="1200" b="1"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7200" algn="just"/>
            <a:r>
              <a:rPr lang="ru-RU" sz="1200" b="1" i="1" dirty="0">
                <a:latin typeface="Arial" panose="020B0604020202020204" pitchFamily="34" charset="0"/>
                <a:cs typeface="Arial" panose="020B0604020202020204" pitchFamily="34" charset="0"/>
              </a:rPr>
              <a:t>Удельная величина потребления электрической энергии муниципальными бюджетными учреждениями на 1 чел. населения </a:t>
            </a:r>
            <a:r>
              <a:rPr lang="ru-RU" sz="1200" dirty="0">
                <a:latin typeface="Arial" panose="020B0604020202020204" pitchFamily="34" charset="0"/>
                <a:cs typeface="Arial" panose="020B0604020202020204" pitchFamily="34" charset="0"/>
              </a:rPr>
              <a:t>в среднем по области составила 44,9 кВт*ч, что соответствует уровню 2021 года и выше уровня 2019 года на 2 %.</a:t>
            </a:r>
          </a:p>
          <a:p>
            <a:pPr indent="457200" algn="just"/>
            <a:r>
              <a:rPr lang="ru-RU" sz="1200" dirty="0">
                <a:latin typeface="Arial" panose="020B0604020202020204" pitchFamily="34" charset="0"/>
                <a:cs typeface="Arial" panose="020B0604020202020204" pitchFamily="34" charset="0"/>
              </a:rPr>
              <a:t>Положительная динамика по отношению к 2021 году отмечена в 11 муниципальных образованиях.</a:t>
            </a:r>
          </a:p>
          <a:p>
            <a:pPr indent="457200" algn="just"/>
            <a:r>
              <a:rPr lang="ru-RU" sz="1200" dirty="0">
                <a:latin typeface="Arial" panose="020B0604020202020204" pitchFamily="34" charset="0"/>
                <a:cs typeface="Arial" panose="020B0604020202020204" pitchFamily="34" charset="0"/>
              </a:rPr>
              <a:t>Снижение удельного потребления электроэнергии в бюджетных учреждениях стало возможным за счет внедрения приборного учета расхода электроэнергии, мероприятий по замене ламп накаливания на энергосберегающие, установки датчиков движения включения и выключения света, проведения работ по замене устаревшего электрического оборудования на </a:t>
            </a:r>
            <a:r>
              <a:rPr lang="ru-RU" sz="1200" dirty="0" err="1">
                <a:latin typeface="Arial" panose="020B0604020202020204" pitchFamily="34" charset="0"/>
                <a:cs typeface="Arial" panose="020B0604020202020204" pitchFamily="34" charset="0"/>
              </a:rPr>
              <a:t>энергоэффективное</a:t>
            </a:r>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Наиболее существенное снижение произошло в Подгоренском муниципальном районе и обусловлено проведением </a:t>
            </a:r>
            <a:r>
              <a:rPr lang="ru-RU" sz="1200" dirty="0" err="1">
                <a:latin typeface="Arial" panose="020B0604020202020204" pitchFamily="34" charset="0"/>
                <a:cs typeface="Arial" panose="020B0604020202020204" pitchFamily="34" charset="0"/>
              </a:rPr>
              <a:t>энергоэффективного</a:t>
            </a:r>
            <a:r>
              <a:rPr lang="ru-RU" sz="1200" dirty="0">
                <a:latin typeface="Arial" panose="020B0604020202020204" pitchFamily="34" charset="0"/>
                <a:cs typeface="Arial" panose="020B0604020202020204" pitchFamily="34" charset="0"/>
              </a:rPr>
              <a:t> текущего и капитального ремонта помещений образовательных и культурно-досуговых учреждений.</a:t>
            </a:r>
          </a:p>
          <a:p>
            <a:pPr indent="457200" algn="just"/>
            <a:r>
              <a:rPr lang="ru-RU" sz="1200" dirty="0">
                <a:latin typeface="Arial" panose="020B0604020202020204" pitchFamily="34" charset="0"/>
                <a:cs typeface="Arial" panose="020B0604020202020204" pitchFamily="34" charset="0"/>
              </a:rPr>
              <a:t>Увеличение потребления электроэнергии в бюджетных учреждениях произошло в 22 муниципальных образованиях и связано с вводом в эксплуатацию учреждений (образовательных и дошкольных учреждений, культурно-досуговых центров и др.), а также проведением ремонтов в муниципальных учреждениях. Наиболее существенное увеличение произошло в Нижнедевицком районе.  	</a:t>
            </a:r>
          </a:p>
          <a:p>
            <a:pPr indent="457200" algn="just"/>
            <a:r>
              <a:rPr lang="ru-RU" sz="1200" b="1" i="1" dirty="0">
                <a:latin typeface="Arial" panose="020B0604020202020204" pitchFamily="34" charset="0"/>
                <a:cs typeface="Arial" panose="020B0604020202020204" pitchFamily="34" charset="0"/>
              </a:rPr>
              <a:t> </a:t>
            </a:r>
            <a:r>
              <a:rPr lang="ru-RU" sz="1200" b="1" i="1" dirty="0" smtClean="0">
                <a:latin typeface="Arial" panose="020B0604020202020204" pitchFamily="34" charset="0"/>
                <a:cs typeface="Arial" panose="020B0604020202020204" pitchFamily="34" charset="0"/>
              </a:rPr>
              <a:t>Удельная </a:t>
            </a:r>
            <a:r>
              <a:rPr lang="ru-RU" sz="1200" b="1" i="1" dirty="0">
                <a:latin typeface="Arial" panose="020B0604020202020204" pitchFamily="34" charset="0"/>
                <a:cs typeface="Arial" panose="020B0604020202020204" pitchFamily="34" charset="0"/>
              </a:rPr>
              <a:t>величина потребления тепловой энергии муниципальными бюджетными учреждениями на 1 м</a:t>
            </a:r>
            <a:r>
              <a:rPr lang="ru-RU" sz="1200" b="1" i="1" baseline="30000" dirty="0">
                <a:latin typeface="Arial" panose="020B0604020202020204" pitchFamily="34" charset="0"/>
                <a:cs typeface="Arial" panose="020B0604020202020204" pitchFamily="34" charset="0"/>
              </a:rPr>
              <a:t>2</a:t>
            </a:r>
            <a:r>
              <a:rPr lang="ru-RU" sz="1200" b="1" i="1" dirty="0">
                <a:latin typeface="Arial" panose="020B0604020202020204" pitchFamily="34" charset="0"/>
                <a:cs typeface="Arial" panose="020B0604020202020204" pitchFamily="34" charset="0"/>
              </a:rPr>
              <a:t> общей площади </a:t>
            </a:r>
            <a:r>
              <a:rPr lang="ru-RU" sz="1200" dirty="0">
                <a:latin typeface="Arial" panose="020B0604020202020204" pitchFamily="34" charset="0"/>
                <a:cs typeface="Arial" panose="020B0604020202020204" pitchFamily="34" charset="0"/>
              </a:rPr>
              <a:t>не изменилась</a:t>
            </a:r>
            <a:r>
              <a:rPr lang="ru-RU" sz="1200" b="1" i="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по отношению к 2019 и 2021 г. г. и составила 0,12 Гкал. В большинстве муниципальных образований значения показателя остались на уровне прошлого года или претерпели незначительные изменения.   </a:t>
            </a:r>
          </a:p>
          <a:p>
            <a:pPr indent="457200" algn="just"/>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Потребление</a:t>
            </a:r>
            <a:r>
              <a:rPr lang="ru-RU" sz="1200" b="1" i="1" dirty="0">
                <a:latin typeface="Arial" panose="020B0604020202020204" pitchFamily="34" charset="0"/>
                <a:cs typeface="Arial" panose="020B0604020202020204" pitchFamily="34" charset="0"/>
              </a:rPr>
              <a:t> муниципальными бюджетными учреждениями горячей воды </a:t>
            </a:r>
            <a:r>
              <a:rPr lang="ru-RU" sz="1200" dirty="0">
                <a:latin typeface="Arial" panose="020B0604020202020204" pitchFamily="34" charset="0"/>
                <a:cs typeface="Arial" panose="020B0604020202020204" pitchFamily="34" charset="0"/>
              </a:rPr>
              <a:t>в расчете на 1 человека населения в 2022 году осталось на уровне 2021 года и составило 0,09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В 19 муниципальных образованиях отсутствуют муниципальные учреждения, подключенные к горячему водоснабжению.</a:t>
            </a:r>
          </a:p>
          <a:p>
            <a:pPr indent="457200" algn="just"/>
            <a:r>
              <a:rPr lang="ru-RU" sz="1200" dirty="0">
                <a:latin typeface="Arial" panose="020B0604020202020204" pitchFamily="34" charset="0"/>
                <a:cs typeface="Arial" panose="020B0604020202020204" pitchFamily="34" charset="0"/>
              </a:rPr>
              <a:t>В 9 муниципальных образованиях показатель остался на уровне прошлого года, в 2-х – произошло снижение потребления горячей воды муниципальными учреждениями и в 4-х зафиксирован рост показателя</a:t>
            </a:r>
            <a:r>
              <a:rPr lang="ru-RU" sz="1200"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Потребление</a:t>
            </a:r>
            <a:r>
              <a:rPr lang="ru-RU" sz="1200" b="1" i="1" dirty="0">
                <a:latin typeface="Arial" panose="020B0604020202020204" pitchFamily="34" charset="0"/>
                <a:cs typeface="Arial" panose="020B0604020202020204" pitchFamily="34" charset="0"/>
              </a:rPr>
              <a:t> холодной воды на 1 человека населения </a:t>
            </a:r>
            <a:r>
              <a:rPr lang="ru-RU" sz="1200" dirty="0">
                <a:latin typeface="Arial" panose="020B0604020202020204" pitchFamily="34" charset="0"/>
                <a:cs typeface="Arial" panose="020B0604020202020204" pitchFamily="34" charset="0"/>
              </a:rPr>
              <a:t>в 2022 году изменилось незначительно: по отношению к 2021 году увеличилось на 1,2 %, к 2019 году уменьшилось на 1,2 % и составило 0,82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a:t>
            </a:r>
          </a:p>
          <a:p>
            <a:pPr indent="457200" algn="just"/>
            <a:r>
              <a:rPr lang="ru-RU" sz="1200" dirty="0">
                <a:latin typeface="Arial" panose="020B0604020202020204" pitchFamily="34" charset="0"/>
                <a:cs typeface="Arial" panose="020B0604020202020204" pitchFamily="34" charset="0"/>
              </a:rPr>
              <a:t>Снижение объема потребленной (израсходованной) холодной воды муниципальными учреждениями наблюдается в 14 муниципальных образованиях. На уровне прошлого года показатель остался в 6 муниципальных образованиях.</a:t>
            </a:r>
          </a:p>
          <a:p>
            <a:pPr indent="457200" algn="just"/>
            <a:r>
              <a:rPr lang="ru-RU" sz="1200" dirty="0">
                <a:latin typeface="Arial" panose="020B0604020202020204" pitchFamily="34" charset="0"/>
                <a:cs typeface="Arial" panose="020B0604020202020204" pitchFamily="34" charset="0"/>
              </a:rPr>
              <a:t>Незначительный рост потребления холодной воды наблюдается в 14 муниципальных образованиях, что большей частью связано с увеличением площади муниципальных учреждений, а также проведением работ по благоустройству территорий.</a:t>
            </a:r>
          </a:p>
          <a:p>
            <a:pPr indent="457200" algn="just"/>
            <a:endParaRPr lang="ru-RU" sz="1200" dirty="0">
              <a:latin typeface="Arial" panose="020B0604020202020204" pitchFamily="34" charset="0"/>
              <a:cs typeface="Arial" panose="020B0604020202020204" pitchFamily="34" charset="0"/>
            </a:endParaRPr>
          </a:p>
          <a:p>
            <a:pPr indent="457200" algn="just">
              <a:lnSpc>
                <a:spcPct val="110000"/>
              </a:lnSpc>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503872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66</a:t>
            </a:fld>
            <a:endParaRPr lang="ru-RU" dirty="0"/>
          </a:p>
        </p:txBody>
      </p:sp>
      <p:sp>
        <p:nvSpPr>
          <p:cNvPr id="4" name="Прямоугольник 3"/>
          <p:cNvSpPr/>
          <p:nvPr/>
        </p:nvSpPr>
        <p:spPr>
          <a:xfrm>
            <a:off x="378148" y="468263"/>
            <a:ext cx="10028728" cy="2123658"/>
          </a:xfrm>
          <a:prstGeom prst="rect">
            <a:avLst/>
          </a:prstGeom>
        </p:spPr>
        <p:txBody>
          <a:bodyPr wrap="square">
            <a:spAutoFit/>
          </a:bodyPr>
          <a:lstStyle/>
          <a:p>
            <a:pPr algn="just"/>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Среднее значение </a:t>
            </a:r>
            <a:r>
              <a:rPr lang="ru-RU" sz="1200" b="1" i="1" dirty="0">
                <a:latin typeface="Arial" panose="020B0604020202020204" pitchFamily="34" charset="0"/>
                <a:cs typeface="Arial" panose="020B0604020202020204" pitchFamily="34" charset="0"/>
              </a:rPr>
              <a:t>удельной величины потребления природного газа муниципальными бюджетными учреждениями на 1 чел. населения </a:t>
            </a:r>
            <a:r>
              <a:rPr lang="ru-RU" sz="1200" dirty="0">
                <a:latin typeface="Arial" panose="020B0604020202020204" pitchFamily="34" charset="0"/>
                <a:cs typeface="Arial" panose="020B0604020202020204" pitchFamily="34" charset="0"/>
              </a:rPr>
              <a:t>по области в 2022 году составило 9,6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что незначительно выше уровня 2021 года (на 1,1 %) и на 6,7 % выше уровня 2019 года.</a:t>
            </a:r>
          </a:p>
          <a:p>
            <a:pPr indent="457200" algn="just"/>
            <a:r>
              <a:rPr lang="ru-RU" sz="1200" dirty="0">
                <a:latin typeface="Arial" panose="020B0604020202020204" pitchFamily="34" charset="0"/>
                <a:cs typeface="Arial" panose="020B0604020202020204" pitchFamily="34" charset="0"/>
              </a:rPr>
              <a:t>Положительная динамика наблюдается в 11 муниципальных районах. Снижение удельного потребления природного газа в бюджетных учреждениях стало возможным за счет внедрения приборного учета </a:t>
            </a:r>
            <a:r>
              <a:rPr lang="ru-RU" sz="1200" dirty="0" smtClean="0">
                <a:latin typeface="Arial" panose="020B0604020202020204" pitchFamily="34" charset="0"/>
                <a:cs typeface="Arial" panose="020B0604020202020204" pitchFamily="34" charset="0"/>
              </a:rPr>
              <a:t>расхода </a:t>
            </a:r>
            <a:r>
              <a:rPr lang="ru-RU" sz="1200" dirty="0">
                <a:latin typeface="Arial" panose="020B0604020202020204" pitchFamily="34" charset="0"/>
                <a:cs typeface="Arial" panose="020B0604020202020204" pitchFamily="34" charset="0"/>
              </a:rPr>
              <a:t>газа, а также проведения различных энергосберегающих мероприятий в рамках реализации муниципальных программ по энергосбережению.</a:t>
            </a:r>
          </a:p>
          <a:p>
            <a:pPr indent="457200" algn="just"/>
            <a:r>
              <a:rPr lang="ru-RU" sz="1200" dirty="0">
                <a:latin typeface="Arial" panose="020B0604020202020204" pitchFamily="34" charset="0"/>
                <a:cs typeface="Arial" panose="020B0604020202020204" pitchFamily="34" charset="0"/>
              </a:rPr>
              <a:t>Увеличение удельной величины потребления природного газа наблюдается в 13 муниципальных образованиях и связано со строительством и вводом в эксплуатацию учреждений (образовательных и дошкольных учреждений, культурно-досуговых центров и др.) с </a:t>
            </a:r>
            <a:r>
              <a:rPr lang="ru-RU" sz="1200" dirty="0" err="1">
                <a:latin typeface="Arial" panose="020B0604020202020204" pitchFamily="34" charset="0"/>
                <a:cs typeface="Arial" panose="020B0604020202020204" pitchFamily="34" charset="0"/>
              </a:rPr>
              <a:t>блочно</a:t>
            </a:r>
            <a:r>
              <a:rPr lang="ru-RU" sz="1200" dirty="0">
                <a:latin typeface="Arial" panose="020B0604020202020204" pitchFamily="34" charset="0"/>
                <a:cs typeface="Arial" panose="020B0604020202020204" pitchFamily="34" charset="0"/>
              </a:rPr>
              <a:t>-модульными котельными для собственных нужд данных учреждений, переходом муниципальных учреждений на отопление природным газом.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470016" y="2700511"/>
            <a:ext cx="9865096" cy="1384995"/>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Основными </a:t>
            </a:r>
            <a:r>
              <a:rPr lang="ru-RU" sz="1200" b="1" i="1" dirty="0">
                <a:latin typeface="Arial" panose="020B0604020202020204" pitchFamily="34" charset="0"/>
                <a:cs typeface="Arial" panose="020B0604020202020204" pitchFamily="34" charset="0"/>
              </a:rPr>
              <a:t>проблемами</a:t>
            </a:r>
            <a:r>
              <a:rPr lang="ru-RU" sz="1200" dirty="0">
                <a:latin typeface="Arial" panose="020B0604020202020204" pitchFamily="34" charset="0"/>
                <a:cs typeface="Arial" panose="020B0604020202020204" pitchFamily="34" charset="0"/>
              </a:rPr>
              <a:t> в сфере энергосбережения и повышения энергетической эффективности по-прежнему являются</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недостаток </a:t>
            </a:r>
            <a:r>
              <a:rPr lang="ru-RU" sz="1200" dirty="0">
                <a:latin typeface="Arial" panose="020B0604020202020204" pitchFamily="34" charset="0"/>
                <a:cs typeface="Arial" panose="020B0604020202020204" pitchFamily="34" charset="0"/>
              </a:rPr>
              <a:t>финансирования муниципальных программ по энергосбережению вследствие дефицита местных бюджетов; </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эксплуатация </a:t>
            </a:r>
            <a:r>
              <a:rPr lang="ru-RU" sz="1200" dirty="0">
                <a:latin typeface="Arial" panose="020B0604020202020204" pitchFamily="34" charset="0"/>
                <a:cs typeface="Arial" panose="020B0604020202020204" pitchFamily="34" charset="0"/>
              </a:rPr>
              <a:t>организациями коммунального комплекса ветхих инженерных сетей и оборудования;</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необходимость </a:t>
            </a:r>
            <a:r>
              <a:rPr lang="ru-RU" sz="1200" dirty="0">
                <a:latin typeface="Arial" panose="020B0604020202020204" pitchFamily="34" charset="0"/>
                <a:cs typeface="Arial" panose="020B0604020202020204" pitchFamily="34" charset="0"/>
              </a:rPr>
              <a:t>актуализации схем теплоснабжения и водоснабжения;</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необходимость </a:t>
            </a:r>
            <a:r>
              <a:rPr lang="ru-RU" sz="1200" dirty="0">
                <a:latin typeface="Arial" panose="020B0604020202020204" pitchFamily="34" charset="0"/>
                <a:cs typeface="Arial" panose="020B0604020202020204" pitchFamily="34" charset="0"/>
              </a:rPr>
              <a:t>повышения качества воды, подаваемой в систему водоснабжения, и доведения сточных вод до нормируемых </a:t>
            </a:r>
            <a:r>
              <a:rPr lang="ru-RU" sz="1200" dirty="0" smtClean="0">
                <a:latin typeface="Arial" panose="020B0604020202020204" pitchFamily="34" charset="0"/>
                <a:cs typeface="Arial" panose="020B0604020202020204" pitchFamily="34" charset="0"/>
              </a:rPr>
              <a:t>показателей</a:t>
            </a:r>
            <a:r>
              <a:rPr lang="ru-RU" sz="1200" dirty="0">
                <a:latin typeface="Arial" panose="020B0604020202020204" pitchFamily="34" charset="0"/>
                <a:cs typeface="Arial" panose="020B0604020202020204" pitchFamily="34" charset="0"/>
              </a:rPr>
              <a:t>.</a:t>
            </a:r>
          </a:p>
        </p:txBody>
      </p:sp>
      <p:sp>
        <p:nvSpPr>
          <p:cNvPr id="6" name="Прямоугольник 5"/>
          <p:cNvSpPr/>
          <p:nvPr/>
        </p:nvSpPr>
        <p:spPr>
          <a:xfrm>
            <a:off x="470924" y="4236161"/>
            <a:ext cx="9865096" cy="267765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повышения эффективности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деятельности в сфере энергосбережения, повышения энергетической эффективности</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органам местного самоуправления муниципальных образований рекомендуется</a:t>
            </a:r>
            <a:r>
              <a:rPr lang="ru-RU" sz="1200" b="1" i="1" dirty="0" smtClean="0">
                <a:latin typeface="Arial" panose="020B0604020202020204" pitchFamily="34" charset="0"/>
                <a:cs typeface="Arial" panose="020B0604020202020204" pitchFamily="34" charset="0"/>
              </a:rPr>
              <a:t>:</a:t>
            </a:r>
          </a:p>
          <a:p>
            <a:pPr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обеспечить финансирование утвержденных муниципальных программ в области энергосбережения как за счет бюджетных ресурсов, так и внебюджетных средств, </a:t>
            </a:r>
            <a:r>
              <a:rPr lang="ru-RU" sz="1200" dirty="0" smtClean="0">
                <a:latin typeface="Arial" panose="020B0604020202020204" pitchFamily="34" charset="0"/>
                <a:cs typeface="Arial" panose="020B0604020202020204" pitchFamily="34" charset="0"/>
              </a:rPr>
              <a:t>а также </a:t>
            </a:r>
            <a:r>
              <a:rPr lang="ru-RU" sz="1200" dirty="0">
                <a:latin typeface="Arial" panose="020B0604020202020204" pitchFamily="34" charset="0"/>
                <a:cs typeface="Arial" panose="020B0604020202020204" pitchFamily="34" charset="0"/>
              </a:rPr>
              <a:t>активизировать деятельность по их реализации;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осуществлять работу по привлечению частных инвесторов в сферу жилищно-коммунального хозяйства;</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внедрять практику реализации </a:t>
            </a:r>
            <a:r>
              <a:rPr lang="ru-RU" sz="1200" dirty="0" err="1">
                <a:latin typeface="Arial" panose="020B0604020202020204" pitchFamily="34" charset="0"/>
                <a:cs typeface="Arial" panose="020B0604020202020204" pitchFamily="34" charset="0"/>
              </a:rPr>
              <a:t>энергосервисных</a:t>
            </a:r>
            <a:r>
              <a:rPr lang="ru-RU" sz="1200" dirty="0">
                <a:latin typeface="Arial" panose="020B0604020202020204" pitchFamily="34" charset="0"/>
                <a:cs typeface="Arial" panose="020B0604020202020204" pitchFamily="34" charset="0"/>
              </a:rPr>
              <a:t> контрактов на объектах бюджетной сферы и при модернизации уличного освещения;</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осуществить разработку проектно-сметной документации на реализацию мероприятий по модернизации теплоэнергетического комплекса и водопроводно-канализационного хозяйства;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создать условия для повышения квалификации и обучения инновационным методам работы специалистов, ответственных за энергосбережение в учреждениях и организациях бюджетной сферы муниципальных образований области;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комплексные мероприятия по выполнению требований законодательства в части оборудования многоквартирных домов общедомовыми приборами учета коммунальных ресурсов</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768901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67</a:t>
            </a:fld>
            <a:endParaRPr lang="ru-RU" dirty="0"/>
          </a:p>
        </p:txBody>
      </p:sp>
      <p:sp>
        <p:nvSpPr>
          <p:cNvPr id="3" name="TextBox 2"/>
          <p:cNvSpPr txBox="1"/>
          <p:nvPr/>
        </p:nvSpPr>
        <p:spPr>
          <a:xfrm>
            <a:off x="810196" y="586662"/>
            <a:ext cx="4086311" cy="276999"/>
          </a:xfrm>
          <a:prstGeom prst="rect">
            <a:avLst/>
          </a:prstGeom>
          <a:noFill/>
        </p:spPr>
        <p:txBody>
          <a:bodyPr wrap="none" rtlCol="0">
            <a:spAutoFit/>
          </a:bodyPr>
          <a:lstStyle/>
          <a:p>
            <a:r>
              <a:rPr lang="ru-RU" sz="1200" b="1" i="1" dirty="0" smtClean="0">
                <a:latin typeface="Arial" pitchFamily="34" charset="0"/>
                <a:cs typeface="Arial" pitchFamily="34" charset="0"/>
              </a:rPr>
              <a:t>ОРГАНИЗАЦИЯ МУНИЦИПАЛЬНОГО УПРАВЛЕНИЯ</a:t>
            </a:r>
            <a:endParaRPr lang="ru-RU" sz="1200" b="1" i="1" dirty="0">
              <a:latin typeface="Arial" pitchFamily="34" charset="0"/>
              <a:cs typeface="Arial" pitchFamily="34" charset="0"/>
            </a:endParaRPr>
          </a:p>
        </p:txBody>
      </p:sp>
      <p:sp>
        <p:nvSpPr>
          <p:cNvPr id="4" name="Прямоугольник 3"/>
          <p:cNvSpPr/>
          <p:nvPr/>
        </p:nvSpPr>
        <p:spPr>
          <a:xfrm>
            <a:off x="330859" y="871309"/>
            <a:ext cx="10081120" cy="1938992"/>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Уровень финансовой самостоятельности муниципального образования и эффективности работы органов местного самоуправления по развитию собственной доходной базы характеризует показатель </a:t>
            </a:r>
            <a:r>
              <a:rPr lang="ru-RU" sz="1200" b="1" i="1" dirty="0">
                <a:latin typeface="Arial" panose="020B0604020202020204" pitchFamily="34" charset="0"/>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2022 году в целом по муниципальным образованиям значение показателя составило </a:t>
            </a:r>
            <a:r>
              <a:rPr lang="ru-RU" sz="1200" dirty="0" smtClean="0">
                <a:latin typeface="Arial" panose="020B0604020202020204" pitchFamily="34" charset="0"/>
                <a:cs typeface="Arial" panose="020B0604020202020204" pitchFamily="34" charset="0"/>
              </a:rPr>
              <a:t>43%, </a:t>
            </a:r>
            <a:r>
              <a:rPr lang="ru-RU" sz="1200" dirty="0">
                <a:latin typeface="Arial" panose="020B0604020202020204" pitchFamily="34" charset="0"/>
                <a:cs typeface="Arial" panose="020B0604020202020204" pitchFamily="34" charset="0"/>
              </a:rPr>
              <a:t>что ниже уровня 2021 года на 6,7 п.п., 2019 года – на 9,0 п.п. Снижение показателя в 2022 году произошло в 3 городских округах и 16 муниципальных районах и связано в основном с увеличением субсидий и дотаций из областного бюджета в общем объеме собственных доходов местных бюджетов. При этом налоговые и неналоговые доходы местных бюджетов также увеличились. Рост налоговых и неналоговых доходов по отношению к 2021 году составил </a:t>
            </a:r>
            <a:r>
              <a:rPr lang="ru-RU" sz="1200" dirty="0" smtClean="0">
                <a:latin typeface="Arial" panose="020B0604020202020204" pitchFamily="34" charset="0"/>
                <a:cs typeface="Arial" panose="020B0604020202020204" pitchFamily="34" charset="0"/>
              </a:rPr>
              <a:t>113,3%.</a:t>
            </a:r>
            <a:endParaRPr lang="ru-RU" sz="1200" dirty="0">
              <a:latin typeface="Arial" panose="020B0604020202020204" pitchFamily="34" charset="0"/>
              <a:cs typeface="Arial" panose="020B0604020202020204" pitchFamily="34" charset="0"/>
            </a:endParaRPr>
          </a:p>
          <a:p>
            <a:pPr indent="457200" algn="just"/>
            <a:endParaRPr lang="ru-RU" sz="1200" dirty="0">
              <a:effectLst/>
              <a:latin typeface="Arial" panose="020B0604020202020204" pitchFamily="34" charset="0"/>
              <a:cs typeface="Arial" panose="020B0604020202020204" pitchFamily="34" charset="0"/>
            </a:endParaRPr>
          </a:p>
        </p:txBody>
      </p:sp>
      <p:sp>
        <p:nvSpPr>
          <p:cNvPr id="5" name="TextBox 4"/>
          <p:cNvSpPr txBox="1"/>
          <p:nvPr/>
        </p:nvSpPr>
        <p:spPr>
          <a:xfrm>
            <a:off x="188188" y="2612491"/>
            <a:ext cx="4248472" cy="400110"/>
          </a:xfrm>
          <a:prstGeom prst="rect">
            <a:avLst/>
          </a:prstGeom>
          <a:noFill/>
        </p:spPr>
        <p:txBody>
          <a:bodyPr wrap="square" rtlCol="0">
            <a:spAutoFit/>
          </a:bodyPr>
          <a:lstStyle/>
          <a:p>
            <a:pPr algn="ctr"/>
            <a:r>
              <a:rPr lang="ru-RU" sz="1000" b="1" i="1" dirty="0" smtClean="0">
                <a:latin typeface="Arial" pitchFamily="34" charset="0"/>
                <a:cs typeface="Arial" pitchFamily="34" charset="0"/>
              </a:rPr>
              <a:t>Налоговые и неналоговые </a:t>
            </a:r>
          </a:p>
          <a:p>
            <a:pPr algn="ctr"/>
            <a:r>
              <a:rPr lang="ru-RU" sz="1000" b="1" i="1" dirty="0" smtClean="0">
                <a:latin typeface="Arial" pitchFamily="34" charset="0"/>
                <a:cs typeface="Arial" pitchFamily="34" charset="0"/>
              </a:rPr>
              <a:t>доходы местных бюджетов</a:t>
            </a:r>
          </a:p>
        </p:txBody>
      </p:sp>
      <p:graphicFrame>
        <p:nvGraphicFramePr>
          <p:cNvPr id="6" name="Диаграмма 5"/>
          <p:cNvGraphicFramePr>
            <a:graphicFrameLocks/>
          </p:cNvGraphicFramePr>
          <p:nvPr>
            <p:extLst/>
          </p:nvPr>
        </p:nvGraphicFramePr>
        <p:xfrm>
          <a:off x="387373" y="3072679"/>
          <a:ext cx="3816424" cy="18927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22164" y="5001676"/>
            <a:ext cx="10459268" cy="400110"/>
          </a:xfrm>
          <a:prstGeom prst="rect">
            <a:avLst/>
          </a:prstGeom>
          <a:noFill/>
        </p:spPr>
        <p:txBody>
          <a:bodyPr wrap="square" rtlCol="0">
            <a:spAutoFit/>
          </a:bodyPr>
          <a:lstStyle/>
          <a:p>
            <a:pPr algn="ctr"/>
            <a:r>
              <a:rPr lang="ru-RU" sz="1000" b="1" i="1" dirty="0" smtClean="0">
                <a:latin typeface="Arial" pitchFamily="34" charset="0"/>
                <a:cs typeface="Arial" pitchFamily="34" charset="0"/>
              </a:rPr>
              <a:t>Доля налоговых и неналоговых доходов местных бюджетов (за исключением поступлений налоговых доходов по дополнительным</a:t>
            </a:r>
          </a:p>
          <a:p>
            <a:pPr algn="ctr"/>
            <a:r>
              <a:rPr lang="ru-RU" sz="1000" b="1" i="1" dirty="0" smtClean="0">
                <a:latin typeface="Arial" pitchFamily="34" charset="0"/>
                <a:cs typeface="Arial" pitchFamily="34" charset="0"/>
              </a:rPr>
              <a:t> нормативам отчислений) в общем объеме собственных доходов бюджетов муниципальных образований  (без учета субвенций), %</a:t>
            </a:r>
            <a:endParaRPr lang="ru-RU" sz="1000" b="1" i="1" dirty="0">
              <a:latin typeface="Arial" pitchFamily="34" charset="0"/>
              <a:cs typeface="Arial" pitchFamily="34" charset="0"/>
            </a:endParaRPr>
          </a:p>
        </p:txBody>
      </p:sp>
      <p:graphicFrame>
        <p:nvGraphicFramePr>
          <p:cNvPr id="8" name="Диаграмма 7"/>
          <p:cNvGraphicFramePr>
            <a:graphicFrameLocks/>
          </p:cNvGraphicFramePr>
          <p:nvPr>
            <p:extLst/>
          </p:nvPr>
        </p:nvGraphicFramePr>
        <p:xfrm>
          <a:off x="102075" y="5300040"/>
          <a:ext cx="10309904" cy="226192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4136385" y="2375477"/>
            <a:ext cx="6275594" cy="2862322"/>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Наибольшую финансовую самостоятельность (значение показателя выше </a:t>
            </a:r>
            <a:r>
              <a:rPr lang="ru-RU" sz="1200" dirty="0" smtClean="0">
                <a:latin typeface="Arial" panose="020B0604020202020204" pitchFamily="34" charset="0"/>
                <a:cs typeface="Arial" panose="020B0604020202020204" pitchFamily="34" charset="0"/>
              </a:rPr>
              <a:t>60%) </a:t>
            </a:r>
            <a:r>
              <a:rPr lang="ru-RU" sz="1200" dirty="0">
                <a:latin typeface="Arial" panose="020B0604020202020204" pitchFamily="34" charset="0"/>
                <a:cs typeface="Arial" panose="020B0604020202020204" pitchFamily="34" charset="0"/>
              </a:rPr>
              <a:t>в 2022 году имели: Рамонский (</a:t>
            </a:r>
            <a:r>
              <a:rPr lang="ru-RU" sz="1200" dirty="0" smtClean="0">
                <a:latin typeface="Arial" panose="020B0604020202020204" pitchFamily="34" charset="0"/>
                <a:cs typeface="Arial" panose="020B0604020202020204" pitchFamily="34" charset="0"/>
              </a:rPr>
              <a:t>78,4%), </a:t>
            </a:r>
            <a:r>
              <a:rPr lang="ru-RU" sz="1200" dirty="0" err="1">
                <a:latin typeface="Arial" panose="020B0604020202020204" pitchFamily="34" charset="0"/>
                <a:cs typeface="Arial" panose="020B0604020202020204" pitchFamily="34" charset="0"/>
              </a:rPr>
              <a:t>Лискинский</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76,6%) </a:t>
            </a:r>
            <a:r>
              <a:rPr lang="ru-RU" sz="1200" dirty="0">
                <a:latin typeface="Arial" panose="020B0604020202020204" pitchFamily="34" charset="0"/>
                <a:cs typeface="Arial" panose="020B0604020202020204" pitchFamily="34" charset="0"/>
              </a:rPr>
              <a:t>и Россошанский (</a:t>
            </a:r>
            <a:r>
              <a:rPr lang="ru-RU" sz="1200" dirty="0" smtClean="0">
                <a:latin typeface="Arial" panose="020B0604020202020204" pitchFamily="34" charset="0"/>
                <a:cs typeface="Arial" panose="020B0604020202020204" pitchFamily="34" charset="0"/>
              </a:rPr>
              <a:t>62,5%) </a:t>
            </a:r>
            <a:r>
              <a:rPr lang="ru-RU" sz="1200" dirty="0">
                <a:latin typeface="Arial" panose="020B0604020202020204" pitchFamily="34" charset="0"/>
                <a:cs typeface="Arial" panose="020B0604020202020204" pitchFamily="34" charset="0"/>
              </a:rPr>
              <a:t>муниципальные районы.</a:t>
            </a:r>
          </a:p>
          <a:p>
            <a:pPr indent="457200" algn="just"/>
            <a:r>
              <a:rPr lang="ru-RU" sz="1200" dirty="0">
                <a:latin typeface="Arial" panose="020B0604020202020204" pitchFamily="34" charset="0"/>
                <a:cs typeface="Arial" panose="020B0604020202020204" pitchFamily="34" charset="0"/>
              </a:rPr>
              <a:t>Наименьшая доля налоговых и неналоговых доходов в общем объеме собственных доходов в 2022 году (ниже </a:t>
            </a:r>
            <a:r>
              <a:rPr lang="ru-RU" sz="1200" dirty="0" smtClean="0">
                <a:latin typeface="Arial" panose="020B0604020202020204" pitchFamily="34" charset="0"/>
                <a:cs typeface="Arial" panose="020B0604020202020204" pitchFamily="34" charset="0"/>
              </a:rPr>
              <a:t>30%) </a:t>
            </a:r>
            <a:r>
              <a:rPr lang="ru-RU" sz="1200" dirty="0">
                <a:latin typeface="Arial" panose="020B0604020202020204" pitchFamily="34" charset="0"/>
                <a:cs typeface="Arial" panose="020B0604020202020204" pitchFamily="34" charset="0"/>
              </a:rPr>
              <a:t>сложилась в </a:t>
            </a:r>
            <a:r>
              <a:rPr lang="ru-RU" sz="1200" dirty="0" smtClean="0">
                <a:latin typeface="Arial" panose="020B0604020202020204" pitchFamily="34" charset="0"/>
                <a:cs typeface="Arial" panose="020B0604020202020204" pitchFamily="34" charset="0"/>
              </a:rPr>
              <a:t>Борисоглебском городском округе (24,9%), а также в </a:t>
            </a:r>
            <a:r>
              <a:rPr lang="ru-RU" sz="1200" dirty="0" err="1" smtClean="0">
                <a:latin typeface="Arial" panose="020B0604020202020204" pitchFamily="34" charset="0"/>
                <a:cs typeface="Arial" panose="020B0604020202020204" pitchFamily="34" charset="0"/>
              </a:rPr>
              <a:t>Репьёвском</a:t>
            </a:r>
            <a:r>
              <a:rPr lang="ru-RU" sz="1200" dirty="0" smtClean="0">
                <a:latin typeface="Arial" panose="020B0604020202020204" pitchFamily="34" charset="0"/>
                <a:cs typeface="Arial" panose="020B0604020202020204" pitchFamily="34" charset="0"/>
              </a:rPr>
              <a:t> (27,1%),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(29,1%) </a:t>
            </a:r>
            <a:r>
              <a:rPr lang="ru-RU" sz="1200" dirty="0">
                <a:latin typeface="Arial" panose="020B0604020202020204" pitchFamily="34" charset="0"/>
                <a:cs typeface="Arial" panose="020B0604020202020204" pitchFamily="34" charset="0"/>
              </a:rPr>
              <a:t>муниципальных районах. Низкое значение показателя в </a:t>
            </a:r>
            <a:r>
              <a:rPr lang="ru-RU" sz="1200" dirty="0" smtClean="0">
                <a:latin typeface="Arial" panose="020B0604020202020204" pitchFamily="34" charset="0"/>
                <a:cs typeface="Arial" panose="020B0604020202020204" pitchFamily="34" charset="0"/>
              </a:rPr>
              <a:t>муниципальных образованиях связано </a:t>
            </a:r>
            <a:r>
              <a:rPr lang="ru-RU" sz="1200" dirty="0">
                <a:latin typeface="Arial" panose="020B0604020202020204" pitchFamily="34" charset="0"/>
                <a:cs typeface="Arial" panose="020B0604020202020204" pitchFamily="34" charset="0"/>
              </a:rPr>
              <a:t>с высокой долей </a:t>
            </a:r>
            <a:r>
              <a:rPr lang="ru-RU" sz="1200" dirty="0" smtClean="0">
                <a:latin typeface="Arial" panose="020B0604020202020204" pitchFamily="34" charset="0"/>
                <a:cs typeface="Arial" panose="020B0604020202020204" pitchFamily="34" charset="0"/>
              </a:rPr>
              <a:t>субсидий, </a:t>
            </a:r>
            <a:r>
              <a:rPr lang="ru-RU" sz="1200" dirty="0">
                <a:latin typeface="Arial" panose="020B0604020202020204" pitchFamily="34" charset="0"/>
                <a:cs typeface="Arial" panose="020B0604020202020204" pitchFamily="34" charset="0"/>
              </a:rPr>
              <a:t>полученных из вышестоящих бюджетов.</a:t>
            </a:r>
          </a:p>
          <a:p>
            <a:pPr indent="457200" algn="just"/>
            <a:r>
              <a:rPr lang="ru-RU" sz="1200" dirty="0">
                <a:latin typeface="Arial" panose="020B0604020202020204" pitchFamily="34" charset="0"/>
                <a:cs typeface="Arial" panose="020B0604020202020204" pitchFamily="34" charset="0"/>
              </a:rPr>
              <a:t>Рост доли налоговых и неналоговых доходов в общем объеме собственных доходов к уровню 2021 года произошел в 15 муниципальных образованиях, наиболее существенный в Бобровском (+23,2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(+12,9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(+12,1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(+11,7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Каширском (+9,8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72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934908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68</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xmlns="" val="3070615044"/>
              </p:ext>
            </p:extLst>
          </p:nvPr>
        </p:nvGraphicFramePr>
        <p:xfrm>
          <a:off x="490226" y="4860751"/>
          <a:ext cx="3168352" cy="183315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3906540" y="3686801"/>
            <a:ext cx="6465961" cy="3600986"/>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В расчете на одного жителя расходы на содержание работников органов местного самоуправления</a:t>
            </a:r>
            <a:r>
              <a:rPr lang="ru-RU" sz="1200" dirty="0">
                <a:latin typeface="Arial" panose="020B0604020202020204" pitchFamily="34" charset="0"/>
                <a:cs typeface="Arial" panose="020B0604020202020204" pitchFamily="34" charset="0"/>
              </a:rPr>
              <a:t> составили 2 288,7 руб. и увеличились по отношению к 2021 году на 305,2 руб. (на </a:t>
            </a:r>
            <a:r>
              <a:rPr lang="ru-RU" sz="1200" dirty="0" smtClean="0">
                <a:latin typeface="Arial" panose="020B0604020202020204" pitchFamily="34" charset="0"/>
                <a:cs typeface="Arial" panose="020B0604020202020204" pitchFamily="34" charset="0"/>
              </a:rPr>
              <a:t>15,4%), </a:t>
            </a:r>
            <a:r>
              <a:rPr lang="ru-RU" sz="1200" dirty="0">
                <a:latin typeface="Arial" panose="020B0604020202020204" pitchFamily="34" charset="0"/>
                <a:cs typeface="Arial" panose="020B0604020202020204" pitchFamily="34" charset="0"/>
              </a:rPr>
              <a:t>к 2019 году – на 476,5 руб. (на </a:t>
            </a:r>
            <a:r>
              <a:rPr lang="ru-RU" sz="1200" dirty="0" smtClean="0">
                <a:latin typeface="Arial" panose="020B0604020202020204" pitchFamily="34" charset="0"/>
                <a:cs typeface="Arial" panose="020B0604020202020204" pitchFamily="34" charset="0"/>
              </a:rPr>
              <a:t>26,3%). </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Рост значения показателя по отношению к 2021 году отмечается во всех городских округах и муниципальных районах, за </a:t>
            </a:r>
            <a:r>
              <a:rPr lang="ru-RU" sz="1200" dirty="0" smtClean="0">
                <a:latin typeface="Arial" panose="020B0604020202020204" pitchFamily="34" charset="0"/>
                <a:cs typeface="Arial" panose="020B0604020202020204" pitchFamily="34" charset="0"/>
              </a:rPr>
              <a:t>исключением </a:t>
            </a:r>
            <a:r>
              <a:rPr lang="ru-RU" sz="1200" dirty="0">
                <a:latin typeface="Arial" panose="020B0604020202020204" pitchFamily="34" charset="0"/>
                <a:cs typeface="Arial" panose="020B0604020202020204" pitchFamily="34" charset="0"/>
              </a:rPr>
              <a:t>Воробьёвского района, в котором произошло </a:t>
            </a:r>
            <a:r>
              <a:rPr lang="ru-RU" sz="1200" dirty="0" smtClean="0">
                <a:latin typeface="Arial" panose="020B0604020202020204" pitchFamily="34" charset="0"/>
                <a:cs typeface="Arial" panose="020B0604020202020204" pitchFamily="34" charset="0"/>
              </a:rPr>
              <a:t>снижение расходов на содержание работников органов местного самоуправления в расчете на одного жителя на 2,3%.</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Наибольший рост показателя произошел в городском округе г. Воронеж (на </a:t>
            </a:r>
            <a:r>
              <a:rPr lang="ru-RU" sz="1200" dirty="0" smtClean="0">
                <a:latin typeface="Arial" panose="020B0604020202020204" pitchFamily="34" charset="0"/>
                <a:cs typeface="Arial" panose="020B0604020202020204" pitchFamily="34" charset="0"/>
              </a:rPr>
              <a:t>25,5%),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(на </a:t>
            </a:r>
            <a:r>
              <a:rPr lang="ru-RU" sz="1200" dirty="0" smtClean="0">
                <a:latin typeface="Arial" panose="020B0604020202020204" pitchFamily="34" charset="0"/>
                <a:cs typeface="Arial" panose="020B0604020202020204" pitchFamily="34" charset="0"/>
              </a:rPr>
              <a:t>27,5%), </a:t>
            </a:r>
            <a:r>
              <a:rPr lang="ru-RU" sz="1200" dirty="0">
                <a:latin typeface="Arial" panose="020B0604020202020204" pitchFamily="34" charset="0"/>
                <a:cs typeface="Arial" panose="020B0604020202020204" pitchFamily="34" charset="0"/>
              </a:rPr>
              <a:t>Каменском (на </a:t>
            </a:r>
            <a:r>
              <a:rPr lang="ru-RU" sz="1200" dirty="0" smtClean="0">
                <a:latin typeface="Arial" panose="020B0604020202020204" pitchFamily="34" charset="0"/>
                <a:cs typeface="Arial" panose="020B0604020202020204" pitchFamily="34" charset="0"/>
              </a:rPr>
              <a:t>22,1%),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(на </a:t>
            </a:r>
            <a:r>
              <a:rPr lang="ru-RU" sz="1200" dirty="0" smtClean="0">
                <a:latin typeface="Arial" panose="020B0604020202020204" pitchFamily="34" charset="0"/>
                <a:cs typeface="Arial" panose="020B0604020202020204" pitchFamily="34" charset="0"/>
              </a:rPr>
              <a:t>18,4%), </a:t>
            </a:r>
            <a:r>
              <a:rPr lang="ru-RU" sz="1200" dirty="0">
                <a:latin typeface="Arial" panose="020B0604020202020204" pitchFamily="34" charset="0"/>
                <a:cs typeface="Arial" panose="020B0604020202020204" pitchFamily="34" charset="0"/>
              </a:rPr>
              <a:t>Грибановском (на </a:t>
            </a:r>
            <a:r>
              <a:rPr lang="ru-RU" sz="1200" dirty="0" smtClean="0">
                <a:latin typeface="Arial" panose="020B0604020202020204" pitchFamily="34" charset="0"/>
                <a:cs typeface="Arial" panose="020B0604020202020204" pitchFamily="34" charset="0"/>
              </a:rPr>
              <a:t>18,1%) </a:t>
            </a:r>
            <a:r>
              <a:rPr lang="ru-RU" sz="1200" dirty="0">
                <a:latin typeface="Arial" panose="020B0604020202020204" pitchFamily="34" charset="0"/>
                <a:cs typeface="Arial" panose="020B0604020202020204" pitchFamily="34" charset="0"/>
              </a:rPr>
              <a:t>муниципальных районах. </a:t>
            </a:r>
          </a:p>
          <a:p>
            <a:pPr indent="457200" algn="just"/>
            <a:r>
              <a:rPr lang="ru-RU" sz="1200" dirty="0">
                <a:latin typeface="Arial" panose="020B0604020202020204" pitchFamily="34" charset="0"/>
                <a:cs typeface="Arial" panose="020B0604020202020204" pitchFamily="34" charset="0"/>
              </a:rPr>
              <a:t>Наименьший уровень расходов на содержание работников органов местного самоуправления в расчете на одного жителя приходится на Россошанский муниципальный район (</a:t>
            </a:r>
            <a:r>
              <a:rPr lang="ru-RU" sz="1200" dirty="0" smtClean="0">
                <a:latin typeface="Arial" panose="020B0604020202020204" pitchFamily="34" charset="0"/>
                <a:cs typeface="Arial" panose="020B0604020202020204" pitchFamily="34" charset="0"/>
              </a:rPr>
              <a:t>1 477,1 </a:t>
            </a:r>
            <a:r>
              <a:rPr lang="ru-RU" sz="1200" dirty="0">
                <a:latin typeface="Arial" panose="020B0604020202020204" pitchFamily="34" charset="0"/>
                <a:cs typeface="Arial" panose="020B0604020202020204" pitchFamily="34" charset="0"/>
              </a:rPr>
              <a:t>руб</a:t>
            </a:r>
            <a:r>
              <a:rPr lang="ru-RU" sz="1200" dirty="0" smtClean="0">
                <a:latin typeface="Arial" panose="020B0604020202020204" pitchFamily="34" charset="0"/>
                <a:cs typeface="Arial" panose="020B0604020202020204" pitchFamily="34" charset="0"/>
              </a:rPr>
              <a:t>.), Борисоглебский городской округ (1 517,8 </a:t>
            </a:r>
            <a:r>
              <a:rPr lang="ru-RU" sz="1200" dirty="0">
                <a:latin typeface="Arial" panose="020B0604020202020204" pitchFamily="34" charset="0"/>
                <a:cs typeface="Arial" panose="020B0604020202020204" pitchFamily="34" charset="0"/>
              </a:rPr>
              <a:t>руб.).и </a:t>
            </a:r>
            <a:r>
              <a:rPr lang="ru-RU" sz="1200" dirty="0" smtClean="0">
                <a:latin typeface="Arial" panose="020B0604020202020204" pitchFamily="34" charset="0"/>
                <a:cs typeface="Arial" panose="020B0604020202020204" pitchFamily="34" charset="0"/>
              </a:rPr>
              <a:t>городской округ </a:t>
            </a:r>
            <a:r>
              <a:rPr lang="ru-RU" sz="1200" dirty="0">
                <a:latin typeface="Arial" panose="020B0604020202020204" pitchFamily="34" charset="0"/>
                <a:cs typeface="Arial" panose="020B0604020202020204" pitchFamily="34" charset="0"/>
              </a:rPr>
              <a:t>г. Воронеж (</a:t>
            </a:r>
            <a:r>
              <a:rPr lang="ru-RU" sz="1200" dirty="0" smtClean="0">
                <a:latin typeface="Arial" panose="020B0604020202020204" pitchFamily="34" charset="0"/>
                <a:cs typeface="Arial" panose="020B0604020202020204" pitchFamily="34" charset="0"/>
              </a:rPr>
              <a:t>1 811,0 </a:t>
            </a:r>
            <a:r>
              <a:rPr lang="ru-RU" sz="1200" dirty="0">
                <a:latin typeface="Arial" panose="020B0604020202020204" pitchFamily="34" charset="0"/>
                <a:cs typeface="Arial" panose="020B0604020202020204" pitchFamily="34" charset="0"/>
              </a:rPr>
              <a:t>руб</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Наиболее высокий уровень расходов на одного жителя отмечен в Петропавловском (</a:t>
            </a:r>
            <a:r>
              <a:rPr lang="ru-RU" sz="1200" dirty="0" smtClean="0">
                <a:latin typeface="Arial" panose="020B0604020202020204" pitchFamily="34" charset="0"/>
                <a:cs typeface="Arial" panose="020B0604020202020204" pitchFamily="34" charset="0"/>
              </a:rPr>
              <a:t>4 676,0 </a:t>
            </a:r>
            <a:r>
              <a:rPr lang="ru-RU" sz="1200" dirty="0">
                <a:latin typeface="Arial" panose="020B0604020202020204" pitchFamily="34" charset="0"/>
                <a:cs typeface="Arial" panose="020B0604020202020204" pitchFamily="34" charset="0"/>
              </a:rPr>
              <a:t>руб.),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4 430,4 </a:t>
            </a:r>
            <a:r>
              <a:rPr lang="ru-RU" sz="1200" dirty="0">
                <a:latin typeface="Arial" panose="020B0604020202020204" pitchFamily="34" charset="0"/>
                <a:cs typeface="Arial" panose="020B0604020202020204" pitchFamily="34" charset="0"/>
              </a:rPr>
              <a:t>руб.), Нижнедевицком (</a:t>
            </a:r>
            <a:r>
              <a:rPr lang="ru-RU" sz="1200" dirty="0" smtClean="0">
                <a:latin typeface="Arial" panose="020B0604020202020204" pitchFamily="34" charset="0"/>
                <a:cs typeface="Arial" panose="020B0604020202020204" pitchFamily="34" charset="0"/>
              </a:rPr>
              <a:t>4 208,6 </a:t>
            </a:r>
            <a:r>
              <a:rPr lang="ru-RU" sz="1200" dirty="0">
                <a:latin typeface="Arial" panose="020B0604020202020204" pitchFamily="34" charset="0"/>
                <a:cs typeface="Arial" panose="020B0604020202020204" pitchFamily="34" charset="0"/>
              </a:rPr>
              <a:t>руб.),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4 106,5 </a:t>
            </a:r>
            <a:r>
              <a:rPr lang="ru-RU" sz="1200" dirty="0">
                <a:latin typeface="Arial" panose="020B0604020202020204" pitchFamily="34" charset="0"/>
                <a:cs typeface="Arial" panose="020B0604020202020204" pitchFamily="34" charset="0"/>
              </a:rPr>
              <a:t>руб.) муниципальных районах, что связано с низкой численностью населения и высокой численностью работников органов местного самоуправления на 1 тыс. жителей</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259362" y="3173974"/>
            <a:ext cx="10239202" cy="498598"/>
          </a:xfrm>
          <a:prstGeom prst="rect">
            <a:avLst/>
          </a:prstGeom>
        </p:spPr>
        <p:txBody>
          <a:bodyPr wrap="square">
            <a:spAutoFit/>
          </a:bodyPr>
          <a:lstStyle/>
          <a:p>
            <a:pPr indent="457200" algn="just" fontAlgn="base">
              <a:lnSpc>
                <a:spcPct val="110000"/>
              </a:lnSpc>
            </a:pPr>
            <a:r>
              <a:rPr lang="ru-RU" sz="1200" dirty="0">
                <a:latin typeface="Arial" panose="020B0604020202020204" pitchFamily="34" charset="0"/>
                <a:cs typeface="Arial" panose="020B0604020202020204" pitchFamily="34" charset="0"/>
              </a:rPr>
              <a:t>В 2022 году </a:t>
            </a:r>
            <a:r>
              <a:rPr lang="ru-RU" sz="1200" b="1" i="1" dirty="0">
                <a:latin typeface="Arial" panose="020B0604020202020204" pitchFamily="34" charset="0"/>
                <a:cs typeface="Arial" panose="020B0604020202020204" pitchFamily="34" charset="0"/>
              </a:rPr>
              <a:t>расходы бюджетов муниципальных образований на содержание работников органов местного самоуправления</a:t>
            </a:r>
            <a:r>
              <a:rPr lang="ru-RU" sz="1200" dirty="0">
                <a:latin typeface="Arial" panose="020B0604020202020204" pitchFamily="34" charset="0"/>
                <a:cs typeface="Arial" panose="020B0604020202020204" pitchFamily="34" charset="0"/>
              </a:rPr>
              <a:t> составили 5 250,2 млн рублей и относительно предыдущего года увеличились на </a:t>
            </a:r>
            <a:r>
              <a:rPr lang="ru-RU" sz="1200" dirty="0" smtClean="0">
                <a:latin typeface="Arial" panose="020B0604020202020204" pitchFamily="34" charset="0"/>
                <a:cs typeface="Arial" panose="020B0604020202020204" pitchFamily="34" charset="0"/>
              </a:rPr>
              <a:t>15,3% </a:t>
            </a:r>
            <a:r>
              <a:rPr lang="ru-RU" sz="1200" dirty="0">
                <a:latin typeface="Arial" panose="020B0604020202020204" pitchFamily="34" charset="0"/>
                <a:cs typeface="Arial" panose="020B0604020202020204" pitchFamily="34" charset="0"/>
              </a:rPr>
              <a:t>или на 694,8 млн рублей. </a:t>
            </a: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 name="Прямоугольник 7"/>
          <p:cNvSpPr/>
          <p:nvPr/>
        </p:nvSpPr>
        <p:spPr>
          <a:xfrm>
            <a:off x="301905" y="1277458"/>
            <a:ext cx="10081120" cy="175432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Основными задачами органов местного самоуправления</a:t>
            </a:r>
            <a:r>
              <a:rPr lang="ru-RU" sz="1200" dirty="0">
                <a:latin typeface="Arial" panose="020B0604020202020204" pitchFamily="34" charset="0"/>
                <a:cs typeface="Arial" panose="020B0604020202020204" pitchFamily="34" charset="0"/>
              </a:rPr>
              <a:t> по увеличению собственной доходной базы местных бюджетов являются</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повышение эффективности использования земли и имущества на территории каждого муниципального образования, в том числе за счет проведения инвентаризации муниципальной собственности, сдачи в аренду неиспользуемого </a:t>
            </a:r>
            <a:r>
              <a:rPr lang="ru-RU" sz="1200" dirty="0" smtClean="0">
                <a:latin typeface="Arial" panose="020B0604020202020204" pitchFamily="34" charset="0"/>
                <a:cs typeface="Arial" panose="020B0604020202020204" pitchFamily="34" charset="0"/>
              </a:rPr>
              <a:t>имущества и увеличения ставок арендной платы;  </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установление экономически обоснованных ставок налога на имущество физических </a:t>
            </a:r>
            <a:r>
              <a:rPr lang="ru-RU" sz="1200" dirty="0" smtClean="0">
                <a:latin typeface="Arial" panose="020B0604020202020204" pitchFamily="34" charset="0"/>
                <a:cs typeface="Arial" panose="020B0604020202020204" pitchFamily="34" charset="0"/>
              </a:rPr>
              <a:t>лиц и </a:t>
            </a:r>
            <a:r>
              <a:rPr lang="ru-RU" sz="1200" dirty="0">
                <a:latin typeface="Arial" panose="020B0604020202020204" pitchFamily="34" charset="0"/>
                <a:cs typeface="Arial" panose="020B0604020202020204" pitchFamily="34" charset="0"/>
              </a:rPr>
              <a:t>земельного </a:t>
            </a:r>
            <a:r>
              <a:rPr lang="ru-RU" sz="1200" dirty="0" smtClean="0">
                <a:latin typeface="Arial" panose="020B0604020202020204" pitchFamily="34" charset="0"/>
                <a:cs typeface="Arial" panose="020B0604020202020204" pitchFamily="34" charset="0"/>
              </a:rPr>
              <a:t>налога;</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проведение </a:t>
            </a:r>
            <a:r>
              <a:rPr lang="ru-RU" sz="1200" dirty="0">
                <a:latin typeface="Arial" panose="020B0604020202020204" pitchFamily="34" charset="0"/>
                <a:cs typeface="Arial" panose="020B0604020202020204" pitchFamily="34" charset="0"/>
              </a:rPr>
              <a:t>работы по легализации заработной платы работников малого и среднего бизнеса;</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принятие мер по постановке на налоговый учет неучтенных объектов налогообложения</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cs typeface="Arial" panose="020B0604020202020204" pitchFamily="34" charset="0"/>
            </a:endParaRPr>
          </a:p>
        </p:txBody>
      </p:sp>
      <p:sp>
        <p:nvSpPr>
          <p:cNvPr id="4" name="TextBox 3"/>
          <p:cNvSpPr txBox="1"/>
          <p:nvPr/>
        </p:nvSpPr>
        <p:spPr>
          <a:xfrm>
            <a:off x="406314" y="3914432"/>
            <a:ext cx="3376245" cy="707886"/>
          </a:xfrm>
          <a:prstGeom prst="rect">
            <a:avLst/>
          </a:prstGeom>
          <a:noFill/>
        </p:spPr>
        <p:txBody>
          <a:bodyPr wrap="none" rtlCol="0">
            <a:spAutoFit/>
          </a:bodyPr>
          <a:lstStyle/>
          <a:p>
            <a:pPr algn="ctr"/>
            <a:r>
              <a:rPr lang="ru-RU" sz="1000" b="1" i="1" dirty="0" smtClean="0">
                <a:latin typeface="Arial" pitchFamily="34" charset="0"/>
                <a:cs typeface="Arial" pitchFamily="34" charset="0"/>
              </a:rPr>
              <a:t>Объем расходов бюджетов </a:t>
            </a:r>
          </a:p>
          <a:p>
            <a:pPr algn="ctr"/>
            <a:r>
              <a:rPr lang="ru-RU" sz="1000" b="1" i="1" dirty="0" smtClean="0">
                <a:latin typeface="Arial" pitchFamily="34" charset="0"/>
                <a:cs typeface="Arial" pitchFamily="34" charset="0"/>
              </a:rPr>
              <a:t>муниципальных образований на содержание </a:t>
            </a:r>
          </a:p>
          <a:p>
            <a:pPr algn="ctr"/>
            <a:r>
              <a:rPr lang="ru-RU" sz="1000" b="1" i="1" dirty="0" smtClean="0">
                <a:latin typeface="Arial" pitchFamily="34" charset="0"/>
                <a:cs typeface="Arial" pitchFamily="34" charset="0"/>
              </a:rPr>
              <a:t>работников органов местного самоуправления </a:t>
            </a:r>
          </a:p>
          <a:p>
            <a:pPr algn="ctr"/>
            <a:r>
              <a:rPr lang="ru-RU" sz="1000" b="1" i="1" dirty="0" smtClean="0">
                <a:latin typeface="Arial" pitchFamily="34" charset="0"/>
                <a:cs typeface="Arial" pitchFamily="34" charset="0"/>
              </a:rPr>
              <a:t>в расчете на 1 жителя, рублей</a:t>
            </a:r>
            <a:endParaRPr lang="ru-RU" sz="1000" b="1" i="1" dirty="0">
              <a:latin typeface="Arial" pitchFamily="34" charset="0"/>
              <a:cs typeface="Arial" pitchFamily="34" charset="0"/>
            </a:endParaRPr>
          </a:p>
        </p:txBody>
      </p:sp>
      <p:sp>
        <p:nvSpPr>
          <p:cNvPr id="13" name="Прямоугольник 12"/>
          <p:cNvSpPr/>
          <p:nvPr/>
        </p:nvSpPr>
        <p:spPr>
          <a:xfrm>
            <a:off x="336641" y="591498"/>
            <a:ext cx="10084645" cy="833754"/>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остальных муниципальных образованиях отмечается снижение показателя. Наибольшее снижение произошло в городских округах: г. Воронеж (-17,1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Борисоглебском (-16,2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а также Аннинском (-24,9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(-21,9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(-11,7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7200" algn="just">
              <a:lnSpc>
                <a:spcPct val="110000"/>
              </a:lnSpc>
            </a:pPr>
            <a:endParaRPr lang="ru-RU"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380248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69</a:t>
            </a:fld>
            <a:endParaRPr lang="ru-RU" dirty="0"/>
          </a:p>
        </p:txBody>
      </p:sp>
      <p:sp>
        <p:nvSpPr>
          <p:cNvPr id="3" name="Прямоугольник 2"/>
          <p:cNvSpPr/>
          <p:nvPr/>
        </p:nvSpPr>
        <p:spPr>
          <a:xfrm>
            <a:off x="436751" y="3209604"/>
            <a:ext cx="9983520" cy="156966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При этом расходы на оплату труда выборных должностных лиц местного самоуправления, осуществляющих свои полномочия на постоянной основе, и муниципальных служащих в 2022 году </a:t>
            </a:r>
            <a:r>
              <a:rPr lang="ru-RU" sz="1200" dirty="0" smtClean="0">
                <a:latin typeface="Arial" panose="020B0604020202020204" pitchFamily="34" charset="0"/>
                <a:cs typeface="Arial" panose="020B0604020202020204" pitchFamily="34" charset="0"/>
              </a:rPr>
              <a:t>в большинстве муниципальных </a:t>
            </a:r>
            <a:r>
              <a:rPr lang="ru-RU" sz="1200" dirty="0">
                <a:latin typeface="Arial" panose="020B0604020202020204" pitchFamily="34" charset="0"/>
                <a:cs typeface="Arial" panose="020B0604020202020204" pitchFamily="34" charset="0"/>
              </a:rPr>
              <a:t>образованиях исполнены в пределах нормативов, рассчитанных департаментом финансов Воронежской области в соответствии с методикой, утвержденной постановлением администрации Воронежской области от 28.03.2008 № 235 «Об утверждении нормативов формирования расходов на оплату труда (с начислениями) депутатов, выборных должностных лиц местного самоуправления, осуществляющих свои полномочия на постоянной основе, муниципальных служащих в органах местного самоуправления в Воронежской области</a:t>
            </a:r>
            <a:r>
              <a:rPr lang="ru-RU" sz="1200" dirty="0" smtClean="0">
                <a:latin typeface="Arial" panose="020B0604020202020204" pitchFamily="34" charset="0"/>
                <a:cs typeface="Arial" panose="020B0604020202020204" pitchFamily="34" charset="0"/>
              </a:rPr>
              <a:t>». </a:t>
            </a:r>
          </a:p>
          <a:p>
            <a:pPr indent="457200" algn="just"/>
            <a:r>
              <a:rPr lang="ru-RU" sz="1200" dirty="0" smtClean="0">
                <a:latin typeface="Arial" panose="020B0604020202020204" pitchFamily="34" charset="0"/>
                <a:cs typeface="Arial" panose="020B0604020202020204" pitchFamily="34" charset="0"/>
              </a:rPr>
              <a:t>Вместе с тем, имеется превышение норматива в городском округе город Воронеж, </a:t>
            </a:r>
            <a:r>
              <a:rPr lang="ru-RU" sz="1200" dirty="0" err="1" smtClean="0">
                <a:latin typeface="Arial" panose="020B0604020202020204" pitchFamily="34" charset="0"/>
                <a:cs typeface="Arial" panose="020B0604020202020204" pitchFamily="34" charset="0"/>
              </a:rPr>
              <a:t>Лискинском</a:t>
            </a:r>
            <a:r>
              <a:rPr lang="ru-RU" sz="1200" dirty="0" smtClean="0">
                <a:latin typeface="Arial" panose="020B0604020202020204" pitchFamily="34" charset="0"/>
                <a:cs typeface="Arial" panose="020B0604020202020204" pitchFamily="34" charset="0"/>
              </a:rPr>
              <a:t> и </a:t>
            </a:r>
            <a:r>
              <a:rPr lang="ru-RU" sz="1200" dirty="0" err="1" smtClean="0">
                <a:latin typeface="Arial" panose="020B0604020202020204" pitchFamily="34" charset="0"/>
                <a:cs typeface="Arial" panose="020B0604020202020204" pitchFamily="34" charset="0"/>
              </a:rPr>
              <a:t>Рамонском</a:t>
            </a:r>
            <a:r>
              <a:rPr lang="ru-RU" sz="1200" dirty="0" smtClean="0">
                <a:latin typeface="Arial" panose="020B0604020202020204" pitchFamily="34" charset="0"/>
                <a:cs typeface="Arial" panose="020B0604020202020204" pitchFamily="34" charset="0"/>
              </a:rPr>
              <a:t> муниципальных районах. Наибольшее превышение норматива - в городском округе город Воронеж – 978,8 млн рублей или в 1,8 раза.</a:t>
            </a:r>
            <a:endParaRPr lang="ru-RU" sz="1200" dirty="0">
              <a:latin typeface="Arial" panose="020B0604020202020204" pitchFamily="34" charset="0"/>
              <a:cs typeface="Arial" panose="020B0604020202020204" pitchFamily="34" charset="0"/>
            </a:endParaRPr>
          </a:p>
        </p:txBody>
      </p:sp>
      <p:sp>
        <p:nvSpPr>
          <p:cNvPr id="4" name="Прямоугольник 3"/>
          <p:cNvSpPr/>
          <p:nvPr/>
        </p:nvSpPr>
        <p:spPr>
          <a:xfrm>
            <a:off x="450156" y="4932759"/>
            <a:ext cx="9947425" cy="830997"/>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226800" algn="just" fontAlgn="base">
              <a:buFont typeface="Wingdings" panose="05000000000000000000" pitchFamily="2" charset="2"/>
              <a:buChar char="Ø"/>
              <a:tabLst>
                <a:tab pos="457200" algn="l"/>
              </a:tabLst>
            </a:pP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dirty="0">
                <a:latin typeface="Arial" panose="020B0604020202020204" pitchFamily="34" charset="0"/>
                <a:cs typeface="Arial" panose="020B0604020202020204" pitchFamily="34" charset="0"/>
              </a:rPr>
              <a:t> принять меры к оптимизации расходов на содержание органов местного самоуправления, соблюдать установленные нормативы формирования расходов на оплату труда (с начислениями) депутатов, выборных должностных лиц местного самоуправления, осуществляющих свои полномочия на постоянной основе, муниципальных служащих</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450156" y="5868863"/>
            <a:ext cx="9933926" cy="804323"/>
          </a:xfrm>
          <a:prstGeom prst="rect">
            <a:avLst/>
          </a:prstGeom>
        </p:spPr>
        <p:txBody>
          <a:bodyPr wrap="square">
            <a:spAutoFit/>
          </a:bodyPr>
          <a:lstStyle/>
          <a:p>
            <a:pPr indent="457200" algn="just" eaLnBrk="0" hangingPunct="0">
              <a:lnSpc>
                <a:spcPct val="110000"/>
              </a:lnSpc>
              <a:spcAft>
                <a:spcPts val="800"/>
              </a:spcAft>
              <a:tabLst>
                <a:tab pos="228600" algn="l"/>
              </a:tabLst>
            </a:pPr>
            <a:r>
              <a:rPr lang="ru-RU" sz="1200" dirty="0">
                <a:latin typeface="Arial" panose="020B0604020202020204" pitchFamily="34" charset="0"/>
                <a:cs typeface="Arial" panose="020B0604020202020204" pitchFamily="34" charset="0"/>
              </a:rPr>
              <a:t>В отчетном периоде с 2019 по 2022 год </a:t>
            </a:r>
            <a:r>
              <a:rPr lang="ru-RU" sz="1200" b="1" i="1" dirty="0">
                <a:latin typeface="Arial" panose="020B0604020202020204" pitchFamily="34" charset="0"/>
                <a:cs typeface="Arial" panose="020B0604020202020204" pitchFamily="34" charset="0"/>
              </a:rPr>
              <a:t>кредиторская задолженность по оплате труда (включая начисления на оплату труда) муниципальных учреждений</a:t>
            </a:r>
            <a:r>
              <a:rPr lang="ru-RU" sz="1200" dirty="0">
                <a:latin typeface="Arial" panose="020B0604020202020204" pitchFamily="34" charset="0"/>
                <a:cs typeface="Arial" panose="020B0604020202020204" pitchFamily="34" charset="0"/>
              </a:rPr>
              <a:t> во всех городских округах и муниципальных районах Воронежской области отсутствовала. </a:t>
            </a:r>
          </a:p>
          <a:p>
            <a:pPr indent="457200" algn="just" eaLnBrk="0" hangingPunct="0">
              <a:lnSpc>
                <a:spcPct val="110000"/>
              </a:lnSpc>
              <a:spcAft>
                <a:spcPts val="800"/>
              </a:spcAft>
              <a:tabLst>
                <a:tab pos="228600" algn="l"/>
              </a:tabLs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Прямоугольник 5"/>
          <p:cNvSpPr/>
          <p:nvPr/>
        </p:nvSpPr>
        <p:spPr>
          <a:xfrm>
            <a:off x="450156" y="6516935"/>
            <a:ext cx="9947426" cy="646331"/>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226800" algn="just" fontAlgn="base">
              <a:buFont typeface="Wingdings" panose="05000000000000000000" pitchFamily="2" charset="2"/>
              <a:buChar char="Ø"/>
              <a:tabLst>
                <a:tab pos="228600" algn="l"/>
              </a:tabLst>
            </a:pPr>
            <a:r>
              <a:rPr lang="ru-RU" sz="1200" dirty="0">
                <a:latin typeface="Arial" panose="020B0604020202020204" pitchFamily="34" charset="0"/>
                <a:cs typeface="Arial" panose="020B0604020202020204" pitchFamily="34" charset="0"/>
              </a:rPr>
              <a:t>Для сохранения такой же тенденции в </a:t>
            </a:r>
            <a:r>
              <a:rPr lang="ru-RU" sz="1200" dirty="0" smtClean="0">
                <a:latin typeface="Arial" panose="020B0604020202020204" pitchFamily="34" charset="0"/>
                <a:cs typeface="Arial" panose="020B0604020202020204" pitchFamily="34" charset="0"/>
              </a:rPr>
              <a:t>2023 году и плановом периоде 2024-2026 годов </a:t>
            </a:r>
            <a:r>
              <a:rPr lang="ru-RU" sz="1200" b="1" i="1" dirty="0" smtClean="0">
                <a:latin typeface="Arial" panose="020B0604020202020204" pitchFamily="34" charset="0"/>
                <a:cs typeface="Arial" panose="020B0604020202020204" pitchFamily="34" charset="0"/>
              </a:rPr>
              <a:t>органами </a:t>
            </a:r>
            <a:r>
              <a:rPr lang="ru-RU" sz="1200" b="1" i="1" dirty="0">
                <a:latin typeface="Arial" panose="020B0604020202020204" pitchFamily="34" charset="0"/>
                <a:cs typeface="Arial" panose="020B0604020202020204" pitchFamily="34" charset="0"/>
              </a:rPr>
              <a:t>местного самоуправления должна</a:t>
            </a:r>
            <a:r>
              <a:rPr lang="ru-RU" sz="1200" dirty="0">
                <a:latin typeface="Arial" panose="020B0604020202020204" pitchFamily="34" charset="0"/>
                <a:cs typeface="Arial" panose="020B0604020202020204" pitchFamily="34" charset="0"/>
              </a:rPr>
              <a:t> проводиться бюджетная политика, направленная </a:t>
            </a:r>
            <a:r>
              <a:rPr lang="ru-RU" sz="1200" dirty="0" smtClean="0">
                <a:latin typeface="Arial" panose="020B0604020202020204" pitchFamily="34" charset="0"/>
                <a:cs typeface="Arial" panose="020B0604020202020204" pitchFamily="34" charset="0"/>
              </a:rPr>
              <a:t>на </a:t>
            </a:r>
            <a:r>
              <a:rPr lang="ru-RU" sz="1200" dirty="0" err="1" smtClean="0">
                <a:latin typeface="Arial" panose="020B0604020202020204" pitchFamily="34" charset="0"/>
                <a:cs typeface="Arial" panose="020B0604020202020204" pitchFamily="34" charset="0"/>
              </a:rPr>
              <a:t>приоритизацию</a:t>
            </a:r>
            <a:r>
              <a:rPr lang="ru-RU" sz="1200" dirty="0" smtClean="0">
                <a:latin typeface="Arial" panose="020B0604020202020204" pitchFamily="34" charset="0"/>
                <a:cs typeface="Arial" panose="020B0604020202020204" pitchFamily="34" charset="0"/>
              </a:rPr>
              <a:t> расходов и гарантированное </a:t>
            </a:r>
            <a:r>
              <a:rPr lang="ru-RU" sz="1200" dirty="0">
                <a:latin typeface="Arial" panose="020B0604020202020204" pitchFamily="34" charset="0"/>
                <a:cs typeface="Arial" panose="020B0604020202020204" pitchFamily="34" charset="0"/>
              </a:rPr>
              <a:t>исполнение </a:t>
            </a:r>
            <a:r>
              <a:rPr lang="ru-RU" sz="1200" dirty="0" smtClean="0">
                <a:latin typeface="Arial" panose="020B0604020202020204" pitchFamily="34" charset="0"/>
                <a:cs typeface="Arial" panose="020B0604020202020204" pitchFamily="34" charset="0"/>
              </a:rPr>
              <a:t>уже принятых </a:t>
            </a:r>
            <a:r>
              <a:rPr lang="ru-RU" sz="1200" dirty="0">
                <a:latin typeface="Arial" panose="020B0604020202020204" pitchFamily="34" charset="0"/>
                <a:cs typeface="Arial" panose="020B0604020202020204" pitchFamily="34" charset="0"/>
              </a:rPr>
              <a:t>бюджетных </a:t>
            </a:r>
            <a:r>
              <a:rPr lang="ru-RU" sz="1200" dirty="0" smtClean="0">
                <a:latin typeface="Arial" panose="020B0604020202020204" pitchFamily="34" charset="0"/>
                <a:cs typeface="Arial" panose="020B0604020202020204" pitchFamily="34" charset="0"/>
              </a:rPr>
              <a:t>обязательств. </a:t>
            </a:r>
            <a:endParaRPr lang="ru-RU" sz="1200" strike="sngStrike" dirty="0">
              <a:solidFill>
                <a:srgbClr val="FF0000"/>
              </a:solidFill>
              <a:latin typeface="Arial" panose="020B0604020202020204" pitchFamily="34" charset="0"/>
              <a:cs typeface="Arial" panose="020B0604020202020204" pitchFamily="34" charset="0"/>
            </a:endParaRPr>
          </a:p>
        </p:txBody>
      </p:sp>
      <p:graphicFrame>
        <p:nvGraphicFramePr>
          <p:cNvPr id="8" name="Диаграмма 7"/>
          <p:cNvGraphicFramePr>
            <a:graphicFrameLocks/>
          </p:cNvGraphicFramePr>
          <p:nvPr>
            <p:extLst/>
          </p:nvPr>
        </p:nvGraphicFramePr>
        <p:xfrm>
          <a:off x="444995" y="1032197"/>
          <a:ext cx="10019155" cy="226570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98227" y="631880"/>
            <a:ext cx="8640960" cy="400110"/>
          </a:xfrm>
          <a:prstGeom prst="rect">
            <a:avLst/>
          </a:prstGeom>
          <a:noFill/>
        </p:spPr>
        <p:txBody>
          <a:bodyPr wrap="square" rtlCol="0">
            <a:spAutoFit/>
          </a:bodyPr>
          <a:lstStyle/>
          <a:p>
            <a:pPr algn="ctr"/>
            <a:r>
              <a:rPr lang="ru-RU" sz="1000" b="1" i="1" dirty="0" smtClean="0">
                <a:latin typeface="Arial" pitchFamily="34" charset="0"/>
                <a:cs typeface="Arial" pitchFamily="34" charset="0"/>
              </a:rPr>
              <a:t>Объем расходов бюджетов муниципальных образований на содержание работников органов местного самоуправления</a:t>
            </a:r>
          </a:p>
          <a:p>
            <a:pPr algn="ctr"/>
            <a:r>
              <a:rPr lang="ru-RU" sz="1000" b="1" i="1" dirty="0" smtClean="0">
                <a:latin typeface="Arial" pitchFamily="34" charset="0"/>
                <a:cs typeface="Arial" pitchFamily="34" charset="0"/>
              </a:rPr>
              <a:t>в расчете на 1 жителя, рублей</a:t>
            </a:r>
            <a:endParaRPr lang="ru-RU" sz="1000" b="1" i="1" dirty="0">
              <a:latin typeface="Arial" pitchFamily="34" charset="0"/>
              <a:cs typeface="Arial" pitchFamily="34" charset="0"/>
            </a:endParaRPr>
          </a:p>
        </p:txBody>
      </p:sp>
    </p:spTree>
    <p:extLst>
      <p:ext uri="{BB962C8B-B14F-4D97-AF65-F5344CB8AC3E}">
        <p14:creationId xmlns:p14="http://schemas.microsoft.com/office/powerpoint/2010/main" xmlns="" val="1965495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dirty="0"/>
          </a:p>
        </p:txBody>
      </p:sp>
      <p:sp>
        <p:nvSpPr>
          <p:cNvPr id="8" name="Прямоугольник 7"/>
          <p:cNvSpPr/>
          <p:nvPr/>
        </p:nvSpPr>
        <p:spPr>
          <a:xfrm>
            <a:off x="455904" y="1412142"/>
            <a:ext cx="10014727" cy="6001643"/>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 данным Единого реестра субъектов малого и среднего предпринимательства Федеральной налоговой службы России (далее -  Реестр субъектов МСП, ФНС России) по состоянию на 10.01.2023 на территории Воронежской области зарегистрировано 83 524 субъекта малого и среднего предпринимательства, из них 271 среднее предприятие, 2 913 малых, 25 707 </a:t>
            </a:r>
            <a:r>
              <a:rPr lang="ru-RU" sz="1200" dirty="0" err="1">
                <a:latin typeface="Arial" panose="020B0604020202020204" pitchFamily="34" charset="0"/>
                <a:cs typeface="Arial" panose="020B0604020202020204" pitchFamily="34" charset="0"/>
              </a:rPr>
              <a:t>микропредприятий</a:t>
            </a:r>
            <a:r>
              <a:rPr lang="ru-RU" sz="1200" dirty="0">
                <a:latin typeface="Arial" panose="020B0604020202020204" pitchFamily="34" charset="0"/>
                <a:cs typeface="Arial" panose="020B0604020202020204" pitchFamily="34" charset="0"/>
              </a:rPr>
              <a:t> и 54 633 индивидуальных предпринимателя.</a:t>
            </a:r>
          </a:p>
          <a:p>
            <a:pPr indent="457200" algn="just"/>
            <a:r>
              <a:rPr lang="ru-RU" sz="1200" dirty="0">
                <a:latin typeface="Arial" panose="020B0604020202020204" pitchFamily="34" charset="0"/>
                <a:cs typeface="Arial" panose="020B0604020202020204" pitchFamily="34" charset="0"/>
              </a:rPr>
              <a:t>За 2022 год общее количество субъектов малого и среднего предпринимательства (далее - МСП) уменьшилось на 1 484 ед. (на 1,7 % к 2021 году), при этом уменьшилось количество юридических лиц на 2 151 ед., или на 6,9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 увеличилось количество индивидуальных предпринимателей на 667 ед., или на 1,2 </a:t>
            </a:r>
            <a:r>
              <a:rPr lang="ru-RU" sz="1200" dirty="0" smtClean="0">
                <a:latin typeface="Arial" panose="020B0604020202020204" pitchFamily="34" charset="0"/>
                <a:cs typeface="Arial" panose="020B0604020202020204" pitchFamily="34" charset="0"/>
              </a:rPr>
              <a:t>%. Снижение </a:t>
            </a:r>
            <a:r>
              <a:rPr lang="ru-RU" sz="1200" dirty="0">
                <a:latin typeface="Arial" panose="020B0604020202020204" pitchFamily="34" charset="0"/>
                <a:cs typeface="Arial" panose="020B0604020202020204" pitchFamily="34" charset="0"/>
              </a:rPr>
              <a:t>общего количества субъектов МСП объясняется ежегодным обновлением Реестра субъектов МСП. ФНС России успешно борется с фирмами-однодневками, исключает из него те предприятия (организации), которые не представили (или не представили вовремя, </a:t>
            </a:r>
            <a:r>
              <a:rPr lang="ru-RU" sz="1200" dirty="0" smtClean="0">
                <a:latin typeface="Arial" panose="020B0604020202020204" pitchFamily="34" charset="0"/>
                <a:cs typeface="Arial" panose="020B0604020202020204" pitchFamily="34" charset="0"/>
              </a:rPr>
              <a:t>представили </a:t>
            </a:r>
            <a:r>
              <a:rPr lang="ru-RU" sz="1200" dirty="0">
                <a:latin typeface="Arial" panose="020B0604020202020204" pitchFamily="34" charset="0"/>
                <a:cs typeface="Arial" panose="020B0604020202020204" pitchFamily="34" charset="0"/>
              </a:rPr>
              <a:t>с ошибками) отчетную документацию.</a:t>
            </a:r>
          </a:p>
          <a:p>
            <a:pPr indent="457200" algn="just"/>
            <a:r>
              <a:rPr lang="ru-RU" sz="1200" dirty="0">
                <a:latin typeface="Arial" panose="020B0604020202020204" pitchFamily="34" charset="0"/>
                <a:cs typeface="Arial" panose="020B0604020202020204" pitchFamily="34" charset="0"/>
              </a:rPr>
              <a:t>Несмотря на уменьшение количества субъектов МСП по отношению к 2021 году, численность занятых в сфере МСП региона имеет положительную динамику. В 2022 году она составила 419,5 тыс. человек при плане на год - 373,1 тыс. человек и росте 107,8 % к 2021 году. Выросло число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 с 49 645 до 78 953 человек (рост 159% к 2021 году).</a:t>
            </a:r>
          </a:p>
          <a:p>
            <a:pPr indent="457200" algn="just"/>
            <a:r>
              <a:rPr lang="ru-RU" sz="1200" dirty="0" smtClean="0">
                <a:latin typeface="Arial" panose="020B0604020202020204" pitchFamily="34" charset="0"/>
                <a:cs typeface="Arial" panose="020B0604020202020204" pitchFamily="34" charset="0"/>
              </a:rPr>
              <a:t>Положительная </a:t>
            </a:r>
            <a:r>
              <a:rPr lang="ru-RU" sz="1200" dirty="0">
                <a:latin typeface="Arial" panose="020B0604020202020204" pitchFamily="34" charset="0"/>
                <a:cs typeface="Arial" panose="020B0604020202020204" pitchFamily="34" charset="0"/>
              </a:rPr>
              <a:t>динамика сохранилась по другим параметрам, характеризующим сферу МСП</a:t>
            </a:r>
            <a:r>
              <a:rPr lang="ru-RU" sz="1200" dirty="0" smtClean="0">
                <a:latin typeface="Arial" panose="020B0604020202020204" pitchFamily="34" charset="0"/>
                <a:cs typeface="Arial" panose="020B0604020202020204" pitchFamily="34" charset="0"/>
              </a:rPr>
              <a:t>. Объем </a:t>
            </a:r>
            <a:r>
              <a:rPr lang="ru-RU" sz="1200" dirty="0">
                <a:latin typeface="Arial" panose="020B0604020202020204" pitchFamily="34" charset="0"/>
                <a:cs typeface="Arial" panose="020B0604020202020204" pitchFamily="34" charset="0"/>
              </a:rPr>
              <a:t>налоговых поступлений в консолидированный бюджет Воронежской области по специальным налоговым режимам от субъектов МСП (по данным ФНС России) за 2022 год составил 13 175,4 млн рублей (119,3 % к 2021 году).</a:t>
            </a:r>
          </a:p>
          <a:p>
            <a:pPr indent="457200" algn="just"/>
            <a:r>
              <a:rPr lang="ru-RU" sz="1200" dirty="0">
                <a:latin typeface="Arial" panose="020B0604020202020204" pitchFamily="34" charset="0"/>
                <a:cs typeface="Arial" panose="020B0604020202020204" pitchFamily="34" charset="0"/>
              </a:rPr>
              <a:t>В 2022 году Воронежская область сохранила свои позиции, занимая 3 место по ЦФО в сфере развития МСП</a:t>
            </a:r>
            <a:r>
              <a:rPr lang="ru-RU" sz="1200" dirty="0" smtClean="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На протяжении последних лет значительную долю в деятельности субъектов МСП Воронежской области стабильно занимает сфера оптовой и розничной торговли и ремонт автотранспортных средств – 38 %. Далее следуют: деятельность в сфере транспортировки и хранения – 14 %, строительства – 9 %, научной деятельности – 6 %, операций с недвижимым имуществом – 6 %, обрабатывающих производств – 5 %, сельского хозяйства – 5 %, информации и связи – 3 %, гостиниц и предприятий общественного питания – 3 %, деятельность в области здравоохранения – 1 %, деятельность в сфере культуры, спорта и досуга – 1 %, прочая деятельность – 9 %.</a:t>
            </a:r>
          </a:p>
          <a:p>
            <a:pPr indent="457200" algn="just"/>
            <a:r>
              <a:rPr lang="ru-RU" sz="1200" dirty="0">
                <a:latin typeface="Arial" panose="020B0604020202020204" pitchFamily="34" charset="0"/>
                <a:cs typeface="Arial" panose="020B0604020202020204" pitchFamily="34" charset="0"/>
              </a:rPr>
              <a:t>Создание условий для роста количества предприятий и численности занятых в бизнес-сфере обеспечивается в рамках реализации мероприятий государственной программы Воронежской области «Развитие предпринимательства и торговли», а также в рамках реализации мероприятий региональных проектов национального проекта «Малое и среднее предпринимательство и поддержка индивидуальной предпринимательской инициативы</a:t>
            </a:r>
            <a:r>
              <a:rPr lang="ru-RU" sz="1200" dirty="0" smtClean="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В Воронежской области действует Центр «Мой бизнес», на базе которого осуществляют деятельность организации инфраструктуры поддержки малого бизнеса: </a:t>
            </a:r>
            <a:r>
              <a:rPr lang="ru-RU" sz="1200" dirty="0" err="1">
                <a:latin typeface="Arial" panose="020B0604020202020204" pitchFamily="34" charset="0"/>
                <a:cs typeface="Arial" panose="020B0604020202020204" pitchFamily="34" charset="0"/>
              </a:rPr>
              <a:t>Микрокредитная</a:t>
            </a:r>
            <a:r>
              <a:rPr lang="ru-RU" sz="1200" dirty="0">
                <a:latin typeface="Arial" panose="020B0604020202020204" pitchFamily="34" charset="0"/>
                <a:cs typeface="Arial" panose="020B0604020202020204" pitchFamily="34" charset="0"/>
              </a:rPr>
              <a:t> компания Фонд развития предпринимательства Воронежской области, Гарантийный фонд Воронежской области, АНО «Центр координации поддержки </a:t>
            </a:r>
            <a:r>
              <a:rPr lang="ru-RU" sz="1200" dirty="0" err="1">
                <a:latin typeface="Arial" panose="020B0604020202020204" pitchFamily="34" charset="0"/>
                <a:cs typeface="Arial" panose="020B0604020202020204" pitchFamily="34" charset="0"/>
              </a:rPr>
              <a:t>экспортно</a:t>
            </a:r>
            <a:r>
              <a:rPr lang="ru-RU" sz="1200" dirty="0">
                <a:latin typeface="Arial" panose="020B0604020202020204" pitchFamily="34" charset="0"/>
                <a:cs typeface="Arial" panose="020B0604020202020204" pitchFamily="34" charset="0"/>
              </a:rPr>
              <a:t> ориентированных субъектов малого и среднего предпринимательства Воронежской области», АНО «Центр поддержки предпринимательства Воронежской области». На территории муниципальных образований Воронежской области действуют 22 районных центра поддержки предпринимательства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55904" y="612279"/>
            <a:ext cx="529895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ЭКОНОМИЧЕСКОЕ РАЗВИТИЕ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РАЗВИТИЕ МАЛОГО И СРЕДНЕГО ПРЕДПРИНИМАТЕЛЬСТВА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069708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70</a:t>
            </a:fld>
            <a:endParaRPr lang="ru-RU" dirty="0"/>
          </a:p>
        </p:txBody>
      </p:sp>
      <p:sp>
        <p:nvSpPr>
          <p:cNvPr id="4" name="Прямоугольник 3"/>
          <p:cNvSpPr/>
          <p:nvPr/>
        </p:nvSpPr>
        <p:spPr>
          <a:xfrm>
            <a:off x="423682" y="4563805"/>
            <a:ext cx="9956360" cy="267765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Показатель </a:t>
            </a:r>
            <a:r>
              <a:rPr lang="ru-RU" sz="1200" b="1" i="1" dirty="0">
                <a:latin typeface="Arial" panose="020B0604020202020204" pitchFamily="34" charset="0"/>
                <a:cs typeface="Arial" panose="020B0604020202020204" pitchFamily="34" charset="0"/>
              </a:rPr>
              <a:t>«Объем не завершенного в установленные сроки строительства, осуществляемого за счет средств бюджета городского округа (муниципального района)»</a:t>
            </a:r>
            <a:r>
              <a:rPr lang="ru-RU" sz="1200" dirty="0">
                <a:latin typeface="Arial" panose="020B0604020202020204" pitchFamily="34" charset="0"/>
                <a:cs typeface="Arial" panose="020B0604020202020204" pitchFamily="34" charset="0"/>
              </a:rPr>
              <a:t> отражает фактически произведенные затраты с начала строительства по объектам, строительство которых продолжается, либо по которым акты ввода в эксплуатацию еще не оформлены в установленном порядке.</a:t>
            </a:r>
          </a:p>
          <a:p>
            <a:pPr indent="457200" algn="just"/>
            <a:r>
              <a:rPr lang="ru-RU" sz="1200" dirty="0">
                <a:latin typeface="Arial" panose="020B0604020202020204" pitchFamily="34" charset="0"/>
                <a:cs typeface="Arial" panose="020B0604020202020204" pitchFamily="34" charset="0"/>
              </a:rPr>
              <a:t>В большинстве муниципальных образований отсутствуют объекты не завершенного в установленные сроки строительства, осуществляемого за счет средств местных бюджетов. Исключение составляют городской округ г. Воронеж, </a:t>
            </a:r>
            <a:r>
              <a:rPr lang="ru-RU" sz="1200" dirty="0" err="1">
                <a:latin typeface="Arial" panose="020B0604020202020204" pitchFamily="34" charset="0"/>
                <a:cs typeface="Arial" panose="020B0604020202020204" pitchFamily="34" charset="0"/>
              </a:rPr>
              <a:t>Богучарский</a:t>
            </a:r>
            <a:r>
              <a:rPr lang="ru-RU" sz="1200" dirty="0">
                <a:latin typeface="Arial" panose="020B0604020202020204" pitchFamily="34" charset="0"/>
                <a:cs typeface="Arial" panose="020B0604020202020204" pitchFamily="34" charset="0"/>
              </a:rPr>
              <a:t>, Каменский, Каширский, </a:t>
            </a:r>
            <a:r>
              <a:rPr lang="ru-RU" sz="1200" dirty="0" err="1">
                <a:latin typeface="Arial" panose="020B0604020202020204" pitchFamily="34" charset="0"/>
                <a:cs typeface="Arial" panose="020B0604020202020204" pitchFamily="34" charset="0"/>
              </a:rPr>
              <a:t>Панинский</a:t>
            </a:r>
            <a:r>
              <a:rPr lang="ru-RU" sz="1200" dirty="0">
                <a:latin typeface="Arial" panose="020B0604020202020204" pitchFamily="34" charset="0"/>
                <a:cs typeface="Arial" panose="020B0604020202020204" pitchFamily="34" charset="0"/>
              </a:rPr>
              <a:t> муниципальные районы.</a:t>
            </a:r>
          </a:p>
          <a:p>
            <a:pPr indent="457200" algn="just"/>
            <a:r>
              <a:rPr lang="ru-RU" sz="1200" dirty="0">
                <a:latin typeface="Arial" panose="020B0604020202020204" pitchFamily="34" charset="0"/>
                <a:cs typeface="Arial" panose="020B0604020202020204" pitchFamily="34" charset="0"/>
              </a:rPr>
              <a:t>В целом по муниципальным образованиям объем не завершенного в установленные сроки строительства снизился по отношению к 2021 году на 56,6 %, к 2019 году на 61,3 % и составил 387,6 млн руб</a:t>
            </a:r>
            <a:r>
              <a:rPr lang="ru-RU" sz="1200" dirty="0" smtClean="0">
                <a:latin typeface="Arial" panose="020B0604020202020204" pitchFamily="34" charset="0"/>
                <a:cs typeface="Arial" panose="020B0604020202020204" pitchFamily="34" charset="0"/>
              </a:rPr>
              <a:t>.</a:t>
            </a:r>
          </a:p>
          <a:p>
            <a:pPr indent="457200" algn="just"/>
            <a:endParaRPr lang="ru-RU" sz="1200" dirty="0">
              <a:latin typeface="Arial" panose="020B0604020202020204" pitchFamily="34" charset="0"/>
              <a:cs typeface="Arial" panose="020B0604020202020204" pitchFamily="34" charset="0"/>
            </a:endParaRPr>
          </a:p>
          <a:p>
            <a:pPr indent="457200" algn="just"/>
            <a:r>
              <a:rPr lang="ru-RU" sz="1200" b="1" i="1" dirty="0">
                <a:latin typeface="Arial" panose="020B0604020202020204" pitchFamily="34" charset="0"/>
                <a:cs typeface="Arial" panose="020B0604020202020204" pitchFamily="34" charset="0"/>
              </a:rPr>
              <a:t>Численность</a:t>
            </a:r>
            <a:r>
              <a:rPr lang="x-none" sz="1200" b="1" i="1" dirty="0">
                <a:latin typeface="Arial" panose="020B0604020202020204" pitchFamily="34" charset="0"/>
                <a:cs typeface="Arial" panose="020B0604020202020204" pitchFamily="34" charset="0"/>
              </a:rPr>
              <a:t> </a:t>
            </a:r>
            <a:r>
              <a:rPr lang="ru-RU" sz="1200" b="1" i="1" dirty="0" smtClean="0">
                <a:latin typeface="Arial" panose="020B0604020202020204" pitchFamily="34" charset="0"/>
                <a:cs typeface="Arial" panose="020B0604020202020204" pitchFamily="34" charset="0"/>
              </a:rPr>
              <a:t>населения </a:t>
            </a:r>
            <a:r>
              <a:rPr lang="ru-RU" sz="1200" dirty="0">
                <a:latin typeface="Arial" panose="020B0604020202020204" pitchFamily="34" charset="0"/>
                <a:cs typeface="Arial" panose="020B0604020202020204" pitchFamily="34" charset="0"/>
              </a:rPr>
              <a:t>Воронежской области за 2022 год отражена с учетом Всероссийской переписи населения 2020 </a:t>
            </a:r>
            <a:r>
              <a:rPr lang="ru-RU" sz="1200" dirty="0" smtClean="0">
                <a:latin typeface="Arial" panose="020B0604020202020204" pitchFamily="34" charset="0"/>
                <a:cs typeface="Arial" panose="020B0604020202020204" pitchFamily="34" charset="0"/>
              </a:rPr>
              <a:t>года. Численность постоянного населения на </a:t>
            </a:r>
            <a:r>
              <a:rPr lang="ru-RU" sz="1200" dirty="0">
                <a:latin typeface="Arial" panose="020B0604020202020204" pitchFamily="34" charset="0"/>
                <a:cs typeface="Arial" panose="020B0604020202020204" pitchFamily="34" charset="0"/>
              </a:rPr>
              <a:t>начало 2023 года составила 2285,3 тыс. человек, что на 2,4 тыс. человек (или 0,1 %) меньше численности населения на начало 2022 года. </a:t>
            </a:r>
            <a:r>
              <a:rPr lang="ru-RU" sz="1200" b="1" i="1" dirty="0">
                <a:latin typeface="Arial" panose="020B0604020202020204" pitchFamily="34" charset="0"/>
                <a:cs typeface="Arial" panose="020B0604020202020204" pitchFamily="34" charset="0"/>
              </a:rPr>
              <a:t>Среднегодовая численность населения</a:t>
            </a:r>
            <a:r>
              <a:rPr lang="ru-RU" sz="1200" dirty="0">
                <a:latin typeface="Arial" panose="020B0604020202020204" pitchFamily="34" charset="0"/>
                <a:cs typeface="Arial" panose="020B0604020202020204" pitchFamily="34" charset="0"/>
              </a:rPr>
              <a:t> в 2022 году составила </a:t>
            </a:r>
            <a:r>
              <a:rPr lang="ru-RU" sz="1200" b="1" i="1" dirty="0">
                <a:latin typeface="Arial" panose="020B0604020202020204" pitchFamily="34" charset="0"/>
                <a:cs typeface="Arial" panose="020B0604020202020204" pitchFamily="34" charset="0"/>
              </a:rPr>
              <a:t>2293,9 тыс. человек</a:t>
            </a:r>
            <a:r>
              <a:rPr lang="ru-RU" sz="1200" dirty="0">
                <a:latin typeface="Arial" panose="020B0604020202020204" pitchFamily="34" charset="0"/>
                <a:cs typeface="Arial" panose="020B0604020202020204" pitchFamily="34" charset="0"/>
              </a:rPr>
              <a:t> и уменьшилась</a:t>
            </a:r>
            <a:r>
              <a:rPr lang="ru-RU" sz="1200" b="1" i="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по сравнению с 2021 годом на 2,7 тыс. чел., к 2019 году – на 32,1 тыс. чел. </a:t>
            </a:r>
          </a:p>
        </p:txBody>
      </p:sp>
      <p:sp>
        <p:nvSpPr>
          <p:cNvPr id="8" name="Прямоугольник 7"/>
          <p:cNvSpPr/>
          <p:nvPr/>
        </p:nvSpPr>
        <p:spPr>
          <a:xfrm>
            <a:off x="443331" y="3852639"/>
            <a:ext cx="9947148" cy="646331"/>
          </a:xfrm>
          <a:prstGeom prst="rect">
            <a:avLst/>
          </a:prstGeom>
        </p:spPr>
        <p:txBody>
          <a:bodyPr wrap="square">
            <a:spAutoFit/>
          </a:bodyPr>
          <a:lstStyle/>
          <a:p>
            <a:pPr indent="448310" algn="just" fontAlgn="base"/>
            <a:r>
              <a:rPr lang="ru-RU" sz="1200" dirty="0">
                <a:latin typeface="Arial" panose="020B0604020202020204" pitchFamily="34" charset="0"/>
                <a:cs typeface="Arial" panose="020B0604020202020204" pitchFamily="34" charset="0"/>
              </a:rPr>
              <a:t>Документы территориального планирования, в том числе </a:t>
            </a:r>
            <a:r>
              <a:rPr lang="ru-RU" sz="1200" b="1" i="1" dirty="0">
                <a:latin typeface="Arial" panose="020B0604020202020204" pitchFamily="34" charset="0"/>
                <a:cs typeface="Arial" panose="020B0604020202020204" pitchFamily="34" charset="0"/>
              </a:rPr>
              <a:t>генеральные планы </a:t>
            </a:r>
            <a:r>
              <a:rPr lang="ru-RU" sz="1200" dirty="0">
                <a:latin typeface="Arial" panose="020B0604020202020204" pitchFamily="34" charset="0"/>
                <a:cs typeface="Arial" panose="020B0604020202020204" pitchFamily="34" charset="0"/>
              </a:rPr>
              <a:t>поселений и городских округов, а также </a:t>
            </a:r>
            <a:r>
              <a:rPr lang="ru-RU" sz="1200" b="1" i="1" dirty="0">
                <a:latin typeface="Arial" panose="020B0604020202020204" pitchFamily="34" charset="0"/>
                <a:cs typeface="Arial" panose="020B0604020202020204" pitchFamily="34" charset="0"/>
              </a:rPr>
              <a:t>схемы территориального планирования</a:t>
            </a:r>
            <a:r>
              <a:rPr lang="ru-RU" sz="1200" dirty="0">
                <a:latin typeface="Arial" panose="020B0604020202020204" pitchFamily="34" charset="0"/>
                <a:cs typeface="Arial" panose="020B0604020202020204" pitchFamily="34" charset="0"/>
              </a:rPr>
              <a:t> муниципальных районов, </a:t>
            </a:r>
            <a:r>
              <a:rPr lang="ru-RU" sz="1200" b="1" i="1" dirty="0">
                <a:latin typeface="Arial" panose="020B0604020202020204" pitchFamily="34" charset="0"/>
                <a:cs typeface="Arial" panose="020B0604020202020204" pitchFamily="34" charset="0"/>
              </a:rPr>
              <a:t>утверждены</a:t>
            </a:r>
            <a:r>
              <a:rPr lang="ru-RU" sz="1200" dirty="0">
                <a:latin typeface="Arial" panose="020B0604020202020204" pitchFamily="34" charset="0"/>
                <a:cs typeface="Arial" panose="020B0604020202020204" pitchFamily="34" charset="0"/>
              </a:rPr>
              <a:t> во всех муниципальных образованиях по состоянию на 01.01.2013 года. </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534784" y="2340661"/>
            <a:ext cx="9852475" cy="1384995"/>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С целью повышения эффективности деятельности по работе с муниципальным имуществом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продолжить работу по реформированию муниципальных предприятий, а также оптимизации сроков ликвидации предприятий в рамках реализации Федерального закона от 27.12.2019 № 485-ФЗ «О внесении изменений в Федеральный закон «О государственных и муниципальных унитарных предприятиях» и Федеральный закон «О защите конкуренции»;</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принимать своевременные и эффективные меры по оптимизации и недопущению возникновения просроченных обязательств предприятий, направленных в том числе на предотвращение введения процедур банкротства</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420462" y="574577"/>
            <a:ext cx="10081120" cy="194175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 итогам 2022 года в муниципальных образованиях области отсутствовало </a:t>
            </a:r>
            <a:r>
              <a:rPr lang="ru-RU" sz="1200" b="1" i="1" dirty="0">
                <a:latin typeface="Arial" panose="020B0604020202020204" pitchFamily="34" charset="0"/>
                <a:cs typeface="Arial" panose="020B0604020202020204" pitchFamily="34" charset="0"/>
              </a:rPr>
              <a:t>имущество предприятий, находящихся в процедуре банкротства,</a:t>
            </a:r>
            <a:r>
              <a:rPr lang="ru-RU" sz="1200" dirty="0">
                <a:latin typeface="Arial" panose="020B0604020202020204" pitchFamily="34" charset="0"/>
                <a:cs typeface="Arial" panose="020B0604020202020204" pitchFamily="34" charset="0"/>
              </a:rPr>
              <a:t> что свидетельствует об эффективной работе органов местного самоуправления с муниципальным имуществом и </a:t>
            </a:r>
            <a:r>
              <a:rPr lang="ru-RU" sz="1200" dirty="0" err="1">
                <a:latin typeface="Arial" panose="020B0604020202020204" pitchFamily="34" charset="0"/>
                <a:cs typeface="Arial" panose="020B0604020202020204" pitchFamily="34" charset="0"/>
              </a:rPr>
              <a:t>МУПами</a:t>
            </a:r>
            <a:r>
              <a:rPr lang="ru-RU" sz="1200" dirty="0">
                <a:latin typeface="Arial" panose="020B0604020202020204" pitchFamily="34" charset="0"/>
                <a:cs typeface="Arial" panose="020B0604020202020204" pitchFamily="34" charset="0"/>
              </a:rPr>
              <a:t>. В 2022 году в отношении </a:t>
            </a:r>
            <a:r>
              <a:rPr lang="ru-RU" sz="1200" dirty="0" err="1">
                <a:latin typeface="Arial" panose="020B0604020202020204" pitchFamily="34" charset="0"/>
                <a:cs typeface="Arial" panose="020B0604020202020204" pitchFamily="34" charset="0"/>
              </a:rPr>
              <a:t>МУПов</a:t>
            </a:r>
            <a:r>
              <a:rPr lang="ru-RU" sz="1200" dirty="0">
                <a:latin typeface="Arial" panose="020B0604020202020204" pitchFamily="34" charset="0"/>
                <a:cs typeface="Arial" panose="020B0604020202020204" pitchFamily="34" charset="0"/>
              </a:rPr>
              <a:t>, осуществляющих деятельность на территории Воронежской области, процедуры банкротства не вводились.</a:t>
            </a:r>
          </a:p>
          <a:p>
            <a:pPr indent="457200" algn="just"/>
            <a:r>
              <a:rPr lang="ru-RU" sz="1200" dirty="0">
                <a:latin typeface="Arial" panose="020B0604020202020204" pitchFamily="34" charset="0"/>
                <a:cs typeface="Arial" panose="020B0604020202020204" pitchFamily="34" charset="0"/>
              </a:rPr>
              <a:t>По состоянию на 01.01.2023 года на территории Воронежской области зарегистрировано 133 муниципальных предприятия. В рамках реализации мероприятий по исполнению Федерального закона от 27.12.2019 № 485-ФЗ, предусматривающего запрет на создание и существование унитарных предприятий, органами местного самоуправления ликвидировано 17 предприятий, 1 предприятие преобразовано в бюджетное учреждение, по согласованию с Управлением Федеральной антимонопольной службы по Воронежской области создано 2 предприятия. </a:t>
            </a:r>
          </a:p>
          <a:p>
            <a:pPr indent="457200" algn="just" fontAlgn="base">
              <a:lnSpc>
                <a:spcPct val="110000"/>
              </a:lnSpc>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0241570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71</a:t>
            </a:fld>
            <a:endParaRPr lang="ru-RU" dirty="0"/>
          </a:p>
        </p:txBody>
      </p:sp>
      <p:sp>
        <p:nvSpPr>
          <p:cNvPr id="3" name="Прямоугольник 2"/>
          <p:cNvSpPr/>
          <p:nvPr/>
        </p:nvSpPr>
        <p:spPr>
          <a:xfrm>
            <a:off x="378148" y="6228903"/>
            <a:ext cx="10081120" cy="646331"/>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dirty="0">
                <a:latin typeface="Arial" panose="020B0604020202020204" pitchFamily="34" charset="0"/>
                <a:cs typeface="Arial" panose="020B0604020202020204" pitchFamily="34" charset="0"/>
              </a:rPr>
              <a:t>Учитывая накопленные демографические проблемы, важнейшим фактором среднесрочного развития муниципальных районов и городских округов станут </a:t>
            </a:r>
            <a:r>
              <a:rPr lang="ru-RU" sz="1200" b="1" dirty="0">
                <a:latin typeface="Arial" panose="020B0604020202020204" pitchFamily="34" charset="0"/>
                <a:cs typeface="Arial" panose="020B0604020202020204" pitchFamily="34" charset="0"/>
              </a:rPr>
              <a:t>демографические вызовы. </a:t>
            </a:r>
            <a:r>
              <a:rPr lang="ru-RU" sz="1200" dirty="0">
                <a:latin typeface="Arial" panose="020B0604020202020204" pitchFamily="34" charset="0"/>
                <a:cs typeface="Arial" panose="020B0604020202020204" pitchFamily="34" charset="0"/>
              </a:rPr>
              <a:t>Необходимо переломить тенденцию снижения численности населения и обеспечить к 2030 году сохранение населения, в первую очередь, за счет стабилизации рождаемости и снижения смертности. </a:t>
            </a:r>
          </a:p>
        </p:txBody>
      </p:sp>
      <p:sp>
        <p:nvSpPr>
          <p:cNvPr id="5" name="Прямоугольник 4"/>
          <p:cNvSpPr/>
          <p:nvPr/>
        </p:nvSpPr>
        <p:spPr>
          <a:xfrm>
            <a:off x="378148" y="899455"/>
            <a:ext cx="10081120" cy="5262979"/>
          </a:xfrm>
          <a:prstGeom prst="rect">
            <a:avLst/>
          </a:prstGeom>
        </p:spPr>
        <p:txBody>
          <a:bodyPr wrap="square">
            <a:spAutoFit/>
          </a:bodyPr>
          <a:lstStyle/>
          <a:p>
            <a:pPr indent="457200" algn="just"/>
            <a:r>
              <a:rPr lang="ru-RU" sz="1200" dirty="0" smtClean="0">
                <a:latin typeface="Arial" panose="020B0604020202020204" pitchFamily="34" charset="0"/>
                <a:cs typeface="Arial" panose="020B0604020202020204" pitchFamily="34" charset="0"/>
              </a:rPr>
              <a:t>Рост </a:t>
            </a:r>
            <a:r>
              <a:rPr lang="ru-RU" sz="1200" dirty="0">
                <a:latin typeface="Arial" panose="020B0604020202020204" pitchFamily="34" charset="0"/>
                <a:cs typeface="Arial" panose="020B0604020202020204" pitchFamily="34" charset="0"/>
              </a:rPr>
              <a:t>среднегодовой численности населения по отношению к 2021 году зафиксирован в </a:t>
            </a:r>
            <a:r>
              <a:rPr lang="ru-RU" sz="1200" dirty="0" smtClean="0">
                <a:latin typeface="Arial" panose="020B0604020202020204" pitchFamily="34" charset="0"/>
                <a:cs typeface="Arial" panose="020B0604020202020204" pitchFamily="34" charset="0"/>
              </a:rPr>
              <a:t>13 муниципальных образованиях (городских </a:t>
            </a:r>
            <a:r>
              <a:rPr lang="ru-RU" sz="1200" dirty="0">
                <a:latin typeface="Arial" panose="020B0604020202020204" pitchFamily="34" charset="0"/>
                <a:cs typeface="Arial" panose="020B0604020202020204" pitchFamily="34" charset="0"/>
              </a:rPr>
              <a:t>округах г. Воронеж, Борисоглебском, </a:t>
            </a:r>
            <a:r>
              <a:rPr lang="ru-RU" sz="1200" dirty="0" smtClean="0">
                <a:latin typeface="Arial" panose="020B0604020202020204" pitchFamily="34" charset="0"/>
                <a:cs typeface="Arial" panose="020B0604020202020204" pitchFamily="34" charset="0"/>
              </a:rPr>
              <a:t>а также Бобровском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Каширском,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Нижнедевицком,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и Хохольском муниципальных </a:t>
            </a:r>
            <a:r>
              <a:rPr lang="ru-RU" sz="1200" dirty="0" smtClean="0">
                <a:latin typeface="Arial" panose="020B0604020202020204" pitchFamily="34" charset="0"/>
                <a:cs typeface="Arial" panose="020B0604020202020204" pitchFamily="34" charset="0"/>
              </a:rPr>
              <a:t>районах) и связан с проведением переписи населения. В </a:t>
            </a:r>
            <a:r>
              <a:rPr lang="ru-RU" sz="1200" dirty="0" err="1" smtClean="0">
                <a:latin typeface="Arial" panose="020B0604020202020204" pitchFamily="34" charset="0"/>
                <a:cs typeface="Arial" panose="020B0604020202020204" pitchFamily="34" charset="0"/>
              </a:rPr>
              <a:t>Рамонском</a:t>
            </a:r>
            <a:r>
              <a:rPr lang="ru-RU" sz="1200" dirty="0" smtClean="0">
                <a:latin typeface="Arial" panose="020B0604020202020204" pitchFamily="34" charset="0"/>
                <a:cs typeface="Arial" panose="020B0604020202020204" pitchFamily="34" charset="0"/>
              </a:rPr>
              <a:t> и Хохольском районах рост также обусловлен миграционным приростом населения.</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2022 году во всех муниципальных образованиях области </a:t>
            </a:r>
            <a:r>
              <a:rPr lang="ru-RU" sz="1200" dirty="0" smtClean="0">
                <a:latin typeface="Arial" panose="020B0604020202020204" pitchFamily="34" charset="0"/>
                <a:cs typeface="Arial" panose="020B0604020202020204" pitchFamily="34" charset="0"/>
              </a:rPr>
              <a:t>по-прежнему </a:t>
            </a:r>
            <a:r>
              <a:rPr lang="ru-RU" sz="1200" dirty="0">
                <a:latin typeface="Arial" panose="020B0604020202020204" pitchFamily="34" charset="0"/>
                <a:cs typeface="Arial" panose="020B0604020202020204" pitchFamily="34" charset="0"/>
              </a:rPr>
              <a:t>наблюдалась естественная убыль населения, которая составила в целом по области 18,1 тыс. человек, что на 9,8 тыс. человек или на 35,2 % ниже уровня 2021 года. </a:t>
            </a:r>
            <a:r>
              <a:rPr lang="ru-RU" sz="1200" dirty="0" smtClean="0">
                <a:latin typeface="Arial" panose="020B0604020202020204" pitchFamily="34" charset="0"/>
                <a:cs typeface="Arial" panose="020B0604020202020204" pitchFamily="34" charset="0"/>
              </a:rPr>
              <a:t>По </a:t>
            </a:r>
            <a:r>
              <a:rPr lang="ru-RU" sz="1200" dirty="0">
                <a:latin typeface="Arial" panose="020B0604020202020204" pitchFamily="34" charset="0"/>
                <a:cs typeface="Arial" panose="020B0604020202020204" pitchFamily="34" charset="0"/>
              </a:rPr>
              <a:t>итогам 2022 года рост естественной убыли не зафиксирован ни в одном муниципальном образовании (для сравнения - в 2021 году рост естественной убыли населения наблюдался в 33 муниципальных образованиях). </a:t>
            </a:r>
            <a:r>
              <a:rPr lang="ru-RU" sz="1200" dirty="0" smtClean="0">
                <a:latin typeface="Arial" panose="020B0604020202020204" pitchFamily="34" charset="0"/>
                <a:cs typeface="Arial" panose="020B0604020202020204" pitchFamily="34" charset="0"/>
              </a:rPr>
              <a:t>Наиболее </a:t>
            </a:r>
            <a:r>
              <a:rPr lang="ru-RU" sz="1200" dirty="0">
                <a:latin typeface="Arial" panose="020B0604020202020204" pitchFamily="34" charset="0"/>
                <a:cs typeface="Arial" panose="020B0604020202020204" pitchFamily="34" charset="0"/>
              </a:rPr>
              <a:t>заметное снижение естественной убыли наблюдается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(на 59,8 %),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(на 39,6 %), Семилукском (на 39,5 %), Подгоренском (на 39,1 %) муниципальных районах и городском округе г. Воронеж (на 49,1 </a:t>
            </a:r>
            <a:r>
              <a:rPr lang="ru-RU" sz="1200" dirty="0" smtClean="0">
                <a:latin typeface="Arial" panose="020B0604020202020204" pitchFamily="34" charset="0"/>
                <a:cs typeface="Arial" panose="020B0604020202020204" pitchFamily="34" charset="0"/>
              </a:rPr>
              <a:t>%). Низкие </a:t>
            </a:r>
            <a:r>
              <a:rPr lang="ru-RU" sz="1200" dirty="0">
                <a:latin typeface="Arial" panose="020B0604020202020204" pitchFamily="34" charset="0"/>
                <a:cs typeface="Arial" panose="020B0604020202020204" pitchFamily="34" charset="0"/>
              </a:rPr>
              <a:t>темпы снижения естественной убыли зафиксированы в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(на 8,7 %), Кантемировском (на 9,0 %) муниципальных районах</a:t>
            </a:r>
            <a:r>
              <a:rPr lang="ru-RU" sz="1200" dirty="0" smtClean="0">
                <a:latin typeface="Arial" panose="020B0604020202020204" pitchFamily="34" charset="0"/>
                <a:cs typeface="Arial" panose="020B0604020202020204" pitchFamily="34" charset="0"/>
              </a:rPr>
              <a:t>.</a:t>
            </a:r>
          </a:p>
          <a:p>
            <a:pPr indent="457200" algn="just"/>
            <a:r>
              <a:rPr lang="ru-RU" sz="1200" dirty="0">
                <a:latin typeface="Arial" panose="020B0604020202020204" pitchFamily="34" charset="0"/>
                <a:cs typeface="Arial" panose="020B0604020202020204" pitchFamily="34" charset="0"/>
              </a:rPr>
              <a:t>В целом по области число родившихся снизилось на 7,1 % и составило 17,3 тыс. младенцев. При этом увеличение числа родившихся отмечалось в 6 муниципальных образованиях: Бобровском,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Подгоренском,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муниципальных районах, а также в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Наиболее высокий прирост рождаемости зарегистрирован в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(на 28,3 %), Подгоренском (на 27,1 %) муниципальных районах. Самое высокое падение рождаемости </a:t>
            </a:r>
            <a:r>
              <a:rPr lang="ru-RU" sz="1200" dirty="0" smtClean="0">
                <a:latin typeface="Arial" panose="020B0604020202020204" pitchFamily="34" charset="0"/>
                <a:cs typeface="Arial" panose="020B0604020202020204" pitchFamily="34" charset="0"/>
              </a:rPr>
              <a:t>зафиксировано </a:t>
            </a:r>
            <a:r>
              <a:rPr lang="ru-RU" sz="1200" dirty="0">
                <a:latin typeface="Arial" panose="020B0604020202020204" pitchFamily="34" charset="0"/>
                <a:cs typeface="Arial" panose="020B0604020202020204" pitchFamily="34" charset="0"/>
              </a:rPr>
              <a:t>в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(на 29,1 %), Петропавловском (на 24,8 %), Острогожском (на 23,3 %), Павловском (на 20,2 %) муниципальных районах. </a:t>
            </a:r>
          </a:p>
          <a:p>
            <a:pPr indent="457200" algn="just"/>
            <a:r>
              <a:rPr lang="ru-RU" sz="1200" dirty="0" smtClean="0">
                <a:latin typeface="Arial" panose="020B0604020202020204" pitchFamily="34" charset="0"/>
                <a:cs typeface="Arial" panose="020B0604020202020204" pitchFamily="34" charset="0"/>
              </a:rPr>
              <a:t>Смертность </a:t>
            </a:r>
            <a:r>
              <a:rPr lang="ru-RU" sz="1200" dirty="0">
                <a:latin typeface="Arial" panose="020B0604020202020204" pitchFamily="34" charset="0"/>
                <a:cs typeface="Arial" panose="020B0604020202020204" pitchFamily="34" charset="0"/>
              </a:rPr>
              <a:t>населения </a:t>
            </a:r>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целом по Воронежской области </a:t>
            </a:r>
            <a:r>
              <a:rPr lang="ru-RU" sz="1200" dirty="0" smtClean="0">
                <a:latin typeface="Arial" panose="020B0604020202020204" pitchFamily="34" charset="0"/>
                <a:cs typeface="Arial" panose="020B0604020202020204" pitchFamily="34" charset="0"/>
              </a:rPr>
              <a:t>снизилась </a:t>
            </a:r>
            <a:r>
              <a:rPr lang="ru-RU" sz="1200" dirty="0">
                <a:latin typeface="Arial" panose="020B0604020202020204" pitchFamily="34" charset="0"/>
                <a:cs typeface="Arial" panose="020B0604020202020204" pitchFamily="34" charset="0"/>
              </a:rPr>
              <a:t>на 24,0 % и составила 35,4 тыс. человек. Высокие темпы снижения смертности населения </a:t>
            </a:r>
            <a:r>
              <a:rPr lang="ru-RU" sz="1200" dirty="0" smtClean="0">
                <a:latin typeface="Arial" panose="020B0604020202020204" pitchFamily="34" charset="0"/>
                <a:cs typeface="Arial" panose="020B0604020202020204" pitchFamily="34" charset="0"/>
              </a:rPr>
              <a:t>отмечаются </a:t>
            </a:r>
            <a:r>
              <a:rPr lang="ru-RU" sz="1200" dirty="0">
                <a:latin typeface="Arial" panose="020B0604020202020204" pitchFamily="34" charset="0"/>
                <a:cs typeface="Arial" panose="020B0604020202020204" pitchFamily="34" charset="0"/>
              </a:rPr>
              <a:t>во всех муниципальных образованиях области. Наиболее значительно сократилось число умерших по отношению к 2021 году в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(на 29,3 %), Грибановском (на 28,2 %), Семилукском (на 28,1 %) муниципальных районах. </a:t>
            </a:r>
          </a:p>
          <a:p>
            <a:pPr indent="457200" algn="just"/>
            <a:r>
              <a:rPr lang="ru-RU" sz="1200" dirty="0">
                <a:latin typeface="Arial" panose="020B0604020202020204" pitchFamily="34" charset="0"/>
                <a:cs typeface="Arial" panose="020B0604020202020204" pitchFamily="34" charset="0"/>
              </a:rPr>
              <a:t>В целом по области превышение числа умерших над числом родившихся составило 2,0 раза (в 2021 году – 2,5 раза). В 5 муниципальных районах это превышение достигло предельных значений: в Нижнедевицком (в 3,9 раза), Петропавловском (в 3,8 раза), </a:t>
            </a:r>
            <a:r>
              <a:rPr lang="ru-RU" sz="1200" dirty="0" err="1">
                <a:latin typeface="Arial" panose="020B0604020202020204" pitchFamily="34" charset="0"/>
                <a:cs typeface="Arial" panose="020B0604020202020204" pitchFamily="34" charset="0"/>
              </a:rPr>
              <a:t>Воробьёвском</a:t>
            </a:r>
            <a:r>
              <a:rPr lang="ru-RU" sz="1200" dirty="0">
                <a:latin typeface="Arial" panose="020B0604020202020204" pitchFamily="34" charset="0"/>
                <a:cs typeface="Arial" panose="020B0604020202020204" pitchFamily="34" charset="0"/>
              </a:rPr>
              <a:t> (в 3,7 раза), Кантемировском (в 3,6 раза) муниципальных районах. Наилучшее соотношение этого показателя зафиксировано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муниципальном районе (</a:t>
            </a:r>
            <a:r>
              <a:rPr lang="ru-RU" sz="1200" dirty="0">
                <a:latin typeface="Arial" panose="020B0604020202020204" pitchFamily="34" charset="0"/>
                <a:cs typeface="Arial" panose="020B0604020202020204" pitchFamily="34" charset="0"/>
              </a:rPr>
              <a:t>в 1,3 раза</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городском округе г. Воронеж (в 1,5 раза),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муниципальном районе (</a:t>
            </a:r>
            <a:r>
              <a:rPr lang="ru-RU" sz="1200" dirty="0">
                <a:latin typeface="Arial" panose="020B0604020202020204" pitchFamily="34" charset="0"/>
                <a:cs typeface="Arial" panose="020B0604020202020204" pitchFamily="34" charset="0"/>
              </a:rPr>
              <a:t>в 1,7 раза) </a:t>
            </a:r>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В 2022 году миграционный прирост населения области составил 625 человек (в 2021 году - 10 062 человека). Во всех </a:t>
            </a:r>
            <a:r>
              <a:rPr lang="ru-RU" sz="1200" dirty="0" smtClean="0">
                <a:latin typeface="Arial" panose="020B0604020202020204" pitchFamily="34" charset="0"/>
                <a:cs typeface="Arial" panose="020B0604020202020204" pitchFamily="34" charset="0"/>
              </a:rPr>
              <a:t>муниципальных образованиях, за исключением </a:t>
            </a:r>
            <a:r>
              <a:rPr lang="ru-RU" sz="1200" dirty="0" err="1" smtClean="0">
                <a:latin typeface="Arial" panose="020B0604020202020204" pitchFamily="34" charset="0"/>
                <a:cs typeface="Arial" panose="020B0604020202020204" pitchFamily="34" charset="0"/>
              </a:rPr>
              <a:t>Рамонского</a:t>
            </a:r>
            <a:r>
              <a:rPr lang="ru-RU" sz="1200" dirty="0" smtClean="0">
                <a:latin typeface="Arial" panose="020B0604020202020204" pitchFamily="34" charset="0"/>
                <a:cs typeface="Arial" panose="020B0604020202020204" pitchFamily="34" charset="0"/>
              </a:rPr>
              <a:t> и Хохольского районов, </a:t>
            </a:r>
            <a:r>
              <a:rPr lang="ru-RU" sz="1200" dirty="0">
                <a:latin typeface="Arial" panose="020B0604020202020204" pitchFamily="34" charset="0"/>
                <a:cs typeface="Arial" panose="020B0604020202020204" pitchFamily="34" charset="0"/>
              </a:rPr>
              <a:t>миграционные процессы не смогли компенсировать естественную убыль </a:t>
            </a:r>
            <a:r>
              <a:rPr lang="ru-RU" sz="1200" dirty="0" smtClean="0">
                <a:latin typeface="Arial" panose="020B0604020202020204" pitchFamily="34" charset="0"/>
                <a:cs typeface="Arial" panose="020B0604020202020204" pitchFamily="34" charset="0"/>
              </a:rPr>
              <a:t>населения.</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05339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72</a:t>
            </a:fld>
            <a:endParaRPr lang="ru-RU" dirty="0"/>
          </a:p>
        </p:txBody>
      </p:sp>
      <p:sp>
        <p:nvSpPr>
          <p:cNvPr id="3" name="Прямоугольник 2"/>
          <p:cNvSpPr/>
          <p:nvPr/>
        </p:nvSpPr>
        <p:spPr>
          <a:xfrm>
            <a:off x="378148" y="684287"/>
            <a:ext cx="10081120" cy="2308324"/>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7200" algn="just"/>
            <a:r>
              <a:rPr lang="ru-RU" sz="1200" dirty="0" smtClean="0">
                <a:latin typeface="Arial" panose="020B0604020202020204" pitchFamily="34" charset="0"/>
                <a:cs typeface="Arial" panose="020B0604020202020204" pitchFamily="34" charset="0"/>
              </a:rPr>
              <a:t>С </a:t>
            </a:r>
            <a:r>
              <a:rPr lang="ru-RU" sz="1200" dirty="0">
                <a:latin typeface="Arial" panose="020B0604020202020204" pitchFamily="34" charset="0"/>
                <a:cs typeface="Arial" panose="020B0604020202020204" pitchFamily="34" charset="0"/>
              </a:rPr>
              <a:t>учетом общероссийского тренда на снижение рождаемости и обширных финансовых мер по ее стимулированию потребуется дальнейшее улучшение инфраструктуры для семей с детьми. Помимо традиционной инфраструктуры (детские сады, школы, медицина) возрастет спрос на качественную досуговую инфраструктуру для семей с детьми, а также инфраструктуру дополнительного образования, выявления и развития талантов. </a:t>
            </a:r>
          </a:p>
          <a:p>
            <a:pPr indent="457200" algn="just"/>
            <a:r>
              <a:rPr lang="ru-RU" sz="1200" dirty="0">
                <a:latin typeface="Arial" panose="020B0604020202020204" pitchFamily="34" charset="0"/>
                <a:cs typeface="Arial" panose="020B0604020202020204" pitchFamily="34" charset="0"/>
              </a:rPr>
              <a:t>Для снижения уровня смертности населения потребуется активизировать работу по формированию мотиваций к здоровому образу жизни путем стимулирования населения к соблюдению принципов здорового питания, сокращения чрезмерного потребления алкоголя, сигарет, другой </a:t>
            </a:r>
            <a:r>
              <a:rPr lang="ru-RU" sz="1200" dirty="0" err="1">
                <a:latin typeface="Arial" panose="020B0604020202020204" pitchFamily="34" charset="0"/>
                <a:cs typeface="Arial" panose="020B0604020202020204" pitchFamily="34" charset="0"/>
              </a:rPr>
              <a:t>никотинсодержащей</a:t>
            </a:r>
            <a:r>
              <a:rPr lang="ru-RU" sz="1200" dirty="0">
                <a:latin typeface="Arial" panose="020B0604020202020204" pitchFamily="34" charset="0"/>
                <a:cs typeface="Arial" panose="020B0604020202020204" pitchFamily="34" charset="0"/>
              </a:rPr>
              <a:t> продукции. Важным направлением работы остается снижение аварийности на дорогах.</a:t>
            </a:r>
          </a:p>
          <a:p>
            <a:pPr indent="457200" algn="just"/>
            <a:r>
              <a:rPr lang="ru-RU" sz="1200" dirty="0">
                <a:latin typeface="Arial" panose="020B0604020202020204" pitchFamily="34" charset="0"/>
                <a:cs typeface="Arial" panose="020B0604020202020204" pitchFamily="34" charset="0"/>
              </a:rPr>
              <a:t>На основе обозначенных задач </a:t>
            </a:r>
            <a:r>
              <a:rPr lang="ru-RU" sz="1200" b="1" i="1" dirty="0">
                <a:latin typeface="Arial" panose="020B0604020202020204" pitchFamily="34" charset="0"/>
                <a:cs typeface="Arial" panose="020B0604020202020204" pitchFamily="34" charset="0"/>
              </a:rPr>
              <a:t>администрациям муниципальных образований рекомендуется:</a:t>
            </a:r>
            <a:endParaRPr lang="ru-RU" sz="1200" dirty="0">
              <a:latin typeface="Arial" panose="020B0604020202020204" pitchFamily="34" charset="0"/>
              <a:cs typeface="Arial" panose="020B0604020202020204" pitchFamily="34" charset="0"/>
            </a:endParaRPr>
          </a:p>
          <a:p>
            <a:pPr indent="457200" algn="just"/>
            <a:r>
              <a:rPr lang="ru-RU" sz="1200" dirty="0" smtClean="0">
                <a:latin typeface="Arial" panose="020B0604020202020204" pitchFamily="34" charset="0"/>
                <a:cs typeface="Arial" panose="020B0604020202020204" pitchFamily="34" charset="0"/>
              </a:rPr>
              <a:t>- провести </a:t>
            </a:r>
            <a:r>
              <a:rPr lang="ru-RU" sz="1200" dirty="0">
                <a:latin typeface="Arial" panose="020B0604020202020204" pitchFamily="34" charset="0"/>
                <a:cs typeface="Arial" panose="020B0604020202020204" pitchFamily="34" charset="0"/>
              </a:rPr>
              <a:t>комплексный анализ сложившейся ситуации в сфере рождаемости и смертности населения, определить возможные точки роста факторов, влияющих на показатели рождаемости и смертности населения; </a:t>
            </a:r>
            <a:endParaRPr lang="ru-RU" sz="1200" dirty="0" smtClean="0">
              <a:latin typeface="Arial" panose="020B0604020202020204" pitchFamily="34" charset="0"/>
              <a:cs typeface="Arial" panose="020B0604020202020204" pitchFamily="34" charset="0"/>
            </a:endParaRPr>
          </a:p>
          <a:p>
            <a:pPr indent="457200" algn="just"/>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доработать планы мероприятий по улучшению демографической ситуации с учетом адресной работы с различными категориями населения</a:t>
            </a:r>
            <a:r>
              <a:rPr lang="ru-RU" sz="1200" dirty="0" smtClean="0">
                <a:latin typeface="Arial" panose="020B0604020202020204" pitchFamily="34" charset="0"/>
                <a:cs typeface="Arial" panose="020B0604020202020204" pitchFamily="34" charset="0"/>
              </a:rPr>
              <a:t>.</a:t>
            </a:r>
            <a:r>
              <a:rPr lang="ru-RU" sz="1200" dirty="0" smtClean="0"/>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289406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73</a:t>
            </a:fld>
            <a:endParaRPr lang="ru-RU" dirty="0"/>
          </a:p>
        </p:txBody>
      </p:sp>
      <p:sp>
        <p:nvSpPr>
          <p:cNvPr id="3" name="TextBox 2"/>
          <p:cNvSpPr txBox="1"/>
          <p:nvPr/>
        </p:nvSpPr>
        <p:spPr>
          <a:xfrm>
            <a:off x="810196" y="661328"/>
            <a:ext cx="7763279" cy="276999"/>
          </a:xfrm>
          <a:prstGeom prst="rect">
            <a:avLst/>
          </a:prstGeom>
          <a:noFill/>
        </p:spPr>
        <p:txBody>
          <a:bodyPr wrap="none" rtlCol="0">
            <a:spAutoFit/>
          </a:bodyPr>
          <a:lstStyle/>
          <a:p>
            <a:r>
              <a:rPr lang="ru-RU" sz="1200" b="1" i="1" dirty="0" smtClean="0">
                <a:latin typeface="Arial" pitchFamily="34" charset="0"/>
                <a:cs typeface="Arial" pitchFamily="34" charset="0"/>
              </a:rPr>
              <a:t>УДОВЛЕТВОРЕННОСТЬ НАСЕЛЕНИЯ ДЕЯТЕЛЬНОСТЬЮ ОРГАНОВ МЕСТНОГО САМОУПРАВЛЕНИЯ</a:t>
            </a:r>
            <a:endParaRPr lang="ru-RU" sz="1200" b="1" i="1" dirty="0">
              <a:latin typeface="Arial" pitchFamily="34" charset="0"/>
              <a:cs typeface="Arial" pitchFamily="34" charset="0"/>
            </a:endParaRPr>
          </a:p>
        </p:txBody>
      </p:sp>
      <p:sp>
        <p:nvSpPr>
          <p:cNvPr id="4" name="TextBox 3"/>
          <p:cNvSpPr txBox="1"/>
          <p:nvPr/>
        </p:nvSpPr>
        <p:spPr>
          <a:xfrm>
            <a:off x="197545" y="2703760"/>
            <a:ext cx="4408579"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Удовлетворенность населения деятельностью </a:t>
            </a:r>
          </a:p>
          <a:p>
            <a:pPr algn="ctr"/>
            <a:r>
              <a:rPr lang="ru-RU" sz="1050" b="1" i="1" dirty="0" smtClean="0">
                <a:latin typeface="Arial" pitchFamily="34" charset="0"/>
                <a:cs typeface="Arial" pitchFamily="34" charset="0"/>
              </a:rPr>
              <a:t>органов местного самоуправления,% от числа опрошенных</a:t>
            </a:r>
            <a:endParaRPr lang="ru-RU" sz="1050" b="1" i="1" dirty="0">
              <a:latin typeface="Arial" pitchFamily="34" charset="0"/>
              <a:cs typeface="Arial"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1813001203"/>
              </p:ext>
            </p:extLst>
          </p:nvPr>
        </p:nvGraphicFramePr>
        <p:xfrm>
          <a:off x="451894" y="3060551"/>
          <a:ext cx="3744416" cy="1556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3425615561"/>
              </p:ext>
            </p:extLst>
          </p:nvPr>
        </p:nvGraphicFramePr>
        <p:xfrm>
          <a:off x="4485354" y="3052561"/>
          <a:ext cx="5924756" cy="4067187"/>
        </p:xfrm>
        <a:graphic>
          <a:graphicData uri="http://schemas.openxmlformats.org/drawingml/2006/table">
            <a:tbl>
              <a:tblPr/>
              <a:tblGrid>
                <a:gridCol w="1388252">
                  <a:extLst>
                    <a:ext uri="{9D8B030D-6E8A-4147-A177-3AD203B41FA5}">
                      <a16:colId xmlns:a16="http://schemas.microsoft.com/office/drawing/2014/main" xmlns="" val="20000"/>
                    </a:ext>
                  </a:extLst>
                </a:gridCol>
                <a:gridCol w="330360">
                  <a:extLst>
                    <a:ext uri="{9D8B030D-6E8A-4147-A177-3AD203B41FA5}">
                      <a16:colId xmlns:a16="http://schemas.microsoft.com/office/drawing/2014/main" xmlns="" val="20001"/>
                    </a:ext>
                  </a:extLst>
                </a:gridCol>
                <a:gridCol w="475298">
                  <a:extLst>
                    <a:ext uri="{9D8B030D-6E8A-4147-A177-3AD203B41FA5}">
                      <a16:colId xmlns:a16="http://schemas.microsoft.com/office/drawing/2014/main" xmlns="" val="20002"/>
                    </a:ext>
                  </a:extLst>
                </a:gridCol>
                <a:gridCol w="323620">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1174978">
                  <a:extLst>
                    <a:ext uri="{9D8B030D-6E8A-4147-A177-3AD203B41FA5}">
                      <a16:colId xmlns:a16="http://schemas.microsoft.com/office/drawing/2014/main" xmlns="" val="20005"/>
                    </a:ext>
                  </a:extLst>
                </a:gridCol>
                <a:gridCol w="288032">
                  <a:extLst>
                    <a:ext uri="{9D8B030D-6E8A-4147-A177-3AD203B41FA5}">
                      <a16:colId xmlns:a16="http://schemas.microsoft.com/office/drawing/2014/main" xmlns="" val="20006"/>
                    </a:ext>
                  </a:extLst>
                </a:gridCol>
                <a:gridCol w="481206">
                  <a:extLst>
                    <a:ext uri="{9D8B030D-6E8A-4147-A177-3AD203B41FA5}">
                      <a16:colId xmlns:a16="http://schemas.microsoft.com/office/drawing/2014/main" xmlns="" val="20007"/>
                    </a:ext>
                  </a:extLst>
                </a:gridCol>
                <a:gridCol w="382890">
                  <a:extLst>
                    <a:ext uri="{9D8B030D-6E8A-4147-A177-3AD203B41FA5}">
                      <a16:colId xmlns:a16="http://schemas.microsoft.com/office/drawing/2014/main" xmlns="" val="20008"/>
                    </a:ext>
                  </a:extLst>
                </a:gridCol>
                <a:gridCol w="504056">
                  <a:extLst>
                    <a:ext uri="{9D8B030D-6E8A-4147-A177-3AD203B41FA5}">
                      <a16:colId xmlns:a16="http://schemas.microsoft.com/office/drawing/2014/main" xmlns="" val="20009"/>
                    </a:ext>
                  </a:extLst>
                </a:gridCol>
              </a:tblGrid>
              <a:tr h="227678">
                <a:tc rowSpan="3">
                  <a:txBody>
                    <a:bodyPr/>
                    <a:lstStyle/>
                    <a:p>
                      <a:pPr algn="ctr" fontAlgn="b">
                        <a:lnSpc>
                          <a:spcPts val="1300"/>
                        </a:lnSpc>
                      </a:pPr>
                      <a:r>
                        <a:rPr lang="ru-RU" sz="900" b="1" i="1" u="none" strike="noStrike" dirty="0" smtClean="0">
                          <a:solidFill>
                            <a:srgbClr val="000000"/>
                          </a:solidFill>
                          <a:latin typeface="+mn-lt"/>
                          <a:cs typeface="Arial" pitchFamily="34" charset="0"/>
                        </a:rPr>
                        <a:t>Муниципальные образования</a:t>
                      </a:r>
                      <a:r>
                        <a:rPr lang="ru-RU" sz="900" b="1" i="1" u="none" strike="noStrike" dirty="0">
                          <a:solidFill>
                            <a:srgbClr val="000000"/>
                          </a:solidFill>
                          <a:latin typeface="Arial" pitchFamily="34" charset="0"/>
                          <a:cs typeface="Arial" pitchFamily="34" charset="0"/>
                        </a:rPr>
                        <a:t> </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4">
                  <a:txBody>
                    <a:bodyPr/>
                    <a:lstStyle/>
                    <a:p>
                      <a:pPr algn="ctr" fontAlgn="b">
                        <a:lnSpc>
                          <a:spcPts val="1100"/>
                        </a:lnSpc>
                      </a:pPr>
                      <a:r>
                        <a:rPr lang="ru-RU" sz="900" b="1" i="1" u="none" strike="noStrike" dirty="0">
                          <a:solidFill>
                            <a:srgbClr val="000000"/>
                          </a:solidFill>
                          <a:latin typeface="+mj-lt"/>
                          <a:cs typeface="Arial" pitchFamily="34" charset="0"/>
                        </a:rPr>
                        <a:t>Уровень удовлетворенности </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pPr algn="ctr" fontAlgn="b"/>
                      <a:endParaRPr lang="ru-RU" sz="1000" b="0" i="0"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row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1" i="1" u="none" strike="noStrike" dirty="0" smtClean="0">
                          <a:solidFill>
                            <a:srgbClr val="000000"/>
                          </a:solidFill>
                          <a:latin typeface="+mn-lt"/>
                          <a:cs typeface="Arial" pitchFamily="34" charset="0"/>
                        </a:rPr>
                        <a:t>Муниципальные образования</a:t>
                      </a:r>
                      <a:r>
                        <a:rPr lang="ru-RU" sz="900" b="1" i="1" u="none" strike="noStrike" dirty="0" smtClean="0">
                          <a:solidFill>
                            <a:srgbClr val="000000"/>
                          </a:solidFill>
                          <a:latin typeface="Arial" pitchFamily="34" charset="0"/>
                          <a:cs typeface="Arial" pitchFamily="34" charset="0"/>
                        </a:rPr>
                        <a:t> </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4">
                  <a:txBody>
                    <a:bodyPr/>
                    <a:lstStyle/>
                    <a:p>
                      <a:pPr algn="ctr" fontAlgn="b">
                        <a:lnSpc>
                          <a:spcPts val="1100"/>
                        </a:lnSpc>
                      </a:pPr>
                      <a:r>
                        <a:rPr lang="ru-RU" sz="900" b="1" i="1" u="none" strike="noStrike" dirty="0">
                          <a:solidFill>
                            <a:srgbClr val="000000"/>
                          </a:solidFill>
                          <a:latin typeface="+mj-lt"/>
                          <a:cs typeface="Arial" pitchFamily="34" charset="0"/>
                        </a:rPr>
                        <a:t>Уровень удовлетворенности </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pPr algn="ctr" fontAlgn="b"/>
                      <a:endParaRPr lang="ru-RU" sz="1000" b="0" i="0"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0"/>
                  </a:ext>
                </a:extLst>
              </a:tr>
              <a:tr h="156235">
                <a:tc v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2022г.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2021г.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v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2022г.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2021г.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extLst>
                  <a:ext uri="{0D108BD9-81ED-4DB2-BD59-A6C34878D82A}">
                    <a16:rowId xmlns:a16="http://schemas.microsoft.com/office/drawing/2014/main" xmlns="" val="10001"/>
                  </a:ext>
                </a:extLst>
              </a:tr>
              <a:tr h="140925">
                <a:tc vMerge="1">
                  <a:txBody>
                    <a:bodyPr/>
                    <a:lstStyle/>
                    <a:p>
                      <a:endParaRPr lang="ru-RU"/>
                    </a:p>
                  </a:txBody>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ru-RU"/>
                    </a:p>
                  </a:txBody>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204898">
                <a:tc>
                  <a:txBody>
                    <a:bodyPr/>
                    <a:lstStyle/>
                    <a:p>
                      <a:pPr algn="ctr" fontAlgn="t"/>
                      <a:r>
                        <a:rPr lang="ru-RU" sz="1000" b="1" i="0" u="none" strike="noStrike" dirty="0" smtClean="0">
                          <a:solidFill>
                            <a:srgbClr val="000000"/>
                          </a:solidFill>
                          <a:effectLst/>
                          <a:latin typeface="Calibri" panose="020F0502020204030204" pitchFamily="34" charset="0"/>
                        </a:rPr>
                        <a:t>Бобровский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76,4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76,9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2</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Панинский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17</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69,1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3"/>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Нижнедевицкий</a:t>
                      </a:r>
                      <a:r>
                        <a:rPr lang="ru-RU" sz="1000" b="1" i="0" u="none" strike="noStrike" dirty="0" smtClean="0">
                          <a:solidFill>
                            <a:srgbClr val="000000"/>
                          </a:solidFill>
                          <a:effectLst/>
                          <a:latin typeface="Calibri" panose="020F0502020204030204" pitchFamily="34" charset="0"/>
                        </a:rPr>
                        <a:t>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75,1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67,1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8</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Борисоглебский ГО</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55,7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22</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Верхнемамонский</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66,2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10</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Богучарский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19</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18</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Бутурлиновский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71,6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68,4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900" b="0" i="0" u="none" strike="noStrike" dirty="0" smtClean="0">
                          <a:solidFill>
                            <a:srgbClr val="000000"/>
                          </a:solidFill>
                          <a:effectLst/>
                          <a:latin typeface="+mn-lt"/>
                        </a:rPr>
                        <a:t>6</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Хохольский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56,7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Каменский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70,5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9</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Грибановский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56,4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51,2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ГО г. </a:t>
                      </a:r>
                      <a:r>
                        <a:rPr lang="ru-RU" sz="1000" b="1" i="0" u="none" strike="noStrike" dirty="0" err="1" smtClean="0">
                          <a:solidFill>
                            <a:srgbClr val="000000"/>
                          </a:solidFill>
                          <a:effectLst/>
                          <a:latin typeface="Calibri" panose="020F0502020204030204" pitchFamily="34" charset="0"/>
                        </a:rPr>
                        <a:t>Нововоронеж</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70,4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6</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71,6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Лискинский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53,3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57,6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20</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r h="186360">
                <a:tc>
                  <a:txBody>
                    <a:bodyPr/>
                    <a:lstStyle/>
                    <a:p>
                      <a:pPr algn="ctr" fontAlgn="t"/>
                      <a:r>
                        <a:rPr lang="ru-RU" sz="1000" b="1" i="0" u="none" strike="noStrike" dirty="0" smtClean="0">
                          <a:solidFill>
                            <a:srgbClr val="000000"/>
                          </a:solidFill>
                          <a:effectLst/>
                          <a:latin typeface="Calibri" panose="020F0502020204030204" pitchFamily="34" charset="0"/>
                        </a:rPr>
                        <a:t>Терновский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70,3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12</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Подгоренский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49,6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65,5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9"/>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Поворинский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70,1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68,9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Эртильский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47,9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39,9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30</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0"/>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Воробьёвский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69,4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67,9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7</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Острогожский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47,8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r h="211963">
                <a:tc>
                  <a:txBody>
                    <a:bodyPr/>
                    <a:lstStyle/>
                    <a:p>
                      <a:pPr algn="ctr" fontAlgn="t"/>
                      <a:r>
                        <a:rPr lang="ru-RU" sz="1000" b="1" i="0" u="none" strike="noStrike" dirty="0" smtClean="0">
                          <a:solidFill>
                            <a:srgbClr val="000000"/>
                          </a:solidFill>
                          <a:effectLst/>
                          <a:latin typeface="Calibri" panose="020F0502020204030204" pitchFamily="34" charset="0"/>
                        </a:rPr>
                        <a:t>Павловский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67,1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Калачеевский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45,8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44,9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26</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2"/>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Новоусманский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66,9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Кантемировский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45,7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41,7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900" b="0" i="0" u="none" strike="noStrike" dirty="0" smtClean="0">
                          <a:solidFill>
                            <a:srgbClr val="000000"/>
                          </a:solidFill>
                          <a:effectLst/>
                          <a:latin typeface="+mn-lt"/>
                        </a:rPr>
                        <a:t>27</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Петропавловский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65,8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60,6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17</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Рамонский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44,4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64,9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4"/>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Верхнехавский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63,8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900" b="0" i="0" u="none" strike="noStrike" dirty="0" smtClean="0">
                          <a:solidFill>
                            <a:srgbClr val="000000"/>
                          </a:solidFill>
                          <a:effectLst/>
                          <a:latin typeface="+mn-lt"/>
                        </a:rPr>
                        <a:t>14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Таловский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42,7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40,5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29</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5"/>
                  </a:ext>
                </a:extLst>
              </a:tr>
              <a:tr h="198268">
                <a:tc>
                  <a:txBody>
                    <a:bodyPr/>
                    <a:lstStyle/>
                    <a:p>
                      <a:pPr algn="ctr" fontAlgn="t"/>
                      <a:r>
                        <a:rPr lang="ru-RU" sz="1000" b="1" i="0" u="none" strike="noStrike" dirty="0" err="1" smtClean="0">
                          <a:solidFill>
                            <a:srgbClr val="000000"/>
                          </a:solidFill>
                          <a:effectLst/>
                          <a:latin typeface="Calibri" panose="020F0502020204030204" pitchFamily="34" charset="0"/>
                        </a:rPr>
                        <a:t>Репьёвский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62,9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61,9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16</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Россошанский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38,9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39,4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6"/>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Ольховатский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62,5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58,3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19</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Семилукский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36,7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900" b="0" i="0" u="none" strike="noStrike" kern="1200" dirty="0" smtClean="0">
                          <a:solidFill>
                            <a:srgbClr val="000000"/>
                          </a:solidFill>
                          <a:effectLst/>
                          <a:latin typeface="+mn-lt"/>
                          <a:ea typeface="+mn-ea"/>
                          <a:cs typeface="+mn-cs"/>
                        </a:rPr>
                        <a:t>36,6</a:t>
                      </a:r>
                      <a:endParaRPr lang="ru-RU" sz="9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kern="1200" dirty="0" smtClean="0">
                          <a:solidFill>
                            <a:srgbClr val="000000"/>
                          </a:solidFill>
                          <a:effectLst/>
                          <a:latin typeface="+mn-lt"/>
                          <a:ea typeface="+mn-ea"/>
                          <a:cs typeface="+mn-cs"/>
                        </a:rPr>
                        <a:t>32</a:t>
                      </a:r>
                      <a:endParaRPr lang="ru-RU" sz="900" b="0" i="0" u="none" strike="noStrike" kern="1200" dirty="0">
                        <a:solidFill>
                          <a:srgbClr val="000000"/>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7"/>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Новохопёрский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60</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41,5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28</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Аннинский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24,4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24,2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8"/>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Каширский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53,8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ГО г. Воронеж</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24,1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23,5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9"/>
                  </a:ext>
                </a:extLst>
              </a:tr>
            </a:tbl>
          </a:graphicData>
        </a:graphic>
      </p:graphicFrame>
      <p:sp>
        <p:nvSpPr>
          <p:cNvPr id="7" name="Прямоугольник 6"/>
          <p:cNvSpPr/>
          <p:nvPr/>
        </p:nvSpPr>
        <p:spPr>
          <a:xfrm>
            <a:off x="328990" y="995363"/>
            <a:ext cx="10081120" cy="1754326"/>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С целью определения уровня удовлетворенности населения деятельностью органов местного самоуправления городских округов и муниципальных районов на территории Воронежской области в феврале-марте 2023 г. было проведено социологическое исследование. Опрос проводился методом телефонного формализованного интервью среди жителей каждого муниципального района (городского округа) старше 18 лет по квотной выборке пропорциональной половозрастной структуре населения. В г. Воронеже было опрошено 800 респондентов, в районах области ~ по 450 в каждом. Всего в опросе приняло участие 15 650 респондентов.</a:t>
            </a:r>
          </a:p>
          <a:p>
            <a:pPr indent="457200" algn="just"/>
            <a:r>
              <a:rPr lang="ru-RU" sz="1200" dirty="0">
                <a:latin typeface="Arial" panose="020B0604020202020204" pitchFamily="34" charset="0"/>
                <a:cs typeface="Arial" panose="020B0604020202020204" pitchFamily="34" charset="0"/>
              </a:rPr>
              <a:t>С 2019 года фиксируется ежегодный рост </a:t>
            </a:r>
            <a:r>
              <a:rPr lang="ru-RU" sz="1200" b="1" i="1" dirty="0">
                <a:latin typeface="Arial" panose="020B0604020202020204" pitchFamily="34" charset="0"/>
                <a:cs typeface="Arial" panose="020B0604020202020204" pitchFamily="34" charset="0"/>
              </a:rPr>
              <a:t>уровня удовлетворенности населения деятельностью органов местного самоуправления</a:t>
            </a:r>
            <a:r>
              <a:rPr lang="ru-RU" sz="1200" dirty="0">
                <a:latin typeface="Arial" panose="020B0604020202020204" pitchFamily="34" charset="0"/>
                <a:cs typeface="Arial" panose="020B0604020202020204" pitchFamily="34" charset="0"/>
              </a:rPr>
              <a:t> (с 53 % в 2019 г. до 56,6 % в 2022 г.). Рост положительных оценок работы органов местного самоуправления </a:t>
            </a:r>
            <a:r>
              <a:rPr lang="ru-RU" sz="1200" dirty="0" smtClean="0">
                <a:latin typeface="Arial" panose="020B0604020202020204" pitchFamily="34" charset="0"/>
                <a:cs typeface="Arial" panose="020B0604020202020204" pitchFamily="34" charset="0"/>
              </a:rPr>
              <a:t>связан </a:t>
            </a:r>
            <a:r>
              <a:rPr lang="ru-RU" sz="1200" dirty="0">
                <a:latin typeface="Arial" panose="020B0604020202020204" pitchFamily="34" charset="0"/>
                <a:cs typeface="Arial" panose="020B0604020202020204" pitchFamily="34" charset="0"/>
              </a:rPr>
              <a:t>в основном с обновлением состава глав администраций в муниципальных районах и городских округах в конце 2021 г. и в 2022 г., а также </a:t>
            </a:r>
            <a:r>
              <a:rPr lang="ru-RU" sz="1200" dirty="0" smtClean="0">
                <a:latin typeface="Arial" panose="020B0604020202020204" pitchFamily="34" charset="0"/>
                <a:cs typeface="Arial" panose="020B0604020202020204" pitchFamily="34" charset="0"/>
              </a:rPr>
              <a:t>изменениями </a:t>
            </a:r>
            <a:r>
              <a:rPr lang="ru-RU" sz="1200" dirty="0">
                <a:latin typeface="Arial" panose="020B0604020202020204" pitchFamily="34" charset="0"/>
                <a:cs typeface="Arial" panose="020B0604020202020204" pitchFamily="34" charset="0"/>
              </a:rPr>
              <a:t>в политике, проводимой органами местного самоуправления в экономической и социальной сферах. </a:t>
            </a:r>
          </a:p>
        </p:txBody>
      </p:sp>
      <p:sp>
        <p:nvSpPr>
          <p:cNvPr id="9" name="Прямоугольник 8"/>
          <p:cNvSpPr/>
          <p:nvPr/>
        </p:nvSpPr>
        <p:spPr>
          <a:xfrm>
            <a:off x="384940" y="4617166"/>
            <a:ext cx="4033788" cy="3046988"/>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Состав пятерки лидеров рейтинга муниципальных образований по итогам 2022 года существенно изменился. На лидирующих позициях традиционно остался Бобровский муниципальный район (значение показателя - 76,4 %). В состав лидеров в отчетном году вошли </a:t>
            </a:r>
            <a:r>
              <a:rPr lang="ru-RU" sz="1200" dirty="0" err="1">
                <a:latin typeface="Arial" panose="020B0604020202020204" pitchFamily="34" charset="0"/>
                <a:cs typeface="Arial" panose="020B0604020202020204" pitchFamily="34" charset="0"/>
              </a:rPr>
              <a:t>Нижнедевицкий</a:t>
            </a:r>
            <a:r>
              <a:rPr lang="ru-RU" sz="1200" dirty="0">
                <a:latin typeface="Arial" panose="020B0604020202020204" pitchFamily="34" charset="0"/>
                <a:cs typeface="Arial" panose="020B0604020202020204" pitchFamily="34" charset="0"/>
              </a:rPr>
              <a:t> (значение показателя - 75,1 %), </a:t>
            </a:r>
            <a:r>
              <a:rPr lang="ru-RU" sz="1200" dirty="0" err="1">
                <a:latin typeface="Arial" panose="020B0604020202020204" pitchFamily="34" charset="0"/>
                <a:cs typeface="Arial" panose="020B0604020202020204" pitchFamily="34" charset="0"/>
              </a:rPr>
              <a:t>Верхнемамонский</a:t>
            </a:r>
            <a:r>
              <a:rPr lang="ru-RU" sz="1200" dirty="0">
                <a:latin typeface="Arial" panose="020B0604020202020204" pitchFamily="34" charset="0"/>
                <a:cs typeface="Arial" panose="020B0604020202020204" pitchFamily="34" charset="0"/>
              </a:rPr>
              <a:t> (72 %), </a:t>
            </a:r>
            <a:r>
              <a:rPr lang="ru-RU" sz="1200" dirty="0" err="1">
                <a:latin typeface="Arial" panose="020B0604020202020204" pitchFamily="34" charset="0"/>
                <a:cs typeface="Arial" panose="020B0604020202020204" pitchFamily="34" charset="0"/>
              </a:rPr>
              <a:t>Бутурлиновский</a:t>
            </a:r>
            <a:r>
              <a:rPr lang="ru-RU" sz="1200" dirty="0">
                <a:latin typeface="Arial" panose="020B0604020202020204" pitchFamily="34" charset="0"/>
                <a:cs typeface="Arial" panose="020B0604020202020204" pitchFamily="34" charset="0"/>
              </a:rPr>
              <a:t> (71,6 %), Каменский (70,5 %) муниципальные районы. </a:t>
            </a:r>
          </a:p>
          <a:p>
            <a:pPr indent="457200" algn="just"/>
            <a:r>
              <a:rPr lang="ru-RU" sz="1200" dirty="0">
                <a:latin typeface="Arial" panose="020B0604020202020204" pitchFamily="34" charset="0"/>
                <a:cs typeface="Arial" panose="020B0604020202020204" pitchFamily="34" charset="0"/>
              </a:rPr>
              <a:t>Высокие значения показателей в пятерке лидеров подтверждаются положительными оценками жителей состояния дел в указанных районах (от 63,1 % до 86,2 %), а также высоким уровнем доверия населения главам администраций районов (от 72,8 % до 83,5 %).</a:t>
            </a:r>
          </a:p>
          <a:p>
            <a:pPr indent="457200" algn="just"/>
            <a:endParaRPr lang="ru-RU" sz="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410759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74</a:t>
            </a:fld>
            <a:endParaRPr lang="ru-RU" dirty="0"/>
          </a:p>
        </p:txBody>
      </p:sp>
      <p:sp>
        <p:nvSpPr>
          <p:cNvPr id="5" name="Прямоугольник 4"/>
          <p:cNvSpPr/>
          <p:nvPr/>
        </p:nvSpPr>
        <p:spPr>
          <a:xfrm>
            <a:off x="338666" y="714658"/>
            <a:ext cx="10048593" cy="276999"/>
          </a:xfrm>
          <a:prstGeom prst="rect">
            <a:avLst/>
          </a:prstGeom>
        </p:spPr>
        <p:txBody>
          <a:bodyPr wrap="square">
            <a:spAutoFit/>
          </a:bodyPr>
          <a:lstStyle/>
          <a:p>
            <a:pPr indent="450000" algn="just"/>
            <a:endParaRPr lang="ru-RU" sz="1200" dirty="0">
              <a:latin typeface="Arial" panose="020B0604020202020204" pitchFamily="34" charset="0"/>
              <a:cs typeface="Arial" panose="020B0604020202020204" pitchFamily="34" charset="0"/>
            </a:endParaRPr>
          </a:p>
        </p:txBody>
      </p:sp>
      <p:sp>
        <p:nvSpPr>
          <p:cNvPr id="6" name="TextBox 5"/>
          <p:cNvSpPr txBox="1"/>
          <p:nvPr/>
        </p:nvSpPr>
        <p:spPr>
          <a:xfrm>
            <a:off x="560769" y="2494914"/>
            <a:ext cx="9852590" cy="253916"/>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ru-RU" sz="1050" b="1" i="1" dirty="0">
                <a:solidFill>
                  <a:sysClr val="windowText" lastClr="000000"/>
                </a:solidFill>
                <a:latin typeface="Arial" panose="020B0604020202020204" pitchFamily="34" charset="0"/>
                <a:cs typeface="Arial" panose="020B0604020202020204" pitchFamily="34" charset="0"/>
              </a:rPr>
              <a:t>Удовлетворенность населения </a:t>
            </a:r>
            <a:r>
              <a:rPr lang="ru-RU" sz="1050" b="1" i="1" dirty="0" smtClean="0">
                <a:solidFill>
                  <a:sysClr val="windowText" lastClr="000000"/>
                </a:solidFill>
                <a:latin typeface="Arial" panose="020B0604020202020204" pitchFamily="34" charset="0"/>
                <a:cs typeface="Arial" panose="020B0604020202020204" pitchFamily="34" charset="0"/>
              </a:rPr>
              <a:t> Воронежской области и г. Воронежа по </a:t>
            </a:r>
            <a:r>
              <a:rPr lang="ru-RU" sz="1050" b="1" i="1" dirty="0">
                <a:solidFill>
                  <a:sysClr val="windowText" lastClr="000000"/>
                </a:solidFill>
                <a:latin typeface="Arial" panose="020B0604020202020204" pitchFamily="34" charset="0"/>
                <a:cs typeface="Arial" panose="020B0604020202020204" pitchFamily="34" charset="0"/>
              </a:rPr>
              <a:t>сферам </a:t>
            </a:r>
            <a:r>
              <a:rPr lang="ru-RU" sz="1050" b="1" i="1" dirty="0" smtClean="0">
                <a:solidFill>
                  <a:sysClr val="windowText" lastClr="000000"/>
                </a:solidFill>
                <a:latin typeface="Arial" panose="020B0604020202020204" pitchFamily="34" charset="0"/>
                <a:cs typeface="Arial" panose="020B0604020202020204" pitchFamily="34" charset="0"/>
              </a:rPr>
              <a:t>деятельности в 2022 году, % </a:t>
            </a:r>
            <a:r>
              <a:rPr lang="ru-RU" sz="1050" b="1" i="1" dirty="0">
                <a:solidFill>
                  <a:sysClr val="windowText" lastClr="000000"/>
                </a:solidFill>
                <a:latin typeface="Arial" panose="020B0604020202020204" pitchFamily="34" charset="0"/>
                <a:cs typeface="Arial" panose="020B0604020202020204" pitchFamily="34" charset="0"/>
              </a:rPr>
              <a:t>от числа опрошенных</a:t>
            </a:r>
          </a:p>
        </p:txBody>
      </p:sp>
      <p:graphicFrame>
        <p:nvGraphicFramePr>
          <p:cNvPr id="8" name="Диаграмма 7"/>
          <p:cNvGraphicFramePr>
            <a:graphicFrameLocks/>
          </p:cNvGraphicFramePr>
          <p:nvPr>
            <p:extLst>
              <p:ext uri="{D42A27DB-BD31-4B8C-83A1-F6EECF244321}">
                <p14:modId xmlns:p14="http://schemas.microsoft.com/office/powerpoint/2010/main" xmlns="" val="1179426694"/>
              </p:ext>
            </p:extLst>
          </p:nvPr>
        </p:nvGraphicFramePr>
        <p:xfrm>
          <a:off x="389721" y="2748829"/>
          <a:ext cx="10048594" cy="2471961"/>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263757" y="629084"/>
            <a:ext cx="10048593" cy="1941750"/>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Покинули пятерку прошлогодние лидеры –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Панинский</a:t>
            </a:r>
            <a:r>
              <a:rPr lang="ru-RU" sz="1200" dirty="0">
                <a:latin typeface="Arial" panose="020B0604020202020204" pitchFamily="34" charset="0"/>
                <a:cs typeface="Arial" panose="020B0604020202020204" pitchFamily="34" charset="0"/>
              </a:rPr>
              <a:t> районы с существенным снижением показателя </a:t>
            </a:r>
            <a:r>
              <a:rPr lang="ru-RU" sz="1200" dirty="0" smtClean="0">
                <a:latin typeface="Arial" panose="020B0604020202020204" pitchFamily="34" charset="0"/>
                <a:cs typeface="Arial" panose="020B0604020202020204" pitchFamily="34" charset="0"/>
              </a:rPr>
              <a:t>(на 10-11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а также </a:t>
            </a:r>
            <a:r>
              <a:rPr lang="ru-RU" sz="1200" dirty="0" err="1">
                <a:latin typeface="Arial" panose="020B0604020202020204" pitchFamily="34" charset="0"/>
                <a:cs typeface="Arial" panose="020B0604020202020204" pitchFamily="34" charset="0"/>
              </a:rPr>
              <a:t>Поворинский</a:t>
            </a:r>
            <a:r>
              <a:rPr lang="ru-RU" sz="1200" dirty="0">
                <a:latin typeface="Arial" panose="020B0604020202020204" pitchFamily="34" charset="0"/>
                <a:cs typeface="Arial" panose="020B0604020202020204" pitchFamily="34" charset="0"/>
              </a:rPr>
              <a:t> район и городской округ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с незначительным изменением показателя. </a:t>
            </a:r>
          </a:p>
          <a:p>
            <a:pPr indent="457200" algn="just"/>
            <a:r>
              <a:rPr lang="ru-RU" sz="1200" dirty="0">
                <a:latin typeface="Arial" panose="020B0604020202020204" pitchFamily="34" charset="0"/>
                <a:cs typeface="Arial" panose="020B0604020202020204" pitchFamily="34" charset="0"/>
              </a:rPr>
              <a:t>Самую низкую оценку деятельности органам местного самоуправления, как и в прошлые годы, дали жители Аннинского (24,4 %) и Семилукского (36,7 %) муниципальных районов, а также областного центра - г. Воронежа (24,1 %).</a:t>
            </a:r>
          </a:p>
          <a:p>
            <a:pPr indent="457200" algn="just"/>
            <a:r>
              <a:rPr lang="ru-RU" sz="1200" dirty="0">
                <a:latin typeface="Arial" panose="020B0604020202020204" pitchFamily="34" charset="0"/>
                <a:cs typeface="Arial" panose="020B0604020202020204" pitchFamily="34" charset="0"/>
              </a:rPr>
              <a:t>Анализ результатов социологического исследования по городскому округу г. Воронеж показал, что уровень удовлетворенности населения деятельностью органов местного самоуправления по решению большинства вопросов местного значения на уровне или ниже средних значений по области, что является характерным для крупного областного центра. Жители областного центра хуже, чем в целом по региону, удовлетворены качеством общего и дошкольного образования (33 и 31 места соответственно), условиями для занятий физической культурой и спортом (30 место), а также услугами ЖКХ (34 место) и благоустройством территории (32 место).</a:t>
            </a:r>
          </a:p>
          <a:p>
            <a:pPr indent="457200" algn="just">
              <a:lnSpc>
                <a:spcPct val="110000"/>
              </a:lnSpc>
            </a:pPr>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345318" y="5091356"/>
            <a:ext cx="10048593" cy="246990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Город Воронеж находится на последнем месте в списке муниципальных районов и городских округов области по уровню удовлетворенности жителей качеством оказываемых жилищно-коммунальных услуг. В то же время в областном центре наблюдается </a:t>
            </a:r>
            <a:r>
              <a:rPr lang="ru-RU" sz="1200" dirty="0" smtClean="0">
                <a:latin typeface="Arial" panose="020B0604020202020204" pitchFamily="34" charset="0"/>
                <a:cs typeface="Arial" panose="020B0604020202020204" pitchFamily="34" charset="0"/>
              </a:rPr>
              <a:t>динамика, </a:t>
            </a:r>
            <a:r>
              <a:rPr lang="ru-RU" sz="1200" dirty="0">
                <a:latin typeface="Arial" panose="020B0604020202020204" pitchFamily="34" charset="0"/>
                <a:cs typeface="Arial" panose="020B0604020202020204" pitchFamily="34" charset="0"/>
              </a:rPr>
              <a:t>схожая с областной: по сравнению с 2013 годом показатель существенно вырос - в Воронеже – с 22 % до 55 % (+33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по области – с 41 % до </a:t>
            </a:r>
            <a:r>
              <a:rPr lang="ru-RU" sz="1200" dirty="0" smtClean="0">
                <a:latin typeface="Arial" panose="020B0604020202020204" pitchFamily="34" charset="0"/>
                <a:cs typeface="Arial" panose="020B0604020202020204" pitchFamily="34" charset="0"/>
              </a:rPr>
              <a:t>62 </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21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что подтверждает признание населением изменений в сфере ЖКХ. Результаты фокусированных групповых интервью показывают, что в последние годы основные претензии населения в этой сфере связаны не с качеством, а со стоимостью предоставляемых услуг.</a:t>
            </a:r>
          </a:p>
          <a:p>
            <a:pPr indent="457200" algn="just"/>
            <a:r>
              <a:rPr lang="ru-RU" sz="1200" dirty="0">
                <a:latin typeface="Arial" panose="020B0604020202020204" pitchFamily="34" charset="0"/>
                <a:cs typeface="Arial" panose="020B0604020202020204" pitchFamily="34" charset="0"/>
              </a:rPr>
              <a:t>В Воронеже традиционно одна из самых низких удовлетворенность населения качеством общего (42 %) и дошкольного (55 %) образования, несмотря на рост значений по итогам текущего года на </a:t>
            </a:r>
            <a:r>
              <a:rPr lang="ru-RU" sz="1200" dirty="0" smtClean="0">
                <a:latin typeface="Arial" panose="020B0604020202020204" pitchFamily="34" charset="0"/>
                <a:cs typeface="Arial" panose="020B0604020202020204" pitchFamily="34" charset="0"/>
              </a:rPr>
              <a:t>6 и 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соответственно. </a:t>
            </a:r>
            <a:endParaRPr lang="ru-RU" sz="1200" dirty="0" smtClean="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После существенного роста уровня удовлетворенности населения качеством автомобильных дорог в г. Воронеже в 2016-2020 </a:t>
            </a:r>
            <a:r>
              <a:rPr lang="ru-RU" sz="1200" dirty="0" err="1" smtClean="0">
                <a:latin typeface="Arial" panose="020B0604020202020204" pitchFamily="34" charset="0"/>
                <a:cs typeface="Arial" panose="020B0604020202020204" pitchFamily="34" charset="0"/>
              </a:rPr>
              <a:t>г.г</a:t>
            </a:r>
            <a:r>
              <a:rPr lang="ru-RU" sz="1200" dirty="0">
                <a:latin typeface="Arial" panose="020B0604020202020204" pitchFamily="34" charset="0"/>
                <a:cs typeface="Arial" panose="020B0604020202020204" pitchFamily="34" charset="0"/>
              </a:rPr>
              <a:t>. до 62 % отмечается существенное снижение значения показателя до 53 %. Значение показателя опустилось до </a:t>
            </a:r>
            <a:r>
              <a:rPr lang="ru-RU" sz="1200" dirty="0" err="1">
                <a:latin typeface="Arial" panose="020B0604020202020204" pitchFamily="34" charset="0"/>
                <a:cs typeface="Arial" panose="020B0604020202020204" pitchFamily="34" charset="0"/>
              </a:rPr>
              <a:t>среднеобластного</a:t>
            </a:r>
            <a:r>
              <a:rPr lang="ru-RU" sz="1200" dirty="0">
                <a:latin typeface="Arial" panose="020B0604020202020204" pitchFamily="34" charset="0"/>
                <a:cs typeface="Arial" panose="020B0604020202020204" pitchFamily="34" charset="0"/>
              </a:rPr>
              <a:t> уровня, в то время как в 2019-2021 г. г. было существенно </a:t>
            </a:r>
            <a:r>
              <a:rPr lang="ru-RU" sz="1200" dirty="0" smtClean="0">
                <a:latin typeface="Arial" panose="020B0604020202020204" pitchFamily="34" charset="0"/>
                <a:cs typeface="Arial" panose="020B0604020202020204" pitchFamily="34" charset="0"/>
              </a:rPr>
              <a:t>выше </a:t>
            </a:r>
            <a:r>
              <a:rPr lang="ru-RU" sz="1200" dirty="0">
                <a:latin typeface="Arial" panose="020B0604020202020204" pitchFamily="34" charset="0"/>
                <a:cs typeface="Arial" panose="020B0604020202020204" pitchFamily="34" charset="0"/>
              </a:rPr>
              <a:t>(на 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p>
          <a:p>
            <a:pPr indent="457200" algn="just"/>
            <a:endParaRPr lang="ru-RU" sz="1200" dirty="0">
              <a:latin typeface="Arial" panose="020B0604020202020204" pitchFamily="34" charset="0"/>
              <a:cs typeface="Arial" panose="020B0604020202020204" pitchFamily="34" charset="0"/>
            </a:endParaRPr>
          </a:p>
          <a:p>
            <a:pPr indent="4572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288068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75</a:t>
            </a:fld>
            <a:endParaRPr lang="ru-RU" dirty="0"/>
          </a:p>
        </p:txBody>
      </p:sp>
      <p:sp>
        <p:nvSpPr>
          <p:cNvPr id="5" name="Прямоугольник 4"/>
          <p:cNvSpPr/>
          <p:nvPr/>
        </p:nvSpPr>
        <p:spPr>
          <a:xfrm>
            <a:off x="310903" y="2990883"/>
            <a:ext cx="10123377" cy="4339650"/>
          </a:xfrm>
          <a:prstGeom prst="rect">
            <a:avLst/>
          </a:prstGeom>
        </p:spPr>
        <p:txBody>
          <a:bodyPr wrap="square">
            <a:spAutoFit/>
          </a:bodyPr>
          <a:lstStyle/>
          <a:p>
            <a:pPr indent="457200" algn="just"/>
            <a:r>
              <a:rPr lang="ru-RU" sz="1150" dirty="0" smtClean="0">
                <a:latin typeface="Arial" panose="020B0604020202020204" pitchFamily="34" charset="0"/>
                <a:cs typeface="Arial" panose="020B0604020202020204" pitchFamily="34" charset="0"/>
              </a:rPr>
              <a:t>Сравнительный </a:t>
            </a:r>
            <a:r>
              <a:rPr lang="ru-RU" sz="1150" dirty="0">
                <a:latin typeface="Arial" panose="020B0604020202020204" pitchFamily="34" charset="0"/>
                <a:cs typeface="Arial" panose="020B0604020202020204" pitchFamily="34" charset="0"/>
              </a:rPr>
              <a:t>анализ удовлетворенности населения деятельностью органов местного самоуправления за 2021-2022 </a:t>
            </a:r>
            <a:r>
              <a:rPr lang="ru-RU" sz="1150" dirty="0" err="1" smtClean="0">
                <a:latin typeface="Arial" panose="020B0604020202020204" pitchFamily="34" charset="0"/>
                <a:cs typeface="Arial" panose="020B0604020202020204" pitchFamily="34" charset="0"/>
              </a:rPr>
              <a:t>г.г</a:t>
            </a:r>
            <a:r>
              <a:rPr lang="ru-RU" sz="1150" dirty="0">
                <a:latin typeface="Arial" panose="020B0604020202020204" pitchFamily="34" charset="0"/>
                <a:cs typeface="Arial" panose="020B0604020202020204" pitchFamily="34" charset="0"/>
              </a:rPr>
              <a:t>. показал, что в большинстве муниципальных образований уровень значений показателя по отношению к 2021 году практически не изменился (с учетом статистической погрешности ± 5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a:t>
            </a:r>
          </a:p>
          <a:p>
            <a:pPr indent="457200" algn="just"/>
            <a:r>
              <a:rPr lang="ru-RU" sz="1150" dirty="0">
                <a:latin typeface="Arial" panose="020B0604020202020204" pitchFamily="34" charset="0"/>
                <a:cs typeface="Arial" panose="020B0604020202020204" pitchFamily="34" charset="0"/>
              </a:rPr>
              <a:t>Наиболее существенный рост произошел в </a:t>
            </a:r>
            <a:r>
              <a:rPr lang="ru-RU" sz="1150" dirty="0" err="1">
                <a:latin typeface="Arial" panose="020B0604020202020204" pitchFamily="34" charset="0"/>
                <a:cs typeface="Arial" panose="020B0604020202020204" pitchFamily="34" charset="0"/>
              </a:rPr>
              <a:t>Новохопёрском</a:t>
            </a:r>
            <a:r>
              <a:rPr lang="ru-RU" sz="1150" dirty="0">
                <a:latin typeface="Arial" panose="020B0604020202020204" pitchFamily="34" charset="0"/>
                <a:cs typeface="Arial" panose="020B0604020202020204" pitchFamily="34" charset="0"/>
              </a:rPr>
              <a:t> (+18,5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Нижнедевицком (+8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Эртильском</a:t>
            </a:r>
            <a:r>
              <a:rPr lang="ru-RU" sz="1150" dirty="0">
                <a:latin typeface="Arial" panose="020B0604020202020204" pitchFamily="34" charset="0"/>
                <a:cs typeface="Arial" panose="020B0604020202020204" pitchFamily="34" charset="0"/>
              </a:rPr>
              <a:t> (+8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Верхнемамонском</a:t>
            </a:r>
            <a:r>
              <a:rPr lang="ru-RU" sz="1150" dirty="0">
                <a:latin typeface="Arial" panose="020B0604020202020204" pitchFamily="34" charset="0"/>
                <a:cs typeface="Arial" panose="020B0604020202020204" pitchFamily="34" charset="0"/>
              </a:rPr>
              <a:t> (+5,8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и Каширском (+5,8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муниципальных районах</a:t>
            </a:r>
            <a:r>
              <a:rPr lang="ru-RU" sz="1150" dirty="0" smtClean="0">
                <a:latin typeface="Arial" panose="020B0604020202020204" pitchFamily="34" charset="0"/>
                <a:cs typeface="Arial" panose="020B0604020202020204" pitchFamily="34" charset="0"/>
              </a:rPr>
              <a:t>.</a:t>
            </a:r>
          </a:p>
          <a:p>
            <a:pPr indent="457200" algn="just"/>
            <a:r>
              <a:rPr lang="ru-RU" sz="1150" dirty="0">
                <a:latin typeface="Arial" panose="020B0604020202020204" pitchFamily="34" charset="0"/>
                <a:cs typeface="Arial" panose="020B0604020202020204" pitchFamily="34" charset="0"/>
              </a:rPr>
              <a:t>Рост уровня удовлетворенности населения деятельностью органов местного самоуправления в </a:t>
            </a:r>
            <a:r>
              <a:rPr lang="ru-RU" sz="1150" dirty="0" err="1">
                <a:latin typeface="Arial" panose="020B0604020202020204" pitchFamily="34" charset="0"/>
                <a:cs typeface="Arial" panose="020B0604020202020204" pitchFamily="34" charset="0"/>
              </a:rPr>
              <a:t>Новохопёрском</a:t>
            </a:r>
            <a:r>
              <a:rPr lang="ru-RU" sz="1150" dirty="0">
                <a:latin typeface="Arial" panose="020B0604020202020204" pitchFamily="34" charset="0"/>
                <a:cs typeface="Arial" panose="020B0604020202020204" pitchFamily="34" charset="0"/>
              </a:rPr>
              <a:t> и </a:t>
            </a:r>
            <a:r>
              <a:rPr lang="ru-RU" sz="1150" dirty="0" err="1">
                <a:latin typeface="Arial" panose="020B0604020202020204" pitchFamily="34" charset="0"/>
                <a:cs typeface="Arial" panose="020B0604020202020204" pitchFamily="34" charset="0"/>
              </a:rPr>
              <a:t>Эртильском</a:t>
            </a:r>
            <a:r>
              <a:rPr lang="ru-RU" sz="1150" dirty="0">
                <a:latin typeface="Arial" panose="020B0604020202020204" pitchFamily="34" charset="0"/>
                <a:cs typeface="Arial" panose="020B0604020202020204" pitchFamily="34" charset="0"/>
              </a:rPr>
              <a:t> муниципальных районах связан со сменой глав в указанных районах в конце 2021 г., а также изменениями в политике, проводимой органами местного самоуправления в экономической и социальной сферах. В </a:t>
            </a:r>
            <a:r>
              <a:rPr lang="ru-RU" sz="1150" dirty="0" err="1">
                <a:latin typeface="Arial" panose="020B0604020202020204" pitchFamily="34" charset="0"/>
                <a:cs typeface="Arial" panose="020B0604020202020204" pitchFamily="34" charset="0"/>
              </a:rPr>
              <a:t>Новохопёрском</a:t>
            </a:r>
            <a:r>
              <a:rPr lang="ru-RU" sz="1150" dirty="0">
                <a:latin typeface="Arial" panose="020B0604020202020204" pitchFamily="34" charset="0"/>
                <a:cs typeface="Arial" panose="020B0604020202020204" pitchFamily="34" charset="0"/>
              </a:rPr>
              <a:t> районе произошло увеличение доли положительных оценок до 60 % на фоне снижения количества жителей, ранее отрицательно оценивающих работу органов местного самоуправления района (–10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В </a:t>
            </a:r>
            <a:r>
              <a:rPr lang="ru-RU" sz="1150" dirty="0" err="1">
                <a:latin typeface="Arial" panose="020B0604020202020204" pitchFamily="34" charset="0"/>
                <a:cs typeface="Arial" panose="020B0604020202020204" pitchFamily="34" charset="0"/>
              </a:rPr>
              <a:t>Эртильском</a:t>
            </a:r>
            <a:r>
              <a:rPr lang="ru-RU" sz="1150" dirty="0">
                <a:latin typeface="Arial" panose="020B0604020202020204" pitchFamily="34" charset="0"/>
                <a:cs typeface="Arial" panose="020B0604020202020204" pitchFamily="34" charset="0"/>
              </a:rPr>
              <a:t> районе одновременно с ростом положительных оценок жителей работы органов местного самоуправления (+8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отмечен существенный рост отрицательных оценок (+16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Таким образом, в районе определились с мнением жители, ранее ничего не знавшие об их работе, либо </a:t>
            </a:r>
            <a:r>
              <a:rPr lang="ru-RU" sz="1150" dirty="0" smtClean="0">
                <a:latin typeface="Arial" panose="020B0604020202020204" pitchFamily="34" charset="0"/>
                <a:cs typeface="Arial" panose="020B0604020202020204" pitchFamily="34" charset="0"/>
              </a:rPr>
              <a:t>затруднившиеся </a:t>
            </a:r>
            <a:r>
              <a:rPr lang="ru-RU" sz="1150" dirty="0">
                <a:latin typeface="Arial" panose="020B0604020202020204" pitchFamily="34" charset="0"/>
                <a:cs typeface="Arial" panose="020B0604020202020204" pitchFamily="34" charset="0"/>
              </a:rPr>
              <a:t>с ответом.</a:t>
            </a:r>
          </a:p>
          <a:p>
            <a:pPr indent="457200" algn="just"/>
            <a:r>
              <a:rPr lang="ru-RU" sz="1150" dirty="0">
                <a:latin typeface="Arial" panose="020B0604020202020204" pitchFamily="34" charset="0"/>
                <a:cs typeface="Arial" panose="020B0604020202020204" pitchFamily="34" charset="0"/>
              </a:rPr>
              <a:t>Рост показателя в </a:t>
            </a:r>
            <a:r>
              <a:rPr lang="ru-RU" sz="1150" dirty="0" err="1">
                <a:latin typeface="Arial" panose="020B0604020202020204" pitchFamily="34" charset="0"/>
                <a:cs typeface="Arial" panose="020B0604020202020204" pitchFamily="34" charset="0"/>
              </a:rPr>
              <a:t>Верхнемамонском</a:t>
            </a:r>
            <a:r>
              <a:rPr lang="ru-RU" sz="1150" dirty="0">
                <a:latin typeface="Arial" panose="020B0604020202020204" pitchFamily="34" charset="0"/>
                <a:cs typeface="Arial" panose="020B0604020202020204" pitchFamily="34" charset="0"/>
              </a:rPr>
              <a:t> районе (+5,8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обусловлен затуханием конфликта и завершением судебного процесса, связанного со строительством </a:t>
            </a:r>
            <a:r>
              <a:rPr lang="ru-RU" sz="1150" dirty="0" err="1">
                <a:latin typeface="Arial" panose="020B0604020202020204" pitchFamily="34" charset="0"/>
                <a:cs typeface="Arial" panose="020B0604020202020204" pitchFamily="34" charset="0"/>
              </a:rPr>
              <a:t>свинокомплекса</a:t>
            </a:r>
            <a:r>
              <a:rPr lang="ru-RU" sz="1150" dirty="0">
                <a:latin typeface="Arial" panose="020B0604020202020204" pitchFamily="34" charset="0"/>
                <a:cs typeface="Arial" panose="020B0604020202020204" pitchFamily="34" charset="0"/>
              </a:rPr>
              <a:t> ГК «</a:t>
            </a:r>
            <a:r>
              <a:rPr lang="ru-RU" sz="1150" dirty="0" err="1">
                <a:latin typeface="Arial" panose="020B0604020202020204" pitchFamily="34" charset="0"/>
                <a:cs typeface="Arial" panose="020B0604020202020204" pitchFamily="34" charset="0"/>
              </a:rPr>
              <a:t>Агроэко</a:t>
            </a:r>
            <a:r>
              <a:rPr lang="ru-RU" sz="1150" dirty="0">
                <a:latin typeface="Arial" panose="020B0604020202020204" pitchFamily="34" charset="0"/>
                <a:cs typeface="Arial" panose="020B0604020202020204" pitchFamily="34" charset="0"/>
              </a:rPr>
              <a:t>». В тоже время ГК «</a:t>
            </a:r>
            <a:r>
              <a:rPr lang="ru-RU" sz="1150" dirty="0" err="1">
                <a:latin typeface="Arial" panose="020B0604020202020204" pitchFamily="34" charset="0"/>
                <a:cs typeface="Arial" panose="020B0604020202020204" pitchFamily="34" charset="0"/>
              </a:rPr>
              <a:t>Агроэко</a:t>
            </a:r>
            <a:r>
              <a:rPr lang="ru-RU" sz="1150" dirty="0">
                <a:latin typeface="Arial" panose="020B0604020202020204" pitchFamily="34" charset="0"/>
                <a:cs typeface="Arial" panose="020B0604020202020204" pitchFamily="34" charset="0"/>
              </a:rPr>
              <a:t>» реализует на территории района благотворительные проекты (ремонт и строительство социально-значимых объектов, приобретение оборудования и инвентаря для социальных учреждений; организация досуга жителей, творческого и физического развития и прочее), что оказало положительное влияние на оценку жителями работы органов местного самоуправления. </a:t>
            </a:r>
          </a:p>
          <a:p>
            <a:pPr indent="457200" algn="just"/>
            <a:r>
              <a:rPr lang="ru-RU" sz="1150" dirty="0">
                <a:latin typeface="Arial" panose="020B0604020202020204" pitchFamily="34" charset="0"/>
                <a:cs typeface="Arial" panose="020B0604020202020204" pitchFamily="34" charset="0"/>
              </a:rPr>
              <a:t>За отчетный период существенное снижение доли положительных оценок деятельности органов местного самоуправления зафиксировано в 4 муниципальных районах области: в </a:t>
            </a:r>
            <a:r>
              <a:rPr lang="ru-RU" sz="1150" dirty="0" err="1">
                <a:latin typeface="Arial" panose="020B0604020202020204" pitchFamily="34" charset="0"/>
                <a:cs typeface="Arial" panose="020B0604020202020204" pitchFamily="34" charset="0"/>
              </a:rPr>
              <a:t>Рамонском</a:t>
            </a:r>
            <a:r>
              <a:rPr lang="ru-RU" sz="1150" dirty="0">
                <a:latin typeface="Arial" panose="020B0604020202020204" pitchFamily="34" charset="0"/>
                <a:cs typeface="Arial" panose="020B0604020202020204" pitchFamily="34" charset="0"/>
              </a:rPr>
              <a:t> (–20,5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Подгоренском (– 15,9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a:t>
            </a:r>
            <a:r>
              <a:rPr lang="ru-RU" sz="1150" dirty="0" err="1">
                <a:latin typeface="Arial" panose="020B0604020202020204" pitchFamily="34" charset="0"/>
                <a:cs typeface="Arial" panose="020B0604020202020204" pitchFamily="34" charset="0"/>
              </a:rPr>
              <a:t>Новоусманском</a:t>
            </a:r>
            <a:r>
              <a:rPr lang="ru-RU" sz="1150" dirty="0">
                <a:latin typeface="Arial" panose="020B0604020202020204" pitchFamily="34" charset="0"/>
                <a:cs typeface="Arial" panose="020B0604020202020204" pitchFamily="34" charset="0"/>
              </a:rPr>
              <a:t> (–11,1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и </a:t>
            </a:r>
            <a:r>
              <a:rPr lang="ru-RU" sz="1150" dirty="0" err="1">
                <a:latin typeface="Arial" panose="020B0604020202020204" pitchFamily="34" charset="0"/>
                <a:cs typeface="Arial" panose="020B0604020202020204" pitchFamily="34" charset="0"/>
              </a:rPr>
              <a:t>Панинском</a:t>
            </a:r>
            <a:r>
              <a:rPr lang="ru-RU" sz="1150" dirty="0">
                <a:latin typeface="Arial" panose="020B0604020202020204" pitchFamily="34" charset="0"/>
                <a:cs typeface="Arial" panose="020B0604020202020204" pitchFamily="34" charset="0"/>
              </a:rPr>
              <a:t> (– 9,5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муниципальных районах.</a:t>
            </a:r>
          </a:p>
          <a:p>
            <a:pPr indent="457200" algn="just"/>
            <a:r>
              <a:rPr lang="ru-RU" sz="1150" dirty="0">
                <a:latin typeface="Arial" panose="020B0604020202020204" pitchFamily="34" charset="0"/>
                <a:cs typeface="Arial" panose="020B0604020202020204" pitchFamily="34" charset="0"/>
              </a:rPr>
              <a:t>Снижение показателей в </a:t>
            </a:r>
            <a:r>
              <a:rPr lang="ru-RU" sz="1150" dirty="0" err="1">
                <a:latin typeface="Arial" panose="020B0604020202020204" pitchFamily="34" charset="0"/>
                <a:cs typeface="Arial" panose="020B0604020202020204" pitchFamily="34" charset="0"/>
              </a:rPr>
              <a:t>Рамонском</a:t>
            </a:r>
            <a:r>
              <a:rPr lang="ru-RU" sz="1150" dirty="0">
                <a:latin typeface="Arial" panose="020B0604020202020204" pitchFamily="34" charset="0"/>
                <a:cs typeface="Arial" panose="020B0604020202020204" pitchFamily="34" charset="0"/>
              </a:rPr>
              <a:t> и Подгоренском муниципальных районах связано со сменой глав в указанных районах в конце 2022 г.- начале 2023 г., незадолго до начала опроса. В результате выросла доля опрошенных жителей, затруднившихся с ответом или ничего не знающим о работе органов местного самоуправления. Так, в </a:t>
            </a:r>
            <a:r>
              <a:rPr lang="ru-RU" sz="1150" dirty="0" err="1">
                <a:latin typeface="Arial" panose="020B0604020202020204" pitchFamily="34" charset="0"/>
                <a:cs typeface="Arial" panose="020B0604020202020204" pitchFamily="34" charset="0"/>
              </a:rPr>
              <a:t>Рамонском</a:t>
            </a:r>
            <a:r>
              <a:rPr lang="ru-RU" sz="1150" dirty="0">
                <a:latin typeface="Arial" panose="020B0604020202020204" pitchFamily="34" charset="0"/>
                <a:cs typeface="Arial" panose="020B0604020202020204" pitchFamily="34" charset="0"/>
              </a:rPr>
              <a:t> районе их доля составила 48 % (+24 </a:t>
            </a:r>
            <a:r>
              <a:rPr lang="ru-RU" sz="1150" dirty="0" err="1">
                <a:latin typeface="Arial" panose="020B0604020202020204" pitchFamily="34" charset="0"/>
                <a:cs typeface="Arial" panose="020B0604020202020204" pitchFamily="34" charset="0"/>
              </a:rPr>
              <a:t>п.п</a:t>
            </a:r>
            <a:r>
              <a:rPr lang="ru-RU" sz="1150" dirty="0">
                <a:latin typeface="Arial" panose="020B0604020202020204" pitchFamily="34" charset="0"/>
                <a:cs typeface="Arial" panose="020B0604020202020204" pitchFamily="34" charset="0"/>
              </a:rPr>
              <a:t>.), а в Подгоренском районе – 37 % (+ 19 </a:t>
            </a:r>
            <a:r>
              <a:rPr lang="ru-RU" sz="1150" dirty="0" err="1">
                <a:latin typeface="Arial" panose="020B0604020202020204" pitchFamily="34" charset="0"/>
                <a:cs typeface="Arial" panose="020B0604020202020204" pitchFamily="34" charset="0"/>
              </a:rPr>
              <a:t>п.п</a:t>
            </a:r>
            <a:r>
              <a:rPr lang="ru-RU" sz="1150" dirty="0" smtClean="0">
                <a:latin typeface="Arial" panose="020B0604020202020204" pitchFamily="34" charset="0"/>
                <a:cs typeface="Arial" panose="020B0604020202020204" pitchFamily="34" charset="0"/>
              </a:rPr>
              <a:t>.).</a:t>
            </a:r>
            <a:endParaRPr lang="ru-RU" sz="1150" dirty="0">
              <a:latin typeface="Arial" panose="020B0604020202020204" pitchFamily="34" charset="0"/>
              <a:cs typeface="Arial" panose="020B0604020202020204"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2653585342"/>
              </p:ext>
            </p:extLst>
          </p:nvPr>
        </p:nvGraphicFramePr>
        <p:xfrm>
          <a:off x="281153" y="972319"/>
          <a:ext cx="10153128" cy="23376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31422" y="629240"/>
            <a:ext cx="9852590" cy="253916"/>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ru-RU" sz="1050" b="1" i="1" dirty="0">
                <a:solidFill>
                  <a:sysClr val="windowText" lastClr="000000"/>
                </a:solidFill>
                <a:latin typeface="Arial" panose="020B0604020202020204" pitchFamily="34" charset="0"/>
                <a:cs typeface="Arial" panose="020B0604020202020204" pitchFamily="34" charset="0"/>
              </a:rPr>
              <a:t>Удовлетворенность населения </a:t>
            </a:r>
            <a:r>
              <a:rPr lang="ru-RU" sz="1050" b="1" i="1" dirty="0" smtClean="0">
                <a:solidFill>
                  <a:sysClr val="windowText" lastClr="000000"/>
                </a:solidFill>
                <a:latin typeface="Arial" panose="020B0604020202020204" pitchFamily="34" charset="0"/>
                <a:cs typeface="Arial" panose="020B0604020202020204" pitchFamily="34" charset="0"/>
              </a:rPr>
              <a:t>г. Воронежа по </a:t>
            </a:r>
            <a:r>
              <a:rPr lang="ru-RU" sz="1050" b="1" i="1" dirty="0">
                <a:solidFill>
                  <a:sysClr val="windowText" lastClr="000000"/>
                </a:solidFill>
                <a:latin typeface="Arial" panose="020B0604020202020204" pitchFamily="34" charset="0"/>
                <a:cs typeface="Arial" panose="020B0604020202020204" pitchFamily="34" charset="0"/>
              </a:rPr>
              <a:t>сферам </a:t>
            </a:r>
            <a:r>
              <a:rPr lang="ru-RU" sz="1050" b="1" i="1" dirty="0" smtClean="0">
                <a:solidFill>
                  <a:sysClr val="windowText" lastClr="000000"/>
                </a:solidFill>
                <a:latin typeface="Arial" panose="020B0604020202020204" pitchFamily="34" charset="0"/>
                <a:cs typeface="Arial" panose="020B0604020202020204" pitchFamily="34" charset="0"/>
              </a:rPr>
              <a:t>деятельности за 2019-2022 </a:t>
            </a:r>
            <a:r>
              <a:rPr lang="ru-RU" sz="1050" b="1" i="1" dirty="0" err="1" smtClean="0">
                <a:solidFill>
                  <a:sysClr val="windowText" lastClr="000000"/>
                </a:solidFill>
                <a:latin typeface="Arial" panose="020B0604020202020204" pitchFamily="34" charset="0"/>
                <a:cs typeface="Arial" panose="020B0604020202020204" pitchFamily="34" charset="0"/>
              </a:rPr>
              <a:t>г.г</a:t>
            </a:r>
            <a:r>
              <a:rPr lang="ru-RU" sz="1050" b="1" i="1" dirty="0" smtClean="0">
                <a:solidFill>
                  <a:sysClr val="windowText" lastClr="000000"/>
                </a:solidFill>
                <a:latin typeface="Arial" panose="020B0604020202020204" pitchFamily="34" charset="0"/>
                <a:cs typeface="Arial" panose="020B0604020202020204" pitchFamily="34" charset="0"/>
              </a:rPr>
              <a:t>., % </a:t>
            </a:r>
            <a:r>
              <a:rPr lang="ru-RU" sz="1050" b="1" i="1" dirty="0">
                <a:solidFill>
                  <a:sysClr val="windowText" lastClr="000000"/>
                </a:solidFill>
                <a:latin typeface="Arial" panose="020B0604020202020204" pitchFamily="34" charset="0"/>
                <a:cs typeface="Arial" panose="020B0604020202020204" pitchFamily="34" charset="0"/>
              </a:rPr>
              <a:t>от числа опрошенных</a:t>
            </a:r>
          </a:p>
        </p:txBody>
      </p:sp>
    </p:spTree>
    <p:extLst>
      <p:ext uri="{BB962C8B-B14F-4D97-AF65-F5344CB8AC3E}">
        <p14:creationId xmlns:p14="http://schemas.microsoft.com/office/powerpoint/2010/main" xmlns="" val="1454978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76</a:t>
            </a:fld>
            <a:endParaRPr lang="ru-RU" dirty="0"/>
          </a:p>
        </p:txBody>
      </p:sp>
      <p:sp>
        <p:nvSpPr>
          <p:cNvPr id="3" name="Прямоугольник 2"/>
          <p:cNvSpPr/>
          <p:nvPr/>
        </p:nvSpPr>
        <p:spPr>
          <a:xfrm>
            <a:off x="810196" y="685807"/>
            <a:ext cx="7920880" cy="461665"/>
          </a:xfrm>
          <a:prstGeom prst="rect">
            <a:avLst/>
          </a:prstGeom>
        </p:spPr>
        <p:txBody>
          <a:bodyPr wrap="square">
            <a:spAutoFit/>
          </a:bodyPr>
          <a:lstStyle/>
          <a:p>
            <a:r>
              <a:rPr lang="ru-RU" sz="1200" b="1" i="1" dirty="0" smtClean="0">
                <a:latin typeface="Arial" panose="020B0604020202020204" pitchFamily="34" charset="0"/>
                <a:cs typeface="Arial" panose="020B0604020202020204" pitchFamily="34" charset="0"/>
              </a:rPr>
              <a:t>ПРОВЕДЕНИЕ НЕЗАВИСИМОЙ ОЦЕНКИ КАЧЕСТВА УСЛОВИЙ ОКАЗАНИЯ УСЛУГ  МУНИЦИПАЛЬНЫМИ ОРГАНИЗАЦИЯМИ СОЦИАЛЬНОЙ СФЕРЫ</a:t>
            </a:r>
            <a:endParaRPr lang="ru-RU" sz="1200" b="1" i="1" dirty="0">
              <a:latin typeface="Arial" panose="020B0604020202020204" pitchFamily="34" charset="0"/>
              <a:cs typeface="Arial" panose="020B0604020202020204" pitchFamily="34" charset="0"/>
            </a:endParaRPr>
          </a:p>
        </p:txBody>
      </p:sp>
      <p:sp>
        <p:nvSpPr>
          <p:cNvPr id="4" name="Прямоугольник 3"/>
          <p:cNvSpPr/>
          <p:nvPr/>
        </p:nvSpPr>
        <p:spPr>
          <a:xfrm>
            <a:off x="371592" y="1338353"/>
            <a:ext cx="10015670" cy="158812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на территории Воронежской области проведена </a:t>
            </a:r>
            <a:r>
              <a:rPr lang="ru-RU" sz="1200" b="1" i="1" dirty="0">
                <a:latin typeface="Arial" panose="020B0604020202020204" pitchFamily="34" charset="0"/>
                <a:cs typeface="Arial" panose="020B0604020202020204" pitchFamily="34" charset="0"/>
              </a:rPr>
              <a:t>независимая оценка качества условий осуществления образовательной деятельности организаций, осуществляющих образовательную деятельность (НОКО) в сфере образования.</a:t>
            </a:r>
            <a:r>
              <a:rPr lang="ru-RU" sz="1200" dirty="0">
                <a:latin typeface="Arial" panose="020B0604020202020204" pitchFamily="34" charset="0"/>
                <a:cs typeface="Arial" panose="020B0604020202020204" pitchFamily="34" charset="0"/>
              </a:rPr>
              <a:t> В процедуре НОКО приняли участие 467 организаций (462 муниципальные общеобразовательные организации и 5 </a:t>
            </a:r>
            <a:r>
              <a:rPr lang="ru-RU" sz="1200" dirty="0" smtClean="0">
                <a:latin typeface="Arial" panose="020B0604020202020204" pitchFamily="34" charset="0"/>
                <a:cs typeface="Arial" panose="020B0604020202020204" pitchFamily="34" charset="0"/>
              </a:rPr>
              <a:t>частных).</a:t>
            </a:r>
            <a:endParaRPr lang="ru-RU" sz="1200" dirty="0">
              <a:latin typeface="Arial" panose="020B0604020202020204" pitchFamily="34" charset="0"/>
              <a:cs typeface="Arial" panose="020B0604020202020204" pitchFamily="34" charset="0"/>
            </a:endParaRPr>
          </a:p>
          <a:p>
            <a:pPr indent="457200" algn="just"/>
            <a:r>
              <a:rPr lang="ru-RU" sz="1200" dirty="0" smtClean="0">
                <a:latin typeface="Arial" panose="020B0604020202020204" pitchFamily="34" charset="0"/>
                <a:cs typeface="Arial" panose="020B0604020202020204" pitchFamily="34" charset="0"/>
              </a:rPr>
              <a:t>Всего в электронном </a:t>
            </a:r>
            <a:r>
              <a:rPr lang="ru-RU" sz="1200" dirty="0">
                <a:latin typeface="Arial" panose="020B0604020202020204" pitchFamily="34" charset="0"/>
                <a:cs typeface="Arial" panose="020B0604020202020204" pitchFamily="34" charset="0"/>
              </a:rPr>
              <a:t>анкетировании приняли участие 102 414 респондента, из них 78,8 % - родители (законные представители) и 21,2 % - обучающиеся, достигшие 14 летнего возраста. </a:t>
            </a:r>
          </a:p>
          <a:p>
            <a:pPr indent="457200" algn="just"/>
            <a:r>
              <a:rPr lang="ru-RU" sz="1200" dirty="0">
                <a:latin typeface="Arial" panose="020B0604020202020204" pitchFamily="34" charset="0"/>
                <a:cs typeface="Arial" panose="020B0604020202020204" pitchFamily="34" charset="0"/>
              </a:rPr>
              <a:t>Средняя оценка по организациям образования составила 84,6 балла.</a:t>
            </a:r>
          </a:p>
          <a:p>
            <a:pPr indent="457200" algn="just">
              <a:lnSpc>
                <a:spcPct val="110000"/>
              </a:lnSpc>
            </a:pPr>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1634040" y="2879922"/>
            <a:ext cx="7056784" cy="415498"/>
          </a:xfrm>
          <a:prstGeom prst="rect">
            <a:avLst/>
          </a:prstGeom>
        </p:spPr>
        <p:txBody>
          <a:bodyPr wrap="square">
            <a:spAutoFit/>
          </a:bodyPr>
          <a:lstStyle/>
          <a:p>
            <a:pPr algn="ctr"/>
            <a:r>
              <a:rPr lang="ru-RU" sz="1050" b="1" i="1" dirty="0" smtClean="0">
                <a:solidFill>
                  <a:prstClr val="black"/>
                </a:solidFill>
                <a:latin typeface="Arial" panose="020B0604020202020204" pitchFamily="34" charset="0"/>
                <a:cs typeface="Arial" panose="020B0604020202020204" pitchFamily="34" charset="0"/>
              </a:rPr>
              <a:t>Результаты независимой оценки </a:t>
            </a:r>
            <a:r>
              <a:rPr lang="ru-RU" sz="1050" b="1" i="1" dirty="0">
                <a:solidFill>
                  <a:prstClr val="black"/>
                </a:solidFill>
                <a:latin typeface="Arial" panose="020B0604020202020204" pitchFamily="34" charset="0"/>
                <a:cs typeface="Arial" panose="020B0604020202020204" pitchFamily="34" charset="0"/>
              </a:rPr>
              <a:t>качества условий </a:t>
            </a:r>
            <a:endParaRPr lang="ru-RU" sz="1050" b="1" i="1" dirty="0" smtClean="0">
              <a:solidFill>
                <a:prstClr val="black"/>
              </a:solidFill>
              <a:latin typeface="Arial" panose="020B0604020202020204" pitchFamily="34" charset="0"/>
              <a:cs typeface="Arial" panose="020B0604020202020204" pitchFamily="34" charset="0"/>
            </a:endParaRPr>
          </a:p>
          <a:p>
            <a:pPr algn="ctr"/>
            <a:r>
              <a:rPr lang="ru-RU" sz="1050" b="1" i="1" dirty="0" smtClean="0">
                <a:solidFill>
                  <a:prstClr val="black"/>
                </a:solidFill>
                <a:latin typeface="Arial" panose="020B0604020202020204" pitchFamily="34" charset="0"/>
                <a:cs typeface="Arial" panose="020B0604020202020204" pitchFamily="34" charset="0"/>
              </a:rPr>
              <a:t>оказания услуг муниципальными организациями в сфере образования за 2022 год, баллы </a:t>
            </a:r>
            <a:endParaRPr lang="ru-RU" sz="1050" dirty="0"/>
          </a:p>
        </p:txBody>
      </p:sp>
      <p:graphicFrame>
        <p:nvGraphicFramePr>
          <p:cNvPr id="6" name="Диаграмма 5"/>
          <p:cNvGraphicFramePr>
            <a:graphicFrameLocks/>
          </p:cNvGraphicFramePr>
          <p:nvPr>
            <p:extLst>
              <p:ext uri="{D42A27DB-BD31-4B8C-83A1-F6EECF244321}">
                <p14:modId xmlns:p14="http://schemas.microsoft.com/office/powerpoint/2010/main" xmlns="" val="4017238117"/>
              </p:ext>
            </p:extLst>
          </p:nvPr>
        </p:nvGraphicFramePr>
        <p:xfrm>
          <a:off x="306140" y="3348193"/>
          <a:ext cx="10081122" cy="2535574"/>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331532" y="6084887"/>
            <a:ext cx="10153127" cy="1015663"/>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Наибольшую оценку получили учреждения </a:t>
            </a:r>
            <a:r>
              <a:rPr lang="ru-RU" sz="1200" dirty="0" err="1">
                <a:latin typeface="Arial" panose="020B0604020202020204" pitchFamily="34" charset="0"/>
                <a:cs typeface="Arial" panose="020B0604020202020204" pitchFamily="34" charset="0"/>
              </a:rPr>
              <a:t>Таловского</a:t>
            </a:r>
            <a:r>
              <a:rPr lang="ru-RU" sz="1200" dirty="0">
                <a:latin typeface="Arial" panose="020B0604020202020204" pitchFamily="34" charset="0"/>
                <a:cs typeface="Arial" panose="020B0604020202020204" pitchFamily="34" charset="0"/>
              </a:rPr>
              <a:t> района (средняя оценка – 91,4 балла), наименьшую – городского округа г. Воронеж (82,2 балла).</a:t>
            </a:r>
          </a:p>
          <a:p>
            <a:pPr indent="457200" algn="just"/>
            <a:r>
              <a:rPr lang="ru-RU" sz="1200" dirty="0">
                <a:latin typeface="Arial" panose="020B0604020202020204" pitchFamily="34" charset="0"/>
                <a:cs typeface="Arial" panose="020B0604020202020204" pitchFamily="34" charset="0"/>
              </a:rPr>
              <a:t>Из 467 участников НОКО от 63,5 до 80 баллов набрали 66 организаций, 80 баллов и выше набрала 401 организация.</a:t>
            </a:r>
          </a:p>
          <a:p>
            <a:pPr indent="457200" algn="just"/>
            <a:r>
              <a:rPr lang="ru-RU" sz="1200" dirty="0">
                <a:latin typeface="Arial" panose="020B0604020202020204" pitchFamily="34" charset="0"/>
                <a:cs typeface="Arial" panose="020B0604020202020204" pitchFamily="34" charset="0"/>
              </a:rPr>
              <a:t>В ходе независимой оценки выявлены недостатки в работе образовательных организаций, утверждены планы организаций по их устранению</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37355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77</a:t>
            </a:fld>
            <a:endParaRPr lang="ru-RU" dirty="0"/>
          </a:p>
        </p:txBody>
      </p:sp>
      <p:sp>
        <p:nvSpPr>
          <p:cNvPr id="4" name="Прямоугольник 3"/>
          <p:cNvSpPr/>
          <p:nvPr/>
        </p:nvSpPr>
        <p:spPr>
          <a:xfrm>
            <a:off x="378148" y="468263"/>
            <a:ext cx="10081120" cy="2492990"/>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повышения эффективности деятельности и улучшения работы образовательных организаций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dirty="0">
                <a:latin typeface="Arial" panose="020B0604020202020204" pitchFamily="34" charset="0"/>
                <a:cs typeface="Arial" panose="020B0604020202020204" pitchFamily="34" charset="0"/>
              </a:rPr>
              <a:t> </a:t>
            </a:r>
            <a:endParaRPr lang="ru-RU" sz="1200" dirty="0" smtClean="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провести </a:t>
            </a:r>
            <a:r>
              <a:rPr lang="ru-RU" sz="1200" dirty="0">
                <a:latin typeface="Arial" panose="020B0604020202020204" pitchFamily="34" charset="0"/>
                <a:cs typeface="Arial" panose="020B0604020202020204" pitchFamily="34" charset="0"/>
              </a:rPr>
              <a:t>на уровне муниципального образования анализ результатов </a:t>
            </a:r>
            <a:r>
              <a:rPr lang="ru-RU" sz="1200" dirty="0" smtClean="0">
                <a:latin typeface="Arial" panose="020B0604020202020204" pitchFamily="34" charset="0"/>
                <a:cs typeface="Arial" panose="020B0604020202020204" pitchFamily="34" charset="0"/>
              </a:rPr>
              <a:t>НОКО с </a:t>
            </a:r>
            <a:r>
              <a:rPr lang="ru-RU" sz="1200" dirty="0">
                <a:latin typeface="Arial" panose="020B0604020202020204" pitchFamily="34" charset="0"/>
                <a:cs typeface="Arial" panose="020B0604020202020204" pitchFamily="34" charset="0"/>
              </a:rPr>
              <a:t>целью определения соответствия реализуемой деятельности запросам и ожиданиям участников образовательного процесса по всем показателям;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учитывать </a:t>
            </a:r>
            <a:r>
              <a:rPr lang="ru-RU" sz="1200" dirty="0">
                <a:latin typeface="Arial" panose="020B0604020202020204" pitchFamily="34" charset="0"/>
                <a:cs typeface="Arial" panose="020B0604020202020204" pitchFamily="34" charset="0"/>
              </a:rPr>
              <a:t>результаты </a:t>
            </a:r>
            <a:r>
              <a:rPr lang="ru-RU" sz="1200" dirty="0" smtClean="0">
                <a:latin typeface="Arial" panose="020B0604020202020204" pitchFamily="34" charset="0"/>
                <a:cs typeface="Arial" panose="020B0604020202020204" pitchFamily="34" charset="0"/>
              </a:rPr>
              <a:t>НОКО в </a:t>
            </a:r>
            <a:r>
              <a:rPr lang="ru-RU" sz="1200" dirty="0">
                <a:latin typeface="Arial" panose="020B0604020202020204" pitchFamily="34" charset="0"/>
                <a:cs typeface="Arial" panose="020B0604020202020204" pitchFamily="34" charset="0"/>
              </a:rPr>
              <a:t>управлении системой образования, формировании программ развития образования на муниципальном уровне;</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принять </a:t>
            </a:r>
            <a:r>
              <a:rPr lang="ru-RU" sz="1200" dirty="0">
                <a:latin typeface="Arial" panose="020B0604020202020204" pitchFamily="34" charset="0"/>
                <a:cs typeface="Arial" panose="020B0604020202020204" pitchFamily="34" charset="0"/>
              </a:rPr>
              <a:t>участие в разработке и согласовании планов мероприятий по улучшению качества работы образовательных организаций по результатам </a:t>
            </a:r>
            <a:r>
              <a:rPr lang="ru-RU" sz="1200" dirty="0" smtClean="0">
                <a:latin typeface="Arial" panose="020B0604020202020204" pitchFamily="34" charset="0"/>
                <a:cs typeface="Arial" panose="020B0604020202020204" pitchFamily="34" charset="0"/>
              </a:rPr>
              <a:t>НОКО;</a:t>
            </a:r>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обеспечить </a:t>
            </a:r>
            <a:r>
              <a:rPr lang="ru-RU" sz="1200" dirty="0">
                <a:latin typeface="Arial" panose="020B0604020202020204" pitchFamily="34" charset="0"/>
                <a:cs typeface="Arial" panose="020B0604020202020204" pitchFamily="34" charset="0"/>
              </a:rPr>
              <a:t>исполнение планов мероприятий по устранению недостатков, выявленных в ходе </a:t>
            </a:r>
            <a:r>
              <a:rPr lang="ru-RU" sz="1200" dirty="0" smtClean="0">
                <a:latin typeface="Arial" panose="020B0604020202020204" pitchFamily="34" charset="0"/>
                <a:cs typeface="Arial" panose="020B0604020202020204" pitchFamily="34" charset="0"/>
              </a:rPr>
              <a:t>НОКО;</a:t>
            </a:r>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продолжить </a:t>
            </a:r>
            <a:r>
              <a:rPr lang="ru-RU" sz="1200" dirty="0">
                <a:latin typeface="Arial" panose="020B0604020202020204" pitchFamily="34" charset="0"/>
                <a:cs typeface="Arial" panose="020B0604020202020204" pitchFamily="34" charset="0"/>
              </a:rPr>
              <a:t>информирование населения о возможности участия в </a:t>
            </a:r>
            <a:r>
              <a:rPr lang="ru-RU" sz="1200" dirty="0" smtClean="0">
                <a:latin typeface="Arial" panose="020B0604020202020204" pitchFamily="34" charset="0"/>
                <a:cs typeface="Arial" panose="020B0604020202020204" pitchFamily="34" charset="0"/>
              </a:rPr>
              <a:t>НОКО;</a:t>
            </a:r>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обратить </a:t>
            </a:r>
            <a:r>
              <a:rPr lang="ru-RU" sz="1200" dirty="0">
                <a:latin typeface="Arial" panose="020B0604020202020204" pitchFamily="34" charset="0"/>
                <a:cs typeface="Arial" panose="020B0604020202020204" pitchFamily="34" charset="0"/>
              </a:rPr>
              <a:t>особое внимание на повышение уровня доступности услуг образовательными организациями для инвалидов и лиц с ограниченными возможностями здоровья</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cs typeface="Arial" panose="020B0604020202020204" pitchFamily="34" charset="0"/>
            </a:endParaRPr>
          </a:p>
        </p:txBody>
      </p:sp>
      <p:sp>
        <p:nvSpPr>
          <p:cNvPr id="5" name="Прямоугольник 4"/>
          <p:cNvSpPr/>
          <p:nvPr/>
        </p:nvSpPr>
        <p:spPr>
          <a:xfrm>
            <a:off x="378148" y="3132559"/>
            <a:ext cx="10081120" cy="3970318"/>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Руководителям образовательных организаций рекомендуется</a:t>
            </a:r>
            <a:r>
              <a:rPr lang="ru-RU" sz="1200" b="1"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провести </a:t>
            </a:r>
            <a:r>
              <a:rPr lang="ru-RU" sz="1200" dirty="0">
                <a:latin typeface="Arial" panose="020B0604020202020204" pitchFamily="34" charset="0"/>
                <a:cs typeface="Arial" panose="020B0604020202020204" pitchFamily="34" charset="0"/>
              </a:rPr>
              <a:t>на уровне образовательной организации анализ результатов </a:t>
            </a:r>
            <a:r>
              <a:rPr lang="ru-RU" sz="1200" dirty="0" smtClean="0">
                <a:latin typeface="Arial" panose="020B0604020202020204" pitchFamily="34" charset="0"/>
                <a:cs typeface="Arial" panose="020B0604020202020204" pitchFamily="34" charset="0"/>
              </a:rPr>
              <a:t>НОКО с </a:t>
            </a:r>
            <a:r>
              <a:rPr lang="ru-RU" sz="1200" dirty="0">
                <a:latin typeface="Arial" panose="020B0604020202020204" pitchFamily="34" charset="0"/>
                <a:cs typeface="Arial" panose="020B0604020202020204" pitchFamily="34" charset="0"/>
              </a:rPr>
              <a:t>целью определения соответствия реализуемой деятельности запросам и ожиданиям участников образовательного процесса по всем показателям;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установить </a:t>
            </a:r>
            <a:r>
              <a:rPr lang="ru-RU" sz="1200" dirty="0">
                <a:latin typeface="Arial" panose="020B0604020202020204" pitchFamily="34" charset="0"/>
                <a:cs typeface="Arial" panose="020B0604020202020204" pitchFamily="34" charset="0"/>
              </a:rPr>
              <a:t>причины, снижающие качество условий осуществления образовательной деятельности, и определить возможности его повышения;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разработать</a:t>
            </a:r>
            <a:r>
              <a:rPr lang="ru-RU" sz="1200" dirty="0">
                <a:latin typeface="Arial" panose="020B0604020202020204" pitchFamily="34" charset="0"/>
                <a:cs typeface="Arial" panose="020B0604020202020204" pitchFamily="34" charset="0"/>
              </a:rPr>
              <a:t>, согласовать с учредителями мероприятия по улучшению качества условий осуществления образовательной деятельности по результатам </a:t>
            </a:r>
            <a:r>
              <a:rPr lang="ru-RU" sz="1200" dirty="0" smtClean="0">
                <a:latin typeface="Arial" panose="020B0604020202020204" pitchFamily="34" charset="0"/>
                <a:cs typeface="Arial" panose="020B0604020202020204" pitchFamily="34" charset="0"/>
              </a:rPr>
              <a:t>НОКО;</a:t>
            </a:r>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учитывать </a:t>
            </a:r>
            <a:r>
              <a:rPr lang="ru-RU" sz="1200" dirty="0">
                <a:latin typeface="Arial" panose="020B0604020202020204" pitchFamily="34" charset="0"/>
                <a:cs typeface="Arial" panose="020B0604020202020204" pitchFamily="34" charset="0"/>
              </a:rPr>
              <a:t>результаты </a:t>
            </a:r>
            <a:r>
              <a:rPr lang="ru-RU" sz="1200" dirty="0" smtClean="0">
                <a:latin typeface="Arial" panose="020B0604020202020204" pitchFamily="34" charset="0"/>
                <a:cs typeface="Arial" panose="020B0604020202020204" pitchFamily="34" charset="0"/>
              </a:rPr>
              <a:t>НОКО </a:t>
            </a:r>
            <a:r>
              <a:rPr lang="ru-RU" sz="1200" dirty="0">
                <a:latin typeface="Arial" panose="020B0604020202020204" pitchFamily="34" charset="0"/>
                <a:cs typeface="Arial" panose="020B0604020202020204" pitchFamily="34" charset="0"/>
              </a:rPr>
              <a:t>в управленческой деятельности, формировании программы развития образовательной организации;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обеспечить </a:t>
            </a:r>
            <a:r>
              <a:rPr lang="ru-RU" sz="1200" dirty="0">
                <a:latin typeface="Arial" panose="020B0604020202020204" pitchFamily="34" charset="0"/>
                <a:cs typeface="Arial" panose="020B0604020202020204" pitchFamily="34" charset="0"/>
              </a:rPr>
              <a:t>исполнение планов мероприятий по устранению недостатков, выявленных в ходе </a:t>
            </a:r>
            <a:r>
              <a:rPr lang="ru-RU" sz="1200" dirty="0" smtClean="0">
                <a:latin typeface="Arial" panose="020B0604020202020204" pitchFamily="34" charset="0"/>
                <a:cs typeface="Arial" panose="020B0604020202020204" pitchFamily="34" charset="0"/>
              </a:rPr>
              <a:t>НОКО;</a:t>
            </a:r>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размещать </a:t>
            </a:r>
            <a:r>
              <a:rPr lang="ru-RU" sz="1200" dirty="0">
                <a:latin typeface="Arial" panose="020B0604020202020204" pitchFamily="34" charset="0"/>
                <a:cs typeface="Arial" panose="020B0604020202020204" pitchFamily="34" charset="0"/>
              </a:rPr>
              <a:t>на сайтах образовательных организаций в разделе «Независимая оценка качества оказания услуг» информацию о результатах независимой оценки качества условий осуществления образовательной деятельности, планы по устранению недостатков, выявленных в ходе независимой оценки, отчеты о выполнении планов мероприятий;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обратить </a:t>
            </a:r>
            <a:r>
              <a:rPr lang="ru-RU" sz="1200" dirty="0">
                <a:latin typeface="Arial" panose="020B0604020202020204" pitchFamily="34" charset="0"/>
                <a:cs typeface="Arial" panose="020B0604020202020204" pitchFamily="34" charset="0"/>
              </a:rPr>
              <a:t>особое внимание на повышение уровня доступности услуг образовательными организациями для инвалидов и лиц с ограниченными возможностями здоровья;</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обеспечить </a:t>
            </a:r>
            <a:r>
              <a:rPr lang="ru-RU" sz="1200" dirty="0">
                <a:latin typeface="Arial" panose="020B0604020202020204" pitchFamily="34" charset="0"/>
                <a:cs typeface="Arial" panose="020B0604020202020204" pitchFamily="34" charset="0"/>
              </a:rPr>
              <a:t>информирование родителей о процедурах и результатах </a:t>
            </a:r>
            <a:r>
              <a:rPr lang="ru-RU" sz="1200" dirty="0" smtClean="0">
                <a:latin typeface="Arial" panose="020B0604020202020204" pitchFamily="34" charset="0"/>
                <a:cs typeface="Arial" panose="020B0604020202020204" pitchFamily="34" charset="0"/>
              </a:rPr>
              <a:t>НОКО; </a:t>
            </a:r>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провести </a:t>
            </a:r>
            <a:r>
              <a:rPr lang="ru-RU" sz="1200" dirty="0">
                <a:latin typeface="Arial" panose="020B0604020202020204" pitchFamily="34" charset="0"/>
                <a:cs typeface="Arial" panose="020B0604020202020204" pitchFamily="34" charset="0"/>
              </a:rPr>
              <a:t>целенаправленную и системную работу по привлечению активных пользователей сайтов образовательных организаций через воспитание информационной культуры участников образовательных отношений;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использовать </a:t>
            </a:r>
            <a:r>
              <a:rPr lang="ru-RU" sz="1200" dirty="0">
                <a:latin typeface="Arial" panose="020B0604020202020204" pitchFamily="34" charset="0"/>
                <a:cs typeface="Arial" panose="020B0604020202020204" pitchFamily="34" charset="0"/>
              </a:rPr>
              <a:t>каналы обратной связи для выявления неудобств, с которыми сталкиваются получатели </a:t>
            </a:r>
            <a:r>
              <a:rPr lang="ru-RU" sz="1200" dirty="0" smtClean="0">
                <a:latin typeface="Arial" panose="020B0604020202020204" pitchFamily="34" charset="0"/>
                <a:cs typeface="Arial" panose="020B0604020202020204" pitchFamily="34" charset="0"/>
              </a:rPr>
              <a:t>образования </a:t>
            </a:r>
            <a:r>
              <a:rPr lang="ru-RU" sz="1200" dirty="0">
                <a:latin typeface="Arial" panose="020B0604020202020204" pitchFamily="34" charset="0"/>
                <a:cs typeface="Arial" panose="020B0604020202020204" pitchFamily="34" charset="0"/>
              </a:rPr>
              <a:t>при посещении сайтов образовательных организаций, предусмотреть наличие технической возможности выражения мнения участниками образовательных отношений о качестве </a:t>
            </a:r>
            <a:r>
              <a:rPr lang="ru-RU" sz="1200" dirty="0" smtClean="0">
                <a:latin typeface="Arial" panose="020B0604020202020204" pitchFamily="34" charset="0"/>
                <a:cs typeface="Arial" panose="020B0604020202020204" pitchFamily="34" charset="0"/>
              </a:rPr>
              <a:t>предоставления образовательных программ.</a:t>
            </a:r>
            <a:endParaRPr lang="ru-RU"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59259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78</a:t>
            </a:fld>
            <a:endParaRPr lang="ru-RU" dirty="0"/>
          </a:p>
        </p:txBody>
      </p:sp>
      <p:sp>
        <p:nvSpPr>
          <p:cNvPr id="4" name="Прямоугольник 3"/>
          <p:cNvSpPr/>
          <p:nvPr/>
        </p:nvSpPr>
        <p:spPr>
          <a:xfrm>
            <a:off x="450156" y="720121"/>
            <a:ext cx="9937103" cy="1588127"/>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В 2022 году </a:t>
            </a:r>
            <a:r>
              <a:rPr lang="ru-RU" sz="1200" b="1" i="1" dirty="0">
                <a:latin typeface="Arial" panose="020B0604020202020204" pitchFamily="34" charset="0"/>
                <a:cs typeface="Arial" panose="020B0604020202020204" pitchFamily="34" charset="0"/>
              </a:rPr>
              <a:t>независимая оценка качества условий оказания услуг муниципальными организациями в сфере культуры</a:t>
            </a:r>
            <a:r>
              <a:rPr lang="ru-RU" sz="1200" dirty="0">
                <a:latin typeface="Arial" panose="020B0604020202020204" pitchFamily="34" charset="0"/>
                <a:cs typeface="Arial" panose="020B0604020202020204" pitchFamily="34" charset="0"/>
              </a:rPr>
              <a:t> проведена в 31 </a:t>
            </a:r>
            <a:r>
              <a:rPr lang="ru-RU" sz="1200" dirty="0" smtClean="0">
                <a:latin typeface="Arial" panose="020B0604020202020204" pitchFamily="34" charset="0"/>
                <a:cs typeface="Arial" panose="020B0604020202020204" pitchFamily="34" charset="0"/>
              </a:rPr>
              <a:t>муниципальном </a:t>
            </a:r>
            <a:r>
              <a:rPr lang="ru-RU" sz="1200" dirty="0">
                <a:latin typeface="Arial" panose="020B0604020202020204" pitchFamily="34" charset="0"/>
                <a:cs typeface="Arial" panose="020B0604020202020204" pitchFamily="34" charset="0"/>
              </a:rPr>
              <a:t>образовании. Средняя оценка по учреждениям культуры составила 91,1 балла.</a:t>
            </a:r>
          </a:p>
          <a:p>
            <a:pPr indent="457200" algn="just"/>
            <a:r>
              <a:rPr lang="ru-RU" sz="1200" dirty="0">
                <a:latin typeface="Arial" panose="020B0604020202020204" pitchFamily="34" charset="0"/>
                <a:cs typeface="Arial" panose="020B0604020202020204" pitchFamily="34" charset="0"/>
              </a:rPr>
              <a:t>Наибольшую среднюю оценку получили учреждения культуры Новоусманского (98,8 балла), </a:t>
            </a:r>
            <a:r>
              <a:rPr lang="ru-RU" sz="1200" dirty="0" err="1">
                <a:latin typeface="Arial" panose="020B0604020202020204" pitchFamily="34" charset="0"/>
                <a:cs typeface="Arial" panose="020B0604020202020204" pitchFamily="34" charset="0"/>
              </a:rPr>
              <a:t>Калачеевского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Таловского</a:t>
            </a:r>
            <a:r>
              <a:rPr lang="ru-RU" sz="1200" dirty="0">
                <a:latin typeface="Arial" panose="020B0604020202020204" pitchFamily="34" charset="0"/>
                <a:cs typeface="Arial" panose="020B0604020202020204" pitchFamily="34" charset="0"/>
              </a:rPr>
              <a:t> (по 98,5 балла), </a:t>
            </a:r>
            <a:r>
              <a:rPr lang="ru-RU" sz="1200" dirty="0" err="1">
                <a:latin typeface="Arial" panose="020B0604020202020204" pitchFamily="34" charset="0"/>
                <a:cs typeface="Arial" panose="020B0604020202020204" pitchFamily="34" charset="0"/>
              </a:rPr>
              <a:t>Эртильского</a:t>
            </a:r>
            <a:r>
              <a:rPr lang="ru-RU" sz="1200" dirty="0">
                <a:latin typeface="Arial" panose="020B0604020202020204" pitchFamily="34" charset="0"/>
                <a:cs typeface="Arial" panose="020B0604020202020204" pitchFamily="34" charset="0"/>
              </a:rPr>
              <a:t> (97,9 балла), Бобровского, </a:t>
            </a:r>
            <a:r>
              <a:rPr lang="ru-RU" sz="1200" dirty="0" err="1">
                <a:latin typeface="Arial" panose="020B0604020202020204" pitchFamily="34" charset="0"/>
                <a:cs typeface="Arial" panose="020B0604020202020204" pitchFamily="34" charset="0"/>
              </a:rPr>
              <a:t>Лискинского</a:t>
            </a:r>
            <a:r>
              <a:rPr lang="ru-RU" sz="1200" dirty="0">
                <a:latin typeface="Arial" panose="020B0604020202020204" pitchFamily="34" charset="0"/>
                <a:cs typeface="Arial" panose="020B0604020202020204" pitchFamily="34" charset="0"/>
              </a:rPr>
              <a:t> (по 97 </a:t>
            </a:r>
            <a:r>
              <a:rPr lang="ru-RU" sz="1200" dirty="0" smtClean="0">
                <a:latin typeface="Arial" panose="020B0604020202020204" pitchFamily="34" charset="0"/>
                <a:cs typeface="Arial" panose="020B0604020202020204" pitchFamily="34" charset="0"/>
              </a:rPr>
              <a:t>баллов) муниципальных </a:t>
            </a:r>
            <a:r>
              <a:rPr lang="ru-RU" sz="1200" dirty="0">
                <a:latin typeface="Arial" panose="020B0604020202020204" pitchFamily="34" charset="0"/>
                <a:cs typeface="Arial" panose="020B0604020202020204" pitchFamily="34" charset="0"/>
              </a:rPr>
              <a:t>районов и </a:t>
            </a:r>
            <a:r>
              <a:rPr lang="ru-RU" sz="1200" dirty="0" smtClean="0">
                <a:latin typeface="Arial" panose="020B0604020202020204" pitchFamily="34" charset="0"/>
                <a:cs typeface="Arial" panose="020B0604020202020204" pitchFamily="34" charset="0"/>
              </a:rPr>
              <a:t>городского округа г. </a:t>
            </a:r>
            <a:r>
              <a:rPr lang="ru-RU" sz="1200" dirty="0" err="1" smtClean="0">
                <a:latin typeface="Arial" panose="020B0604020202020204" pitchFamily="34" charset="0"/>
                <a:cs typeface="Arial" panose="020B0604020202020204" pitchFamily="34" charset="0"/>
              </a:rPr>
              <a:t>Нововоронеж</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(96,4 </a:t>
            </a:r>
            <a:r>
              <a:rPr lang="ru-RU" sz="1200" dirty="0" smtClean="0">
                <a:latin typeface="Arial" panose="020B0604020202020204" pitchFamily="34" charset="0"/>
                <a:cs typeface="Arial" panose="020B0604020202020204" pitchFamily="34" charset="0"/>
              </a:rPr>
              <a:t>балла), </a:t>
            </a:r>
            <a:r>
              <a:rPr lang="ru-RU" sz="1200" dirty="0">
                <a:latin typeface="Arial" panose="020B0604020202020204" pitchFamily="34" charset="0"/>
                <a:cs typeface="Arial" panose="020B0604020202020204" pitchFamily="34" charset="0"/>
              </a:rPr>
              <a:t>наименьшую – </a:t>
            </a:r>
            <a:r>
              <a:rPr lang="ru-RU" sz="1200" dirty="0" smtClean="0">
                <a:latin typeface="Arial" panose="020B0604020202020204" pitchFamily="34" charset="0"/>
                <a:cs typeface="Arial" panose="020B0604020202020204" pitchFamily="34" charset="0"/>
              </a:rPr>
              <a:t>учреждения культуры Кантемировского </a:t>
            </a:r>
            <a:r>
              <a:rPr lang="ru-RU" sz="1200" dirty="0">
                <a:latin typeface="Arial" panose="020B0604020202020204" pitchFamily="34" charset="0"/>
                <a:cs typeface="Arial" panose="020B0604020202020204" pitchFamily="34" charset="0"/>
              </a:rPr>
              <a:t>(75 баллов</a:t>
            </a:r>
            <a:r>
              <a:rPr lang="ru-RU" sz="1200" dirty="0" smtClean="0">
                <a:latin typeface="Arial" panose="020B0604020202020204" pitchFamily="34" charset="0"/>
                <a:cs typeface="Arial" panose="020B0604020202020204" pitchFamily="34" charset="0"/>
              </a:rPr>
              <a:t>) и </a:t>
            </a:r>
            <a:r>
              <a:rPr lang="ru-RU" sz="1200" dirty="0">
                <a:latin typeface="Arial" panose="020B0604020202020204" pitchFamily="34" charset="0"/>
                <a:cs typeface="Arial" panose="020B0604020202020204" pitchFamily="34" charset="0"/>
              </a:rPr>
              <a:t>Аннинского (79,1 балла) районов.</a:t>
            </a:r>
          </a:p>
          <a:p>
            <a:pPr indent="457200" algn="just"/>
            <a:r>
              <a:rPr lang="ru-RU" sz="1200" dirty="0">
                <a:latin typeface="Arial" panose="020B0604020202020204" pitchFamily="34" charset="0"/>
                <a:cs typeface="Arial" panose="020B0604020202020204" pitchFamily="34" charset="0"/>
              </a:rPr>
              <a:t>В 2022 году не проводилась независимая оценка в отношении учреждений культуры </a:t>
            </a:r>
            <a:r>
              <a:rPr lang="ru-RU" sz="1200" dirty="0" err="1">
                <a:latin typeface="Arial" panose="020B0604020202020204" pitchFamily="34" charset="0"/>
                <a:cs typeface="Arial" panose="020B0604020202020204" pitchFamily="34" charset="0"/>
              </a:rPr>
              <a:t>Воробьёвского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Ольховатского</a:t>
            </a:r>
            <a:r>
              <a:rPr lang="ru-RU" sz="1200" dirty="0">
                <a:latin typeface="Arial" panose="020B0604020202020204" pitchFamily="34" charset="0"/>
                <a:cs typeface="Arial" panose="020B0604020202020204" pitchFamily="34" charset="0"/>
              </a:rPr>
              <a:t>, Петропавловского муниципальных районов.    </a:t>
            </a:r>
          </a:p>
          <a:p>
            <a:pPr indent="457200" algn="just">
              <a:lnSpc>
                <a:spcPct val="110000"/>
              </a:lnSpc>
              <a:spcAft>
                <a:spcPts val="0"/>
              </a:spcAft>
            </a:pPr>
            <a:endParaRPr lang="ru-RU" sz="12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2250357" y="2267068"/>
            <a:ext cx="6264696" cy="415498"/>
          </a:xfrm>
          <a:prstGeom prst="rect">
            <a:avLst/>
          </a:prstGeom>
        </p:spPr>
        <p:txBody>
          <a:bodyPr wrap="square">
            <a:spAutoFit/>
          </a:bodyPr>
          <a:lstStyle/>
          <a:p>
            <a:pPr algn="ctr"/>
            <a:r>
              <a:rPr lang="ru-RU" sz="1050" b="1" i="1" dirty="0" smtClean="0">
                <a:solidFill>
                  <a:prstClr val="black"/>
                </a:solidFill>
                <a:latin typeface="Arial" panose="020B0604020202020204" pitchFamily="34" charset="0"/>
                <a:cs typeface="Arial" panose="020B0604020202020204" pitchFamily="34" charset="0"/>
              </a:rPr>
              <a:t>Результаты независимой оценки </a:t>
            </a:r>
            <a:r>
              <a:rPr lang="ru-RU" sz="1050" b="1" i="1" dirty="0">
                <a:solidFill>
                  <a:prstClr val="black"/>
                </a:solidFill>
                <a:latin typeface="Arial" panose="020B0604020202020204" pitchFamily="34" charset="0"/>
                <a:cs typeface="Arial" panose="020B0604020202020204" pitchFamily="34" charset="0"/>
              </a:rPr>
              <a:t>качества условий </a:t>
            </a:r>
            <a:endParaRPr lang="ru-RU" sz="1050" b="1" i="1" dirty="0" smtClean="0">
              <a:solidFill>
                <a:prstClr val="black"/>
              </a:solidFill>
              <a:latin typeface="Arial" panose="020B0604020202020204" pitchFamily="34" charset="0"/>
              <a:cs typeface="Arial" panose="020B0604020202020204" pitchFamily="34" charset="0"/>
            </a:endParaRPr>
          </a:p>
          <a:p>
            <a:pPr algn="ctr"/>
            <a:r>
              <a:rPr lang="ru-RU" sz="1050" b="1" i="1" dirty="0" smtClean="0">
                <a:solidFill>
                  <a:prstClr val="black"/>
                </a:solidFill>
                <a:latin typeface="Arial" panose="020B0604020202020204" pitchFamily="34" charset="0"/>
                <a:cs typeface="Arial" panose="020B0604020202020204" pitchFamily="34" charset="0"/>
              </a:rPr>
              <a:t>оказания услуг муниципальными организациями в сфере культуры за 2022 год, баллы </a:t>
            </a:r>
            <a:r>
              <a:rPr lang="ru-RU" sz="1050" b="1" i="1" dirty="0" smtClean="0">
                <a:solidFill>
                  <a:srgbClr val="FF0000"/>
                </a:solidFill>
                <a:latin typeface="Arial" panose="020B0604020202020204" pitchFamily="34" charset="0"/>
                <a:cs typeface="Arial" panose="020B0604020202020204" pitchFamily="34" charset="0"/>
              </a:rPr>
              <a:t> </a:t>
            </a:r>
            <a:endParaRPr lang="ru-RU" sz="1050" dirty="0">
              <a:solidFill>
                <a:srgbClr val="FF0000"/>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3711470639"/>
              </p:ext>
            </p:extLst>
          </p:nvPr>
        </p:nvGraphicFramePr>
        <p:xfrm>
          <a:off x="451637" y="2784684"/>
          <a:ext cx="9672569"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86161" y="5792433"/>
            <a:ext cx="9793088" cy="276999"/>
          </a:xfrm>
          <a:prstGeom prst="rect">
            <a:avLst/>
          </a:prstGeom>
          <a:noFill/>
        </p:spPr>
        <p:txBody>
          <a:bodyPr wrap="square" rtlCol="0">
            <a:spAutoFit/>
          </a:bodyPr>
          <a:lstStyle/>
          <a:p>
            <a:pPr indent="450000" algn="just"/>
            <a:r>
              <a:rPr lang="ru-RU" sz="1200" dirty="0" smtClean="0">
                <a:latin typeface="Arial" panose="020B0604020202020204" pitchFamily="34" charset="0"/>
                <a:cs typeface="Arial" panose="020B0604020202020204" pitchFamily="34" charset="0"/>
              </a:rPr>
              <a:t>Муниципальные </a:t>
            </a:r>
            <a:r>
              <a:rPr lang="ru-RU" sz="1200" dirty="0">
                <a:latin typeface="Arial" panose="020B0604020202020204" pitchFamily="34" charset="0"/>
                <a:cs typeface="Arial" panose="020B0604020202020204" pitchFamily="34" charset="0"/>
              </a:rPr>
              <a:t>организации в сферах охраны здоровья и социального обслуживания </a:t>
            </a:r>
            <a:r>
              <a:rPr lang="ru-RU" sz="1200" dirty="0" smtClean="0">
                <a:latin typeface="Arial" panose="020B0604020202020204" pitchFamily="34" charset="0"/>
                <a:cs typeface="Arial" panose="020B0604020202020204" pitchFamily="34" charset="0"/>
              </a:rPr>
              <a:t>на </a:t>
            </a:r>
            <a:r>
              <a:rPr lang="ru-RU" sz="1200" dirty="0">
                <a:latin typeface="Arial" panose="020B0604020202020204" pitchFamily="34" charset="0"/>
                <a:cs typeface="Arial" panose="020B0604020202020204" pitchFamily="34" charset="0"/>
              </a:rPr>
              <a:t>территории области отсутствуют</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44929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79</a:t>
            </a:fld>
            <a:endParaRPr lang="ru-RU" dirty="0"/>
          </a:p>
        </p:txBody>
      </p:sp>
      <p:sp>
        <p:nvSpPr>
          <p:cNvPr id="3" name="Rectangle 66"/>
          <p:cNvSpPr>
            <a:spLocks noChangeArrowheads="1"/>
          </p:cNvSpPr>
          <p:nvPr/>
        </p:nvSpPr>
        <p:spPr bwMode="auto">
          <a:xfrm>
            <a:off x="666180" y="545874"/>
            <a:ext cx="9440333" cy="505434"/>
          </a:xfrm>
          <a:prstGeom prst="rect">
            <a:avLst/>
          </a:prstGeom>
          <a:noFill/>
          <a:ln w="9525">
            <a:noFill/>
            <a:miter lim="800000"/>
            <a:headEnd/>
            <a:tailEnd/>
          </a:ln>
        </p:spPr>
        <p:txBody>
          <a:bodyPr wrap="square" lIns="104306" tIns="52153" rIns="104306" bIns="52153">
            <a:spAutoFit/>
          </a:bodyPr>
          <a:lstStyle/>
          <a:p>
            <a:pPr algn="ctr"/>
            <a:r>
              <a:rPr lang="ru-RU" sz="1300" b="1" i="1" dirty="0" smtClean="0">
                <a:solidFill>
                  <a:srgbClr val="000000"/>
                </a:solidFill>
                <a:latin typeface="Arial" pitchFamily="34" charset="0"/>
                <a:cs typeface="Arial" pitchFamily="34" charset="0"/>
              </a:rPr>
              <a:t>Результаты оценки эффективности деятельности органов местного самоуправления городских округов и муниципальных районов Воронежской области по </a:t>
            </a:r>
            <a:r>
              <a:rPr lang="ru-RU" sz="1300" b="1" i="1" dirty="0">
                <a:solidFill>
                  <a:srgbClr val="000000"/>
                </a:solidFill>
                <a:latin typeface="Arial" pitchFamily="34" charset="0"/>
                <a:cs typeface="Arial" pitchFamily="34" charset="0"/>
              </a:rPr>
              <a:t>итогам </a:t>
            </a:r>
            <a:r>
              <a:rPr lang="ru-RU" sz="1300" b="1" i="1" dirty="0" smtClean="0">
                <a:solidFill>
                  <a:srgbClr val="000000"/>
                </a:solidFill>
                <a:latin typeface="Arial" pitchFamily="34" charset="0"/>
                <a:cs typeface="Arial" pitchFamily="34" charset="0"/>
              </a:rPr>
              <a:t>2022 года</a:t>
            </a:r>
            <a:endParaRPr lang="ru-RU" sz="1300" b="1" i="1" dirty="0">
              <a:solidFill>
                <a:srgbClr val="000000"/>
              </a:solidFill>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4048788785"/>
              </p:ext>
            </p:extLst>
          </p:nvPr>
        </p:nvGraphicFramePr>
        <p:xfrm>
          <a:off x="162124" y="1116335"/>
          <a:ext cx="5112568" cy="5976674"/>
        </p:xfrm>
        <a:graphic>
          <a:graphicData uri="http://schemas.openxmlformats.org/drawingml/2006/table">
            <a:tbl>
              <a:tblPr/>
              <a:tblGrid>
                <a:gridCol w="1684557">
                  <a:extLst>
                    <a:ext uri="{9D8B030D-6E8A-4147-A177-3AD203B41FA5}">
                      <a16:colId xmlns:a16="http://schemas.microsoft.com/office/drawing/2014/main" xmlns="" val="20000"/>
                    </a:ext>
                  </a:extLst>
                </a:gridCol>
                <a:gridCol w="1068063">
                  <a:extLst>
                    <a:ext uri="{9D8B030D-6E8A-4147-A177-3AD203B41FA5}">
                      <a16:colId xmlns:a16="http://schemas.microsoft.com/office/drawing/2014/main" xmlns="" val="20001"/>
                    </a:ext>
                  </a:extLst>
                </a:gridCol>
                <a:gridCol w="1193718">
                  <a:extLst>
                    <a:ext uri="{9D8B030D-6E8A-4147-A177-3AD203B41FA5}">
                      <a16:colId xmlns:a16="http://schemas.microsoft.com/office/drawing/2014/main" xmlns="" val="20002"/>
                    </a:ext>
                  </a:extLst>
                </a:gridCol>
                <a:gridCol w="1166230">
                  <a:extLst>
                    <a:ext uri="{9D8B030D-6E8A-4147-A177-3AD203B41FA5}">
                      <a16:colId xmlns:a16="http://schemas.microsoft.com/office/drawing/2014/main" xmlns="" val="20003"/>
                    </a:ext>
                  </a:extLst>
                </a:gridCol>
              </a:tblGrid>
              <a:tr h="838664">
                <a:tc>
                  <a:txBody>
                    <a:bodyPr/>
                    <a:lstStyle/>
                    <a:p>
                      <a:pPr algn="ctr" fontAlgn="ctr"/>
                      <a:r>
                        <a:rPr lang="ru-RU" sz="1200" b="1" i="0" u="none" strike="noStrike" dirty="0">
                          <a:solidFill>
                            <a:srgbClr val="000000"/>
                          </a:solidFill>
                          <a:latin typeface="Arial" pitchFamily="34" charset="0"/>
                          <a:cs typeface="Arial" pitchFamily="34" charset="0"/>
                        </a:rPr>
                        <a:t>Муниципальное образование</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уровню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темпам роста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комплексной оценке  </a:t>
                      </a:r>
                      <a:r>
                        <a:rPr lang="ru-RU" sz="800" b="1" i="1" u="none" strike="noStrike" dirty="0" smtClean="0">
                          <a:solidFill>
                            <a:srgbClr val="000000"/>
                          </a:solidFill>
                          <a:latin typeface="Arial" pitchFamily="34" charset="0"/>
                          <a:cs typeface="Arial" pitchFamily="34" charset="0"/>
                        </a:rPr>
                        <a:t>(уд.вес уровня</a:t>
                      </a:r>
                      <a:r>
                        <a:rPr lang="ru-RU" sz="800" b="1" i="1" u="none" strike="noStrike" baseline="0" dirty="0" smtClean="0">
                          <a:solidFill>
                            <a:srgbClr val="000000"/>
                          </a:solidFill>
                          <a:latin typeface="Arial" pitchFamily="34" charset="0"/>
                          <a:cs typeface="Arial" pitchFamily="34" charset="0"/>
                        </a:rPr>
                        <a:t> - 40%, темпов роста – 60%)</a:t>
                      </a:r>
                      <a:endParaRPr lang="ru-RU" sz="800" b="1"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85445">
                <a:tc gridSpan="4">
                  <a:txBody>
                    <a:bodyPr/>
                    <a:lstStyle/>
                    <a:p>
                      <a:pPr algn="ctr" fontAlgn="t"/>
                      <a:r>
                        <a:rPr lang="ru-RU" sz="1200" b="1" i="1" u="none" strike="noStrike" dirty="0">
                          <a:solidFill>
                            <a:srgbClr val="000000"/>
                          </a:solidFill>
                          <a:latin typeface="Arial" pitchFamily="34" charset="0"/>
                          <a:cs typeface="Arial" pitchFamily="34" charset="0"/>
                        </a:rPr>
                        <a:t>Городские округа</a:t>
                      </a: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Воронеж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2"/>
                  </a:ext>
                </a:extLst>
              </a:tr>
              <a:tr h="285445">
                <a:tc>
                  <a:txBody>
                    <a:bodyPr/>
                    <a:lstStyle/>
                    <a:p>
                      <a:pPr marL="0" marR="0" lvl="0" indent="0" algn="ctr" defTabSz="1043056" rtl="0" eaLnBrk="1" fontAlgn="t" latinLnBrk="0" hangingPunct="1">
                        <a:lnSpc>
                          <a:spcPct val="100000"/>
                        </a:lnSpc>
                        <a:spcBef>
                          <a:spcPts val="0"/>
                        </a:spcBef>
                        <a:spcAft>
                          <a:spcPts val="0"/>
                        </a:spcAft>
                        <a:buClrTx/>
                        <a:buSzTx/>
                        <a:buFontTx/>
                        <a:buNone/>
                        <a:tabLst/>
                        <a:defRPr/>
                      </a:pPr>
                      <a:r>
                        <a:rPr lang="ru-RU" sz="1200" b="0" i="1" u="none" strike="noStrike" dirty="0" smtClean="0">
                          <a:solidFill>
                            <a:srgbClr val="000000"/>
                          </a:solidFill>
                          <a:latin typeface="Arial" pitchFamily="34" charset="0"/>
                          <a:cs typeface="Arial" pitchFamily="34" charset="0"/>
                        </a:rPr>
                        <a:t>Борисоглебский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b" latinLnBrk="0" hangingPunct="1">
                        <a:lnSpc>
                          <a:spcPct val="100000"/>
                        </a:lnSpc>
                        <a:spcBef>
                          <a:spcPts val="0"/>
                        </a:spcBef>
                        <a:spcAft>
                          <a:spcPts val="0"/>
                        </a:spcAft>
                        <a:buClrTx/>
                        <a:buSzTx/>
                        <a:buFontTx/>
                        <a:buNone/>
                        <a:tabLst/>
                        <a:defRPr/>
                      </a:pPr>
                      <a:r>
                        <a:rPr lang="ru-RU" sz="1200" b="1" i="1" u="none" strike="noStrike" dirty="0" smtClean="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3"/>
                  </a:ext>
                </a:extLst>
              </a:tr>
              <a:tr h="285445">
                <a:tc>
                  <a:txBody>
                    <a:bodyPr/>
                    <a:lstStyle/>
                    <a:p>
                      <a:pPr marL="0" marR="0" lvl="0" indent="0" algn="ctr" defTabSz="1043056" rtl="0" eaLnBrk="1" fontAlgn="t" latinLnBrk="0" hangingPunct="1">
                        <a:lnSpc>
                          <a:spcPct val="100000"/>
                        </a:lnSpc>
                        <a:spcBef>
                          <a:spcPts val="0"/>
                        </a:spcBef>
                        <a:spcAft>
                          <a:spcPts val="0"/>
                        </a:spcAft>
                        <a:buClrTx/>
                        <a:buSzTx/>
                        <a:buFontTx/>
                        <a:buNone/>
                        <a:tabLst/>
                        <a:defRPr/>
                      </a:pPr>
                      <a:r>
                        <a:rPr lang="ru-RU" sz="1200" b="0" i="1" u="none" strike="noStrike" dirty="0" err="1" smtClean="0">
                          <a:solidFill>
                            <a:srgbClr val="000000"/>
                          </a:solidFill>
                          <a:latin typeface="Arial" pitchFamily="34" charset="0"/>
                          <a:cs typeface="Arial" pitchFamily="34" charset="0"/>
                        </a:rPr>
                        <a:t>Нововоронеж</a:t>
                      </a:r>
                      <a:endParaRPr lang="ru-RU" sz="1200" b="0" i="1" u="none" strike="noStrike" dirty="0" smtClean="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b" latinLnBrk="0" hangingPunct="1">
                        <a:lnSpc>
                          <a:spcPct val="100000"/>
                        </a:lnSpc>
                        <a:spcBef>
                          <a:spcPts val="0"/>
                        </a:spcBef>
                        <a:spcAft>
                          <a:spcPts val="0"/>
                        </a:spcAft>
                        <a:buClrTx/>
                        <a:buSzTx/>
                        <a:buFontTx/>
                        <a:buNone/>
                        <a:tabLst/>
                        <a:defRPr/>
                      </a:pPr>
                      <a:r>
                        <a:rPr lang="ru-RU" sz="1200" b="1" i="1" u="none" strike="noStrike" dirty="0" smtClean="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4"/>
                  </a:ext>
                </a:extLst>
              </a:tr>
              <a:tr h="285445">
                <a:tc gridSpan="4">
                  <a:txBody>
                    <a:bodyPr/>
                    <a:lstStyle/>
                    <a:p>
                      <a:pPr algn="ctr" fontAlgn="t"/>
                      <a:r>
                        <a:rPr lang="ru-RU" sz="1200" b="1" i="1" u="none" strike="noStrike" dirty="0">
                          <a:solidFill>
                            <a:srgbClr val="000000"/>
                          </a:solidFill>
                          <a:latin typeface="Arial" pitchFamily="34" charset="0"/>
                          <a:cs typeface="Arial" pitchFamily="34" charset="0"/>
                        </a:rPr>
                        <a:t>Муниципальные районы</a:t>
                      </a: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Аннинский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29</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6"/>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Бобровский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7</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7"/>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Богучарский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30</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8"/>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Бутурлиновский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5</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9"/>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Верхнемамонский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9</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0"/>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Верхнехавский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8</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1"/>
                  </a:ext>
                </a:extLst>
              </a:tr>
              <a:tr h="285445">
                <a:tc>
                  <a:txBody>
                    <a:bodyPr/>
                    <a:lstStyle/>
                    <a:p>
                      <a:pPr algn="ctr" fontAlgn="t"/>
                      <a:r>
                        <a:rPr lang="ru-RU" sz="1200" b="0" i="1" u="none" strike="noStrike" dirty="0" err="1" smtClean="0">
                          <a:solidFill>
                            <a:srgbClr val="000000"/>
                          </a:solidFill>
                          <a:latin typeface="Arial" pitchFamily="34" charset="0"/>
                          <a:cs typeface="Arial" pitchFamily="34" charset="0"/>
                        </a:rPr>
                        <a:t>Воробьёвский</a:t>
                      </a:r>
                      <a:r>
                        <a:rPr lang="ru-RU" sz="1200" b="0" i="1" u="none" strike="noStrike" dirty="0" smtClean="0">
                          <a:solidFill>
                            <a:srgbClr val="000000"/>
                          </a:solidFill>
                          <a:latin typeface="Arial" pitchFamily="34" charset="0"/>
                          <a:cs typeface="Arial" pitchFamily="34" charset="0"/>
                        </a:rPr>
                        <a:t>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12</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2"/>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Грибановский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15</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3"/>
                  </a:ext>
                </a:extLst>
              </a:tr>
              <a:tr h="285445">
                <a:tc>
                  <a:txBody>
                    <a:bodyPr/>
                    <a:lstStyle/>
                    <a:p>
                      <a:pPr algn="ctr" fontAlgn="t"/>
                      <a:r>
                        <a:rPr lang="ru-RU" sz="1200" b="0" i="1" u="none" strike="noStrike" dirty="0" err="1" smtClean="0">
                          <a:solidFill>
                            <a:srgbClr val="000000"/>
                          </a:solidFill>
                          <a:latin typeface="Arial" pitchFamily="34" charset="0"/>
                          <a:cs typeface="Arial" pitchFamily="34" charset="0"/>
                        </a:rPr>
                        <a:t>Калачеевский</a:t>
                      </a:r>
                      <a:r>
                        <a:rPr lang="ru-RU" sz="1200" b="0" i="1" u="none" strike="noStrike" dirty="0" smtClean="0">
                          <a:solidFill>
                            <a:srgbClr val="000000"/>
                          </a:solidFill>
                          <a:latin typeface="Arial" pitchFamily="34" charset="0"/>
                          <a:cs typeface="Arial" pitchFamily="34" charset="0"/>
                        </a:rPr>
                        <a:t>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4"/>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Каменский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18</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5"/>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Кантемировский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31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6"/>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Каширский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28</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7"/>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Лискинский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14</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8"/>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xmlns="" val="3395386637"/>
              </p:ext>
            </p:extLst>
          </p:nvPr>
        </p:nvGraphicFramePr>
        <p:xfrm>
          <a:off x="5274692" y="1116335"/>
          <a:ext cx="5112568" cy="5976659"/>
        </p:xfrm>
        <a:graphic>
          <a:graphicData uri="http://schemas.openxmlformats.org/drawingml/2006/table">
            <a:tbl>
              <a:tblPr/>
              <a:tblGrid>
                <a:gridCol w="1684557">
                  <a:extLst>
                    <a:ext uri="{9D8B030D-6E8A-4147-A177-3AD203B41FA5}">
                      <a16:colId xmlns:a16="http://schemas.microsoft.com/office/drawing/2014/main" xmlns="" val="20000"/>
                    </a:ext>
                  </a:extLst>
                </a:gridCol>
                <a:gridCol w="1068063">
                  <a:extLst>
                    <a:ext uri="{9D8B030D-6E8A-4147-A177-3AD203B41FA5}">
                      <a16:colId xmlns:a16="http://schemas.microsoft.com/office/drawing/2014/main" xmlns="" val="20001"/>
                    </a:ext>
                  </a:extLst>
                </a:gridCol>
                <a:gridCol w="1193718">
                  <a:extLst>
                    <a:ext uri="{9D8B030D-6E8A-4147-A177-3AD203B41FA5}">
                      <a16:colId xmlns:a16="http://schemas.microsoft.com/office/drawing/2014/main" xmlns="" val="20002"/>
                    </a:ext>
                  </a:extLst>
                </a:gridCol>
                <a:gridCol w="1166230">
                  <a:extLst>
                    <a:ext uri="{9D8B030D-6E8A-4147-A177-3AD203B41FA5}">
                      <a16:colId xmlns:a16="http://schemas.microsoft.com/office/drawing/2014/main" xmlns="" val="20003"/>
                    </a:ext>
                  </a:extLst>
                </a:gridCol>
              </a:tblGrid>
              <a:tr h="838667">
                <a:tc>
                  <a:txBody>
                    <a:bodyPr/>
                    <a:lstStyle/>
                    <a:p>
                      <a:pPr algn="ctr" fontAlgn="ctr"/>
                      <a:r>
                        <a:rPr lang="ru-RU" sz="1200" b="1" i="0" u="none" strike="noStrike" dirty="0">
                          <a:solidFill>
                            <a:srgbClr val="000000"/>
                          </a:solidFill>
                          <a:latin typeface="Arial" pitchFamily="34" charset="0"/>
                          <a:cs typeface="Arial" pitchFamily="34" charset="0"/>
                        </a:rPr>
                        <a:t>Муниципальное образование</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уровню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темпам роста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комплексной оценке  </a:t>
                      </a:r>
                      <a:r>
                        <a:rPr lang="ru-RU" sz="800" b="1" i="1" u="none" strike="noStrike" dirty="0" smtClean="0">
                          <a:solidFill>
                            <a:srgbClr val="000000"/>
                          </a:solidFill>
                          <a:latin typeface="Arial" pitchFamily="34" charset="0"/>
                          <a:cs typeface="Arial" pitchFamily="34" charset="0"/>
                        </a:rPr>
                        <a:t>(уд.вес уровня</a:t>
                      </a:r>
                      <a:r>
                        <a:rPr lang="ru-RU" sz="800" b="1" i="1" u="none" strike="noStrike" baseline="0" dirty="0" smtClean="0">
                          <a:solidFill>
                            <a:srgbClr val="000000"/>
                          </a:solidFill>
                          <a:latin typeface="Arial" pitchFamily="34" charset="0"/>
                          <a:cs typeface="Arial" pitchFamily="34" charset="0"/>
                        </a:rPr>
                        <a:t> - 40%, темпов роста – 60%)</a:t>
                      </a:r>
                      <a:endParaRPr lang="ru-RU" sz="800" b="1" i="0"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85444">
                <a:tc>
                  <a:txBody>
                    <a:bodyPr/>
                    <a:lstStyle/>
                    <a:p>
                      <a:pPr algn="ctr" fontAlgn="t"/>
                      <a:r>
                        <a:rPr lang="ru-RU" sz="1200" b="0" i="1" u="none" strike="noStrike" dirty="0">
                          <a:solidFill>
                            <a:srgbClr val="000000"/>
                          </a:solidFill>
                          <a:latin typeface="Arial" pitchFamily="34" charset="0"/>
                          <a:cs typeface="Arial" pitchFamily="34" charset="0"/>
                        </a:rPr>
                        <a:t>Нижнедевицкий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6</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1"/>
                  </a:ext>
                </a:extLst>
              </a:tr>
              <a:tr h="285444">
                <a:tc>
                  <a:txBody>
                    <a:bodyPr/>
                    <a:lstStyle/>
                    <a:p>
                      <a:pPr algn="ctr" fontAlgn="t"/>
                      <a:r>
                        <a:rPr lang="ru-RU" sz="1200" b="0" i="1" u="none" strike="noStrike" dirty="0">
                          <a:solidFill>
                            <a:srgbClr val="000000"/>
                          </a:solidFill>
                          <a:latin typeface="Arial" pitchFamily="34" charset="0"/>
                          <a:cs typeface="Arial" pitchFamily="34" charset="0"/>
                        </a:rPr>
                        <a:t>Новоусманский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2"/>
                  </a:ext>
                </a:extLst>
              </a:tr>
              <a:tr h="285444">
                <a:tc>
                  <a:txBody>
                    <a:bodyPr/>
                    <a:lstStyle/>
                    <a:p>
                      <a:pPr algn="ctr" fontAlgn="t"/>
                      <a:r>
                        <a:rPr lang="ru-RU" sz="1200" b="0" i="1" u="none" strike="noStrike" dirty="0" smtClean="0">
                          <a:solidFill>
                            <a:srgbClr val="000000"/>
                          </a:solidFill>
                          <a:latin typeface="Arial" pitchFamily="34" charset="0"/>
                          <a:cs typeface="Arial" pitchFamily="34" charset="0"/>
                        </a:rPr>
                        <a:t>Новохопёрский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10</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3"/>
                  </a:ext>
                </a:extLst>
              </a:tr>
              <a:tr h="285444">
                <a:tc>
                  <a:txBody>
                    <a:bodyPr/>
                    <a:lstStyle/>
                    <a:p>
                      <a:pPr algn="ctr" fontAlgn="t"/>
                      <a:r>
                        <a:rPr lang="ru-RU" sz="1200" b="0" i="1" u="none" strike="noStrike" dirty="0">
                          <a:solidFill>
                            <a:srgbClr val="000000"/>
                          </a:solidFill>
                          <a:latin typeface="Arial" pitchFamily="34" charset="0"/>
                          <a:cs typeface="Arial" pitchFamily="34" charset="0"/>
                        </a:rPr>
                        <a:t>Ольховатский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17</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4"/>
                  </a:ext>
                </a:extLst>
              </a:tr>
              <a:tr h="285444">
                <a:tc>
                  <a:txBody>
                    <a:bodyPr/>
                    <a:lstStyle/>
                    <a:p>
                      <a:pPr algn="ctr" fontAlgn="t"/>
                      <a:r>
                        <a:rPr lang="ru-RU" sz="1200" b="0" i="1" u="none" strike="noStrike" dirty="0">
                          <a:solidFill>
                            <a:srgbClr val="000000"/>
                          </a:solidFill>
                          <a:latin typeface="Arial" pitchFamily="34" charset="0"/>
                          <a:cs typeface="Arial" pitchFamily="34" charset="0"/>
                        </a:rPr>
                        <a:t>Острогожский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5"/>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Павловский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16</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6"/>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Панинский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22</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7"/>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Петропавловский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23</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8"/>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Поворинский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3</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9"/>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Подгоренский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26</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0"/>
                  </a:ext>
                </a:extLst>
              </a:tr>
              <a:tr h="285444">
                <a:tc>
                  <a:txBody>
                    <a:bodyPr/>
                    <a:lstStyle/>
                    <a:p>
                      <a:pPr algn="ctr" fontAlgn="t"/>
                      <a:r>
                        <a:rPr lang="ru-RU" sz="1200" b="0" i="1" u="none" strike="noStrike" dirty="0">
                          <a:solidFill>
                            <a:srgbClr val="000000"/>
                          </a:solidFill>
                          <a:latin typeface="Arial" pitchFamily="34" charset="0"/>
                          <a:cs typeface="Arial" pitchFamily="34" charset="0"/>
                        </a:rPr>
                        <a:t>Рамонский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1"/>
                  </a:ext>
                </a:extLst>
              </a:tr>
              <a:tr h="285444">
                <a:tc>
                  <a:txBody>
                    <a:bodyPr/>
                    <a:lstStyle/>
                    <a:p>
                      <a:pPr algn="ctr" fontAlgn="t"/>
                      <a:r>
                        <a:rPr lang="ru-RU" sz="1200" b="0" i="1" u="none" strike="noStrike" smtClean="0">
                          <a:solidFill>
                            <a:srgbClr val="000000"/>
                          </a:solidFill>
                          <a:latin typeface="Arial" pitchFamily="34" charset="0"/>
                          <a:cs typeface="Arial" pitchFamily="34" charset="0"/>
                        </a:rPr>
                        <a:t>Репьёвский</a:t>
                      </a:r>
                      <a:r>
                        <a:rPr lang="ru-RU" sz="1200" b="0" i="1" u="none" strike="noStrike" dirty="0" smtClean="0">
                          <a:solidFill>
                            <a:srgbClr val="000000"/>
                          </a:solidFill>
                          <a:latin typeface="Arial" pitchFamily="34" charset="0"/>
                          <a:cs typeface="Arial" pitchFamily="34" charset="0"/>
                        </a:rPr>
                        <a:t>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20</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2"/>
                  </a:ext>
                </a:extLst>
              </a:tr>
              <a:tr h="285444">
                <a:tc>
                  <a:txBody>
                    <a:bodyPr/>
                    <a:lstStyle/>
                    <a:p>
                      <a:pPr algn="ctr" fontAlgn="t"/>
                      <a:r>
                        <a:rPr lang="ru-RU" sz="1200" b="0" i="1" u="none" strike="noStrike" dirty="0">
                          <a:solidFill>
                            <a:srgbClr val="000000"/>
                          </a:solidFill>
                          <a:latin typeface="Arial" pitchFamily="34" charset="0"/>
                          <a:cs typeface="Arial" pitchFamily="34" charset="0"/>
                        </a:rPr>
                        <a:t>Россошанский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19</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3"/>
                  </a:ext>
                </a:extLst>
              </a:tr>
              <a:tr h="285444">
                <a:tc>
                  <a:txBody>
                    <a:bodyPr/>
                    <a:lstStyle/>
                    <a:p>
                      <a:pPr algn="ctr" fontAlgn="t"/>
                      <a:r>
                        <a:rPr lang="ru-RU" sz="1200" b="0" i="1" u="none" strike="noStrike" dirty="0">
                          <a:solidFill>
                            <a:srgbClr val="000000"/>
                          </a:solidFill>
                          <a:latin typeface="Arial" pitchFamily="34" charset="0"/>
                          <a:cs typeface="Arial" pitchFamily="34" charset="0"/>
                        </a:rPr>
                        <a:t>Семилукский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25</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4"/>
                  </a:ext>
                </a:extLst>
              </a:tr>
              <a:tr h="285444">
                <a:tc>
                  <a:txBody>
                    <a:bodyPr/>
                    <a:lstStyle/>
                    <a:p>
                      <a:pPr algn="ctr" fontAlgn="t"/>
                      <a:r>
                        <a:rPr lang="ru-RU" sz="1200" b="0" i="1" u="none" strike="noStrike" dirty="0">
                          <a:solidFill>
                            <a:srgbClr val="000000"/>
                          </a:solidFill>
                          <a:latin typeface="Arial" pitchFamily="34" charset="0"/>
                          <a:cs typeface="Arial" pitchFamily="34" charset="0"/>
                        </a:rPr>
                        <a:t>Таловский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24</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5"/>
                  </a:ext>
                </a:extLst>
              </a:tr>
              <a:tr h="285444">
                <a:tc>
                  <a:txBody>
                    <a:bodyPr/>
                    <a:lstStyle/>
                    <a:p>
                      <a:pPr algn="ctr" fontAlgn="t"/>
                      <a:r>
                        <a:rPr lang="ru-RU" sz="1200" b="0" i="1" u="none" strike="noStrike" dirty="0">
                          <a:solidFill>
                            <a:srgbClr val="000000"/>
                          </a:solidFill>
                          <a:latin typeface="Arial" pitchFamily="34" charset="0"/>
                          <a:cs typeface="Arial" pitchFamily="34" charset="0"/>
                        </a:rPr>
                        <a:t>Терновский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13</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6"/>
                  </a:ext>
                </a:extLst>
              </a:tr>
              <a:tr h="285444">
                <a:tc>
                  <a:txBody>
                    <a:bodyPr/>
                    <a:lstStyle/>
                    <a:p>
                      <a:pPr algn="ctr" fontAlgn="t"/>
                      <a:r>
                        <a:rPr lang="ru-RU" sz="1200" b="0" i="1" u="none" strike="noStrike" dirty="0">
                          <a:solidFill>
                            <a:srgbClr val="000000"/>
                          </a:solidFill>
                          <a:latin typeface="Arial" pitchFamily="34" charset="0"/>
                          <a:cs typeface="Arial" pitchFamily="34" charset="0"/>
                        </a:rPr>
                        <a:t>Хохольский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4</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7"/>
                  </a:ext>
                </a:extLst>
              </a:tr>
              <a:tr h="285444">
                <a:tc>
                  <a:txBody>
                    <a:bodyPr/>
                    <a:lstStyle/>
                    <a:p>
                      <a:pPr algn="ctr" fontAlgn="t"/>
                      <a:r>
                        <a:rPr lang="ru-RU" sz="1200" b="0" i="1" u="none" strike="noStrike" dirty="0">
                          <a:solidFill>
                            <a:srgbClr val="000000"/>
                          </a:solidFill>
                          <a:latin typeface="Arial" pitchFamily="34" charset="0"/>
                          <a:cs typeface="Arial" pitchFamily="34" charset="0"/>
                        </a:rPr>
                        <a:t>Эртильский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27</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xmlns="" val="1517061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r>
              <a:rPr lang="ru-RU" dirty="0" smtClean="0"/>
              <a:t>8</a:t>
            </a:r>
            <a:endParaRPr lang="ru-RU" dirty="0"/>
          </a:p>
        </p:txBody>
      </p:sp>
      <p:sp>
        <p:nvSpPr>
          <p:cNvPr id="5" name="Прямоугольник 4"/>
          <p:cNvSpPr/>
          <p:nvPr/>
        </p:nvSpPr>
        <p:spPr>
          <a:xfrm>
            <a:off x="443104" y="612279"/>
            <a:ext cx="10081120" cy="3600986"/>
          </a:xfrm>
          <a:prstGeom prst="rect">
            <a:avLst/>
          </a:prstGeom>
        </p:spPr>
        <p:txBody>
          <a:bodyPr wrap="square">
            <a:spAutoFit/>
          </a:bodyPr>
          <a:lstStyle/>
          <a:p>
            <a:pPr indent="4572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2022 году в Центре «Мой бизнес» получили услуги 3 851 уникальный гражданин, желающий вести бизнес (начинающие и действующие предприниматели), а также 665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 комплексные услуги получили 1 217 субъектов МСП.</a:t>
            </a:r>
          </a:p>
          <a:p>
            <a:pPr indent="457200" algn="just"/>
            <a:r>
              <a:rPr lang="ru-RU" sz="1200" dirty="0">
                <a:latin typeface="Arial" panose="020B0604020202020204" pitchFamily="34" charset="0"/>
                <a:cs typeface="Arial" panose="020B0604020202020204" pitchFamily="34" charset="0"/>
              </a:rPr>
              <a:t>В рамках программы льготного кредитования </a:t>
            </a:r>
            <a:r>
              <a:rPr lang="ru-RU" sz="1200" dirty="0" err="1">
                <a:latin typeface="Arial" panose="020B0604020202020204" pitchFamily="34" charset="0"/>
                <a:cs typeface="Arial" panose="020B0604020202020204" pitchFamily="34" charset="0"/>
              </a:rPr>
              <a:t>Микрокредитной</a:t>
            </a:r>
            <a:r>
              <a:rPr lang="ru-RU" sz="1200" dirty="0">
                <a:latin typeface="Arial" panose="020B0604020202020204" pitchFamily="34" charset="0"/>
                <a:cs typeface="Arial" panose="020B0604020202020204" pitchFamily="34" charset="0"/>
              </a:rPr>
              <a:t> компанией Фонд развития предпринимательства Воронежской области выдано 370 займов 342 клиентам на общую сумму 710,25 млн рублей, в том числе </a:t>
            </a:r>
            <a:r>
              <a:rPr lang="ru-RU" sz="1200" dirty="0" err="1">
                <a:latin typeface="Arial" panose="020B0604020202020204" pitchFamily="34" charset="0"/>
                <a:cs typeface="Arial" panose="020B0604020202020204" pitchFamily="34" charset="0"/>
              </a:rPr>
              <a:t>самозанятым</a:t>
            </a:r>
            <a:r>
              <a:rPr lang="ru-RU" sz="1200" dirty="0">
                <a:latin typeface="Arial" panose="020B0604020202020204" pitchFamily="34" charset="0"/>
                <a:cs typeface="Arial" panose="020B0604020202020204" pitchFamily="34" charset="0"/>
              </a:rPr>
              <a:t> гражданам выдано 18 займов на сумму 5,85 млн рублей.</a:t>
            </a:r>
          </a:p>
          <a:p>
            <a:pPr indent="457200" algn="just"/>
            <a:r>
              <a:rPr lang="ru-RU" sz="1200" dirty="0">
                <a:latin typeface="Arial" panose="020B0604020202020204" pitchFamily="34" charset="0"/>
                <a:cs typeface="Arial" panose="020B0604020202020204" pitchFamily="34" charset="0"/>
              </a:rPr>
              <a:t>Центр экспорта оказал информационно-консультационную поддержку 361 субъекту МСП. При участии Центра на экспорт выведено 69 субъектов МСП Воронежской области. Объем экспорта субъектов МСП, получивших поддержку Центра, составил 35,6 млн долларов США.</a:t>
            </a:r>
          </a:p>
          <a:p>
            <a:pPr indent="457200" algn="just"/>
            <a:r>
              <a:rPr lang="ru-RU" sz="1200" dirty="0">
                <a:latin typeface="Arial" panose="020B0604020202020204" pitchFamily="34" charset="0"/>
                <a:cs typeface="Arial" panose="020B0604020202020204" pitchFamily="34" charset="0"/>
              </a:rPr>
              <a:t>В 2022 году зарегистрированы и включены в реестр социальных предприятий 71 уникальное социальное предприятие Воронежской области. По количеству социальных предприятий в реестре Воронежская область находится на 6 месте среди регионов ЦФО </a:t>
            </a:r>
            <a:r>
              <a:rPr lang="ru-RU" sz="1200" dirty="0" smtClean="0">
                <a:latin typeface="Arial" panose="020B0604020202020204" pitchFamily="34" charset="0"/>
                <a:cs typeface="Arial" panose="020B0604020202020204" pitchFamily="34" charset="0"/>
              </a:rPr>
              <a:t>и 38 </a:t>
            </a:r>
            <a:r>
              <a:rPr lang="ru-RU" sz="1200" dirty="0">
                <a:latin typeface="Arial" panose="020B0604020202020204" pitchFamily="34" charset="0"/>
                <a:cs typeface="Arial" panose="020B0604020202020204" pitchFamily="34" charset="0"/>
              </a:rPr>
              <a:t>место по </a:t>
            </a:r>
            <a:r>
              <a:rPr lang="ru-RU" sz="1200" dirty="0" smtClean="0">
                <a:latin typeface="Arial" panose="020B0604020202020204" pitchFamily="34" charset="0"/>
                <a:cs typeface="Arial" panose="020B0604020202020204" pitchFamily="34" charset="0"/>
              </a:rPr>
              <a:t>РФ. </a:t>
            </a:r>
            <a:r>
              <a:rPr lang="ru-RU" sz="1200" dirty="0">
                <a:latin typeface="Arial" panose="020B0604020202020204" pitchFamily="34" charset="0"/>
                <a:cs typeface="Arial" panose="020B0604020202020204" pitchFamily="34" charset="0"/>
              </a:rPr>
              <a:t>Предоставлены гранты в форме субсидий социальным предприятиям и субъектам МСП, созданным молодыми людьми в возрасте до 25 лет. Гранты на создание или развитие своих проектов получил 41 участник на общую сумму 20,1 млн рублей, в том числе 14 социальных предприятий получили поддержку на общую сумму 6,7 млн рублей. </a:t>
            </a:r>
          </a:p>
          <a:p>
            <a:pPr indent="457200" algn="just"/>
            <a:r>
              <a:rPr lang="ru-RU" sz="1200" dirty="0">
                <a:latin typeface="Arial" panose="020B0604020202020204" pitchFamily="34" charset="0"/>
                <a:cs typeface="Arial" panose="020B0604020202020204" pitchFamily="34" charset="0"/>
              </a:rPr>
              <a:t>Оказана поддержка малым производственным предприятиям, производящим продукцию. Субсидии на компенсацию части затрат, связанных с увеличением производства продукции, объем заказов на которую превышает производственные мощности предприятия, получили 8 субъектов МСП из Бобровского района и городских округов г. Воронеж и </a:t>
            </a:r>
            <a:r>
              <a:rPr lang="ru-RU" sz="1200" dirty="0" smtClean="0">
                <a:latin typeface="Arial" panose="020B0604020202020204" pitchFamily="34" charset="0"/>
                <a:cs typeface="Arial" panose="020B0604020202020204" pitchFamily="34" charset="0"/>
              </a:rPr>
              <a:t>Борисоглебского </a:t>
            </a:r>
            <a:r>
              <a:rPr lang="ru-RU" sz="1200" dirty="0">
                <a:latin typeface="Arial" panose="020B0604020202020204" pitchFamily="34" charset="0"/>
                <a:cs typeface="Arial" panose="020B0604020202020204" pitchFamily="34" charset="0"/>
              </a:rPr>
              <a:t>на общую сумму 25 млн рублей.</a:t>
            </a:r>
          </a:p>
          <a:p>
            <a:pPr indent="457200" algn="just"/>
            <a:r>
              <a:rPr lang="ru-RU" sz="1200" dirty="0">
                <a:latin typeface="Arial" panose="020B0604020202020204" pitchFamily="34" charset="0"/>
                <a:cs typeface="Arial" panose="020B0604020202020204" pitchFamily="34" charset="0"/>
              </a:rPr>
              <a:t>Районными центрами поддержки предпринимательства, расположенными в 22 муниципальных районах </a:t>
            </a:r>
            <a:r>
              <a:rPr lang="ru-RU" sz="1200" dirty="0" smtClean="0">
                <a:latin typeface="Arial" panose="020B0604020202020204" pitchFamily="34" charset="0"/>
                <a:cs typeface="Arial" panose="020B0604020202020204" pitchFamily="34" charset="0"/>
              </a:rPr>
              <a:t>области, </a:t>
            </a:r>
            <a:r>
              <a:rPr lang="ru-RU" sz="1200" dirty="0">
                <a:latin typeface="Arial" panose="020B0604020202020204" pitchFamily="34" charset="0"/>
                <a:cs typeface="Arial" panose="020B0604020202020204" pitchFamily="34" charset="0"/>
              </a:rPr>
              <a:t>проведено 69 образовательных мероприятий, участие в которых приняли 838 человек, оказано 105 685 консультационных услуг (106,9 % к 2021 году).</a:t>
            </a:r>
          </a:p>
          <a:p>
            <a:pPr indent="450000" algn="just"/>
            <a:endParaRPr lang="ru-RU" sz="1200" dirty="0">
              <a:latin typeface="Arial" panose="020B0604020202020204" pitchFamily="34" charset="0"/>
              <a:cs typeface="Arial" panose="020B0604020202020204" pitchFamily="34" charset="0"/>
            </a:endParaRPr>
          </a:p>
        </p:txBody>
      </p:sp>
      <p:sp>
        <p:nvSpPr>
          <p:cNvPr id="6" name="TextBox 5"/>
          <p:cNvSpPr txBox="1"/>
          <p:nvPr/>
        </p:nvSpPr>
        <p:spPr>
          <a:xfrm>
            <a:off x="954450" y="4117352"/>
            <a:ext cx="3168352"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Число субъектов малого и среднего предпринимательства в расчете на 10 тыс.человек населения, единиц</a:t>
            </a:r>
            <a:endParaRPr lang="ru-RU" sz="1050" b="1" i="1" dirty="0">
              <a:latin typeface="Arial" pitchFamily="34" charset="0"/>
              <a:cs typeface="Arial"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2832578261"/>
              </p:ext>
            </p:extLst>
          </p:nvPr>
        </p:nvGraphicFramePr>
        <p:xfrm>
          <a:off x="596936" y="4788743"/>
          <a:ext cx="3748705"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410596" y="4048529"/>
            <a:ext cx="6048673" cy="3046988"/>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Число субъектов малого и среднего предпринимательства в расчете на 10 тыс. человек населения</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Воронежской области за 2022 год, рассчитанное с учетом данных Реестра </a:t>
            </a:r>
            <a:r>
              <a:rPr lang="ru-RU" sz="1200" dirty="0" smtClean="0">
                <a:latin typeface="Arial" panose="020B0604020202020204" pitchFamily="34" charset="0"/>
                <a:cs typeface="Arial" panose="020B0604020202020204" pitchFamily="34" charset="0"/>
              </a:rPr>
              <a:t>МСП, </a:t>
            </a:r>
            <a:r>
              <a:rPr lang="ru-RU" sz="1200" dirty="0">
                <a:latin typeface="Arial" panose="020B0604020202020204" pitchFamily="34" charset="0"/>
                <a:cs typeface="Arial" panose="020B0604020202020204" pitchFamily="34" charset="0"/>
              </a:rPr>
              <a:t>по состоянию на </a:t>
            </a:r>
            <a:r>
              <a:rPr lang="ru-RU" sz="1200" dirty="0" smtClean="0">
                <a:latin typeface="Arial" panose="020B0604020202020204" pitchFamily="34" charset="0"/>
                <a:cs typeface="Arial" panose="020B0604020202020204" pitchFamily="34" charset="0"/>
              </a:rPr>
              <a:t>10.01.2023 </a:t>
            </a:r>
            <a:r>
              <a:rPr lang="ru-RU" sz="1200" dirty="0">
                <a:latin typeface="Arial" panose="020B0604020202020204" pitchFamily="34" charset="0"/>
                <a:cs typeface="Arial" panose="020B0604020202020204" pitchFamily="34" charset="0"/>
              </a:rPr>
              <a:t>составило 365,5 ед., что на 1,6 % ниже уровня 2021 </a:t>
            </a:r>
            <a:r>
              <a:rPr lang="ru-RU" sz="1200" dirty="0" smtClean="0">
                <a:latin typeface="Arial" panose="020B0604020202020204" pitchFamily="34" charset="0"/>
                <a:cs typeface="Arial" panose="020B0604020202020204" pitchFamily="34" charset="0"/>
              </a:rPr>
              <a:t>года.</a:t>
            </a:r>
            <a:endParaRPr lang="ru-RU" sz="1200" dirty="0">
              <a:latin typeface="Arial" panose="020B0604020202020204" pitchFamily="34" charset="0"/>
              <a:cs typeface="Arial" panose="020B0604020202020204" pitchFamily="34" charset="0"/>
            </a:endParaRPr>
          </a:p>
          <a:p>
            <a:pPr indent="457200" algn="just"/>
            <a:r>
              <a:rPr lang="ru-RU" sz="1200" dirty="0">
                <a:latin typeface="Arial" panose="020B0604020202020204" pitchFamily="34" charset="0"/>
                <a:cs typeface="Arial" panose="020B0604020202020204" pitchFamily="34" charset="0"/>
              </a:rPr>
              <a:t>Рост значений показателя к 2021 году отмечен в 15 муниципальных районах области. Лидирующие позиции по темпам роста занимают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(107,9 %), Рамонский (107,4 %), Аннинский (106,2 %) муниципальные районы.</a:t>
            </a:r>
          </a:p>
          <a:p>
            <a:pPr indent="457200" algn="just"/>
            <a:r>
              <a:rPr lang="ru-RU" sz="1200" dirty="0">
                <a:latin typeface="Arial" panose="020B0604020202020204" pitchFamily="34" charset="0"/>
                <a:cs typeface="Arial" panose="020B0604020202020204" pitchFamily="34" charset="0"/>
              </a:rPr>
              <a:t>Уменьшение значения показателя к 2021 году произошло в 16 муниципальных районах и 3 городских округах. Наибольшее падение наблюдается в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(на 5,6 %),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(на 4,6 %), Нижнедевицком (на 4,5 %), Острогожском (на 3,2 %) муниципальных районах и городском округе город Воронеж (на 3,3 %). Снижение значений показателя произошло по причине закрытия, прекращения деятельности предприятий (в основном в категории «микро» и индивидуальные предприниматели), а также перехода предприятий из категории «средние» в категорию «крупные</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678673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7"/>
          <p:cNvSpPr txBox="1">
            <a:spLocks noChangeArrowheads="1"/>
          </p:cNvSpPr>
          <p:nvPr/>
        </p:nvSpPr>
        <p:spPr bwMode="auto">
          <a:xfrm>
            <a:off x="584763" y="787613"/>
            <a:ext cx="9683468" cy="1456464"/>
          </a:xfrm>
          <a:prstGeom prst="rect">
            <a:avLst/>
          </a:prstGeom>
          <a:noFill/>
          <a:ln w="9525">
            <a:noFill/>
            <a:miter lim="800000"/>
            <a:headEnd/>
            <a:tailEnd/>
          </a:ln>
        </p:spPr>
        <p:txBody>
          <a:bodyPr wrap="square" lIns="104306" tIns="52153" rIns="104306" bIns="52153">
            <a:spAutoFit/>
          </a:bodyPr>
          <a:lstStyle/>
          <a:p>
            <a:pPr indent="412876" algn="ctr"/>
            <a:r>
              <a:rPr lang="ru-RU" sz="1600" b="1" i="1" dirty="0">
                <a:latin typeface="+mj-lt"/>
                <a:cs typeface="Arial" pitchFamily="34" charset="0"/>
              </a:rPr>
              <a:t>Выделение иных межбюджетных трансфертов из областного бюджета</a:t>
            </a:r>
          </a:p>
          <a:p>
            <a:pPr indent="412876" algn="ctr"/>
            <a:r>
              <a:rPr lang="ru-RU" sz="1600" b="1" i="1" dirty="0">
                <a:latin typeface="+mj-lt"/>
                <a:cs typeface="Arial" pitchFamily="34" charset="0"/>
              </a:rPr>
              <a:t>городским округам и муниципальным районам Воронежской области</a:t>
            </a:r>
          </a:p>
          <a:p>
            <a:pPr indent="412876" algn="ctr"/>
            <a:r>
              <a:rPr lang="ru-RU" sz="1600" b="1" i="1" dirty="0">
                <a:latin typeface="+mj-lt"/>
                <a:cs typeface="Arial" pitchFamily="34" charset="0"/>
              </a:rPr>
              <a:t>за достижение наилучших значений комплексной оценки показателей эффективности </a:t>
            </a:r>
            <a:r>
              <a:rPr lang="ru-RU" sz="1600" b="1" i="1" dirty="0" smtClean="0">
                <a:latin typeface="+mj-lt"/>
                <a:cs typeface="Arial" pitchFamily="34" charset="0"/>
              </a:rPr>
              <a:t>деятельности органов местного самоуправления по итогам 2022 года</a:t>
            </a:r>
          </a:p>
          <a:p>
            <a:pPr indent="412876" algn="just">
              <a:lnSpc>
                <a:spcPct val="85000"/>
              </a:lnSpc>
            </a:pPr>
            <a:endParaRPr lang="ru-RU" sz="1400" dirty="0" smtClean="0">
              <a:latin typeface="Arial" pitchFamily="34" charset="0"/>
              <a:cs typeface="Arial" pitchFamily="34" charset="0"/>
            </a:endParaRPr>
          </a:p>
          <a:p>
            <a:pPr indent="412876" algn="ctr">
              <a:lnSpc>
                <a:spcPct val="85000"/>
              </a:lnSpc>
            </a:pPr>
            <a:r>
              <a:rPr lang="ru-RU" sz="1400" dirty="0" smtClean="0">
                <a:latin typeface="Arial" pitchFamily="34" charset="0"/>
                <a:cs typeface="Arial" pitchFamily="34" charset="0"/>
              </a:rPr>
              <a:t>Общий </a:t>
            </a:r>
            <a:r>
              <a:rPr lang="ru-RU" sz="1400" dirty="0">
                <a:latin typeface="Arial" pitchFamily="34" charset="0"/>
                <a:cs typeface="Arial" pitchFamily="34" charset="0"/>
              </a:rPr>
              <a:t>объем </a:t>
            </a:r>
            <a:r>
              <a:rPr lang="ru-RU" sz="1400" dirty="0" smtClean="0">
                <a:latin typeface="Arial" pitchFamily="34" charset="0"/>
                <a:cs typeface="Arial" pitchFamily="34" charset="0"/>
              </a:rPr>
              <a:t>грантов </a:t>
            </a:r>
            <a:r>
              <a:rPr lang="ru-RU" sz="1400" dirty="0">
                <a:latin typeface="Arial" pitchFamily="34" charset="0"/>
                <a:cs typeface="Arial" pitchFamily="34" charset="0"/>
              </a:rPr>
              <a:t>составил </a:t>
            </a:r>
            <a:r>
              <a:rPr lang="ru-RU" sz="1400" b="1" dirty="0" smtClean="0">
                <a:latin typeface="Arial" pitchFamily="34" charset="0"/>
                <a:cs typeface="Arial" pitchFamily="34" charset="0"/>
              </a:rPr>
              <a:t>13 000 </a:t>
            </a:r>
            <a:r>
              <a:rPr lang="ru-RU" sz="1400" b="1" dirty="0">
                <a:latin typeface="Arial" pitchFamily="34" charset="0"/>
                <a:cs typeface="Arial" pitchFamily="34" charset="0"/>
              </a:rPr>
              <a:t>тыс.рублей </a:t>
            </a:r>
            <a:r>
              <a:rPr lang="ru-RU" sz="1400" dirty="0">
                <a:latin typeface="Arial" pitchFamily="34" charset="0"/>
                <a:cs typeface="Arial" pitchFamily="34" charset="0"/>
              </a:rPr>
              <a:t>и распределен </a:t>
            </a:r>
            <a:r>
              <a:rPr lang="ru-RU" sz="1400" dirty="0" smtClean="0">
                <a:latin typeface="Arial" pitchFamily="34" charset="0"/>
                <a:cs typeface="Arial" pitchFamily="34" charset="0"/>
              </a:rPr>
              <a:t>следующим </a:t>
            </a:r>
            <a:r>
              <a:rPr lang="ru-RU" sz="1400" dirty="0">
                <a:latin typeface="Arial" pitchFamily="34" charset="0"/>
                <a:cs typeface="Arial" pitchFamily="34" charset="0"/>
              </a:rPr>
              <a:t>образом:</a:t>
            </a:r>
          </a:p>
        </p:txBody>
      </p:sp>
      <p:graphicFrame>
        <p:nvGraphicFramePr>
          <p:cNvPr id="17531" name="Group 123"/>
          <p:cNvGraphicFramePr>
            <a:graphicFrameLocks noGrp="1"/>
          </p:cNvGraphicFramePr>
          <p:nvPr>
            <p:extLst>
              <p:ext uri="{D42A27DB-BD31-4B8C-83A1-F6EECF244321}">
                <p14:modId xmlns:p14="http://schemas.microsoft.com/office/powerpoint/2010/main" xmlns="" val="3110088449"/>
              </p:ext>
            </p:extLst>
          </p:nvPr>
        </p:nvGraphicFramePr>
        <p:xfrm>
          <a:off x="2140349" y="2556496"/>
          <a:ext cx="6572296" cy="3725588"/>
        </p:xfrm>
        <a:graphic>
          <a:graphicData uri="http://schemas.openxmlformats.org/drawingml/2006/table">
            <a:tbl>
              <a:tblPr/>
              <a:tblGrid>
                <a:gridCol w="973673">
                  <a:extLst>
                    <a:ext uri="{9D8B030D-6E8A-4147-A177-3AD203B41FA5}">
                      <a16:colId xmlns:a16="http://schemas.microsoft.com/office/drawing/2014/main" xmlns="" val="20000"/>
                    </a:ext>
                  </a:extLst>
                </a:gridCol>
                <a:gridCol w="4462670">
                  <a:extLst>
                    <a:ext uri="{9D8B030D-6E8A-4147-A177-3AD203B41FA5}">
                      <a16:colId xmlns:a16="http://schemas.microsoft.com/office/drawing/2014/main" xmlns="" val="20001"/>
                    </a:ext>
                  </a:extLst>
                </a:gridCol>
                <a:gridCol w="1135953">
                  <a:extLst>
                    <a:ext uri="{9D8B030D-6E8A-4147-A177-3AD203B41FA5}">
                      <a16:colId xmlns:a16="http://schemas.microsoft.com/office/drawing/2014/main" xmlns="" val="20002"/>
                    </a:ext>
                  </a:extLst>
                </a:gridCol>
              </a:tblGrid>
              <a:tr h="510291">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Место</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Наименование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Сумма, тыс.руб.</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extLst>
                  <a:ext uri="{0D108BD9-81ED-4DB2-BD59-A6C34878D82A}">
                    <a16:rowId xmlns:a16="http://schemas.microsoft.com/office/drawing/2014/main" xmlns="" val="10000"/>
                  </a:ext>
                </a:extLst>
              </a:tr>
              <a:tr h="260450">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lnSpc>
                          <a:spcPct val="115000"/>
                        </a:lnSpc>
                        <a:spcAft>
                          <a:spcPts val="0"/>
                        </a:spcAft>
                      </a:pPr>
                      <a:r>
                        <a:rPr lang="ru-RU" sz="1300" b="1" i="1" dirty="0" smtClean="0">
                          <a:latin typeface="Arial" pitchFamily="34" charset="0"/>
                          <a:ea typeface="Calibri"/>
                          <a:cs typeface="Arial" pitchFamily="34" charset="0"/>
                        </a:rPr>
                        <a:t>Городские округа</a:t>
                      </a:r>
                      <a:endParaRPr lang="ru-RU" sz="1300" b="1" i="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66065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1</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smtClean="0">
                          <a:latin typeface="Arial" pitchFamily="34" charset="0"/>
                          <a:ea typeface="Calibri"/>
                          <a:cs typeface="Arial" pitchFamily="34" charset="0"/>
                        </a:rPr>
                        <a:t>Городской округ город Воронеж</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4000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2"/>
                  </a:ext>
                </a:extLst>
              </a:tr>
              <a:tr h="260450">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lnSpc>
                          <a:spcPct val="115000"/>
                        </a:lnSpc>
                        <a:spcAft>
                          <a:spcPts val="0"/>
                        </a:spcAft>
                      </a:pPr>
                      <a:r>
                        <a:rPr lang="ru-RU" sz="1300" b="1" i="1" dirty="0" smtClean="0">
                          <a:latin typeface="Arial" pitchFamily="34" charset="0"/>
                          <a:ea typeface="Calibri"/>
                          <a:cs typeface="Arial" pitchFamily="34" charset="0"/>
                        </a:rPr>
                        <a:t>Муниципальные</a:t>
                      </a:r>
                      <a:r>
                        <a:rPr lang="ru-RU" sz="1300" b="1" i="1" baseline="0" dirty="0" smtClean="0">
                          <a:latin typeface="Arial" pitchFamily="34" charset="0"/>
                          <a:ea typeface="Calibri"/>
                          <a:cs typeface="Arial" pitchFamily="34" charset="0"/>
                        </a:rPr>
                        <a:t> районы</a:t>
                      </a:r>
                      <a:endParaRPr lang="ru-RU" sz="1300" b="1" i="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66558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1</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smtClean="0">
                          <a:latin typeface="Arial" pitchFamily="34" charset="0"/>
                          <a:ea typeface="Calibri"/>
                          <a:cs typeface="Arial" pitchFamily="34" charset="0"/>
                        </a:rPr>
                        <a:t>Новоусманский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4000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4"/>
                  </a:ext>
                </a:extLst>
              </a:tr>
              <a:tr h="667108">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2</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a:solidFill>
                            <a:srgbClr val="000000"/>
                          </a:solidFill>
                          <a:latin typeface="Arial" pitchFamily="34" charset="0"/>
                          <a:ea typeface="Times New Roman"/>
                          <a:cs typeface="Arial" pitchFamily="34" charset="0"/>
                        </a:rPr>
                        <a:t>Рамонский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3000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5"/>
                  </a:ext>
                </a:extLst>
              </a:tr>
              <a:tr h="642517">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3</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ctr" defTabSz="1043056" rtl="0" eaLnBrk="1" fontAlgn="auto" latinLnBrk="0" hangingPunct="1">
                        <a:lnSpc>
                          <a:spcPct val="115000"/>
                        </a:lnSpc>
                        <a:spcBef>
                          <a:spcPts val="0"/>
                        </a:spcBef>
                        <a:spcAft>
                          <a:spcPts val="0"/>
                        </a:spcAft>
                        <a:buClrTx/>
                        <a:buSzTx/>
                        <a:buFontTx/>
                        <a:buNone/>
                        <a:tabLst/>
                        <a:defRPr/>
                      </a:pPr>
                      <a:endParaRPr lang="ru-RU" sz="1300" dirty="0" smtClean="0">
                        <a:latin typeface="Arial" pitchFamily="34" charset="0"/>
                        <a:ea typeface="Calibri"/>
                        <a:cs typeface="Arial" pitchFamily="34" charset="0"/>
                      </a:endParaRPr>
                    </a:p>
                    <a:p>
                      <a:pPr marL="0" marR="0" indent="0" algn="ctr" defTabSz="1043056" rtl="0" eaLnBrk="1" fontAlgn="auto" latinLnBrk="0" hangingPunct="1">
                        <a:lnSpc>
                          <a:spcPct val="115000"/>
                        </a:lnSpc>
                        <a:spcBef>
                          <a:spcPts val="0"/>
                        </a:spcBef>
                        <a:spcAft>
                          <a:spcPts val="0"/>
                        </a:spcAft>
                        <a:buClrTx/>
                        <a:buSzTx/>
                        <a:buFontTx/>
                        <a:buNone/>
                        <a:tabLst/>
                        <a:defRPr/>
                      </a:pPr>
                      <a:r>
                        <a:rPr lang="ru-RU" sz="1300" dirty="0" err="1" smtClean="0">
                          <a:latin typeface="Arial" pitchFamily="34" charset="0"/>
                          <a:ea typeface="Calibri"/>
                          <a:cs typeface="Arial" pitchFamily="34" charset="0"/>
                        </a:rPr>
                        <a:t>Поворинский</a:t>
                      </a:r>
                      <a:r>
                        <a:rPr lang="ru-RU" sz="1300" dirty="0" smtClean="0">
                          <a:latin typeface="Arial" pitchFamily="34" charset="0"/>
                          <a:ea typeface="Calibri"/>
                          <a:cs typeface="Arial" pitchFamily="34" charset="0"/>
                        </a:rPr>
                        <a:t> муниципальный район</a:t>
                      </a:r>
                    </a:p>
                    <a:p>
                      <a:pPr algn="ctr">
                        <a:lnSpc>
                          <a:spcPct val="115000"/>
                        </a:lnSpc>
                        <a:spcAft>
                          <a:spcPts val="0"/>
                        </a:spcAft>
                      </a:pP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2000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6"/>
                  </a:ext>
                </a:extLst>
              </a:tr>
            </a:tbl>
          </a:graphicData>
        </a:graphic>
      </p:graphicFrame>
      <p:sp>
        <p:nvSpPr>
          <p:cNvPr id="7" name="Номер слайда 6"/>
          <p:cNvSpPr>
            <a:spLocks noGrp="1"/>
          </p:cNvSpPr>
          <p:nvPr>
            <p:ph type="sldNum" sz="quarter" idx="12"/>
          </p:nvPr>
        </p:nvSpPr>
        <p:spPr/>
        <p:txBody>
          <a:bodyPr/>
          <a:lstStyle/>
          <a:p>
            <a:pPr>
              <a:defRPr/>
            </a:pPr>
            <a:fld id="{54AD3D45-A844-4AB9-8524-B0882179B315}" type="slidenum">
              <a:rPr lang="ru-RU" smtClean="0"/>
              <a:pPr>
                <a:defRPr/>
              </a:pPr>
              <a:t>80</a:t>
            </a:fld>
            <a:endParaRPr lang="ru-RU" dirty="0"/>
          </a:p>
        </p:txBody>
      </p:sp>
    </p:spTree>
    <p:extLst>
      <p:ext uri="{BB962C8B-B14F-4D97-AF65-F5344CB8AC3E}">
        <p14:creationId xmlns:p14="http://schemas.microsoft.com/office/powerpoint/2010/main" xmlns="" val="29866086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7"/>
          <p:cNvSpPr txBox="1">
            <a:spLocks noChangeArrowheads="1"/>
          </p:cNvSpPr>
          <p:nvPr/>
        </p:nvSpPr>
        <p:spPr bwMode="auto">
          <a:xfrm>
            <a:off x="584763" y="540271"/>
            <a:ext cx="9683468" cy="843988"/>
          </a:xfrm>
          <a:prstGeom prst="rect">
            <a:avLst/>
          </a:prstGeom>
          <a:noFill/>
          <a:ln w="9525">
            <a:noFill/>
            <a:miter lim="800000"/>
            <a:headEnd/>
            <a:tailEnd/>
          </a:ln>
        </p:spPr>
        <p:txBody>
          <a:bodyPr wrap="square" lIns="104306" tIns="52153" rIns="104306" bIns="52153">
            <a:spAutoFit/>
          </a:bodyPr>
          <a:lstStyle/>
          <a:p>
            <a:pPr indent="412876" algn="ctr"/>
            <a:r>
              <a:rPr lang="ru-RU" sz="1600" b="1" i="1" dirty="0" smtClean="0">
                <a:latin typeface="+mj-lt"/>
                <a:cs typeface="Arial" pitchFamily="34" charset="0"/>
              </a:rPr>
              <a:t>Перечень показателей, </a:t>
            </a:r>
          </a:p>
          <a:p>
            <a:pPr indent="412876" algn="ctr"/>
            <a:r>
              <a:rPr lang="ru-RU" sz="1600" b="1" i="1" dirty="0" smtClean="0">
                <a:latin typeface="+mj-lt"/>
                <a:cs typeface="Arial" pitchFamily="34" charset="0"/>
              </a:rPr>
              <a:t>используемых в оценке эффективности деятельности органов местного самоуправления городских округов и муниципальных районов Воронежской области</a:t>
            </a:r>
            <a:endParaRPr lang="ru-RU" sz="1400" dirty="0">
              <a:latin typeface="Arial" pitchFamily="34" charset="0"/>
              <a:cs typeface="Arial" pitchFamily="34" charset="0"/>
            </a:endParaRPr>
          </a:p>
        </p:txBody>
      </p:sp>
      <p:graphicFrame>
        <p:nvGraphicFramePr>
          <p:cNvPr id="17531" name="Group 123"/>
          <p:cNvGraphicFramePr>
            <a:graphicFrameLocks noGrp="1"/>
          </p:cNvGraphicFramePr>
          <p:nvPr>
            <p:extLst>
              <p:ext uri="{D42A27DB-BD31-4B8C-83A1-F6EECF244321}">
                <p14:modId xmlns:p14="http://schemas.microsoft.com/office/powerpoint/2010/main" xmlns="" val="579395398"/>
              </p:ext>
            </p:extLst>
          </p:nvPr>
        </p:nvGraphicFramePr>
        <p:xfrm>
          <a:off x="882204" y="1476376"/>
          <a:ext cx="9276526" cy="5449729"/>
        </p:xfrm>
        <a:graphic>
          <a:graphicData uri="http://schemas.openxmlformats.org/drawingml/2006/table">
            <a:tbl>
              <a:tblPr/>
              <a:tblGrid>
                <a:gridCol w="648072">
                  <a:extLst>
                    <a:ext uri="{9D8B030D-6E8A-4147-A177-3AD203B41FA5}">
                      <a16:colId xmlns:a16="http://schemas.microsoft.com/office/drawing/2014/main" xmlns="" val="20000"/>
                    </a:ext>
                  </a:extLst>
                </a:gridCol>
                <a:gridCol w="7965846">
                  <a:extLst>
                    <a:ext uri="{9D8B030D-6E8A-4147-A177-3AD203B41FA5}">
                      <a16:colId xmlns:a16="http://schemas.microsoft.com/office/drawing/2014/main" xmlns="" val="20001"/>
                    </a:ext>
                  </a:extLst>
                </a:gridCol>
                <a:gridCol w="662608">
                  <a:extLst>
                    <a:ext uri="{9D8B030D-6E8A-4147-A177-3AD203B41FA5}">
                      <a16:colId xmlns:a16="http://schemas.microsoft.com/office/drawing/2014/main" xmlns="" val="20002"/>
                    </a:ext>
                  </a:extLst>
                </a:gridCol>
              </a:tblGrid>
              <a:tr h="339641">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п/п</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Наименование </a:t>
                      </a:r>
                    </a:p>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показателя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Уд. вес, %</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extLst>
                  <a:ext uri="{0D108BD9-81ED-4DB2-BD59-A6C34878D82A}">
                    <a16:rowId xmlns:a16="http://schemas.microsoft.com/office/drawing/2014/main" xmlns="" val="10000"/>
                  </a:ext>
                </a:extLst>
              </a:tr>
              <a:tr h="28245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rowSpan="10">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cs typeface="Arial" pitchFamily="34" charset="0"/>
                        </a:rPr>
                        <a:t>80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4"/>
                  </a:ext>
                </a:extLst>
              </a:tr>
              <a:tr h="216024">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5"/>
                  </a:ext>
                </a:extLst>
              </a:tr>
              <a:tr h="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6"/>
                  </a:ext>
                </a:extLst>
              </a:tr>
              <a:tr h="42764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3706920204"/>
                  </a:ext>
                </a:extLst>
              </a:tr>
              <a:tr h="42764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Доля детей в возрасте 1 - 6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1 - 6 лет,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623536584"/>
                  </a:ext>
                </a:extLst>
              </a:tr>
              <a:tr h="42764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3529605062"/>
                  </a:ext>
                </a:extLst>
              </a:tr>
              <a:tr h="42764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121154853"/>
                  </a:ext>
                </a:extLst>
              </a:tr>
              <a:tr h="42764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756680272"/>
                  </a:ext>
                </a:extLst>
              </a:tr>
              <a:tr h="31875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931638423"/>
                  </a:ext>
                </a:extLst>
              </a:tr>
              <a:tr h="28803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Общая площадь жилых помещений, введенная в действие за один год в среднем на 1 жителя, кв. 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vMerge="1">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3623726435"/>
                  </a:ext>
                </a:extLst>
              </a:tr>
              <a:tr h="427649">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indent="0" algn="l" defTabSz="1043056" rtl="0" eaLnBrk="1" fontAlgn="auto" latinLnBrk="0" hangingPunct="1">
                        <a:lnSpc>
                          <a:spcPct val="115000"/>
                        </a:lnSpc>
                        <a:spcBef>
                          <a:spcPts val="0"/>
                        </a:spcBef>
                        <a:spcAft>
                          <a:spcPts val="0"/>
                        </a:spcAft>
                        <a:buClrTx/>
                        <a:buSzTx/>
                        <a:buFontTx/>
                        <a:buNone/>
                        <a:tabLst/>
                        <a:defRPr/>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процентов от числа опрошенных</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lang="ru-RU" sz="1200" b="0" i="0" u="none" strike="noStrike" kern="1200" baseline="0" dirty="0" smtClean="0">
                          <a:solidFill>
                            <a:schemeClr val="tx1"/>
                          </a:solidFill>
                          <a:latin typeface="Arial" panose="020B0604020202020204" pitchFamily="34" charset="0"/>
                          <a:ea typeface="+mn-ea"/>
                          <a:cs typeface="Arial" panose="020B0604020202020204" pitchFamily="34" charset="0"/>
                        </a:rPr>
                        <a:t>20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2333602046"/>
                  </a:ext>
                </a:extLst>
              </a:tr>
            </a:tbl>
          </a:graphicData>
        </a:graphic>
      </p:graphicFrame>
      <p:sp>
        <p:nvSpPr>
          <p:cNvPr id="7" name="Номер слайда 6"/>
          <p:cNvSpPr>
            <a:spLocks noGrp="1"/>
          </p:cNvSpPr>
          <p:nvPr>
            <p:ph type="sldNum" sz="quarter" idx="12"/>
          </p:nvPr>
        </p:nvSpPr>
        <p:spPr/>
        <p:txBody>
          <a:bodyPr/>
          <a:lstStyle/>
          <a:p>
            <a:pPr>
              <a:defRPr/>
            </a:pPr>
            <a:fld id="{54AD3D45-A844-4AB9-8524-B0882179B315}" type="slidenum">
              <a:rPr lang="ru-RU" smtClean="0"/>
              <a:pPr>
                <a:defRPr/>
              </a:pPr>
              <a:t>81</a:t>
            </a:fld>
            <a:endParaRPr lang="ru-RU" dirty="0"/>
          </a:p>
        </p:txBody>
      </p:sp>
    </p:spTree>
    <p:extLst>
      <p:ext uri="{BB962C8B-B14F-4D97-AF65-F5344CB8AC3E}">
        <p14:creationId xmlns:p14="http://schemas.microsoft.com/office/powerpoint/2010/main" xmlns="" val="15580273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33" name="Group 197"/>
          <p:cNvGraphicFramePr>
            <a:graphicFrameLocks noGrp="1"/>
          </p:cNvGraphicFramePr>
          <p:nvPr>
            <p:extLst>
              <p:ext uri="{D42A27DB-BD31-4B8C-83A1-F6EECF244321}">
                <p14:modId xmlns:p14="http://schemas.microsoft.com/office/powerpoint/2010/main" xmlns="" val="1776660616"/>
              </p:ext>
            </p:extLst>
          </p:nvPr>
        </p:nvGraphicFramePr>
        <p:xfrm>
          <a:off x="306140" y="972320"/>
          <a:ext cx="10225136" cy="6461367"/>
        </p:xfrm>
        <a:graphic>
          <a:graphicData uri="http://schemas.openxmlformats.org/drawingml/2006/table">
            <a:tbl>
              <a:tblPr/>
              <a:tblGrid>
                <a:gridCol w="10225136">
                  <a:extLst>
                    <a:ext uri="{9D8B030D-6E8A-4147-A177-3AD203B41FA5}">
                      <a16:colId xmlns:a16="http://schemas.microsoft.com/office/drawing/2014/main" xmlns="" val="20000"/>
                    </a:ext>
                  </a:extLst>
                </a:gridCol>
              </a:tblGrid>
              <a:tr h="276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rPr>
                        <a:t>ГОРОДСКИЕ ОКРУГА</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tcPr>
                </a:tc>
                <a:extLst>
                  <a:ext uri="{0D108BD9-81ED-4DB2-BD59-A6C34878D82A}">
                    <a16:rowId xmlns:a16="http://schemas.microsoft.com/office/drawing/2014/main" xmlns="" val="10000"/>
                  </a:ext>
                </a:extLst>
              </a:tr>
              <a:tr h="276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rPr>
                        <a:t>Городской округ город Воронеж – 1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1"/>
                  </a:ext>
                </a:extLst>
              </a:tr>
              <a:tr h="4026412">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(498,3 ед.));</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(64,1 %));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77,6 % в 2019г. до 82,5 %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(93,1 %));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68 % в 2019г. до 83 %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8,3 % в 2019г. до 6,9 %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(0,916 кв. м));</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(52,2 %)).</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2"/>
                  </a:ext>
                </a:extLst>
              </a:tr>
              <a:tr h="276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МУНИЦИПАЛЬНЫЕ РАЙОНЫ</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tcPr>
                </a:tc>
                <a:extLst>
                  <a:ext uri="{0D108BD9-81ED-4DB2-BD59-A6C34878D82A}">
                    <a16:rowId xmlns:a16="http://schemas.microsoft.com/office/drawing/2014/main" xmlns="" val="10003"/>
                  </a:ext>
                </a:extLst>
              </a:tr>
              <a:tr h="276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Новоусманский муниципальный район – 1 место</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4"/>
                  </a:ext>
                </a:extLst>
              </a:tr>
              <a:tr h="1202407">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(79,9 %),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69,3 % в 2019г. до 86,4 %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5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79,7 % в 2019г. до 98,4 % в 2022г.));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5"/>
                  </a:ext>
                </a:extLst>
              </a:tr>
            </a:tbl>
          </a:graphicData>
        </a:graphic>
      </p:graphicFrame>
      <p:sp>
        <p:nvSpPr>
          <p:cNvPr id="15402" name="Text Box 216"/>
          <p:cNvSpPr txBox="1">
            <a:spLocks noChangeArrowheads="1"/>
          </p:cNvSpPr>
          <p:nvPr/>
        </p:nvSpPr>
        <p:spPr bwMode="auto">
          <a:xfrm>
            <a:off x="414437" y="308754"/>
            <a:ext cx="10081120" cy="690100"/>
          </a:xfrm>
          <a:prstGeom prst="rect">
            <a:avLst/>
          </a:prstGeom>
          <a:noFill/>
          <a:ln w="9525">
            <a:noFill/>
            <a:miter lim="800000"/>
            <a:headEnd/>
            <a:tailEnd/>
          </a:ln>
        </p:spPr>
        <p:txBody>
          <a:bodyPr wrap="square" lIns="104306" tIns="52153" rIns="104306" bIns="52153">
            <a:spAutoFit/>
          </a:bodyPr>
          <a:lstStyle/>
          <a:p>
            <a:pPr algn="ctr"/>
            <a:r>
              <a:rPr lang="ru-RU" sz="1400" b="1" i="1" u="sng" dirty="0">
                <a:latin typeface="Arial" pitchFamily="34" charset="0"/>
                <a:cs typeface="Arial" pitchFamily="34" charset="0"/>
              </a:rPr>
              <a:t>Муниципальные образования – лидеры по комплексной </a:t>
            </a:r>
            <a:r>
              <a:rPr lang="ru-RU" sz="1400" b="1" i="1" u="sng" dirty="0" smtClean="0">
                <a:latin typeface="Arial" pitchFamily="34" charset="0"/>
                <a:cs typeface="Arial" pitchFamily="34" charset="0"/>
              </a:rPr>
              <a:t>оценке</a:t>
            </a:r>
            <a:endParaRPr lang="ru-RU" sz="1200" b="1" i="1" u="sng" dirty="0">
              <a:latin typeface="Arial" pitchFamily="34" charset="0"/>
              <a:cs typeface="Arial" pitchFamily="34" charset="0"/>
            </a:endParaRPr>
          </a:p>
          <a:p>
            <a:pPr algn="ctr"/>
            <a:r>
              <a:rPr lang="ru-RU" sz="1200" b="1" i="1" dirty="0" smtClean="0">
                <a:latin typeface="Arial" pitchFamily="34" charset="0"/>
                <a:cs typeface="Arial" pitchFamily="34" charset="0"/>
              </a:rPr>
              <a:t>Показатели, оказавшие наибольшее влияние на рейтинг муниципальных образований </a:t>
            </a:r>
            <a:r>
              <a:rPr lang="ru-RU" sz="1200" b="1" i="1" dirty="0" smtClean="0">
                <a:solidFill>
                  <a:srgbClr val="000000"/>
                </a:solidFill>
                <a:latin typeface="Arial" pitchFamily="34" charset="0"/>
                <a:cs typeface="Arial" pitchFamily="34" charset="0"/>
              </a:rPr>
              <a:t>по комплексной оценке показателей эффективности деятельности органов местного самоуправления по итогам 2022 года </a:t>
            </a:r>
            <a:endParaRPr lang="ru-RU" sz="900" b="1" i="1" dirty="0" smtClean="0">
              <a:solidFill>
                <a:srgbClr val="000000"/>
              </a:solidFill>
              <a:latin typeface="Arial" pitchFamily="34" charset="0"/>
              <a:cs typeface="Arial" pitchFamily="34" charset="0"/>
            </a:endParaRPr>
          </a:p>
        </p:txBody>
      </p:sp>
      <p:sp>
        <p:nvSpPr>
          <p:cNvPr id="8" name="Номер слайда 7"/>
          <p:cNvSpPr>
            <a:spLocks noGrp="1"/>
          </p:cNvSpPr>
          <p:nvPr>
            <p:ph type="sldNum" sz="quarter" idx="12"/>
          </p:nvPr>
        </p:nvSpPr>
        <p:spPr>
          <a:xfrm>
            <a:off x="8198273" y="7036175"/>
            <a:ext cx="2495127" cy="525088"/>
          </a:xfrm>
        </p:spPr>
        <p:txBody>
          <a:bodyPr/>
          <a:lstStyle/>
          <a:p>
            <a:pPr>
              <a:defRPr/>
            </a:pPr>
            <a:fld id="{54AD3D45-A844-4AB9-8524-B0882179B315}" type="slidenum">
              <a:rPr lang="ru-RU" smtClean="0"/>
              <a:pPr>
                <a:defRPr/>
              </a:pPr>
              <a:t>82</a:t>
            </a:fld>
            <a:endParaRPr lang="ru-RU" dirty="0"/>
          </a:p>
        </p:txBody>
      </p:sp>
    </p:spTree>
    <p:extLst>
      <p:ext uri="{BB962C8B-B14F-4D97-AF65-F5344CB8AC3E}">
        <p14:creationId xmlns:p14="http://schemas.microsoft.com/office/powerpoint/2010/main" xmlns="" val="31735774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7"/>
          <p:cNvGraphicFramePr>
            <a:graphicFrameLocks noGrp="1"/>
          </p:cNvGraphicFramePr>
          <p:nvPr>
            <p:extLst>
              <p:ext uri="{D42A27DB-BD31-4B8C-83A1-F6EECF244321}">
                <p14:modId xmlns:p14="http://schemas.microsoft.com/office/powerpoint/2010/main" xmlns="" val="455186301"/>
              </p:ext>
            </p:extLst>
          </p:nvPr>
        </p:nvGraphicFramePr>
        <p:xfrm>
          <a:off x="450156" y="4703944"/>
          <a:ext cx="10082289" cy="2182168"/>
        </p:xfrm>
        <a:graphic>
          <a:graphicData uri="http://schemas.openxmlformats.org/drawingml/2006/table">
            <a:tbl>
              <a:tblPr/>
              <a:tblGrid>
                <a:gridCol w="10082289">
                  <a:extLst>
                    <a:ext uri="{9D8B030D-6E8A-4147-A177-3AD203B41FA5}">
                      <a16:colId xmlns:a16="http://schemas.microsoft.com/office/drawing/2014/main" xmlns="" val="20000"/>
                    </a:ext>
                  </a:extLst>
                </a:gridCol>
              </a:tblGrid>
              <a:tr h="2617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rPr>
                        <a:t>Рамонский муниципальный район – 2 место</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0"/>
                  </a:ext>
                </a:extLst>
              </a:tr>
              <a:tr h="1898472">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(441,4 ед.),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404,8 ед. в 2019г. до 474,8 ед.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(186,8 тыс. руб.),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94 тыс. руб. в 2019г. до 185,6 тыс. руб.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1</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(6,26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4,11 кв. м в 2019 г. до 7,82 кв. м в 2022 г.));</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1"/>
                  </a:ext>
                </a:extLst>
              </a:tr>
            </a:tbl>
          </a:graphicData>
        </a:graphic>
      </p:graphicFrame>
      <p:sp>
        <p:nvSpPr>
          <p:cNvPr id="6" name="Номер слайда 5"/>
          <p:cNvSpPr>
            <a:spLocks noGrp="1"/>
          </p:cNvSpPr>
          <p:nvPr>
            <p:ph type="sldNum" sz="quarter" idx="12"/>
          </p:nvPr>
        </p:nvSpPr>
        <p:spPr>
          <a:xfrm>
            <a:off x="8354202" y="7088707"/>
            <a:ext cx="2339198" cy="472556"/>
          </a:xfrm>
        </p:spPr>
        <p:txBody>
          <a:bodyPr/>
          <a:lstStyle/>
          <a:p>
            <a:pPr>
              <a:defRPr/>
            </a:pPr>
            <a:fld id="{54AD3D45-A844-4AB9-8524-B0882179B315}" type="slidenum">
              <a:rPr lang="ru-RU" smtClean="0"/>
              <a:pPr>
                <a:defRPr/>
              </a:pPr>
              <a:t>83</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3062252105"/>
              </p:ext>
            </p:extLst>
          </p:nvPr>
        </p:nvGraphicFramePr>
        <p:xfrm>
          <a:off x="450156" y="478952"/>
          <a:ext cx="10081120" cy="4224992"/>
        </p:xfrm>
        <a:graphic>
          <a:graphicData uri="http://schemas.openxmlformats.org/drawingml/2006/table">
            <a:tbl>
              <a:tblPr/>
              <a:tblGrid>
                <a:gridCol w="10081120">
                  <a:extLst>
                    <a:ext uri="{9D8B030D-6E8A-4147-A177-3AD203B41FA5}">
                      <a16:colId xmlns:a16="http://schemas.microsoft.com/office/drawing/2014/main" xmlns="" val="664702131"/>
                    </a:ext>
                  </a:extLst>
                </a:gridCol>
              </a:tblGrid>
              <a:tr h="251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Новоусманский муниципальный район (продолжение)</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4125908748"/>
                  </a:ext>
                </a:extLst>
              </a:tr>
              <a:tr h="1908426">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(315,9 ед.),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302,2 ед. в 2019г. до 340,2 ед.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(93,1 %),</a:t>
                      </a:r>
                      <a:r>
                        <a:rPr lang="ru-RU" sz="1200" b="1" kern="1200" dirty="0" smtClean="0">
                          <a:solidFill>
                            <a:schemeClr val="tx1"/>
                          </a:solidFill>
                          <a:effectLst/>
                          <a:latin typeface="Arial" panose="020B0604020202020204" pitchFamily="34" charset="0"/>
                          <a:ea typeface="+mn-ea"/>
                          <a:cs typeface="Arial" panose="020B0604020202020204" pitchFamily="34" charset="0"/>
                        </a:rPr>
                        <a:t> 2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86,4 % в 2019г. до 95,1 %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(3,17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1,82 кв. м в 2019 г. до 4,20 кв. м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(70,5 %));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(3,5 %),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7,1 % в 2019г. до 1,8 %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28,1 % в 2019г. до 43,5 %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(96,1 тыс. руб.));</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9</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(54,9 %)).</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236618945"/>
                  </a:ext>
                </a:extLst>
              </a:tr>
            </a:tbl>
          </a:graphicData>
        </a:graphic>
      </p:graphicFrame>
    </p:spTree>
    <p:extLst>
      <p:ext uri="{BB962C8B-B14F-4D97-AF65-F5344CB8AC3E}">
        <p14:creationId xmlns:p14="http://schemas.microsoft.com/office/powerpoint/2010/main" xmlns="" val="48896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7"/>
          <p:cNvGraphicFramePr>
            <a:graphicFrameLocks noGrp="1"/>
          </p:cNvGraphicFramePr>
          <p:nvPr>
            <p:extLst>
              <p:ext uri="{D42A27DB-BD31-4B8C-83A1-F6EECF244321}">
                <p14:modId xmlns:p14="http://schemas.microsoft.com/office/powerpoint/2010/main" xmlns="" val="3668195815"/>
              </p:ext>
            </p:extLst>
          </p:nvPr>
        </p:nvGraphicFramePr>
        <p:xfrm>
          <a:off x="429545" y="3850863"/>
          <a:ext cx="10009112" cy="2901833"/>
        </p:xfrm>
        <a:graphic>
          <a:graphicData uri="http://schemas.openxmlformats.org/drawingml/2006/table">
            <a:tbl>
              <a:tblPr/>
              <a:tblGrid>
                <a:gridCol w="10009112">
                  <a:extLst>
                    <a:ext uri="{9D8B030D-6E8A-4147-A177-3AD203B41FA5}">
                      <a16:colId xmlns:a16="http://schemas.microsoft.com/office/drawing/2014/main" xmlns="" val="20000"/>
                    </a:ext>
                  </a:extLst>
                </a:gridCol>
              </a:tblGrid>
              <a:tr h="2621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err="1" smtClean="0">
                          <a:ln>
                            <a:noFill/>
                          </a:ln>
                          <a:solidFill>
                            <a:schemeClr val="tx1"/>
                          </a:solidFill>
                          <a:effectLst/>
                          <a:latin typeface="Arial" pitchFamily="34" charset="0"/>
                        </a:rPr>
                        <a:t>Поворинский</a:t>
                      </a:r>
                      <a:r>
                        <a:rPr kumimoji="0" lang="ru-RU" sz="1200" b="1" i="1" u="none" strike="noStrike" cap="none" normalizeH="0" baseline="0" dirty="0" smtClean="0">
                          <a:ln>
                            <a:noFill/>
                          </a:ln>
                          <a:solidFill>
                            <a:schemeClr val="tx1"/>
                          </a:solidFill>
                          <a:effectLst/>
                          <a:latin typeface="Arial" pitchFamily="34" charset="0"/>
                        </a:rPr>
                        <a:t> муниципальный район – 3 место</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0"/>
                  </a:ext>
                </a:extLst>
              </a:tr>
              <a:tr h="2618137">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83,6 % в 2019г. до 94,3 %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34,5 % в 2019г. до 25,9 %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5</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(56,3 %),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46 % в 2019г. до 61,2 %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150,9 ед. в 2019г. до 157,3 ед.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8</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(65,6 тыс. руб.),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22,7 тыс. руб. в 2019г. до 88,3 тыс. руб. в 2022г.));</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1"/>
                  </a:ext>
                </a:extLst>
              </a:tr>
            </a:tbl>
          </a:graphicData>
        </a:graphic>
      </p:graphicFrame>
      <p:sp>
        <p:nvSpPr>
          <p:cNvPr id="6" name="Номер слайда 5"/>
          <p:cNvSpPr>
            <a:spLocks noGrp="1"/>
          </p:cNvSpPr>
          <p:nvPr>
            <p:ph type="sldNum" sz="quarter" idx="12"/>
          </p:nvPr>
        </p:nvSpPr>
        <p:spPr>
          <a:xfrm>
            <a:off x="8354202" y="7088707"/>
            <a:ext cx="2339198" cy="472556"/>
          </a:xfrm>
        </p:spPr>
        <p:txBody>
          <a:bodyPr/>
          <a:lstStyle/>
          <a:p>
            <a:pPr>
              <a:defRPr/>
            </a:pPr>
            <a:fld id="{54AD3D45-A844-4AB9-8524-B0882179B315}" type="slidenum">
              <a:rPr lang="ru-RU" smtClean="0"/>
              <a:pPr>
                <a:defRPr/>
              </a:pPr>
              <a:t>84</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1309377145"/>
              </p:ext>
            </p:extLst>
          </p:nvPr>
        </p:nvGraphicFramePr>
        <p:xfrm>
          <a:off x="429545" y="540271"/>
          <a:ext cx="10009112" cy="3310592"/>
        </p:xfrm>
        <a:graphic>
          <a:graphicData uri="http://schemas.openxmlformats.org/drawingml/2006/table">
            <a:tbl>
              <a:tblPr/>
              <a:tblGrid>
                <a:gridCol w="10009112">
                  <a:extLst>
                    <a:ext uri="{9D8B030D-6E8A-4147-A177-3AD203B41FA5}">
                      <a16:colId xmlns:a16="http://schemas.microsoft.com/office/drawing/2014/main" xmlns="" val="1511983933"/>
                    </a:ext>
                  </a:extLst>
                </a:gridCol>
              </a:tblGrid>
              <a:tr h="243944">
                <a:tc>
                  <a:txBody>
                    <a:bodyPr/>
                    <a:lstStyle/>
                    <a:p>
                      <a:pPr marL="0" marR="0" lvl="0" indent="0" algn="ctr" defTabSz="1043056" rtl="0" eaLnBrk="1" fontAlgn="auto" latinLnBrk="0" hangingPunct="1">
                        <a:lnSpc>
                          <a:spcPct val="100000"/>
                        </a:lnSpc>
                        <a:spcBef>
                          <a:spcPts val="0"/>
                        </a:spcBef>
                        <a:spcAft>
                          <a:spcPts val="0"/>
                        </a:spcAft>
                        <a:buClrTx/>
                        <a:buSzTx/>
                        <a:buFont typeface="Wingdings" pitchFamily="2" charset="2"/>
                        <a:buNone/>
                        <a:tabLst/>
                        <a:defRPr/>
                      </a:pPr>
                      <a:r>
                        <a:rPr kumimoji="0" lang="ru-RU" sz="1200" b="1" i="1" u="none" strike="noStrike" cap="none" normalizeH="0" baseline="0" dirty="0" smtClean="0">
                          <a:ln>
                            <a:noFill/>
                          </a:ln>
                          <a:solidFill>
                            <a:schemeClr val="tx1"/>
                          </a:solidFill>
                          <a:effectLst/>
                          <a:latin typeface="Arial" pitchFamily="34" charset="0"/>
                        </a:rPr>
                        <a:t>Рамонский муниципальный район (продолжение)</a:t>
                      </a:r>
                      <a:endParaRPr lang="ru-RU" sz="1200" dirty="0"/>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832146820"/>
                  </a:ext>
                </a:extLst>
              </a:tr>
              <a:tr h="1428760">
                <a:tc>
                  <a:txBody>
                    <a:bodyPr/>
                    <a:lstStyle/>
                    <a:p>
                      <a:pPr marL="171450" marR="0" indent="-171450" algn="just" defTabSz="104305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(71,3 %), </a:t>
                      </a:r>
                      <a:r>
                        <a:rPr lang="ru-RU" sz="1200" b="1" kern="1200" dirty="0" smtClean="0">
                          <a:solidFill>
                            <a:schemeClr val="tx1"/>
                          </a:solidFill>
                          <a:effectLst/>
                          <a:latin typeface="Arial" panose="020B0604020202020204" pitchFamily="34" charset="0"/>
                          <a:ea typeface="+mn-ea"/>
                          <a:cs typeface="Arial" panose="020B0604020202020204" pitchFamily="34" charset="0"/>
                        </a:rPr>
                        <a:t>5</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56,9 % в 2019г. до 78,4 %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10</a:t>
                      </a:r>
                      <a:r>
                        <a:rPr lang="ru-RU" sz="1200" kern="1200" dirty="0" smtClean="0">
                          <a:solidFill>
                            <a:schemeClr val="tx1"/>
                          </a:solidFill>
                          <a:effectLst/>
                          <a:latin typeface="Arial" panose="020B0604020202020204" pitchFamily="34" charset="0"/>
                          <a:ea typeface="+mn-ea"/>
                          <a:cs typeface="Arial" panose="020B0604020202020204" pitchFamily="34" charset="0"/>
                        </a:rPr>
                        <a:t> место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(93 %), </a:t>
                      </a:r>
                      <a:r>
                        <a:rPr lang="ru-RU" sz="1200" b="1" kern="1200" dirty="0" smtClean="0">
                          <a:solidFill>
                            <a:schemeClr val="tx1"/>
                          </a:solidFill>
                          <a:effectLst/>
                          <a:latin typeface="Arial" panose="020B0604020202020204" pitchFamily="34" charset="0"/>
                          <a:ea typeface="+mn-ea"/>
                          <a:cs typeface="Arial" panose="020B0604020202020204" pitchFamily="34" charset="0"/>
                        </a:rPr>
                        <a:t>11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85,4 % в 2019г. до 97 %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(69,1 %), </a:t>
                      </a:r>
                      <a:r>
                        <a:rPr lang="ru-RU" sz="1200" b="1" kern="1200" dirty="0" smtClean="0">
                          <a:solidFill>
                            <a:schemeClr val="tx1"/>
                          </a:solidFill>
                          <a:effectLst/>
                          <a:latin typeface="Arial" panose="020B0604020202020204" pitchFamily="34" charset="0"/>
                          <a:ea typeface="+mn-ea"/>
                          <a:cs typeface="Arial" panose="020B0604020202020204" pitchFamily="34" charset="0"/>
                        </a:rPr>
                        <a:t>9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62,4 % в 2019г. до 70,9 %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8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(2,0 %));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43,7 % в 2019г. до 59 % в 2022г.)).</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2394008252"/>
                  </a:ext>
                </a:extLst>
              </a:tr>
            </a:tbl>
          </a:graphicData>
        </a:graphic>
      </p:graphicFrame>
    </p:spTree>
    <p:extLst>
      <p:ext uri="{BB962C8B-B14F-4D97-AF65-F5344CB8AC3E}">
        <p14:creationId xmlns:p14="http://schemas.microsoft.com/office/powerpoint/2010/main" xmlns="" val="11633408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85</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1063972678"/>
              </p:ext>
            </p:extLst>
          </p:nvPr>
        </p:nvGraphicFramePr>
        <p:xfrm>
          <a:off x="306140" y="665055"/>
          <a:ext cx="10068432" cy="2245760"/>
        </p:xfrm>
        <a:graphic>
          <a:graphicData uri="http://schemas.openxmlformats.org/drawingml/2006/table">
            <a:tbl>
              <a:tblPr/>
              <a:tblGrid>
                <a:gridCol w="10068432">
                  <a:extLst>
                    <a:ext uri="{9D8B030D-6E8A-4147-A177-3AD203B41FA5}">
                      <a16:colId xmlns:a16="http://schemas.microsoft.com/office/drawing/2014/main" xmlns="" val="104396523"/>
                    </a:ext>
                  </a:extLst>
                </a:gridCol>
              </a:tblGrid>
              <a:tr h="316144">
                <a:tc>
                  <a:txBody>
                    <a:bodyPr/>
                    <a:lstStyle/>
                    <a:p>
                      <a:pPr marL="0" marR="0" lvl="0" indent="0" algn="ctr" defTabSz="1043056" rtl="0" eaLnBrk="1" fontAlgn="auto" latinLnBrk="0" hangingPunct="1">
                        <a:lnSpc>
                          <a:spcPct val="100000"/>
                        </a:lnSpc>
                        <a:spcBef>
                          <a:spcPts val="0"/>
                        </a:spcBef>
                        <a:spcAft>
                          <a:spcPts val="0"/>
                        </a:spcAft>
                        <a:buClrTx/>
                        <a:buSzTx/>
                        <a:buFont typeface="Wingdings" pitchFamily="2" charset="2"/>
                        <a:buNone/>
                        <a:tabLst/>
                        <a:defRPr/>
                      </a:pPr>
                      <a:r>
                        <a:rPr kumimoji="0" lang="ru-RU" sz="1200" b="1" i="1" u="none" strike="noStrike" cap="none" normalizeH="0" baseline="0" dirty="0" err="1" smtClean="0">
                          <a:ln>
                            <a:noFill/>
                          </a:ln>
                          <a:solidFill>
                            <a:schemeClr val="tx1"/>
                          </a:solidFill>
                          <a:effectLst/>
                          <a:latin typeface="Arial" pitchFamily="34" charset="0"/>
                        </a:rPr>
                        <a:t>Поворинский</a:t>
                      </a:r>
                      <a:r>
                        <a:rPr kumimoji="0" lang="ru-RU" sz="1200" b="1" i="1" u="none" strike="noStrike" cap="none" normalizeH="0" baseline="0" dirty="0" smtClean="0">
                          <a:ln>
                            <a:noFill/>
                          </a:ln>
                          <a:solidFill>
                            <a:schemeClr val="tx1"/>
                          </a:solidFill>
                          <a:effectLst/>
                          <a:latin typeface="Arial" pitchFamily="34" charset="0"/>
                        </a:rPr>
                        <a:t> муниципальный район (продолжение)</a:t>
                      </a:r>
                      <a:endParaRPr lang="ru-RU" sz="1200" dirty="0"/>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683425314"/>
                  </a:ext>
                </a:extLst>
              </a:tr>
              <a:tr h="1592177">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4</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4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0,20 кв. м в 2019 г. до 0,34 кв. м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4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74 % в 2019г. до 92,7 %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(68,1 %), </a:t>
                      </a:r>
                      <a:r>
                        <a:rPr lang="ru-RU" sz="1200" b="1" kern="1200" dirty="0" smtClean="0">
                          <a:solidFill>
                            <a:schemeClr val="tx1"/>
                          </a:solidFill>
                          <a:effectLst/>
                          <a:latin typeface="Arial" panose="020B0604020202020204" pitchFamily="34" charset="0"/>
                          <a:ea typeface="+mn-ea"/>
                          <a:cs typeface="Arial" panose="020B0604020202020204" pitchFamily="34" charset="0"/>
                        </a:rPr>
                        <a:t>7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58 % в 2019г. до 70,1 %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9</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49,8 % в 2019г. до 56,9 % в 2022г.)).</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3396085372"/>
                  </a:ext>
                </a:extLst>
              </a:tr>
            </a:tbl>
          </a:graphicData>
        </a:graphic>
      </p:graphicFrame>
    </p:spTree>
    <p:extLst>
      <p:ext uri="{BB962C8B-B14F-4D97-AF65-F5344CB8AC3E}">
        <p14:creationId xmlns:p14="http://schemas.microsoft.com/office/powerpoint/2010/main" xmlns="" val="1277148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98"/>
          <p:cNvGraphicFramePr>
            <a:graphicFrameLocks noGrp="1"/>
          </p:cNvGraphicFramePr>
          <p:nvPr>
            <p:extLst>
              <p:ext uri="{D42A27DB-BD31-4B8C-83A1-F6EECF244321}">
                <p14:modId xmlns:p14="http://schemas.microsoft.com/office/powerpoint/2010/main" xmlns="" val="2457947060"/>
              </p:ext>
            </p:extLst>
          </p:nvPr>
        </p:nvGraphicFramePr>
        <p:xfrm>
          <a:off x="297506" y="1415607"/>
          <a:ext cx="10192418" cy="3599140"/>
        </p:xfrm>
        <a:graphic>
          <a:graphicData uri="http://schemas.openxmlformats.org/drawingml/2006/table">
            <a:tbl>
              <a:tblPr/>
              <a:tblGrid>
                <a:gridCol w="10192418">
                  <a:extLst>
                    <a:ext uri="{9D8B030D-6E8A-4147-A177-3AD203B41FA5}">
                      <a16:colId xmlns:a16="http://schemas.microsoft.com/office/drawing/2014/main" xmlns="" val="20000"/>
                    </a:ext>
                  </a:extLst>
                </a:gridCol>
              </a:tblGrid>
              <a:tr h="2861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rPr>
                        <a:t>ГОРОДСКИЕ ОКРУГА</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tcPr>
                </a:tc>
                <a:extLst>
                  <a:ext uri="{0D108BD9-81ED-4DB2-BD59-A6C34878D82A}">
                    <a16:rowId xmlns:a16="http://schemas.microsoft.com/office/drawing/2014/main" xmlns="" val="10000"/>
                  </a:ext>
                </a:extLst>
              </a:tr>
              <a:tr h="2861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rPr>
                        <a:t>Борисоглебский городской округ – 3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r h="2284264">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3</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(14,6 тыс. руб.));</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(72,2 %),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 с 74,5 % в 2019 г. до 71,3 %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(8,6 %),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5,7 % в 2019 г. до 8,6 %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городскими округами с 52,2 % в 2019 г. до 56,9 %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(32,9 %),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 50,7 % в 2019 г. до 24,9 %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(60,1 %),</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71,8 % в 2019 г. до 59,3 % в 2022 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2"/>
                  </a:ext>
                </a:extLst>
              </a:tr>
            </a:tbl>
          </a:graphicData>
        </a:graphic>
      </p:graphicFrame>
      <p:sp>
        <p:nvSpPr>
          <p:cNvPr id="10" name="Номер слайда 9"/>
          <p:cNvSpPr>
            <a:spLocks noGrp="1"/>
          </p:cNvSpPr>
          <p:nvPr>
            <p:ph type="sldNum" sz="quarter" idx="12"/>
          </p:nvPr>
        </p:nvSpPr>
        <p:spPr>
          <a:xfrm>
            <a:off x="7968658" y="7167471"/>
            <a:ext cx="2295909" cy="393792"/>
          </a:xfrm>
        </p:spPr>
        <p:txBody>
          <a:bodyPr/>
          <a:lstStyle/>
          <a:p>
            <a:pPr>
              <a:defRPr/>
            </a:pPr>
            <a:fld id="{54AD3D45-A844-4AB9-8524-B0882179B315}" type="slidenum">
              <a:rPr lang="ru-RU" smtClean="0"/>
              <a:pPr>
                <a:defRPr/>
              </a:pPr>
              <a:t>86</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2724986022"/>
              </p:ext>
            </p:extLst>
          </p:nvPr>
        </p:nvGraphicFramePr>
        <p:xfrm>
          <a:off x="299629" y="5036223"/>
          <a:ext cx="10192418" cy="2131248"/>
        </p:xfrm>
        <a:graphic>
          <a:graphicData uri="http://schemas.openxmlformats.org/drawingml/2006/table">
            <a:tbl>
              <a:tblPr/>
              <a:tblGrid>
                <a:gridCol w="10192418">
                  <a:extLst>
                    <a:ext uri="{9D8B030D-6E8A-4147-A177-3AD203B41FA5}">
                      <a16:colId xmlns:a16="http://schemas.microsoft.com/office/drawing/2014/main" xmlns="" val="20000"/>
                    </a:ext>
                  </a:extLst>
                </a:gridCol>
              </a:tblGrid>
              <a:tr h="195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МУНИЦИПАЛЬНЫЕ РАЙОНЫ</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tcPr>
                </a:tc>
                <a:extLst>
                  <a:ext uri="{0D108BD9-81ED-4DB2-BD59-A6C34878D82A}">
                    <a16:rowId xmlns:a16="http://schemas.microsoft.com/office/drawing/2014/main" xmlns="" val="10000"/>
                  </a:ext>
                </a:extLst>
              </a:tr>
              <a:tr h="195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Кантемировский муниципальный район – 31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r h="1345014">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(49,5 %),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 с 60,5 % в 2019 г. до 46,1 % в 2022 г.));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25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(81,6 %),</a:t>
                      </a:r>
                      <a:r>
                        <a:rPr lang="ru-RU" sz="1200" b="1" kern="1200" dirty="0" smtClean="0">
                          <a:solidFill>
                            <a:schemeClr val="tx1"/>
                          </a:solidFill>
                          <a:effectLst/>
                          <a:latin typeface="Arial" panose="020B0604020202020204" pitchFamily="34" charset="0"/>
                          <a:ea typeface="+mn-ea"/>
                          <a:cs typeface="Arial" panose="020B0604020202020204" pitchFamily="34" charset="0"/>
                        </a:rPr>
                        <a:t> 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 с 91,2 % в 2019 г. до 84,2 % в 2022 г.));</a:t>
                      </a:r>
                    </a:p>
                    <a:p>
                      <a:pPr marL="171450" indent="-171450" algn="just">
                        <a:lnSpc>
                          <a:spcPct val="100000"/>
                        </a:lnSpc>
                        <a:buFont typeface="Wingdings" panose="05000000000000000000" pitchFamily="2" charset="2"/>
                        <a:buChar char="ü"/>
                      </a:pPr>
                      <a:endParaRPr lang="ru-RU" sz="1200" kern="1200" dirty="0" smtClean="0">
                        <a:solidFill>
                          <a:schemeClr val="tx1"/>
                        </a:solidFill>
                        <a:effectLst/>
                        <a:latin typeface="Arial" panose="020B0604020202020204" pitchFamily="34" charset="0"/>
                        <a:ea typeface="+mn-ea"/>
                        <a:cs typeface="Arial" panose="020B0604020202020204" pitchFamily="34" charset="0"/>
                      </a:endParaRP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2"/>
                  </a:ext>
                </a:extLst>
              </a:tr>
            </a:tbl>
          </a:graphicData>
        </a:graphic>
      </p:graphicFrame>
      <p:sp>
        <p:nvSpPr>
          <p:cNvPr id="8" name="Text Box 216"/>
          <p:cNvSpPr txBox="1">
            <a:spLocks noChangeArrowheads="1"/>
          </p:cNvSpPr>
          <p:nvPr/>
        </p:nvSpPr>
        <p:spPr bwMode="auto">
          <a:xfrm>
            <a:off x="522164" y="522876"/>
            <a:ext cx="10081120" cy="997877"/>
          </a:xfrm>
          <a:prstGeom prst="rect">
            <a:avLst/>
          </a:prstGeom>
          <a:noFill/>
          <a:ln w="9525">
            <a:noFill/>
            <a:miter lim="800000"/>
            <a:headEnd/>
            <a:tailEnd/>
          </a:ln>
        </p:spPr>
        <p:txBody>
          <a:bodyPr wrap="square" lIns="104306" tIns="52153" rIns="104306" bIns="52153">
            <a:spAutoFit/>
          </a:bodyPr>
          <a:lstStyle/>
          <a:p>
            <a:pPr algn="ctr"/>
            <a:r>
              <a:rPr lang="ru-RU" sz="1400" b="1" i="1" u="sng" dirty="0">
                <a:latin typeface="Arial" pitchFamily="34" charset="0"/>
                <a:cs typeface="Arial" pitchFamily="34" charset="0"/>
              </a:rPr>
              <a:t>Муниципальные образования – аутсайдеры по комплексной </a:t>
            </a:r>
            <a:r>
              <a:rPr lang="ru-RU" sz="1400" b="1" i="1" u="sng" dirty="0" smtClean="0">
                <a:latin typeface="Arial" pitchFamily="34" charset="0"/>
                <a:cs typeface="Arial" pitchFamily="34" charset="0"/>
              </a:rPr>
              <a:t>оценке</a:t>
            </a:r>
          </a:p>
          <a:p>
            <a:pPr algn="ctr"/>
            <a:endParaRPr lang="ru-RU" sz="1200" b="1" i="1" u="sng" dirty="0">
              <a:latin typeface="Arial" pitchFamily="34" charset="0"/>
              <a:cs typeface="Arial" pitchFamily="34" charset="0"/>
            </a:endParaRPr>
          </a:p>
          <a:p>
            <a:pPr algn="ctr"/>
            <a:r>
              <a:rPr lang="ru-RU" sz="1200" b="1" i="1" dirty="0" smtClean="0">
                <a:latin typeface="Arial" pitchFamily="34" charset="0"/>
                <a:cs typeface="Arial" pitchFamily="34" charset="0"/>
              </a:rPr>
              <a:t>Показатели, оказавшие наибольшее влияние на рейтинг муниципальных образований </a:t>
            </a:r>
            <a:r>
              <a:rPr lang="ru-RU" sz="1200" b="1" i="1" dirty="0" smtClean="0">
                <a:solidFill>
                  <a:srgbClr val="000000"/>
                </a:solidFill>
                <a:latin typeface="Arial" pitchFamily="34" charset="0"/>
                <a:cs typeface="Arial" pitchFamily="34" charset="0"/>
              </a:rPr>
              <a:t>по комплексной оценке показателей эффективности деятельности органов местного самоуправления по итогам 2022 года </a:t>
            </a:r>
          </a:p>
          <a:p>
            <a:pPr algn="ctr"/>
            <a:endParaRPr lang="ru-RU" sz="800" b="1" i="1"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2090102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98"/>
          <p:cNvGraphicFramePr>
            <a:graphicFrameLocks noGrp="1"/>
          </p:cNvGraphicFramePr>
          <p:nvPr>
            <p:extLst>
              <p:ext uri="{D42A27DB-BD31-4B8C-83A1-F6EECF244321}">
                <p14:modId xmlns:p14="http://schemas.microsoft.com/office/powerpoint/2010/main" xmlns="" val="476753732"/>
              </p:ext>
            </p:extLst>
          </p:nvPr>
        </p:nvGraphicFramePr>
        <p:xfrm>
          <a:off x="386613" y="3204567"/>
          <a:ext cx="9998064" cy="3676352"/>
        </p:xfrm>
        <a:graphic>
          <a:graphicData uri="http://schemas.openxmlformats.org/drawingml/2006/table">
            <a:tbl>
              <a:tblPr/>
              <a:tblGrid>
                <a:gridCol w="9998064">
                  <a:extLst>
                    <a:ext uri="{9D8B030D-6E8A-4147-A177-3AD203B41FA5}">
                      <a16:colId xmlns:a16="http://schemas.microsoft.com/office/drawing/2014/main" xmlns="" val="20000"/>
                    </a:ext>
                  </a:extLst>
                </a:gridCol>
              </a:tblGrid>
              <a:tr h="2687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err="1" smtClean="0">
                          <a:ln>
                            <a:noFill/>
                          </a:ln>
                          <a:solidFill>
                            <a:schemeClr val="tx1"/>
                          </a:solidFill>
                          <a:effectLst/>
                          <a:latin typeface="Arial" pitchFamily="34" charset="0"/>
                          <a:cs typeface="Arial" pitchFamily="34" charset="0"/>
                        </a:rPr>
                        <a:t>Богучарский</a:t>
                      </a:r>
                      <a:r>
                        <a:rPr kumimoji="0" lang="ru-RU" sz="1200" b="1" i="1" u="none" strike="noStrike" cap="none" normalizeH="0" baseline="0" dirty="0" smtClean="0">
                          <a:ln>
                            <a:noFill/>
                          </a:ln>
                          <a:solidFill>
                            <a:schemeClr val="tx1"/>
                          </a:solidFill>
                          <a:effectLst/>
                          <a:latin typeface="Arial" pitchFamily="34" charset="0"/>
                          <a:cs typeface="Arial" pitchFamily="34" charset="0"/>
                        </a:rPr>
                        <a:t> муниципальный район – 30 место</a:t>
                      </a:r>
                      <a:endParaRPr kumimoji="0" lang="ru-RU" sz="1200" b="1" i="1" u="none" strike="noStrike" cap="none" normalizeH="0" baseline="0" dirty="0" smtClean="0">
                        <a:ln>
                          <a:noFill/>
                        </a:ln>
                        <a:solidFill>
                          <a:schemeClr val="tx1"/>
                        </a:solidFill>
                        <a:effectLst/>
                        <a:latin typeface="Arial" pitchFamily="34" charset="0"/>
                      </a:endParaRP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2693807">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27</a:t>
                      </a:r>
                      <a:r>
                        <a:rPr lang="ru-RU" sz="1200" kern="1200" dirty="0" smtClean="0">
                          <a:solidFill>
                            <a:schemeClr val="tx1"/>
                          </a:solidFill>
                          <a:effectLst/>
                          <a:latin typeface="Arial" panose="020B0604020202020204" pitchFamily="34" charset="0"/>
                          <a:ea typeface="+mn-ea"/>
                          <a:cs typeface="Arial" panose="020B0604020202020204" pitchFamily="34" charset="0"/>
                        </a:rPr>
                        <a:t> место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(11,7 тыс. руб.), </a:t>
                      </a:r>
                      <a:r>
                        <a:rPr lang="ru-RU" sz="1200" b="1" kern="1200" dirty="0" smtClean="0">
                          <a:solidFill>
                            <a:schemeClr val="tx1"/>
                          </a:solidFill>
                          <a:effectLst/>
                          <a:latin typeface="Arial" panose="020B0604020202020204" pitchFamily="34" charset="0"/>
                          <a:ea typeface="+mn-ea"/>
                          <a:cs typeface="Arial" panose="020B0604020202020204" pitchFamily="34" charset="0"/>
                        </a:rPr>
                        <a:t>31</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33,5 тыс. руб. в 2019 г. до 10,1 тыс. руб.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29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муниципальными районами с 59,3 % в 2019 г. до 60,7 %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29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291,9 ед. в 2019 г. до 253,8 ед.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28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89,6 % в 2019 г. до 89,5 % в 2022г.));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28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(32,5 %));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24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23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(73,9 %), </a:t>
                      </a:r>
                      <a:r>
                        <a:rPr lang="ru-RU" sz="1200" b="1" kern="1200" dirty="0" smtClean="0">
                          <a:solidFill>
                            <a:schemeClr val="tx1"/>
                          </a:solidFill>
                          <a:effectLst/>
                          <a:latin typeface="Arial" panose="020B0604020202020204" pitchFamily="34" charset="0"/>
                          <a:ea typeface="+mn-ea"/>
                          <a:cs typeface="Arial" panose="020B0604020202020204" pitchFamily="34" charset="0"/>
                        </a:rPr>
                        <a:t>27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(незначительное</a:t>
                      </a:r>
                      <a:r>
                        <a:rPr lang="ru-RU" sz="1200" kern="1200" baseline="0" dirty="0" smtClean="0">
                          <a:solidFill>
                            <a:schemeClr val="tx1"/>
                          </a:solidFill>
                          <a:effectLst/>
                          <a:latin typeface="Arial" panose="020B0604020202020204" pitchFamily="34" charset="0"/>
                          <a:ea typeface="+mn-ea"/>
                          <a:cs typeface="Arial" panose="020B0604020202020204" pitchFamily="34" charset="0"/>
                        </a:rPr>
                        <a:t> снижение по сравнению с другими районами с</a:t>
                      </a:r>
                      <a:r>
                        <a:rPr lang="ru-RU" sz="1200" kern="1200" dirty="0" smtClean="0">
                          <a:solidFill>
                            <a:schemeClr val="tx1"/>
                          </a:solidFill>
                          <a:effectLst/>
                          <a:latin typeface="Arial" panose="020B0604020202020204" pitchFamily="34" charset="0"/>
                          <a:ea typeface="+mn-ea"/>
                          <a:cs typeface="Arial" panose="020B0604020202020204" pitchFamily="34" charset="0"/>
                        </a:rPr>
                        <a:t> 81,5 % в 2019 г. до 69,7 % в 2022 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1"/>
                  </a:ext>
                </a:extLst>
              </a:tr>
            </a:tbl>
          </a:graphicData>
        </a:graphic>
      </p:graphicFrame>
      <p:sp>
        <p:nvSpPr>
          <p:cNvPr id="10" name="Номер слайда 9"/>
          <p:cNvSpPr>
            <a:spLocks noGrp="1"/>
          </p:cNvSpPr>
          <p:nvPr>
            <p:ph type="sldNum" sz="quarter" idx="12"/>
          </p:nvPr>
        </p:nvSpPr>
        <p:spPr>
          <a:xfrm>
            <a:off x="7968658" y="7167471"/>
            <a:ext cx="2295909" cy="393792"/>
          </a:xfrm>
        </p:spPr>
        <p:txBody>
          <a:bodyPr/>
          <a:lstStyle/>
          <a:p>
            <a:pPr>
              <a:defRPr/>
            </a:pPr>
            <a:fld id="{54AD3D45-A844-4AB9-8524-B0882179B315}" type="slidenum">
              <a:rPr lang="ru-RU" smtClean="0"/>
              <a:pPr>
                <a:defRPr/>
              </a:pPr>
              <a:t>87</a:t>
            </a:fld>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1938777399"/>
              </p:ext>
            </p:extLst>
          </p:nvPr>
        </p:nvGraphicFramePr>
        <p:xfrm>
          <a:off x="384821" y="991255"/>
          <a:ext cx="10014994" cy="2213312"/>
        </p:xfrm>
        <a:graphic>
          <a:graphicData uri="http://schemas.openxmlformats.org/drawingml/2006/table">
            <a:tbl>
              <a:tblPr/>
              <a:tblGrid>
                <a:gridCol w="10014994">
                  <a:extLst>
                    <a:ext uri="{9D8B030D-6E8A-4147-A177-3AD203B41FA5}">
                      <a16:colId xmlns:a16="http://schemas.microsoft.com/office/drawing/2014/main" xmlns="" val="2214773582"/>
                    </a:ext>
                  </a:extLst>
                </a:gridCol>
              </a:tblGrid>
              <a:tr h="2425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Кантемировский муниципальный район (продолжение)</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908865406"/>
                  </a:ext>
                </a:extLst>
              </a:tr>
              <a:tr h="1128672">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26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(86,0 %));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27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26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240,5 ед. в 2019 г. до 227,1 ед.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25</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30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(0,07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25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0,09 кв. м в 2019 г. до 0,05 кв. м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23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27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(43,9 %)).</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3342435726"/>
                  </a:ext>
                </a:extLst>
              </a:tr>
            </a:tbl>
          </a:graphicData>
        </a:graphic>
      </p:graphicFrame>
    </p:spTree>
    <p:extLst>
      <p:ext uri="{BB962C8B-B14F-4D97-AF65-F5344CB8AC3E}">
        <p14:creationId xmlns:p14="http://schemas.microsoft.com/office/powerpoint/2010/main" xmlns="" val="13136810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9"/>
          <p:cNvSpPr>
            <a:spLocks noGrp="1"/>
          </p:cNvSpPr>
          <p:nvPr>
            <p:ph type="sldNum" sz="quarter" idx="12"/>
          </p:nvPr>
        </p:nvSpPr>
        <p:spPr>
          <a:xfrm>
            <a:off x="7968658" y="7167471"/>
            <a:ext cx="2295909" cy="393792"/>
          </a:xfrm>
        </p:spPr>
        <p:txBody>
          <a:bodyPr/>
          <a:lstStyle/>
          <a:p>
            <a:pPr>
              <a:defRPr/>
            </a:pPr>
            <a:fld id="{54AD3D45-A844-4AB9-8524-B0882179B315}" type="slidenum">
              <a:rPr lang="ru-RU" smtClean="0"/>
              <a:pPr>
                <a:defRPr/>
              </a:pPr>
              <a:t>88</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3170296936"/>
              </p:ext>
            </p:extLst>
          </p:nvPr>
        </p:nvGraphicFramePr>
        <p:xfrm>
          <a:off x="346807" y="984336"/>
          <a:ext cx="10110430" cy="1847552"/>
        </p:xfrm>
        <a:graphic>
          <a:graphicData uri="http://schemas.openxmlformats.org/drawingml/2006/table">
            <a:tbl>
              <a:tblPr/>
              <a:tblGrid>
                <a:gridCol w="10110430">
                  <a:extLst>
                    <a:ext uri="{9D8B030D-6E8A-4147-A177-3AD203B41FA5}">
                      <a16:colId xmlns:a16="http://schemas.microsoft.com/office/drawing/2014/main" xmlns="" val="20000"/>
                    </a:ext>
                  </a:extLst>
                </a:gridCol>
              </a:tblGrid>
              <a:tr h="263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Аннинский муниципальный район – 29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1452652">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(22,9 %),</a:t>
                      </a:r>
                      <a:r>
                        <a:rPr lang="ru-RU" sz="1200" b="1" kern="1200" dirty="0" smtClean="0">
                          <a:solidFill>
                            <a:schemeClr val="tx1"/>
                          </a:solidFill>
                          <a:effectLst/>
                          <a:latin typeface="Arial" panose="020B0604020202020204" pitchFamily="34" charset="0"/>
                          <a:ea typeface="+mn-ea"/>
                          <a:cs typeface="Arial" panose="020B0604020202020204" pitchFamily="34" charset="0"/>
                        </a:rPr>
                        <a:t> 28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28,4 % в 2019 г. до 24,4 %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25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27</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со 103,6 тыс. руб. в 2019 г. до 44,4 тыс. руб. в 2022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27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 60,5 % в 2019 г. до 34,7 % в 2022 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6407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2484348958"/>
              </p:ext>
            </p:extLst>
          </p:nvPr>
        </p:nvGraphicFramePr>
        <p:xfrm>
          <a:off x="269376" y="1563036"/>
          <a:ext cx="10261140"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666180" y="562954"/>
            <a:ext cx="9649072" cy="1089529"/>
          </a:xfrm>
          <a:prstGeom prst="rect">
            <a:avLst/>
          </a:prstGeom>
        </p:spPr>
        <p:txBody>
          <a:bodyPr wrap="square">
            <a:spAutoFit/>
          </a:bodyPr>
          <a:lstStyle/>
          <a:p>
            <a:pPr indent="457200" algn="just"/>
            <a:r>
              <a:rPr lang="ru-RU" sz="1200" dirty="0">
                <a:latin typeface="Arial" panose="020B0604020202020204" pitchFamily="34" charset="0"/>
                <a:cs typeface="Arial" panose="020B0604020202020204" pitchFamily="34" charset="0"/>
              </a:rPr>
              <a:t>Рейтинг муниципальных образований по уровню показателя возглавляют городской округ г. Воронеж (489,1 ед.) и муниципальные районы: Рамонский (474,8 ед.),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(340,2 ед.), Аннинский (317,8 ед.).</a:t>
            </a:r>
          </a:p>
          <a:p>
            <a:pPr indent="457200" algn="just"/>
            <a:r>
              <a:rPr lang="ru-RU" sz="1200" dirty="0">
                <a:latin typeface="Arial" panose="020B0604020202020204" pitchFamily="34" charset="0"/>
                <a:cs typeface="Arial" panose="020B0604020202020204" pitchFamily="34" charset="0"/>
              </a:rPr>
              <a:t>Низкие значения показателя по-прежнему остаются в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(157,3 ед.), Подгоренском (167,8 ед.), Каменском (176,3 ед.), Острогожском (180,0 ед.), Нижнедевицком (180,0 ед.) муниципальных районах.</a:t>
            </a:r>
          </a:p>
          <a:p>
            <a:pPr indent="450000" algn="just">
              <a:lnSpc>
                <a:spcPct val="140000"/>
              </a:lnSpc>
            </a:pPr>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522164" y="4368581"/>
            <a:ext cx="3744416" cy="900246"/>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среднесписочной численности </a:t>
            </a:r>
          </a:p>
          <a:p>
            <a:pPr algn="ctr"/>
            <a:r>
              <a:rPr lang="ru-RU" sz="1050" b="1" i="1" dirty="0" smtClean="0">
                <a:latin typeface="Arial" pitchFamily="34" charset="0"/>
                <a:cs typeface="Arial" pitchFamily="34" charset="0"/>
              </a:rPr>
              <a:t>работников (без внешних совместителей) </a:t>
            </a:r>
          </a:p>
          <a:p>
            <a:pPr algn="ctr"/>
            <a:r>
              <a:rPr lang="ru-RU" sz="1050" b="1" i="1" dirty="0" smtClean="0">
                <a:latin typeface="Arial" pitchFamily="34" charset="0"/>
                <a:cs typeface="Arial" pitchFamily="34" charset="0"/>
              </a:rPr>
              <a:t>МСП в среднесписочной численности </a:t>
            </a:r>
          </a:p>
          <a:p>
            <a:pPr algn="ctr"/>
            <a:r>
              <a:rPr lang="ru-RU" sz="1050" b="1" i="1" dirty="0" smtClean="0">
                <a:latin typeface="Arial" pitchFamily="34" charset="0"/>
                <a:cs typeface="Arial" pitchFamily="34" charset="0"/>
              </a:rPr>
              <a:t>работников (без внешних совместителей)</a:t>
            </a:r>
          </a:p>
          <a:p>
            <a:pPr algn="ctr"/>
            <a:r>
              <a:rPr lang="ru-RU" sz="1050" b="1" i="1" dirty="0" smtClean="0">
                <a:latin typeface="Arial" pitchFamily="34" charset="0"/>
                <a:cs typeface="Arial" pitchFamily="34" charset="0"/>
              </a:rPr>
              <a:t> всех предприятий и организаций, %</a:t>
            </a:r>
            <a:endParaRPr lang="ru-RU" sz="1050" b="1" i="1" dirty="0">
              <a:latin typeface="Arial" pitchFamily="34" charset="0"/>
              <a:cs typeface="Arial"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228314283"/>
              </p:ext>
            </p:extLst>
          </p:nvPr>
        </p:nvGraphicFramePr>
        <p:xfrm>
          <a:off x="702184" y="5287603"/>
          <a:ext cx="3240360" cy="1592744"/>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122564" y="4246108"/>
            <a:ext cx="6372708" cy="2862322"/>
          </a:xfrm>
          <a:prstGeom prst="rect">
            <a:avLst/>
          </a:prstGeom>
        </p:spPr>
        <p:txBody>
          <a:bodyPr wrap="square">
            <a:spAutoFit/>
          </a:bodyPr>
          <a:lstStyle/>
          <a:p>
            <a:pPr indent="457200" algn="just"/>
            <a:r>
              <a:rPr lang="ru-RU" sz="1200" b="1" i="1" dirty="0">
                <a:latin typeface="Arial" panose="020B0604020202020204" pitchFamily="34" charset="0"/>
                <a:cs typeface="Arial" panose="020B0604020202020204" pitchFamily="34"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2022 году выросла на 4,7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34,1 %.</a:t>
            </a:r>
          </a:p>
          <a:p>
            <a:pPr indent="457200" algn="just"/>
            <a:r>
              <a:rPr lang="ru-RU" sz="1200" dirty="0">
                <a:latin typeface="Arial" panose="020B0604020202020204" pitchFamily="34" charset="0"/>
                <a:cs typeface="Arial" panose="020B0604020202020204" pitchFamily="34" charset="0"/>
              </a:rPr>
              <a:t>В 2022 году наибольших значений показателя </a:t>
            </a:r>
            <a:r>
              <a:rPr lang="ru-RU" sz="1200" dirty="0" smtClean="0">
                <a:latin typeface="Arial" panose="020B0604020202020204" pitchFamily="34" charset="0"/>
                <a:cs typeface="Arial" panose="020B0604020202020204" pitchFamily="34" charset="0"/>
              </a:rPr>
              <a:t>достигли городской </a:t>
            </a:r>
            <a:r>
              <a:rPr lang="ru-RU" sz="1200" dirty="0">
                <a:latin typeface="Arial" panose="020B0604020202020204" pitchFamily="34" charset="0"/>
                <a:cs typeface="Arial" panose="020B0604020202020204" pitchFamily="34" charset="0"/>
              </a:rPr>
              <a:t>округ </a:t>
            </a:r>
            <a:r>
              <a:rPr lang="ru-RU" sz="1200" dirty="0" err="1" smtClean="0">
                <a:latin typeface="Arial" panose="020B0604020202020204" pitchFamily="34" charset="0"/>
                <a:cs typeface="Arial" panose="020B0604020202020204" pitchFamily="34" charset="0"/>
              </a:rPr>
              <a:t>г.Воронеж</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(40,4 </a:t>
            </a:r>
            <a:r>
              <a:rPr lang="ru-RU" sz="1200" dirty="0" smtClean="0">
                <a:latin typeface="Arial" panose="020B0604020202020204" pitchFamily="34" charset="0"/>
                <a:cs typeface="Arial" panose="020B0604020202020204" pitchFamily="34" charset="0"/>
              </a:rPr>
              <a:t>%), а также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(38,5 %), Семилукский (34,8 %), </a:t>
            </a:r>
            <a:r>
              <a:rPr lang="ru-RU" sz="1200" dirty="0" err="1">
                <a:latin typeface="Arial" panose="020B0604020202020204" pitchFamily="34" charset="0"/>
                <a:cs typeface="Arial" panose="020B0604020202020204" pitchFamily="34" charset="0"/>
              </a:rPr>
              <a:t>Богучарский</a:t>
            </a:r>
            <a:r>
              <a:rPr lang="ru-RU" sz="1200" dirty="0">
                <a:latin typeface="Arial" panose="020B0604020202020204" pitchFamily="34" charset="0"/>
                <a:cs typeface="Arial" panose="020B0604020202020204" pitchFamily="34" charset="0"/>
              </a:rPr>
              <a:t> (33,8 %), Павловский (30,6 %) муниципальные </a:t>
            </a:r>
            <a:r>
              <a:rPr lang="ru-RU" sz="1200" dirty="0" smtClean="0">
                <a:latin typeface="Arial" panose="020B0604020202020204" pitchFamily="34" charset="0"/>
                <a:cs typeface="Arial" panose="020B0604020202020204" pitchFamily="34" charset="0"/>
              </a:rPr>
              <a:t>районы.</a:t>
            </a:r>
          </a:p>
          <a:p>
            <a:pPr indent="457200" algn="just"/>
            <a:r>
              <a:rPr lang="ru-RU" sz="1200" dirty="0" smtClean="0">
                <a:latin typeface="Arial" panose="020B0604020202020204" pitchFamily="34" charset="0"/>
                <a:cs typeface="Arial" panose="020B0604020202020204" pitchFamily="34" charset="0"/>
              </a:rPr>
              <a:t>Наименьшие значения показателя вновь отмечены в </a:t>
            </a:r>
            <a:r>
              <a:rPr lang="ru-RU" sz="1200" dirty="0" err="1" smtClean="0">
                <a:latin typeface="Arial" panose="020B0604020202020204" pitchFamily="34" charset="0"/>
                <a:cs typeface="Arial" panose="020B0604020202020204" pitchFamily="34" charset="0"/>
              </a:rPr>
              <a:t>Ольховатском</a:t>
            </a:r>
            <a:r>
              <a:rPr lang="ru-RU" sz="1200" dirty="0" smtClean="0">
                <a:latin typeface="Arial" panose="020B0604020202020204" pitchFamily="34" charset="0"/>
                <a:cs typeface="Arial" panose="020B0604020202020204" pitchFamily="34" charset="0"/>
              </a:rPr>
              <a:t> (9,6 %), </a:t>
            </a:r>
            <a:r>
              <a:rPr lang="ru-RU" sz="1200" dirty="0" err="1" smtClean="0">
                <a:latin typeface="Arial" panose="020B0604020202020204" pitchFamily="34" charset="0"/>
                <a:cs typeface="Arial" panose="020B0604020202020204" pitchFamily="34" charset="0"/>
              </a:rPr>
              <a:t>Воробьёвском</a:t>
            </a:r>
            <a:r>
              <a:rPr lang="ru-RU" sz="1200" dirty="0" smtClean="0">
                <a:latin typeface="Arial" panose="020B0604020202020204" pitchFamily="34" charset="0"/>
                <a:cs typeface="Arial" panose="020B0604020202020204" pitchFamily="34" charset="0"/>
              </a:rPr>
              <a:t> (11,4 %), </a:t>
            </a:r>
            <a:r>
              <a:rPr lang="ru-RU" sz="1200" dirty="0" err="1" smtClean="0">
                <a:latin typeface="Arial" panose="020B0604020202020204" pitchFamily="34" charset="0"/>
                <a:cs typeface="Arial" panose="020B0604020202020204" pitchFamily="34" charset="0"/>
              </a:rPr>
              <a:t>Панинском</a:t>
            </a:r>
            <a:r>
              <a:rPr lang="ru-RU" sz="1200" dirty="0" smtClean="0">
                <a:latin typeface="Arial" panose="020B0604020202020204" pitchFamily="34" charset="0"/>
                <a:cs typeface="Arial" panose="020B0604020202020204" pitchFamily="34" charset="0"/>
              </a:rPr>
              <a:t> (12,6 %), Острогожском (13,9 %) муниципальных районах и городском округе город </a:t>
            </a:r>
            <a:r>
              <a:rPr lang="ru-RU" sz="1200" dirty="0" err="1" smtClean="0">
                <a:latin typeface="Arial" panose="020B0604020202020204" pitchFamily="34" charset="0"/>
                <a:cs typeface="Arial" panose="020B0604020202020204" pitchFamily="34" charset="0"/>
              </a:rPr>
              <a:t>Нововоронеж</a:t>
            </a:r>
            <a:r>
              <a:rPr lang="ru-RU" sz="1200" dirty="0" smtClean="0">
                <a:latin typeface="Arial" panose="020B0604020202020204" pitchFamily="34" charset="0"/>
                <a:cs typeface="Arial" panose="020B0604020202020204" pitchFamily="34" charset="0"/>
              </a:rPr>
              <a:t> (10,9 %).</a:t>
            </a:r>
          </a:p>
          <a:p>
            <a:pPr indent="457200" algn="just"/>
            <a:r>
              <a:rPr lang="ru-RU" sz="1200" dirty="0" smtClean="0">
                <a:latin typeface="Arial" panose="020B0604020202020204" pitchFamily="34" charset="0"/>
                <a:cs typeface="Arial" panose="020B0604020202020204" pitchFamily="34" charset="0"/>
              </a:rPr>
              <a:t>Рост </a:t>
            </a:r>
            <a:r>
              <a:rPr lang="ru-RU" sz="1200" dirty="0">
                <a:latin typeface="Arial" panose="020B0604020202020204" pitchFamily="34" charset="0"/>
                <a:cs typeface="Arial" panose="020B0604020202020204" pitchFamily="34" charset="0"/>
              </a:rPr>
              <a:t>значений показателя наблюдается в 26 муниципальных районах и 3 городских округах, наиболее существенный </a:t>
            </a:r>
            <a:r>
              <a:rPr lang="ru-RU" sz="1200" dirty="0" smtClean="0">
                <a:latin typeface="Arial" panose="020B0604020202020204" pitchFamily="34" charset="0"/>
                <a:cs typeface="Arial" panose="020B0604020202020204" pitchFamily="34" charset="0"/>
              </a:rPr>
              <a:t>- в </a:t>
            </a:r>
            <a:r>
              <a:rPr lang="ru-RU" sz="1200" dirty="0">
                <a:latin typeface="Arial" panose="020B0604020202020204" pitchFamily="34" charset="0"/>
                <a:cs typeface="Arial" panose="020B0604020202020204" pitchFamily="34" charset="0"/>
              </a:rPr>
              <a:t>Подгоренском (на 9,8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(на 7,8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Бобровском (на 7,2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Нижнедевицком (на 7,1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Каширском (на 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7200" algn="just"/>
            <a:endParaRPr lang="ru-RU" sz="1200" dirty="0">
              <a:latin typeface="Arial" panose="020B0604020202020204" pitchFamily="34" charset="0"/>
              <a:cs typeface="Arial" panose="020B0604020202020204" pitchFamily="34" charset="0"/>
            </a:endParaRPr>
          </a:p>
        </p:txBody>
      </p:sp>
      <p:sp>
        <p:nvSpPr>
          <p:cNvPr id="12" name="TextBox 11"/>
          <p:cNvSpPr txBox="1"/>
          <p:nvPr/>
        </p:nvSpPr>
        <p:spPr>
          <a:xfrm>
            <a:off x="1494272" y="1436078"/>
            <a:ext cx="7992888" cy="253916"/>
          </a:xfrm>
          <a:prstGeom prst="rect">
            <a:avLst/>
          </a:prstGeom>
          <a:noFill/>
        </p:spPr>
        <p:txBody>
          <a:bodyPr wrap="square" rtlCol="0">
            <a:spAutoFit/>
          </a:bodyPr>
          <a:lstStyle/>
          <a:p>
            <a:pPr algn="ctr"/>
            <a:r>
              <a:rPr lang="ru-RU" sz="1050" b="1" i="1" dirty="0" smtClean="0">
                <a:latin typeface="Arial" pitchFamily="34" charset="0"/>
                <a:cs typeface="Arial" pitchFamily="34" charset="0"/>
              </a:rPr>
              <a:t>Число субъектов малого и среднего предпринимательства в расчете на 10 тыс.человек населения, единиц</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2006194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49550</TotalTime>
  <Words>22847</Words>
  <Application>Microsoft Office PowerPoint</Application>
  <PresentationFormat>Произвольный</PresentationFormat>
  <Paragraphs>1672</Paragraphs>
  <Slides>88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88</vt:i4>
      </vt:variant>
    </vt:vector>
  </HeadingPairs>
  <TitlesOfParts>
    <vt:vector size="89" baseType="lpstr">
      <vt:lpstr>Тема Office</vt:lpstr>
      <vt:lpstr>Слайд 1</vt:lpstr>
      <vt:lpstr>СОДЕРЖАНИЕ</vt:lpstr>
      <vt:lpstr>Общая информация  о городских округах и муниципальных районах Воронежской области</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Дмитриенко Людмила Анатольевна</dc:creator>
  <cp:lastModifiedBy>nfetisova</cp:lastModifiedBy>
  <cp:revision>3968</cp:revision>
  <cp:lastPrinted>2023-09-14T09:52:36Z</cp:lastPrinted>
  <dcterms:created xsi:type="dcterms:W3CDTF">2016-08-18T08:00:22Z</dcterms:created>
  <dcterms:modified xsi:type="dcterms:W3CDTF">2023-09-29T07:48:27Z</dcterms:modified>
</cp:coreProperties>
</file>