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notesMasterIdLst>
    <p:notesMasterId r:id="rId40"/>
  </p:notesMasterIdLst>
  <p:sldIdLst>
    <p:sldId id="311" r:id="rId2"/>
    <p:sldId id="359" r:id="rId3"/>
    <p:sldId id="357" r:id="rId4"/>
    <p:sldId id="312" r:id="rId5"/>
    <p:sldId id="361" r:id="rId6"/>
    <p:sldId id="362" r:id="rId7"/>
    <p:sldId id="363" r:id="rId8"/>
    <p:sldId id="364" r:id="rId9"/>
    <p:sldId id="365" r:id="rId10"/>
    <p:sldId id="314" r:id="rId11"/>
    <p:sldId id="360" r:id="rId12"/>
    <p:sldId id="334" r:id="rId13"/>
    <p:sldId id="323" r:id="rId14"/>
    <p:sldId id="324" r:id="rId15"/>
    <p:sldId id="272" r:id="rId16"/>
    <p:sldId id="274" r:id="rId17"/>
    <p:sldId id="375" r:id="rId18"/>
    <p:sldId id="337" r:id="rId19"/>
    <p:sldId id="354" r:id="rId20"/>
    <p:sldId id="339" r:id="rId21"/>
    <p:sldId id="343" r:id="rId22"/>
    <p:sldId id="356" r:id="rId23"/>
    <p:sldId id="345" r:id="rId24"/>
    <p:sldId id="347" r:id="rId25"/>
    <p:sldId id="348" r:id="rId26"/>
    <p:sldId id="349" r:id="rId27"/>
    <p:sldId id="350" r:id="rId28"/>
    <p:sldId id="358" r:id="rId29"/>
    <p:sldId id="275" r:id="rId30"/>
    <p:sldId id="276" r:id="rId31"/>
    <p:sldId id="368" r:id="rId32"/>
    <p:sldId id="369" r:id="rId33"/>
    <p:sldId id="370" r:id="rId34"/>
    <p:sldId id="371" r:id="rId35"/>
    <p:sldId id="372" r:id="rId36"/>
    <p:sldId id="373" r:id="rId37"/>
    <p:sldId id="374" r:id="rId38"/>
    <p:sldId id="277"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99CC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99"/>
    <a:srgbClr val="000099"/>
    <a:srgbClr val="FF5050"/>
    <a:srgbClr val="00FF00"/>
    <a:srgbClr val="800080"/>
    <a:srgbClr val="8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8161" autoAdjust="0"/>
  </p:normalViewPr>
  <p:slideViewPr>
    <p:cSldViewPr>
      <p:cViewPr varScale="1">
        <p:scale>
          <a:sx n="111" d="100"/>
          <a:sy n="111" d="100"/>
        </p:scale>
        <p:origin x="-15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0445319335083226E-2"/>
          <c:y val="0.10067296802623621"/>
          <c:w val="0.52068022747156661"/>
          <c:h val="0.81501398214793508"/>
        </c:manualLayout>
      </c:layout>
      <c:pie3DChart>
        <c:varyColors val="1"/>
        <c:ser>
          <c:idx val="0"/>
          <c:order val="0"/>
          <c:dLbls>
            <c:dLbl>
              <c:idx val="0"/>
              <c:layout>
                <c:manualLayout>
                  <c:x val="-8.5340223097112852E-2"/>
                  <c:y val="0.15940550375988291"/>
                </c:manualLayout>
              </c:layout>
              <c:showLegendKey val="0"/>
              <c:showVal val="1"/>
              <c:showCatName val="0"/>
              <c:showSerName val="0"/>
              <c:showPercent val="0"/>
              <c:showBubbleSize val="0"/>
            </c:dLbl>
            <c:dLbl>
              <c:idx val="1"/>
              <c:layout>
                <c:manualLayout>
                  <c:x val="2.5773950131233601E-2"/>
                  <c:y val="6.8743002216747479E-2"/>
                </c:manualLayout>
              </c:layout>
              <c:showLegendKey val="0"/>
              <c:showVal val="1"/>
              <c:showCatName val="0"/>
              <c:showSerName val="0"/>
              <c:showPercent val="0"/>
              <c:showBubbleSize val="0"/>
            </c:dLbl>
            <c:dLbl>
              <c:idx val="2"/>
              <c:layout>
                <c:manualLayout>
                  <c:x val="1.2945209973753279E-2"/>
                  <c:y val="5.9117917008840518E-2"/>
                </c:manualLayout>
              </c:layout>
              <c:showLegendKey val="0"/>
              <c:showVal val="1"/>
              <c:showCatName val="0"/>
              <c:showSerName val="0"/>
              <c:showPercent val="0"/>
              <c:showBubbleSize val="0"/>
            </c:dLbl>
            <c:dLbl>
              <c:idx val="3"/>
              <c:layout>
                <c:manualLayout>
                  <c:x val="-2.9764873140857391E-3"/>
                  <c:y val="5.3856764836911E-2"/>
                </c:manualLayout>
              </c:layout>
              <c:showLegendKey val="0"/>
              <c:showVal val="1"/>
              <c:showCatName val="0"/>
              <c:showSerName val="0"/>
              <c:showPercent val="0"/>
              <c:showBubbleSize val="0"/>
            </c:dLbl>
            <c:dLbl>
              <c:idx val="4"/>
              <c:layout>
                <c:manualLayout>
                  <c:x val="-1.8501640419947521E-2"/>
                  <c:y val="-5.0270464658175404E-2"/>
                </c:manualLayout>
              </c:layout>
              <c:showLegendKey val="0"/>
              <c:showVal val="1"/>
              <c:showCatName val="0"/>
              <c:showSerName val="0"/>
              <c:showPercent val="0"/>
              <c:showBubbleSize val="0"/>
            </c:dLbl>
            <c:dLbl>
              <c:idx val="5"/>
              <c:layout>
                <c:manualLayout>
                  <c:x val="5.4406167979002846E-3"/>
                  <c:y val="-6.262155880821646E-2"/>
                </c:manualLayout>
              </c:layout>
              <c:showLegendKey val="0"/>
              <c:showVal val="1"/>
              <c:showCatName val="0"/>
              <c:showSerName val="0"/>
              <c:showPercent val="0"/>
              <c:showBubbleSize val="0"/>
            </c:dLbl>
            <c:dLbl>
              <c:idx val="6"/>
              <c:layout>
                <c:manualLayout>
                  <c:x val="-4.1743110236220474E-2"/>
                  <c:y val="-7.8535551154265221E-2"/>
                </c:manualLayout>
              </c:layout>
              <c:showLegendKey val="0"/>
              <c:showVal val="1"/>
              <c:showCatName val="0"/>
              <c:showSerName val="0"/>
              <c:showPercent val="0"/>
              <c:showBubbleSize val="0"/>
            </c:dLbl>
            <c:dLbl>
              <c:idx val="7"/>
              <c:layout>
                <c:manualLayout>
                  <c:x val="2.5348534558180227E-2"/>
                  <c:y val="-8.8073469343939767E-2"/>
                </c:manualLayout>
              </c:layout>
              <c:showLegendKey val="0"/>
              <c:showVal val="1"/>
              <c:showCatName val="0"/>
              <c:showSerName val="0"/>
              <c:showPercent val="0"/>
              <c:showBubbleSize val="0"/>
            </c:dLbl>
            <c:dLbl>
              <c:idx val="8"/>
              <c:layout>
                <c:manualLayout>
                  <c:x val="5.2196303587051712E-2"/>
                  <c:y val="-8.8971976662426566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Лист3!$B$6:$B$15</c:f>
              <c:strCache>
                <c:ptCount val="10"/>
                <c:pt idx="0">
                  <c:v>НДФЛ</c:v>
                </c:pt>
                <c:pt idx="1">
                  <c:v>Доходы от уплаты акцизов на дизельное топливо</c:v>
                </c:pt>
                <c:pt idx="2">
                  <c:v>УСН</c:v>
                </c:pt>
                <c:pt idx="3">
                  <c:v>ЕНВД</c:v>
                </c:pt>
                <c:pt idx="4">
                  <c:v>Единый сельскозозяйственный налог</c:v>
                </c:pt>
                <c:pt idx="5">
                  <c:v>Государственная пошлина</c:v>
                </c:pt>
                <c:pt idx="6">
                  <c:v>Арендная плата за землю и имущество</c:v>
                </c:pt>
                <c:pt idx="7">
                  <c:v>Продажа земли и имущества</c:v>
                </c:pt>
                <c:pt idx="8">
                  <c:v>Доходы от платных  услуг</c:v>
                </c:pt>
                <c:pt idx="9">
                  <c:v>Другие неналоговые платежи</c:v>
                </c:pt>
              </c:strCache>
            </c:strRef>
          </c:cat>
          <c:val>
            <c:numRef>
              <c:f>Лист3!$C$6:$C$15</c:f>
              <c:numCache>
                <c:formatCode>0.0</c:formatCode>
                <c:ptCount val="10"/>
                <c:pt idx="0">
                  <c:v>46.263367170097581</c:v>
                </c:pt>
                <c:pt idx="1">
                  <c:v>4.7938618654400686</c:v>
                </c:pt>
                <c:pt idx="2">
                  <c:v>1.3135434292075154</c:v>
                </c:pt>
                <c:pt idx="3">
                  <c:v>6.3822320204250729E-2</c:v>
                </c:pt>
                <c:pt idx="4">
                  <c:v>2.4066755348978561</c:v>
                </c:pt>
                <c:pt idx="5">
                  <c:v>0.99486599362982819</c:v>
                </c:pt>
                <c:pt idx="6">
                  <c:v>5.5167232086755904</c:v>
                </c:pt>
                <c:pt idx="7">
                  <c:v>3.0402193982708154</c:v>
                </c:pt>
                <c:pt idx="8">
                  <c:v>35.53390892415009</c:v>
                </c:pt>
                <c:pt idx="9">
                  <c:v>7.3012155426404726E-2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3.915026246719161E-2"/>
                  <c:y val="-6.7439851268591422E-2"/>
                </c:manualLayout>
              </c:layout>
              <c:showLegendKey val="0"/>
              <c:showVal val="1"/>
              <c:showCatName val="0"/>
              <c:showSerName val="0"/>
              <c:showPercent val="0"/>
              <c:showBubbleSize val="0"/>
            </c:dLbl>
            <c:dLbl>
              <c:idx val="1"/>
              <c:layout>
                <c:manualLayout>
                  <c:x val="-2.8514654418197727E-2"/>
                  <c:y val="-0.13899205307669929"/>
                </c:manualLayout>
              </c:layout>
              <c:showLegendKey val="0"/>
              <c:showVal val="1"/>
              <c:showCatName val="0"/>
              <c:showSerName val="0"/>
              <c:showPercent val="0"/>
              <c:showBubbleSize val="0"/>
            </c:dLbl>
            <c:dLbl>
              <c:idx val="2"/>
              <c:layout>
                <c:manualLayout>
                  <c:x val="1.7660214348206481E-2"/>
                  <c:y val="0.1009977398658501"/>
                </c:manualLayout>
              </c:layout>
              <c:showLegendKey val="0"/>
              <c:showVal val="1"/>
              <c:showCatName val="0"/>
              <c:showSerName val="0"/>
              <c:showPercent val="0"/>
              <c:showBubbleSize val="0"/>
            </c:dLbl>
            <c:dLbl>
              <c:idx val="3"/>
              <c:layout>
                <c:manualLayout>
                  <c:x val="-5.0318897637795471E-2"/>
                  <c:y val="-0.11723388743073802"/>
                </c:manualLayout>
              </c:layout>
              <c:showLegendKey val="0"/>
              <c:showVal val="1"/>
              <c:showCatName val="0"/>
              <c:showSerName val="0"/>
              <c:showPercent val="0"/>
              <c:showBubbleSize val="0"/>
            </c:dLbl>
            <c:dLbl>
              <c:idx val="4"/>
              <c:layout>
                <c:manualLayout>
                  <c:x val="9.3007436570429012E-3"/>
                  <c:y val="-0.1062532808398950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Лист3!$B$48:$B$52</c:f>
              <c:strCache>
                <c:ptCount val="5"/>
                <c:pt idx="0">
                  <c:v>Дотации</c:v>
                </c:pt>
                <c:pt idx="1">
                  <c:v>Субсидии </c:v>
                </c:pt>
                <c:pt idx="2">
                  <c:v>Субвенции</c:v>
                </c:pt>
                <c:pt idx="3">
                  <c:v>Иные межбюджетные трансферты</c:v>
                </c:pt>
                <c:pt idx="4">
                  <c:v>Прочие безвозмездные поступления</c:v>
                </c:pt>
              </c:strCache>
            </c:strRef>
          </c:cat>
          <c:val>
            <c:numRef>
              <c:f>Лист3!$C$48:$C$52</c:f>
              <c:numCache>
                <c:formatCode>0.0</c:formatCode>
                <c:ptCount val="5"/>
                <c:pt idx="0">
                  <c:v>9.080026875444986</c:v>
                </c:pt>
                <c:pt idx="1">
                  <c:v>61.502017921705544</c:v>
                </c:pt>
                <c:pt idx="2">
                  <c:v>24.984560845787584</c:v>
                </c:pt>
                <c:pt idx="3">
                  <c:v>4.0260399523277721</c:v>
                </c:pt>
                <c:pt idx="4">
                  <c:v>0.4073544047341135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66762976599399"/>
          <c:y val="2.8252405949256338E-2"/>
          <c:w val="0.78748604270418754"/>
          <c:h val="0.49560185185185357"/>
        </c:manualLayout>
      </c:layout>
      <c:barChart>
        <c:barDir val="col"/>
        <c:grouping val="clustered"/>
        <c:varyColors val="0"/>
        <c:ser>
          <c:idx val="0"/>
          <c:order val="0"/>
          <c:tx>
            <c:strRef>
              <c:f>Лист2!$B$2</c:f>
              <c:strCache>
                <c:ptCount val="1"/>
                <c:pt idx="0">
                  <c:v>2022</c:v>
                </c:pt>
              </c:strCache>
            </c:strRef>
          </c:tx>
          <c:invertIfNegative val="0"/>
          <c:dLbls>
            <c:dLbl>
              <c:idx val="0"/>
              <c:layout>
                <c:manualLayout>
                  <c:x val="-1.1347516040652192E-2"/>
                  <c:y val="0"/>
                </c:manualLayout>
              </c:layout>
              <c:showLegendKey val="0"/>
              <c:showVal val="1"/>
              <c:showCatName val="0"/>
              <c:showSerName val="0"/>
              <c:showPercent val="0"/>
              <c:showBubbleSize val="0"/>
            </c:dLbl>
            <c:dLbl>
              <c:idx val="5"/>
              <c:layout>
                <c:manualLayout>
                  <c:x val="-2.2695032081304557E-2"/>
                  <c:y val="-1.5315891017167333E-17"/>
                </c:manualLayout>
              </c:layout>
              <c:showLegendKey val="0"/>
              <c:showVal val="1"/>
              <c:showCatName val="0"/>
              <c:showSerName val="0"/>
              <c:showPercent val="0"/>
              <c:showBubbleSize val="0"/>
            </c:dLbl>
            <c:dLbl>
              <c:idx val="6"/>
              <c:layout>
                <c:manualLayout>
                  <c:x val="-1.323876871409419E-2"/>
                  <c:y val="-3.3416875522138197E-3"/>
                </c:manualLayout>
              </c:layout>
              <c:tx>
                <c:rich>
                  <a:bodyPr/>
                  <a:lstStyle/>
                  <a:p>
                    <a:r>
                      <a:rPr lang="en-US"/>
                      <a:t>21</a:t>
                    </a:r>
                    <a:r>
                      <a:rPr lang="ru-RU"/>
                      <a:t>,0</a:t>
                    </a:r>
                    <a:endParaRPr lang="en-US"/>
                  </a:p>
                </c:rich>
              </c:tx>
              <c:showLegendKey val="0"/>
              <c:showVal val="1"/>
              <c:showCatName val="0"/>
              <c:showSerName val="0"/>
              <c:showPercent val="0"/>
              <c:showBubbleSize val="0"/>
            </c:dLbl>
            <c:dLbl>
              <c:idx val="7"/>
              <c:layout>
                <c:manualLayout>
                  <c:x val="-1.1347516040652175E-2"/>
                  <c:y val="0"/>
                </c:manualLayout>
              </c:layout>
              <c:showLegendKey val="0"/>
              <c:showVal val="1"/>
              <c:showCatName val="0"/>
              <c:showSerName val="0"/>
              <c:showPercent val="0"/>
              <c:showBubbleSize val="0"/>
            </c:dLbl>
            <c:dLbl>
              <c:idx val="8"/>
              <c:layout>
                <c:manualLayout>
                  <c:x val="-3.9924586891427302E-5"/>
                  <c:y val="-4.4321342529527213E-2"/>
                </c:manualLayout>
              </c:layout>
              <c:showLegendKey val="0"/>
              <c:showVal val="1"/>
              <c:showCatName val="0"/>
              <c:showSerName val="0"/>
              <c:showPercent val="0"/>
              <c:showBubbleSize val="0"/>
            </c:dLbl>
            <c:dLbl>
              <c:idx val="9"/>
              <c:layout>
                <c:manualLayout>
                  <c:x val="-7.6048944586152075E-3"/>
                  <c:y val="-2.6733507451965236E-2"/>
                </c:manualLayout>
              </c:layout>
              <c:showLegendKey val="0"/>
              <c:showVal val="1"/>
              <c:showCatName val="0"/>
              <c:showSerName val="0"/>
              <c:showPercent val="0"/>
              <c:showBubbleSize val="0"/>
            </c:dLbl>
            <c:dLbl>
              <c:idx val="10"/>
              <c:layout>
                <c:manualLayout>
                  <c:x val="9.3098221877194968E-3"/>
                  <c:y val="-1.002506529448696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Лист2!$A$3:$A$15</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Культура,кинематография</c:v>
                </c:pt>
                <c:pt idx="8">
                  <c:v>Социальная политика</c:v>
                </c:pt>
                <c:pt idx="9">
                  <c:v>Физическая культура и спорт</c:v>
                </c:pt>
                <c:pt idx="10">
                  <c:v>Межбюджетные трансферты</c:v>
                </c:pt>
              </c:strCache>
            </c:strRef>
          </c:cat>
          <c:val>
            <c:numRef>
              <c:f>Лист2!$B$3:$B$15</c:f>
              <c:numCache>
                <c:formatCode>#,##0.0</c:formatCode>
                <c:ptCount val="11"/>
                <c:pt idx="0">
                  <c:v>76.900000000000006</c:v>
                </c:pt>
                <c:pt idx="1">
                  <c:v>0.2</c:v>
                </c:pt>
                <c:pt idx="2">
                  <c:v>10</c:v>
                </c:pt>
                <c:pt idx="3">
                  <c:v>187.6</c:v>
                </c:pt>
                <c:pt idx="4">
                  <c:v>137.69999999999999</c:v>
                </c:pt>
                <c:pt idx="6">
                  <c:v>778.1</c:v>
                </c:pt>
                <c:pt idx="7">
                  <c:v>21.1</c:v>
                </c:pt>
                <c:pt idx="8">
                  <c:v>43.1</c:v>
                </c:pt>
                <c:pt idx="9">
                  <c:v>1.4</c:v>
                </c:pt>
                <c:pt idx="10">
                  <c:v>120.4</c:v>
                </c:pt>
              </c:numCache>
            </c:numRef>
          </c:val>
        </c:ser>
        <c:ser>
          <c:idx val="1"/>
          <c:order val="1"/>
          <c:tx>
            <c:strRef>
              <c:f>Лист2!$C$2</c:f>
              <c:strCache>
                <c:ptCount val="1"/>
                <c:pt idx="0">
                  <c:v>2023</c:v>
                </c:pt>
              </c:strCache>
            </c:strRef>
          </c:tx>
          <c:invertIfNegative val="0"/>
          <c:dLbls>
            <c:dLbl>
              <c:idx val="0"/>
              <c:layout>
                <c:manualLayout>
                  <c:x val="1.1347516040652175E-2"/>
                  <c:y val="0"/>
                </c:manualLayout>
              </c:layout>
              <c:showLegendKey val="0"/>
              <c:showVal val="1"/>
              <c:showCatName val="0"/>
              <c:showSerName val="0"/>
              <c:showPercent val="0"/>
              <c:showBubbleSize val="0"/>
            </c:dLbl>
            <c:dLbl>
              <c:idx val="1"/>
              <c:layout>
                <c:manualLayout>
                  <c:x val="7.5650106937680504E-3"/>
                  <c:y val="0"/>
                </c:manualLayout>
              </c:layout>
              <c:showLegendKey val="0"/>
              <c:showVal val="1"/>
              <c:showCatName val="0"/>
              <c:showSerName val="0"/>
              <c:showPercent val="0"/>
              <c:showBubbleSize val="0"/>
            </c:dLbl>
            <c:dLbl>
              <c:idx val="2"/>
              <c:layout>
                <c:manualLayout>
                  <c:x val="1.5130021387536222E-2"/>
                  <c:y val="3.3416875522138197E-3"/>
                </c:manualLayout>
              </c:layout>
              <c:showLegendKey val="0"/>
              <c:showVal val="1"/>
              <c:showCatName val="0"/>
              <c:showSerName val="0"/>
              <c:showPercent val="0"/>
              <c:showBubbleSize val="0"/>
            </c:dLbl>
            <c:dLbl>
              <c:idx val="3"/>
              <c:layout>
                <c:manualLayout>
                  <c:x val="1.13341466119552E-2"/>
                  <c:y val="-6.0678070009108562E-2"/>
                </c:manualLayout>
              </c:layout>
              <c:showLegendKey val="0"/>
              <c:showVal val="1"/>
              <c:showCatName val="0"/>
              <c:showSerName val="0"/>
              <c:showPercent val="0"/>
              <c:showBubbleSize val="0"/>
            </c:dLbl>
            <c:dLbl>
              <c:idx val="4"/>
              <c:layout>
                <c:manualLayout>
                  <c:x val="1.5023474178403759E-2"/>
                  <c:y val="-3.6934452107939345E-2"/>
                </c:manualLayout>
              </c:layout>
              <c:showLegendKey val="0"/>
              <c:showVal val="1"/>
              <c:showCatName val="0"/>
              <c:showSerName val="0"/>
              <c:showPercent val="0"/>
              <c:showBubbleSize val="0"/>
            </c:dLbl>
            <c:dLbl>
              <c:idx val="7"/>
              <c:layout>
                <c:manualLayout>
                  <c:x val="1.7021274060978163E-2"/>
                  <c:y val="0"/>
                </c:manualLayout>
              </c:layout>
              <c:showLegendKey val="0"/>
              <c:showVal val="1"/>
              <c:showCatName val="0"/>
              <c:showSerName val="0"/>
              <c:showPercent val="0"/>
              <c:showBubbleSize val="0"/>
            </c:dLbl>
            <c:dLbl>
              <c:idx val="8"/>
              <c:layout>
                <c:manualLayout>
                  <c:x val="9.4562123396547387E-3"/>
                  <c:y val="-2.3391819020469579E-2"/>
                </c:manualLayout>
              </c:layout>
              <c:showLegendKey val="0"/>
              <c:showVal val="1"/>
              <c:showCatName val="0"/>
              <c:showSerName val="0"/>
              <c:showPercent val="0"/>
              <c:showBubbleSize val="0"/>
            </c:dLbl>
            <c:dLbl>
              <c:idx val="10"/>
              <c:layout>
                <c:manualLayout>
                  <c:x val="2.450630290931944E-2"/>
                  <c:y val="-2.9547561686351472E-2"/>
                </c:manualLayout>
              </c:layout>
              <c:showLegendKey val="0"/>
              <c:showVal val="1"/>
              <c:showCatName val="0"/>
              <c:showSerName val="0"/>
              <c:showPercent val="0"/>
              <c:showBubbleSize val="0"/>
            </c:dLbl>
            <c:dLbl>
              <c:idx val="11"/>
              <c:layout>
                <c:manualLayout>
                  <c:x val="5.6338028169014088E-3"/>
                  <c:y val="-2.005013058897394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Лист2!$A$3:$A$15</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Культура,кинематография</c:v>
                </c:pt>
                <c:pt idx="8">
                  <c:v>Социальная политика</c:v>
                </c:pt>
                <c:pt idx="9">
                  <c:v>Физическая культура и спорт</c:v>
                </c:pt>
                <c:pt idx="10">
                  <c:v>Межбюджетные трансферты</c:v>
                </c:pt>
              </c:strCache>
            </c:strRef>
          </c:cat>
          <c:val>
            <c:numRef>
              <c:f>Лист2!$C$3:$C$15</c:f>
              <c:numCache>
                <c:formatCode>General</c:formatCode>
                <c:ptCount val="11"/>
                <c:pt idx="0">
                  <c:v>95</c:v>
                </c:pt>
                <c:pt idx="1">
                  <c:v>0.5</c:v>
                </c:pt>
                <c:pt idx="2">
                  <c:v>4.5</c:v>
                </c:pt>
                <c:pt idx="3">
                  <c:v>118.3</c:v>
                </c:pt>
                <c:pt idx="4">
                  <c:v>121.4</c:v>
                </c:pt>
                <c:pt idx="5" formatCode="0.0">
                  <c:v>1</c:v>
                </c:pt>
                <c:pt idx="6">
                  <c:v>1292.9000000000001</c:v>
                </c:pt>
                <c:pt idx="7">
                  <c:v>22.9</c:v>
                </c:pt>
                <c:pt idx="8">
                  <c:v>48.4</c:v>
                </c:pt>
                <c:pt idx="9">
                  <c:v>3.8</c:v>
                </c:pt>
                <c:pt idx="10">
                  <c:v>144</c:v>
                </c:pt>
              </c:numCache>
            </c:numRef>
          </c:val>
        </c:ser>
        <c:dLbls>
          <c:showLegendKey val="0"/>
          <c:showVal val="0"/>
          <c:showCatName val="0"/>
          <c:showSerName val="0"/>
          <c:showPercent val="0"/>
          <c:showBubbleSize val="0"/>
        </c:dLbls>
        <c:gapWidth val="150"/>
        <c:axId val="59628928"/>
        <c:axId val="59913344"/>
      </c:barChart>
      <c:catAx>
        <c:axId val="59628928"/>
        <c:scaling>
          <c:orientation val="minMax"/>
        </c:scaling>
        <c:delete val="0"/>
        <c:axPos val="b"/>
        <c:majorTickMark val="out"/>
        <c:minorTickMark val="none"/>
        <c:tickLblPos val="nextTo"/>
        <c:crossAx val="59913344"/>
        <c:crosses val="autoZero"/>
        <c:auto val="1"/>
        <c:lblAlgn val="ctr"/>
        <c:lblOffset val="100"/>
        <c:noMultiLvlLbl val="0"/>
      </c:catAx>
      <c:valAx>
        <c:axId val="59913344"/>
        <c:scaling>
          <c:orientation val="minMax"/>
        </c:scaling>
        <c:delete val="0"/>
        <c:axPos val="l"/>
        <c:majorGridlines/>
        <c:numFmt formatCode="#,##0.0" sourceLinked="1"/>
        <c:majorTickMark val="out"/>
        <c:minorTickMark val="none"/>
        <c:tickLblPos val="nextTo"/>
        <c:crossAx val="59628928"/>
        <c:crosses val="autoZero"/>
        <c:crossBetween val="between"/>
      </c:valAx>
    </c:plotArea>
    <c:legend>
      <c:legendPos val="r"/>
      <c:layout>
        <c:manualLayout>
          <c:xMode val="edge"/>
          <c:yMode val="edge"/>
          <c:x val="0.92195842639438674"/>
          <c:y val="0.67349055052329498"/>
          <c:w val="7.0777755344684473E-2"/>
          <c:h val="0.12085492493831061"/>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75"/>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3.9561087638435438E-2"/>
                  <c:y val="-1.4437064932100872E-2"/>
                </c:manualLayout>
              </c:layout>
              <c:showLegendKey val="0"/>
              <c:showVal val="1"/>
              <c:showCatName val="0"/>
              <c:showSerName val="0"/>
              <c:showPercent val="0"/>
              <c:showBubbleSize val="0"/>
            </c:dLbl>
            <c:dLbl>
              <c:idx val="1"/>
              <c:layout>
                <c:manualLayout>
                  <c:x val="7.761987068689631E-6"/>
                  <c:y val="-1.9044254250827435E-2"/>
                </c:manualLayout>
              </c:layout>
              <c:showLegendKey val="0"/>
              <c:showVal val="1"/>
              <c:showCatName val="0"/>
              <c:showSerName val="0"/>
              <c:showPercent val="0"/>
              <c:showBubbleSize val="0"/>
            </c:dLbl>
            <c:dLbl>
              <c:idx val="2"/>
              <c:layout>
                <c:manualLayout>
                  <c:x val="1.2304189872607401E-2"/>
                  <c:y val="1.2994819125870135E-2"/>
                </c:manualLayout>
              </c:layout>
              <c:showLegendKey val="0"/>
              <c:showVal val="1"/>
              <c:showCatName val="0"/>
              <c:showSerName val="0"/>
              <c:showPercent val="0"/>
              <c:showBubbleSize val="0"/>
            </c:dLbl>
            <c:dLbl>
              <c:idx val="3"/>
              <c:layout>
                <c:manualLayout>
                  <c:x val="1.4231803341655481E-2"/>
                  <c:y val="2.3031381946821872E-3"/>
                </c:manualLayout>
              </c:layout>
              <c:showLegendKey val="0"/>
              <c:showVal val="1"/>
              <c:showCatName val="0"/>
              <c:showSerName val="0"/>
              <c:showPercent val="0"/>
              <c:showBubbleSize val="0"/>
            </c:dLbl>
            <c:dLbl>
              <c:idx val="4"/>
              <c:layout>
                <c:manualLayout>
                  <c:x val="6.9063280199731852E-3"/>
                  <c:y val="7.6090836471528114E-3"/>
                </c:manualLayout>
              </c:layout>
              <c:showLegendKey val="0"/>
              <c:showVal val="1"/>
              <c:showCatName val="0"/>
              <c:showSerName val="0"/>
              <c:showPercent val="0"/>
              <c:showBubbleSize val="0"/>
            </c:dLbl>
            <c:dLbl>
              <c:idx val="5"/>
              <c:layout>
                <c:manualLayout>
                  <c:x val="2.2368046219832273E-2"/>
                  <c:y val="-9.9114914983453248E-3"/>
                </c:manualLayout>
              </c:layout>
              <c:showLegendKey val="0"/>
              <c:showVal val="1"/>
              <c:showCatName val="0"/>
              <c:showSerName val="0"/>
              <c:showPercent val="0"/>
              <c:showBubbleSize val="0"/>
            </c:dLbl>
            <c:dLbl>
              <c:idx val="6"/>
              <c:layout>
                <c:manualLayout>
                  <c:x val="-7.5044011266884323E-3"/>
                  <c:y val="-1.4194408307657221E-2"/>
                </c:manualLayout>
              </c:layout>
              <c:showLegendKey val="0"/>
              <c:showVal val="1"/>
              <c:showCatName val="0"/>
              <c:showSerName val="0"/>
              <c:showPercent val="0"/>
              <c:showBubbleSize val="0"/>
            </c:dLbl>
            <c:dLbl>
              <c:idx val="7"/>
              <c:layout>
                <c:manualLayout>
                  <c:x val="-1.411521349465456E-2"/>
                  <c:y val="-1.3650667579596019E-2"/>
                </c:manualLayout>
              </c:layout>
              <c:showLegendKey val="0"/>
              <c:showVal val="1"/>
              <c:showCatName val="0"/>
              <c:showSerName val="0"/>
              <c:showPercent val="0"/>
              <c:showBubbleSize val="0"/>
            </c:dLbl>
            <c:dLbl>
              <c:idx val="8"/>
              <c:layout>
                <c:manualLayout>
                  <c:x val="4.8750880225337904E-3"/>
                  <c:y val="-1.6228232340522661E-3"/>
                </c:manualLayout>
              </c:layout>
              <c:showLegendKey val="0"/>
              <c:showVal val="1"/>
              <c:showCatName val="0"/>
              <c:showSerName val="0"/>
              <c:showPercent val="0"/>
              <c:showBubbleSize val="0"/>
            </c:dLbl>
            <c:dLbl>
              <c:idx val="10"/>
              <c:layout>
                <c:manualLayout>
                  <c:x val="7.4626304333909772E-3"/>
                  <c:y val="-7.8123017231542143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Лист2!$A$38:$A$50</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Культура,кинематография</c:v>
                </c:pt>
                <c:pt idx="8">
                  <c:v>Социальная политика</c:v>
                </c:pt>
                <c:pt idx="9">
                  <c:v>Физическая культура и спорт</c:v>
                </c:pt>
                <c:pt idx="10">
                  <c:v>Межбюджетные трансферты</c:v>
                </c:pt>
              </c:strCache>
            </c:strRef>
          </c:cat>
          <c:val>
            <c:numRef>
              <c:f>Лист2!$B$38:$B$50</c:f>
              <c:numCache>
                <c:formatCode>0.0</c:formatCode>
                <c:ptCount val="11"/>
                <c:pt idx="0">
                  <c:v>5.1276515355966952</c:v>
                </c:pt>
                <c:pt idx="1">
                  <c:v>2.6987639661035245E-2</c:v>
                </c:pt>
                <c:pt idx="2">
                  <c:v>0.24288875694931719</c:v>
                </c:pt>
                <c:pt idx="3">
                  <c:v>6.3852755438009385</c:v>
                </c:pt>
                <c:pt idx="4">
                  <c:v>6.5525989096993564</c:v>
                </c:pt>
                <c:pt idx="5">
                  <c:v>5.3975279322070482E-2</c:v>
                </c:pt>
                <c:pt idx="6">
                  <c:v>69.784638635504919</c:v>
                </c:pt>
                <c:pt idx="7">
                  <c:v>1.2360338964754138</c:v>
                </c:pt>
                <c:pt idx="8">
                  <c:v>2.6124035191882107</c:v>
                </c:pt>
                <c:pt idx="9">
                  <c:v>0.20510606142386784</c:v>
                </c:pt>
                <c:pt idx="10">
                  <c:v>7.7724402223781501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ru-RU"/>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17630356851358417"/>
          <c:y val="0.21321835248963247"/>
          <c:w val="0.82369643148641591"/>
          <c:h val="0.77747674384917531"/>
        </c:manualLayout>
      </c:layout>
      <c:pie3DChart>
        <c:varyColors val="1"/>
        <c:ser>
          <c:idx val="0"/>
          <c:order val="0"/>
          <c:explosion val="25"/>
          <c:dLbls>
            <c:dLbl>
              <c:idx val="0"/>
              <c:layout>
                <c:manualLayout>
                  <c:x val="5.9336107876706172E-2"/>
                  <c:y val="-9.1496062992126592E-2"/>
                </c:manualLayout>
              </c:layout>
              <c:showLegendKey val="0"/>
              <c:showVal val="1"/>
              <c:showCatName val="1"/>
              <c:showSerName val="0"/>
              <c:showPercent val="0"/>
              <c:showBubbleSize val="0"/>
            </c:dLbl>
            <c:dLbl>
              <c:idx val="1"/>
              <c:layout>
                <c:manualLayout>
                  <c:x val="1.1389719800525311E-2"/>
                  <c:y val="0.19325010259108474"/>
                </c:manualLayout>
              </c:layout>
              <c:showLegendKey val="0"/>
              <c:showVal val="1"/>
              <c:showCatName val="1"/>
              <c:showSerName val="0"/>
              <c:showPercent val="0"/>
              <c:showBubbleSize val="0"/>
            </c:dLbl>
            <c:dLbl>
              <c:idx val="4"/>
              <c:layout>
                <c:manualLayout>
                  <c:x val="-0.16025152079538332"/>
                  <c:y val="-0.10800201946931889"/>
                </c:manualLayout>
              </c:layout>
              <c:showLegendKey val="0"/>
              <c:showVal val="1"/>
              <c:showCatName val="1"/>
              <c:showSerName val="0"/>
              <c:showPercent val="0"/>
              <c:showBubbleSize val="0"/>
            </c:dLbl>
            <c:dLbl>
              <c:idx val="5"/>
              <c:layout>
                <c:manualLayout>
                  <c:x val="-0.16433453148811558"/>
                  <c:y val="-0.16868847727586189"/>
                </c:manualLayout>
              </c:layout>
              <c:showLegendKey val="0"/>
              <c:showVal val="1"/>
              <c:showCatName val="1"/>
              <c:showSerName val="0"/>
              <c:showPercent val="0"/>
              <c:showBubbleSize val="0"/>
            </c:dLbl>
            <c:dLbl>
              <c:idx val="6"/>
              <c:layout>
                <c:manualLayout>
                  <c:x val="-0.16064541046801928"/>
                  <c:y val="-0.13824723344622619"/>
                </c:manualLayout>
              </c:layout>
              <c:showLegendKey val="0"/>
              <c:showVal val="1"/>
              <c:showCatName val="1"/>
              <c:showSerName val="0"/>
              <c:showPercent val="0"/>
              <c:showBubbleSize val="0"/>
            </c:dLbl>
            <c:dLbl>
              <c:idx val="7"/>
              <c:layout>
                <c:manualLayout>
                  <c:x val="0.11697245903494999"/>
                  <c:y val="-0.16370344450631133"/>
                </c:manualLayout>
              </c:layout>
              <c:showLegendKey val="0"/>
              <c:showVal val="1"/>
              <c:showCatName val="1"/>
              <c:showSerName val="0"/>
              <c:showPercent val="0"/>
              <c:showBubbleSize val="0"/>
            </c:dLbl>
            <c:dLbl>
              <c:idx val="8"/>
              <c:layout>
                <c:manualLayout>
                  <c:x val="-0.20209350428568731"/>
                  <c:y val="-0.14549054714677595"/>
                </c:manualLayout>
              </c:layout>
              <c:showLegendKey val="0"/>
              <c:showVal val="1"/>
              <c:showCatName val="1"/>
              <c:showSerName val="0"/>
              <c:showPercent val="0"/>
              <c:showBubbleSize val="0"/>
            </c:dLbl>
            <c:dLbl>
              <c:idx val="9"/>
              <c:layout>
                <c:manualLayout>
                  <c:x val="-9.3906167134469379E-2"/>
                  <c:y val="-0.11588429258125983"/>
                </c:manualLayout>
              </c:layout>
              <c:showLegendKey val="0"/>
              <c:showVal val="1"/>
              <c:showCatName val="1"/>
              <c:showSerName val="0"/>
              <c:showPercent val="0"/>
              <c:showBubbleSize val="0"/>
            </c:dLbl>
            <c:dLbl>
              <c:idx val="10"/>
              <c:layout>
                <c:manualLayout>
                  <c:x val="3.7100830515686946E-2"/>
                  <c:y val="-8.8641038477190723E-2"/>
                </c:manualLayout>
              </c:layout>
              <c:showLegendKey val="0"/>
              <c:showVal val="1"/>
              <c:showCatName val="1"/>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dLbls>
          <c:cat>
            <c:strRef>
              <c:f>Лист2!$A$99:$A$111</c:f>
              <c:strCache>
                <c:ptCount val="11"/>
                <c:pt idx="0">
                  <c:v>МП «Развитие образования Новохоперского муниципального района»</c:v>
                </c:pt>
                <c:pt idx="1">
                  <c:v>МП «Обеспечение жильем молодых семей и врачей, работающих в медицинских учреждениях Новохопёрского муниципального района»</c:v>
                </c:pt>
                <c:pt idx="2">
                  <c:v>МП«Культура Новохопёрского муниципального района»</c:v>
                </c:pt>
                <c:pt idx="3">
                  <c:v>МП«Развитие физической культуры и спорта  Новохоперского муниципального района »</c:v>
                </c:pt>
                <c:pt idx="4">
                  <c:v>Муниципальная  программа «Охрана окружающей среды, воспроизводство и использование природных ресурсов»</c:v>
                </c:pt>
                <c:pt idx="5">
                  <c:v>МП«Экономическое развитие»</c:v>
                </c:pt>
                <c:pt idx="6">
                  <c:v>МП«Энергосбережение и повышение энергетической эффективности, обеспечение качественными жилищно-коммунальными услугами населения Новохопёрского муниципального района»</c:v>
                </c:pt>
                <c:pt idx="7">
                  <c:v>МП«Управление муниципальным имуществом и земельными ресурсами»</c:v>
                </c:pt>
                <c:pt idx="8">
                  <c:v>МП«Управление муниципальными финансами  Новохопёрского муниципального района»</c:v>
                </c:pt>
                <c:pt idx="9">
                  <c:v>МП«Муниципальное управление и гражданское общество Новохоперского муниципального района»</c:v>
                </c:pt>
                <c:pt idx="10">
                  <c:v>МП «Комплексное развитие сельских территорий Новохопёрского муниципального района»</c:v>
                </c:pt>
              </c:strCache>
            </c:strRef>
          </c:cat>
          <c:val>
            <c:numRef>
              <c:f>Лист2!$C$99:$C$111</c:f>
              <c:numCache>
                <c:formatCode>0.0</c:formatCode>
                <c:ptCount val="11"/>
                <c:pt idx="0">
                  <c:v>69.707438194969242</c:v>
                </c:pt>
                <c:pt idx="1">
                  <c:v>0.39404080751376458</c:v>
                </c:pt>
                <c:pt idx="2">
                  <c:v>2.6341358091331104</c:v>
                </c:pt>
                <c:pt idx="3">
                  <c:v>0.20511713267839798</c:v>
                </c:pt>
                <c:pt idx="4">
                  <c:v>5.3978192810104728E-2</c:v>
                </c:pt>
                <c:pt idx="5">
                  <c:v>4.1563208463780645</c:v>
                </c:pt>
                <c:pt idx="6">
                  <c:v>7.3032494872071725</c:v>
                </c:pt>
                <c:pt idx="7">
                  <c:v>0.24829968692648177</c:v>
                </c:pt>
                <c:pt idx="8">
                  <c:v>7.6433121019108299</c:v>
                </c:pt>
                <c:pt idx="9">
                  <c:v>6.18050307675699</c:v>
                </c:pt>
                <c:pt idx="10">
                  <c:v>1.4736046637158589</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0"/>
      <c:depthPercent val="210"/>
      <c:rAngAx val="0"/>
      <c:perspective val="1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0412729658792652"/>
          <c:y val="2.8252405949256338E-2"/>
          <c:w val="0.87087270341207634"/>
          <c:h val="0.51903762029746259"/>
        </c:manualLayout>
      </c:layout>
      <c:bar3DChart>
        <c:barDir val="col"/>
        <c:grouping val="standard"/>
        <c:varyColors val="0"/>
        <c:ser>
          <c:idx val="0"/>
          <c:order val="0"/>
          <c:spPr>
            <a:solidFill>
              <a:srgbClr val="92D050"/>
            </a:solidFill>
          </c:spPr>
          <c:invertIfNegative val="0"/>
          <c:dPt>
            <c:idx val="1"/>
            <c:invertIfNegative val="0"/>
            <c:bubble3D val="0"/>
            <c:spPr>
              <a:solidFill>
                <a:srgbClr val="FFC000"/>
              </a:solidFill>
            </c:spPr>
          </c:dPt>
          <c:dPt>
            <c:idx val="2"/>
            <c:invertIfNegative val="0"/>
            <c:bubble3D val="0"/>
            <c:spPr>
              <a:solidFill>
                <a:srgbClr val="00B0F0"/>
              </a:solidFill>
            </c:spPr>
          </c:dPt>
          <c:dPt>
            <c:idx val="3"/>
            <c:invertIfNegative val="0"/>
            <c:bubble3D val="0"/>
            <c:spPr>
              <a:solidFill>
                <a:srgbClr val="0070C0"/>
              </a:solidFill>
            </c:spPr>
          </c:dPt>
          <c:dLbls>
            <c:dLbl>
              <c:idx val="0"/>
              <c:layout>
                <c:manualLayout>
                  <c:x val="5.4644808743169373E-3"/>
                  <c:y val="-4.4817927170868382E-2"/>
                </c:manualLayout>
              </c:layout>
              <c:showLegendKey val="0"/>
              <c:showVal val="1"/>
              <c:showCatName val="0"/>
              <c:showSerName val="0"/>
              <c:showPercent val="0"/>
              <c:showBubbleSize val="0"/>
            </c:dLbl>
            <c:dLbl>
              <c:idx val="1"/>
              <c:layout>
                <c:manualLayout>
                  <c:x val="-2.7322404371584686E-3"/>
                  <c:y val="-8.9635854341736737E-2"/>
                </c:manualLayout>
              </c:layout>
              <c:showLegendKey val="0"/>
              <c:showVal val="1"/>
              <c:showCatName val="0"/>
              <c:showSerName val="0"/>
              <c:showPercent val="0"/>
              <c:showBubbleSize val="0"/>
            </c:dLbl>
            <c:dLbl>
              <c:idx val="2"/>
              <c:layout>
                <c:manualLayout>
                  <c:x val="5.0090496031554223E-17"/>
                  <c:y val="-9.5238095238095247E-2"/>
                </c:manualLayout>
              </c:layout>
              <c:showLegendKey val="0"/>
              <c:showVal val="1"/>
              <c:showCatName val="0"/>
              <c:showSerName val="0"/>
              <c:showPercent val="0"/>
              <c:showBubbleSize val="0"/>
            </c:dLbl>
            <c:dLbl>
              <c:idx val="3"/>
              <c:layout>
                <c:manualLayout>
                  <c:x val="8.1967213114753842E-3"/>
                  <c:y val="-9.523809523809526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Лист2!$A$142:$A$145</c:f>
              <c:strCache>
                <c:ptCount val="4"/>
                <c:pt idx="0">
                  <c:v>Образование</c:v>
                </c:pt>
                <c:pt idx="1">
                  <c:v>Культура </c:v>
                </c:pt>
                <c:pt idx="2">
                  <c:v>Социальная политика</c:v>
                </c:pt>
                <c:pt idx="3">
                  <c:v>Физическая культура и спорт</c:v>
                </c:pt>
              </c:strCache>
            </c:strRef>
          </c:cat>
          <c:val>
            <c:numRef>
              <c:f>Лист2!$B$142:$B$145</c:f>
              <c:numCache>
                <c:formatCode>General</c:formatCode>
                <c:ptCount val="4"/>
                <c:pt idx="0">
                  <c:v>1292.9000000000001</c:v>
                </c:pt>
                <c:pt idx="1">
                  <c:v>22.9</c:v>
                </c:pt>
                <c:pt idx="2">
                  <c:v>48.4</c:v>
                </c:pt>
                <c:pt idx="3">
                  <c:v>3.8</c:v>
                </c:pt>
              </c:numCache>
            </c:numRef>
          </c:val>
        </c:ser>
        <c:dLbls>
          <c:showLegendKey val="0"/>
          <c:showVal val="0"/>
          <c:showCatName val="0"/>
          <c:showSerName val="0"/>
          <c:showPercent val="0"/>
          <c:showBubbleSize val="0"/>
        </c:dLbls>
        <c:gapWidth val="150"/>
        <c:shape val="cylinder"/>
        <c:axId val="143502336"/>
        <c:axId val="143504128"/>
        <c:axId val="126539072"/>
      </c:bar3DChart>
      <c:catAx>
        <c:axId val="143502336"/>
        <c:scaling>
          <c:orientation val="maxMin"/>
        </c:scaling>
        <c:delete val="0"/>
        <c:axPos val="b"/>
        <c:numFmt formatCode="#,##0.00" sourceLinked="0"/>
        <c:majorTickMark val="none"/>
        <c:minorTickMark val="none"/>
        <c:tickLblPos val="nextTo"/>
        <c:txPr>
          <a:bodyPr/>
          <a:lstStyle/>
          <a:p>
            <a:pPr>
              <a:defRPr>
                <a:solidFill>
                  <a:schemeClr val="bg2">
                    <a:lumMod val="50000"/>
                  </a:schemeClr>
                </a:solidFill>
              </a:defRPr>
            </a:pPr>
            <a:endParaRPr lang="ru-RU"/>
          </a:p>
        </c:txPr>
        <c:crossAx val="143504128"/>
        <c:crosses val="autoZero"/>
        <c:auto val="1"/>
        <c:lblAlgn val="ctr"/>
        <c:lblOffset val="100"/>
        <c:noMultiLvlLbl val="0"/>
      </c:catAx>
      <c:valAx>
        <c:axId val="143504128"/>
        <c:scaling>
          <c:orientation val="minMax"/>
        </c:scaling>
        <c:delete val="1"/>
        <c:axPos val="r"/>
        <c:numFmt formatCode="General" sourceLinked="1"/>
        <c:majorTickMark val="out"/>
        <c:minorTickMark val="none"/>
        <c:tickLblPos val="none"/>
        <c:crossAx val="143502336"/>
        <c:crosses val="autoZero"/>
        <c:crossBetween val="between"/>
      </c:valAx>
      <c:serAx>
        <c:axId val="126539072"/>
        <c:scaling>
          <c:orientation val="minMax"/>
        </c:scaling>
        <c:delete val="1"/>
        <c:axPos val="b"/>
        <c:majorTickMark val="out"/>
        <c:minorTickMark val="none"/>
        <c:tickLblPos val="none"/>
        <c:crossAx val="143504128"/>
        <c:crosses val="autoZero"/>
      </c:serAx>
    </c:plotArea>
    <c:plotVisOnly val="1"/>
    <c:dispBlanksAs val="gap"/>
    <c:showDLblsOverMax val="0"/>
  </c:chart>
  <c:spPr>
    <a:scene3d>
      <a:camera prst="orthographicFront"/>
      <a:lightRig rig="threePt" dir="t"/>
    </a:scene3d>
    <a:sp3d prstMaterial="dkEdge"/>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Лист2!$B$270</c:f>
              <c:strCache>
                <c:ptCount val="1"/>
                <c:pt idx="0">
                  <c:v> Уточненный план</c:v>
                </c:pt>
              </c:strCache>
            </c:strRef>
          </c:tx>
          <c:spPr>
            <a:solidFill>
              <a:schemeClr val="bg2">
                <a:lumMod val="90000"/>
              </a:schemeClr>
            </a:solidFill>
            <a:scene3d>
              <a:camera prst="orthographicFront"/>
              <a:lightRig rig="threePt" dir="t"/>
            </a:scene3d>
            <a:sp3d>
              <a:bevelT/>
            </a:sp3d>
          </c:spPr>
          <c:invertIfNegative val="0"/>
          <c:dLbls>
            <c:showLegendKey val="0"/>
            <c:showVal val="1"/>
            <c:showCatName val="0"/>
            <c:showSerName val="0"/>
            <c:showPercent val="0"/>
            <c:showBubbleSize val="0"/>
            <c:showLeaderLines val="0"/>
          </c:dLbls>
          <c:cat>
            <c:strRef>
              <c:f>Лист2!$A$271:$A$285</c:f>
              <c:strCache>
                <c:ptCount val="2"/>
                <c:pt idx="0">
                  <c:v>ДОТАЦИИ</c:v>
                </c:pt>
                <c:pt idx="1">
                  <c:v>ИНЫЕ МЕЖБЮДЖЕТНЫЕ ТРАНСФЕРТЫ</c:v>
                </c:pt>
              </c:strCache>
            </c:strRef>
          </c:cat>
          <c:val>
            <c:numRef>
              <c:f>Лист2!$B$271:$B$285</c:f>
              <c:numCache>
                <c:formatCode>#,##0.00</c:formatCode>
                <c:ptCount val="2"/>
                <c:pt idx="0">
                  <c:v>14.2</c:v>
                </c:pt>
                <c:pt idx="1">
                  <c:v>129.80000000000001</c:v>
                </c:pt>
              </c:numCache>
            </c:numRef>
          </c:val>
        </c:ser>
        <c:ser>
          <c:idx val="1"/>
          <c:order val="1"/>
          <c:tx>
            <c:strRef>
              <c:f>Лист2!$C$270</c:f>
              <c:strCache>
                <c:ptCount val="1"/>
                <c:pt idx="0">
                  <c:v>Фактическое исполнение</c:v>
                </c:pt>
              </c:strCache>
            </c:strRef>
          </c:tx>
          <c:spPr>
            <a:solidFill>
              <a:srgbClr val="0000FF"/>
            </a:solidFill>
            <a:scene3d>
              <a:camera prst="orthographicFront"/>
              <a:lightRig rig="threePt" dir="t"/>
            </a:scene3d>
            <a:sp3d>
              <a:bevelT/>
            </a:sp3d>
          </c:spPr>
          <c:invertIfNegative val="0"/>
          <c:dLbls>
            <c:dLbl>
              <c:idx val="0"/>
              <c:layout>
                <c:manualLayout>
                  <c:x val="3.333333333333334E-2"/>
                  <c:y val="-4.629629629629550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Лист2!$A$271:$A$285</c:f>
              <c:strCache>
                <c:ptCount val="2"/>
                <c:pt idx="0">
                  <c:v>ДОТАЦИИ</c:v>
                </c:pt>
                <c:pt idx="1">
                  <c:v>ИНЫЕ МЕЖБЮДЖЕТНЫЕ ТРАНСФЕРТЫ</c:v>
                </c:pt>
              </c:strCache>
            </c:strRef>
          </c:cat>
          <c:val>
            <c:numRef>
              <c:f>Лист2!$C$271:$C$285</c:f>
              <c:numCache>
                <c:formatCode>#,##0.00</c:formatCode>
                <c:ptCount val="2"/>
                <c:pt idx="0">
                  <c:v>14.2</c:v>
                </c:pt>
                <c:pt idx="1">
                  <c:v>129.80000000000001</c:v>
                </c:pt>
              </c:numCache>
            </c:numRef>
          </c:val>
        </c:ser>
        <c:dLbls>
          <c:showLegendKey val="0"/>
          <c:showVal val="0"/>
          <c:showCatName val="0"/>
          <c:showSerName val="0"/>
          <c:showPercent val="0"/>
          <c:showBubbleSize val="0"/>
        </c:dLbls>
        <c:gapWidth val="150"/>
        <c:axId val="127035264"/>
        <c:axId val="127036800"/>
      </c:barChart>
      <c:catAx>
        <c:axId val="127035264"/>
        <c:scaling>
          <c:orientation val="minMax"/>
        </c:scaling>
        <c:delete val="0"/>
        <c:axPos val="b"/>
        <c:majorTickMark val="out"/>
        <c:minorTickMark val="none"/>
        <c:tickLblPos val="nextTo"/>
        <c:crossAx val="127036800"/>
        <c:crosses val="autoZero"/>
        <c:auto val="1"/>
        <c:lblAlgn val="ctr"/>
        <c:lblOffset val="100"/>
        <c:noMultiLvlLbl val="0"/>
      </c:catAx>
      <c:valAx>
        <c:axId val="127036800"/>
        <c:scaling>
          <c:orientation val="minMax"/>
        </c:scaling>
        <c:delete val="0"/>
        <c:axPos val="l"/>
        <c:majorGridlines/>
        <c:numFmt formatCode="#,##0.00" sourceLinked="1"/>
        <c:majorTickMark val="out"/>
        <c:minorTickMark val="none"/>
        <c:tickLblPos val="nextTo"/>
        <c:crossAx val="127035264"/>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ata2.xml.rels><?xml version="1.0" encoding="UTF-8" standalone="yes"?>
<Relationships xmlns="http://schemas.openxmlformats.org/package/2006/relationships"><Relationship Id="rId1" Type="http://schemas.openxmlformats.org/officeDocument/2006/relationships/image" Target="../media/image5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4.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1162B-046F-46CD-BEAC-187C9B1853E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62B3257D-572D-4A79-AE24-C444F5E5B4B7}">
      <dgm:prSet phldrT="[Текст]"/>
      <dgm:spPr>
        <a:blipFill rotWithShape="0">
          <a:blip xmlns:r="http://schemas.openxmlformats.org/officeDocument/2006/relationships" r:embed="rId1"/>
          <a:stretch>
            <a:fillRect/>
          </a:stretch>
        </a:blipFill>
      </dgm:spPr>
      <dgm:t>
        <a:bodyPr/>
        <a:lstStyle/>
        <a:p>
          <a:endParaRPr lang="ru-RU" dirty="0"/>
        </a:p>
      </dgm:t>
    </dgm:pt>
    <dgm:pt modelId="{9AF7A12B-D2BA-4312-B69A-D7BE4FA584C5}" type="parTrans" cxnId="{60EB8297-6AD8-44D0-BE61-A19FF801F57D}">
      <dgm:prSet/>
      <dgm:spPr/>
      <dgm:t>
        <a:bodyPr/>
        <a:lstStyle/>
        <a:p>
          <a:endParaRPr lang="ru-RU"/>
        </a:p>
      </dgm:t>
    </dgm:pt>
    <dgm:pt modelId="{3C135FDB-D87F-4241-8D19-6BAAE9A1A52F}" type="sibTrans" cxnId="{60EB8297-6AD8-44D0-BE61-A19FF801F57D}">
      <dgm:prSet/>
      <dgm:spPr/>
      <dgm:t>
        <a:bodyPr/>
        <a:lstStyle/>
        <a:p>
          <a:endParaRPr lang="ru-RU"/>
        </a:p>
      </dgm:t>
    </dgm:pt>
    <dgm:pt modelId="{0AC20D0F-3EBA-4801-9358-42243A14C1B1}">
      <dgm:prSet phldrT="[Текст]"/>
      <dgm:spPr>
        <a:blipFill rotWithShape="0">
          <a:blip xmlns:r="http://schemas.openxmlformats.org/officeDocument/2006/relationships" r:embed="rId2"/>
          <a:stretch>
            <a:fillRect/>
          </a:stretch>
        </a:blipFill>
      </dgm:spPr>
      <dgm:t>
        <a:bodyPr/>
        <a:lstStyle/>
        <a:p>
          <a:endParaRPr lang="ru-RU" dirty="0" smtClean="0"/>
        </a:p>
        <a:p>
          <a:endParaRPr lang="ru-RU" dirty="0"/>
        </a:p>
      </dgm:t>
    </dgm:pt>
    <dgm:pt modelId="{E9C2F509-FB3A-4E84-B501-7558032E286C}" type="parTrans" cxnId="{EC2777B3-83C7-4721-833B-54115AF0037D}">
      <dgm:prSet/>
      <dgm:spPr/>
      <dgm:t>
        <a:bodyPr/>
        <a:lstStyle/>
        <a:p>
          <a:endParaRPr lang="ru-RU"/>
        </a:p>
      </dgm:t>
    </dgm:pt>
    <dgm:pt modelId="{34ABB95D-2661-4960-8178-1B5A27D62F97}" type="sibTrans" cxnId="{EC2777B3-83C7-4721-833B-54115AF0037D}">
      <dgm:prSet/>
      <dgm:spPr/>
      <dgm:t>
        <a:bodyPr/>
        <a:lstStyle/>
        <a:p>
          <a:endParaRPr lang="ru-RU"/>
        </a:p>
      </dgm:t>
    </dgm:pt>
    <dgm:pt modelId="{18DA3CF9-35E6-42E1-92EE-CE114BF28245}">
      <dgm:prSet phldrT="[Текст]"/>
      <dgm:spPr>
        <a:blipFill rotWithShape="0">
          <a:blip xmlns:r="http://schemas.openxmlformats.org/officeDocument/2006/relationships" r:embed="rId3"/>
          <a:stretch>
            <a:fillRect/>
          </a:stretch>
        </a:blipFill>
      </dgm:spPr>
      <dgm:t>
        <a:bodyPr/>
        <a:lstStyle/>
        <a:p>
          <a:endParaRPr lang="ru-RU" dirty="0" smtClean="0"/>
        </a:p>
        <a:p>
          <a:endParaRPr lang="ru-RU" dirty="0"/>
        </a:p>
      </dgm:t>
    </dgm:pt>
    <dgm:pt modelId="{B92D378F-76A2-4C28-AA36-0A52B1287B3D}" type="parTrans" cxnId="{8A206FCB-95EC-4DBA-AB92-3E059CC9475E}">
      <dgm:prSet/>
      <dgm:spPr/>
      <dgm:t>
        <a:bodyPr/>
        <a:lstStyle/>
        <a:p>
          <a:endParaRPr lang="ru-RU"/>
        </a:p>
      </dgm:t>
    </dgm:pt>
    <dgm:pt modelId="{E6932402-01A2-405C-9BE5-7B00E55948BB}" type="sibTrans" cxnId="{8A206FCB-95EC-4DBA-AB92-3E059CC9475E}">
      <dgm:prSet/>
      <dgm:spPr/>
      <dgm:t>
        <a:bodyPr/>
        <a:lstStyle/>
        <a:p>
          <a:endParaRPr lang="ru-RU"/>
        </a:p>
      </dgm:t>
    </dgm:pt>
    <dgm:pt modelId="{B34A930F-C72C-4C21-8E15-FCBBB50B328F}">
      <dgm:prSet phldrT="[Текст]"/>
      <dgm:spPr>
        <a:blipFill rotWithShape="0">
          <a:blip xmlns:r="http://schemas.openxmlformats.org/officeDocument/2006/relationships" r:embed="rId4"/>
          <a:stretch>
            <a:fillRect/>
          </a:stretch>
        </a:blipFill>
      </dgm:spPr>
      <dgm:t>
        <a:bodyPr/>
        <a:lstStyle/>
        <a:p>
          <a:endParaRPr lang="ru-RU" dirty="0" smtClean="0"/>
        </a:p>
        <a:p>
          <a:endParaRPr lang="ru-RU" dirty="0"/>
        </a:p>
      </dgm:t>
    </dgm:pt>
    <dgm:pt modelId="{E4A5A07A-2AA1-437E-AF8A-26D5AEE3E71F}" type="parTrans" cxnId="{97ABB10E-3D0E-45E3-BA72-4B6DA48914F8}">
      <dgm:prSet/>
      <dgm:spPr/>
      <dgm:t>
        <a:bodyPr/>
        <a:lstStyle/>
        <a:p>
          <a:endParaRPr lang="ru-RU"/>
        </a:p>
      </dgm:t>
    </dgm:pt>
    <dgm:pt modelId="{F96BC762-865E-46A5-856A-3DA863805CBF}" type="sibTrans" cxnId="{97ABB10E-3D0E-45E3-BA72-4B6DA48914F8}">
      <dgm:prSet/>
      <dgm:spPr/>
      <dgm:t>
        <a:bodyPr/>
        <a:lstStyle/>
        <a:p>
          <a:endParaRPr lang="ru-RU"/>
        </a:p>
      </dgm:t>
    </dgm:pt>
    <dgm:pt modelId="{0D00DDF8-38DA-4DBA-931A-BF7438231407}" type="pres">
      <dgm:prSet presAssocID="{8321162B-046F-46CD-BEAC-187C9B1853E7}" presName="matrix" presStyleCnt="0">
        <dgm:presLayoutVars>
          <dgm:chMax val="1"/>
          <dgm:dir/>
          <dgm:resizeHandles val="exact"/>
        </dgm:presLayoutVars>
      </dgm:prSet>
      <dgm:spPr/>
      <dgm:t>
        <a:bodyPr/>
        <a:lstStyle/>
        <a:p>
          <a:endParaRPr lang="ru-RU"/>
        </a:p>
      </dgm:t>
    </dgm:pt>
    <dgm:pt modelId="{91366594-3618-42C8-B11B-36C48BC19380}" type="pres">
      <dgm:prSet presAssocID="{8321162B-046F-46CD-BEAC-187C9B1853E7}" presName="diamond" presStyleLbl="bgShp" presStyleIdx="0" presStyleCnt="1"/>
      <dgm:spPr/>
    </dgm:pt>
    <dgm:pt modelId="{2715A770-A574-44FB-87B1-21C9C66AFFF9}" type="pres">
      <dgm:prSet presAssocID="{8321162B-046F-46CD-BEAC-187C9B1853E7}" presName="quad1" presStyleLbl="node1" presStyleIdx="0" presStyleCnt="4">
        <dgm:presLayoutVars>
          <dgm:chMax val="0"/>
          <dgm:chPref val="0"/>
          <dgm:bulletEnabled val="1"/>
        </dgm:presLayoutVars>
      </dgm:prSet>
      <dgm:spPr/>
      <dgm:t>
        <a:bodyPr/>
        <a:lstStyle/>
        <a:p>
          <a:endParaRPr lang="ru-RU"/>
        </a:p>
      </dgm:t>
    </dgm:pt>
    <dgm:pt modelId="{FFA5A2E2-373B-4126-AA4A-F7D8F361282B}" type="pres">
      <dgm:prSet presAssocID="{8321162B-046F-46CD-BEAC-187C9B1853E7}" presName="quad2" presStyleLbl="node1" presStyleIdx="1" presStyleCnt="4">
        <dgm:presLayoutVars>
          <dgm:chMax val="0"/>
          <dgm:chPref val="0"/>
          <dgm:bulletEnabled val="1"/>
        </dgm:presLayoutVars>
      </dgm:prSet>
      <dgm:spPr/>
      <dgm:t>
        <a:bodyPr/>
        <a:lstStyle/>
        <a:p>
          <a:endParaRPr lang="ru-RU"/>
        </a:p>
      </dgm:t>
    </dgm:pt>
    <dgm:pt modelId="{D0359CD0-EBAA-4DE6-82EF-86862BDFC673}" type="pres">
      <dgm:prSet presAssocID="{8321162B-046F-46CD-BEAC-187C9B1853E7}" presName="quad3" presStyleLbl="node1" presStyleIdx="2" presStyleCnt="4">
        <dgm:presLayoutVars>
          <dgm:chMax val="0"/>
          <dgm:chPref val="0"/>
          <dgm:bulletEnabled val="1"/>
        </dgm:presLayoutVars>
      </dgm:prSet>
      <dgm:spPr/>
      <dgm:t>
        <a:bodyPr/>
        <a:lstStyle/>
        <a:p>
          <a:endParaRPr lang="ru-RU"/>
        </a:p>
      </dgm:t>
    </dgm:pt>
    <dgm:pt modelId="{426A5212-4661-48F1-823C-992831B1B4A3}" type="pres">
      <dgm:prSet presAssocID="{8321162B-046F-46CD-BEAC-187C9B1853E7}" presName="quad4" presStyleLbl="node1" presStyleIdx="3" presStyleCnt="4">
        <dgm:presLayoutVars>
          <dgm:chMax val="0"/>
          <dgm:chPref val="0"/>
          <dgm:bulletEnabled val="1"/>
        </dgm:presLayoutVars>
      </dgm:prSet>
      <dgm:spPr/>
      <dgm:t>
        <a:bodyPr/>
        <a:lstStyle/>
        <a:p>
          <a:endParaRPr lang="ru-RU"/>
        </a:p>
      </dgm:t>
    </dgm:pt>
  </dgm:ptLst>
  <dgm:cxnLst>
    <dgm:cxn modelId="{EC2777B3-83C7-4721-833B-54115AF0037D}" srcId="{8321162B-046F-46CD-BEAC-187C9B1853E7}" destId="{0AC20D0F-3EBA-4801-9358-42243A14C1B1}" srcOrd="1" destOrd="0" parTransId="{E9C2F509-FB3A-4E84-B501-7558032E286C}" sibTransId="{34ABB95D-2661-4960-8178-1B5A27D62F97}"/>
    <dgm:cxn modelId="{97ABB10E-3D0E-45E3-BA72-4B6DA48914F8}" srcId="{8321162B-046F-46CD-BEAC-187C9B1853E7}" destId="{B34A930F-C72C-4C21-8E15-FCBBB50B328F}" srcOrd="3" destOrd="0" parTransId="{E4A5A07A-2AA1-437E-AF8A-26D5AEE3E71F}" sibTransId="{F96BC762-865E-46A5-856A-3DA863805CBF}"/>
    <dgm:cxn modelId="{20E49F28-573B-4226-818E-2AE97C57AF15}" type="presOf" srcId="{0AC20D0F-3EBA-4801-9358-42243A14C1B1}" destId="{FFA5A2E2-373B-4126-AA4A-F7D8F361282B}" srcOrd="0" destOrd="0" presId="urn:microsoft.com/office/officeart/2005/8/layout/matrix3"/>
    <dgm:cxn modelId="{60EB8297-6AD8-44D0-BE61-A19FF801F57D}" srcId="{8321162B-046F-46CD-BEAC-187C9B1853E7}" destId="{62B3257D-572D-4A79-AE24-C444F5E5B4B7}" srcOrd="0" destOrd="0" parTransId="{9AF7A12B-D2BA-4312-B69A-D7BE4FA584C5}" sibTransId="{3C135FDB-D87F-4241-8D19-6BAAE9A1A52F}"/>
    <dgm:cxn modelId="{8A206FCB-95EC-4DBA-AB92-3E059CC9475E}" srcId="{8321162B-046F-46CD-BEAC-187C9B1853E7}" destId="{18DA3CF9-35E6-42E1-92EE-CE114BF28245}" srcOrd="2" destOrd="0" parTransId="{B92D378F-76A2-4C28-AA36-0A52B1287B3D}" sibTransId="{E6932402-01A2-405C-9BE5-7B00E55948BB}"/>
    <dgm:cxn modelId="{5D44092A-5A96-4ADC-9C72-C836A2DB9F1C}" type="presOf" srcId="{62B3257D-572D-4A79-AE24-C444F5E5B4B7}" destId="{2715A770-A574-44FB-87B1-21C9C66AFFF9}" srcOrd="0" destOrd="0" presId="urn:microsoft.com/office/officeart/2005/8/layout/matrix3"/>
    <dgm:cxn modelId="{BF5FC4AA-05EA-4C11-B9A8-C8A9846CB567}" type="presOf" srcId="{8321162B-046F-46CD-BEAC-187C9B1853E7}" destId="{0D00DDF8-38DA-4DBA-931A-BF7438231407}" srcOrd="0" destOrd="0" presId="urn:microsoft.com/office/officeart/2005/8/layout/matrix3"/>
    <dgm:cxn modelId="{11422738-7E72-4602-AF4E-A9523B355D26}" type="presOf" srcId="{B34A930F-C72C-4C21-8E15-FCBBB50B328F}" destId="{426A5212-4661-48F1-823C-992831B1B4A3}" srcOrd="0" destOrd="0" presId="urn:microsoft.com/office/officeart/2005/8/layout/matrix3"/>
    <dgm:cxn modelId="{E699BB12-0679-4008-8C3F-EE4D256D4BE6}" type="presOf" srcId="{18DA3CF9-35E6-42E1-92EE-CE114BF28245}" destId="{D0359CD0-EBAA-4DE6-82EF-86862BDFC673}" srcOrd="0" destOrd="0" presId="urn:microsoft.com/office/officeart/2005/8/layout/matrix3"/>
    <dgm:cxn modelId="{2B6647E1-3A5D-4075-BDD0-BF29119CC20E}" type="presParOf" srcId="{0D00DDF8-38DA-4DBA-931A-BF7438231407}" destId="{91366594-3618-42C8-B11B-36C48BC19380}" srcOrd="0" destOrd="0" presId="urn:microsoft.com/office/officeart/2005/8/layout/matrix3"/>
    <dgm:cxn modelId="{B9142FEB-7749-41AA-90F3-07ED513DD78D}" type="presParOf" srcId="{0D00DDF8-38DA-4DBA-931A-BF7438231407}" destId="{2715A770-A574-44FB-87B1-21C9C66AFFF9}" srcOrd="1" destOrd="0" presId="urn:microsoft.com/office/officeart/2005/8/layout/matrix3"/>
    <dgm:cxn modelId="{EC9F9F08-5696-4356-86CC-AC16F3A3C8A8}" type="presParOf" srcId="{0D00DDF8-38DA-4DBA-931A-BF7438231407}" destId="{FFA5A2E2-373B-4126-AA4A-F7D8F361282B}" srcOrd="2" destOrd="0" presId="urn:microsoft.com/office/officeart/2005/8/layout/matrix3"/>
    <dgm:cxn modelId="{0E36D57F-8993-4FA8-A8EF-C3843DA6E906}" type="presParOf" srcId="{0D00DDF8-38DA-4DBA-931A-BF7438231407}" destId="{D0359CD0-EBAA-4DE6-82EF-86862BDFC673}" srcOrd="3" destOrd="0" presId="urn:microsoft.com/office/officeart/2005/8/layout/matrix3"/>
    <dgm:cxn modelId="{829C01CA-00D1-4097-B260-2B2122360963}" type="presParOf" srcId="{0D00DDF8-38DA-4DBA-931A-BF7438231407}" destId="{426A5212-4661-48F1-823C-992831B1B4A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89A99-3795-4F41-AEB8-CD529FD4FB0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681FE3BF-783B-46E7-8887-33A499C7EBDF}">
      <dgm:prSet phldrT="[Текст]" custT="1">
        <dgm:style>
          <a:lnRef idx="2">
            <a:schemeClr val="accent6"/>
          </a:lnRef>
          <a:fillRef idx="1">
            <a:schemeClr val="lt1"/>
          </a:fillRef>
          <a:effectRef idx="0">
            <a:schemeClr val="accent6"/>
          </a:effectRef>
          <a:fontRef idx="minor">
            <a:schemeClr val="dk1"/>
          </a:fontRef>
        </dgm:style>
      </dgm:prSet>
      <dgm:spPr/>
      <dgm:t>
        <a:bodyPr/>
        <a:lstStyle/>
        <a:p>
          <a:pPr marL="0" indent="0" algn="ctr"/>
          <a:r>
            <a:rPr lang="ru-RU" sz="2400" dirty="0" smtClean="0">
              <a:solidFill>
                <a:schemeClr val="tx2"/>
              </a:solidFill>
              <a:latin typeface="Times New Roman" pitchFamily="18" charset="0"/>
              <a:cs typeface="Times New Roman" pitchFamily="18" charset="0"/>
            </a:rPr>
            <a:t>Открытый информационный ресурс </a:t>
          </a:r>
          <a:r>
            <a:rPr lang="ru-RU" sz="4800" dirty="0" smtClean="0">
              <a:solidFill>
                <a:schemeClr val="tx2"/>
              </a:solidFill>
              <a:latin typeface="Times New Roman" pitchFamily="18" charset="0"/>
              <a:cs typeface="Times New Roman" pitchFamily="18" charset="0"/>
            </a:rPr>
            <a:t>http</a:t>
          </a:r>
          <a:r>
            <a:rPr lang="ru-RU" sz="4800" dirty="0">
              <a:solidFill>
                <a:schemeClr val="tx2"/>
              </a:solidFill>
              <a:latin typeface="Times New Roman" pitchFamily="18" charset="0"/>
              <a:cs typeface="Times New Roman" pitchFamily="18" charset="0"/>
            </a:rPr>
            <a:t>://</a:t>
          </a:r>
          <a:r>
            <a:rPr lang="ru-RU" sz="4800" dirty="0" smtClean="0">
              <a:solidFill>
                <a:schemeClr val="tx2"/>
              </a:solidFill>
              <a:latin typeface="Times New Roman" pitchFamily="18" charset="0"/>
              <a:cs typeface="Times New Roman" pitchFamily="18" charset="0"/>
            </a:rPr>
            <a:t>www.nhoper.ru</a:t>
          </a:r>
          <a:endParaRPr lang="ru-RU" sz="4800" dirty="0">
            <a:solidFill>
              <a:schemeClr val="tx2"/>
            </a:solidFill>
            <a:latin typeface="Times New Roman" pitchFamily="18" charset="0"/>
            <a:cs typeface="Times New Roman" pitchFamily="18" charset="0"/>
          </a:endParaRPr>
        </a:p>
      </dgm:t>
    </dgm:pt>
    <dgm:pt modelId="{ADB3F2C6-3B03-433B-9419-C00AECB9BEE8}" type="parTrans" cxnId="{95B00EF4-1814-4A92-9120-69E26A170895}">
      <dgm:prSet/>
      <dgm:spPr/>
      <dgm:t>
        <a:bodyPr/>
        <a:lstStyle/>
        <a:p>
          <a:endParaRPr lang="ru-RU"/>
        </a:p>
      </dgm:t>
    </dgm:pt>
    <dgm:pt modelId="{85F95AA8-B8D8-4293-9BA9-8D8DA97757D7}" type="sibTrans" cxnId="{95B00EF4-1814-4A92-9120-69E26A170895}">
      <dgm:prSet/>
      <dgm:spPr/>
      <dgm:t>
        <a:bodyPr/>
        <a:lstStyle/>
        <a:p>
          <a:endParaRPr lang="ru-RU"/>
        </a:p>
      </dgm:t>
    </dgm:pt>
    <dgm:pt modelId="{1C831BDF-E8D5-4065-9082-F4B1C4DE3B60}" type="pres">
      <dgm:prSet presAssocID="{FF489A99-3795-4F41-AEB8-CD529FD4FB08}" presName="linear" presStyleCnt="0">
        <dgm:presLayoutVars>
          <dgm:dir/>
          <dgm:resizeHandles val="exact"/>
        </dgm:presLayoutVars>
      </dgm:prSet>
      <dgm:spPr/>
      <dgm:t>
        <a:bodyPr/>
        <a:lstStyle/>
        <a:p>
          <a:endParaRPr lang="ru-RU"/>
        </a:p>
      </dgm:t>
    </dgm:pt>
    <dgm:pt modelId="{B265F252-BEA6-46CC-9C04-DB7B176A2DB6}" type="pres">
      <dgm:prSet presAssocID="{681FE3BF-783B-46E7-8887-33A499C7EBDF}" presName="comp" presStyleCnt="0"/>
      <dgm:spPr/>
    </dgm:pt>
    <dgm:pt modelId="{913C778F-07E8-47D2-9526-23515892DD05}" type="pres">
      <dgm:prSet presAssocID="{681FE3BF-783B-46E7-8887-33A499C7EBDF}" presName="box" presStyleLbl="node1" presStyleIdx="0" presStyleCnt="1" custLinFactNeighborX="375"/>
      <dgm:spPr/>
      <dgm:t>
        <a:bodyPr/>
        <a:lstStyle/>
        <a:p>
          <a:endParaRPr lang="ru-RU"/>
        </a:p>
      </dgm:t>
    </dgm:pt>
    <dgm:pt modelId="{5FA22E0F-C9B3-45DC-85D0-E3C24511C698}" type="pres">
      <dgm:prSet presAssocID="{681FE3BF-783B-46E7-8887-33A499C7EBDF}" presName="img" presStyleLbl="fgImgPlace1" presStyleIdx="0" presStyleCnt="1" custScaleX="41752" custScaleY="43129" custLinFactNeighborX="-36212" custLinFactNeighborY="-33336"/>
      <dgm:spPr>
        <a:blipFill rotWithShape="0">
          <a:blip xmlns:r="http://schemas.openxmlformats.org/officeDocument/2006/relationships" r:embed="rId1"/>
          <a:stretch>
            <a:fillRect/>
          </a:stretch>
        </a:blipFill>
      </dgm:spPr>
    </dgm:pt>
    <dgm:pt modelId="{BAA31E60-AF97-413E-B5B9-3D69EAD0F21A}" type="pres">
      <dgm:prSet presAssocID="{681FE3BF-783B-46E7-8887-33A499C7EBDF}" presName="text" presStyleLbl="node1" presStyleIdx="0" presStyleCnt="1">
        <dgm:presLayoutVars>
          <dgm:bulletEnabled val="1"/>
        </dgm:presLayoutVars>
      </dgm:prSet>
      <dgm:spPr/>
      <dgm:t>
        <a:bodyPr/>
        <a:lstStyle/>
        <a:p>
          <a:endParaRPr lang="ru-RU"/>
        </a:p>
      </dgm:t>
    </dgm:pt>
  </dgm:ptLst>
  <dgm:cxnLst>
    <dgm:cxn modelId="{540A484F-40D0-4919-8FAB-2B8EA90F460D}" type="presOf" srcId="{681FE3BF-783B-46E7-8887-33A499C7EBDF}" destId="{913C778F-07E8-47D2-9526-23515892DD05}" srcOrd="0" destOrd="0" presId="urn:microsoft.com/office/officeart/2005/8/layout/vList4#1"/>
    <dgm:cxn modelId="{95B00EF4-1814-4A92-9120-69E26A170895}" srcId="{FF489A99-3795-4F41-AEB8-CD529FD4FB08}" destId="{681FE3BF-783B-46E7-8887-33A499C7EBDF}" srcOrd="0" destOrd="0" parTransId="{ADB3F2C6-3B03-433B-9419-C00AECB9BEE8}" sibTransId="{85F95AA8-B8D8-4293-9BA9-8D8DA97757D7}"/>
    <dgm:cxn modelId="{758019AA-7420-43BC-87A7-A49BC24118BE}" type="presOf" srcId="{681FE3BF-783B-46E7-8887-33A499C7EBDF}" destId="{BAA31E60-AF97-413E-B5B9-3D69EAD0F21A}" srcOrd="1" destOrd="0" presId="urn:microsoft.com/office/officeart/2005/8/layout/vList4#1"/>
    <dgm:cxn modelId="{82A25971-961C-4BA2-82B9-A83ADBE4BB24}" type="presOf" srcId="{FF489A99-3795-4F41-AEB8-CD529FD4FB08}" destId="{1C831BDF-E8D5-4065-9082-F4B1C4DE3B60}" srcOrd="0" destOrd="0" presId="urn:microsoft.com/office/officeart/2005/8/layout/vList4#1"/>
    <dgm:cxn modelId="{3060DF6B-4890-42EE-9F84-9BADDC10D4CE}" type="presParOf" srcId="{1C831BDF-E8D5-4065-9082-F4B1C4DE3B60}" destId="{B265F252-BEA6-46CC-9C04-DB7B176A2DB6}" srcOrd="0" destOrd="0" presId="urn:microsoft.com/office/officeart/2005/8/layout/vList4#1"/>
    <dgm:cxn modelId="{B2A29C87-A95C-46FB-B55B-62F6CE6F0A4F}" type="presParOf" srcId="{B265F252-BEA6-46CC-9C04-DB7B176A2DB6}" destId="{913C778F-07E8-47D2-9526-23515892DD05}" srcOrd="0" destOrd="0" presId="urn:microsoft.com/office/officeart/2005/8/layout/vList4#1"/>
    <dgm:cxn modelId="{4CEFDBF0-AEC8-4648-86BA-09664F718AFE}" type="presParOf" srcId="{B265F252-BEA6-46CC-9C04-DB7B176A2DB6}" destId="{5FA22E0F-C9B3-45DC-85D0-E3C24511C698}" srcOrd="1" destOrd="0" presId="urn:microsoft.com/office/officeart/2005/8/layout/vList4#1"/>
    <dgm:cxn modelId="{B5420648-39F1-47B0-95F5-FE7BE4B61E19}" type="presParOf" srcId="{B265F252-BEA6-46CC-9C04-DB7B176A2DB6}" destId="{BAA31E60-AF97-413E-B5B9-3D69EAD0F21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6594-3618-42C8-B11B-36C48BC19380}">
      <dsp:nvSpPr>
        <dsp:cNvPr id="0" name=""/>
        <dsp:cNvSpPr/>
      </dsp:nvSpPr>
      <dsp:spPr>
        <a:xfrm>
          <a:off x="214314" y="0"/>
          <a:ext cx="1857388" cy="18573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5A770-A574-44FB-87B1-21C9C66AFFF9}">
      <dsp:nvSpPr>
        <dsp:cNvPr id="0" name=""/>
        <dsp:cNvSpPr/>
      </dsp:nvSpPr>
      <dsp:spPr>
        <a:xfrm>
          <a:off x="390765" y="176451"/>
          <a:ext cx="724381" cy="724381"/>
        </a:xfrm>
        <a:prstGeom prst="roundRect">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a:p>
      </dsp:txBody>
      <dsp:txXfrm>
        <a:off x="426126" y="211812"/>
        <a:ext cx="653659" cy="653659"/>
      </dsp:txXfrm>
    </dsp:sp>
    <dsp:sp modelId="{FFA5A2E2-373B-4126-AA4A-F7D8F361282B}">
      <dsp:nvSpPr>
        <dsp:cNvPr id="0" name=""/>
        <dsp:cNvSpPr/>
      </dsp:nvSpPr>
      <dsp:spPr>
        <a:xfrm>
          <a:off x="1170868" y="176451"/>
          <a:ext cx="724381" cy="724381"/>
        </a:xfrm>
        <a:prstGeom prst="roundRect">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a:p>
      </dsp:txBody>
      <dsp:txXfrm>
        <a:off x="1206229" y="211812"/>
        <a:ext cx="653659" cy="653659"/>
      </dsp:txXfrm>
    </dsp:sp>
    <dsp:sp modelId="{D0359CD0-EBAA-4DE6-82EF-86862BDFC673}">
      <dsp:nvSpPr>
        <dsp:cNvPr id="0" name=""/>
        <dsp:cNvSpPr/>
      </dsp:nvSpPr>
      <dsp:spPr>
        <a:xfrm>
          <a:off x="390765" y="956554"/>
          <a:ext cx="724381" cy="724381"/>
        </a:xfrm>
        <a:prstGeom prst="roundRect">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a:p>
      </dsp:txBody>
      <dsp:txXfrm>
        <a:off x="426126" y="991915"/>
        <a:ext cx="653659" cy="653659"/>
      </dsp:txXfrm>
    </dsp:sp>
    <dsp:sp modelId="{426A5212-4661-48F1-823C-992831B1B4A3}">
      <dsp:nvSpPr>
        <dsp:cNvPr id="0" name=""/>
        <dsp:cNvSpPr/>
      </dsp:nvSpPr>
      <dsp:spPr>
        <a:xfrm>
          <a:off x="1170868" y="956554"/>
          <a:ext cx="724381" cy="724381"/>
        </a:xfrm>
        <a:prstGeom prst="roundRect">
          <a:avLst/>
        </a:prstGeom>
        <a:blipFill rotWithShape="0">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a:p>
      </dsp:txBody>
      <dsp:txXfrm>
        <a:off x="1206229" y="991915"/>
        <a:ext cx="653659" cy="65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778F-07E8-47D2-9526-23515892DD05}">
      <dsp:nvSpPr>
        <dsp:cNvPr id="0" name=""/>
        <dsp:cNvSpPr/>
      </dsp:nvSpPr>
      <dsp:spPr>
        <a:xfrm>
          <a:off x="0" y="0"/>
          <a:ext cx="7619783" cy="1800199"/>
        </a:xfrm>
        <a:prstGeom prst="roundRect">
          <a:avLst>
            <a:gd name="adj" fmla="val 10000"/>
          </a:avLst>
        </a:prstGeom>
        <a:solidFill>
          <a:schemeClr val="lt1"/>
        </a:solidFill>
        <a:ln w="15875" cap="flat" cmpd="sng" algn="ctr">
          <a:solidFill>
            <a:schemeClr val="accent6">
              <a:shade val="80000"/>
              <a:lumMod val="90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pPr>
          <a:r>
            <a:rPr lang="ru-RU" sz="2400" kern="1200" dirty="0" smtClean="0">
              <a:solidFill>
                <a:schemeClr val="tx2"/>
              </a:solidFill>
              <a:latin typeface="Times New Roman" pitchFamily="18" charset="0"/>
              <a:cs typeface="Times New Roman" pitchFamily="18" charset="0"/>
            </a:rPr>
            <a:t>Открытый информационный ресурс </a:t>
          </a:r>
          <a:r>
            <a:rPr lang="ru-RU" sz="4800" kern="1200" dirty="0" smtClean="0">
              <a:solidFill>
                <a:schemeClr val="tx2"/>
              </a:solidFill>
              <a:latin typeface="Times New Roman" pitchFamily="18" charset="0"/>
              <a:cs typeface="Times New Roman" pitchFamily="18" charset="0"/>
            </a:rPr>
            <a:t>http</a:t>
          </a:r>
          <a:r>
            <a:rPr lang="ru-RU" sz="4800" kern="1200" dirty="0">
              <a:solidFill>
                <a:schemeClr val="tx2"/>
              </a:solidFill>
              <a:latin typeface="Times New Roman" pitchFamily="18" charset="0"/>
              <a:cs typeface="Times New Roman" pitchFamily="18" charset="0"/>
            </a:rPr>
            <a:t>://</a:t>
          </a:r>
          <a:r>
            <a:rPr lang="ru-RU" sz="4800" kern="1200" dirty="0" smtClean="0">
              <a:solidFill>
                <a:schemeClr val="tx2"/>
              </a:solidFill>
              <a:latin typeface="Times New Roman" pitchFamily="18" charset="0"/>
              <a:cs typeface="Times New Roman" pitchFamily="18" charset="0"/>
            </a:rPr>
            <a:t>www.nhoper.ru</a:t>
          </a:r>
          <a:endParaRPr lang="ru-RU" sz="4800" kern="1200" dirty="0">
            <a:solidFill>
              <a:schemeClr val="tx2"/>
            </a:solidFill>
            <a:latin typeface="Times New Roman" pitchFamily="18" charset="0"/>
            <a:cs typeface="Times New Roman" pitchFamily="18" charset="0"/>
          </a:endParaRPr>
        </a:p>
      </dsp:txBody>
      <dsp:txXfrm>
        <a:off x="1703976" y="0"/>
        <a:ext cx="5915807" cy="1800199"/>
      </dsp:txXfrm>
    </dsp:sp>
    <dsp:sp modelId="{5FA22E0F-C9B3-45DC-85D0-E3C24511C698}">
      <dsp:nvSpPr>
        <dsp:cNvPr id="0" name=""/>
        <dsp:cNvSpPr/>
      </dsp:nvSpPr>
      <dsp:spPr>
        <a:xfrm>
          <a:off x="72001" y="109444"/>
          <a:ext cx="636282" cy="621126"/>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571CAA-05E8-43F4-B20C-4A2A8772C59A}" type="datetimeFigureOut">
              <a:rPr lang="ru-RU"/>
              <a:pPr>
                <a:defRPr/>
              </a:pPr>
              <a:t>29.03.2024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35B7-4300-4885-A843-BB8F9A48FCB3}" type="slidenum">
              <a:rPr lang="ru-RU"/>
              <a:pPr>
                <a:defRPr/>
              </a:pPr>
              <a:t>‹#›</a:t>
            </a:fld>
            <a:endParaRPr lang="ru-RU"/>
          </a:p>
        </p:txBody>
      </p:sp>
    </p:spTree>
    <p:extLst>
      <p:ext uri="{BB962C8B-B14F-4D97-AF65-F5344CB8AC3E}">
        <p14:creationId xmlns:p14="http://schemas.microsoft.com/office/powerpoint/2010/main" val="3855664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592C19-D919-4BD4-8C38-F8EE58EB7A59}" type="slidenum">
              <a:rPr lang="ru-RU" smtClean="0"/>
              <a:pPr/>
              <a:t>4</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DE3A8-5309-43EB-9E86-856D19638671}" type="slidenum">
              <a:rPr lang="ru-RU" smtClean="0"/>
              <a:pPr/>
              <a:t>26</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F816F-16D8-4356-85A4-58FF2C95EAF0}" type="slidenum">
              <a:rPr lang="ru-RU" smtClean="0"/>
              <a:pPr/>
              <a:t>29</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A937B-8FE7-4F80-BEC7-0842DA9581A0}" type="slidenum">
              <a:rPr lang="ru-RU" smtClean="0"/>
              <a:pPr/>
              <a:t>12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2BF15B-B5C5-4E3C-AB3C-07B7798F3064}" type="slidenum">
              <a:rPr lang="ru-RU" smtClean="0"/>
              <a:pPr/>
              <a:t>13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F27D7D-A268-437B-9CD7-C2EFD616F5FC}" type="slidenum">
              <a:rPr lang="ru-RU" smtClean="0"/>
              <a:pPr/>
              <a:t>14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48EDD1-28CD-432B-B1FD-8C46700280BA}" type="slidenum">
              <a:rPr lang="ru-RU" smtClean="0"/>
              <a:pPr/>
              <a:t>15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DEE19-8376-4804-A107-A17C10A9E89E}" type="slidenum">
              <a:rPr lang="ru-RU" smtClean="0"/>
              <a:pPr/>
              <a:t>16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18A8D-48BE-4FDB-9A56-8ECA4C160D33}" type="slidenum">
              <a:rPr lang="ru-RU" smtClean="0"/>
              <a:pPr/>
              <a:t>18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98229-C583-4632-B98C-0FB1ABCC0558}" type="slidenum">
              <a:rPr lang="ru-RU" smtClean="0"/>
              <a:pPr/>
              <a:t>19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ru-RU"/>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8DB708DF-7404-459B-A9A5-D805778403BB}"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3560309-AA93-4D72-B8C8-1F29B4D8EB56}"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6649E0E-DB7F-46A0-829A-0E3E727264AA}"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8C2456E6-9230-468E-805C-CD460A2117B8}" type="slidenum">
              <a:rPr lang="ru-RU"/>
              <a:pPr>
                <a:defRPr/>
              </a:pPr>
              <a:t>‹#›</a:t>
            </a:fld>
            <a:endParaRPr lang="ru-RU"/>
          </a:p>
        </p:txBody>
      </p:sp>
    </p:spTree>
  </p:cSld>
  <p:clrMapOvr>
    <a:masterClrMapping/>
  </p:clrMapOvr>
  <p:transition spd="slow"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FA06E87-9BC6-4EBE-A2AC-A1F4E1835F0C}"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0A85377-5FE0-44B3-A6F9-77915DE538E0}"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B9D56EF-F0A4-45A6-AC63-415C4E7C21A0}" type="slidenum">
              <a:rPr lang="ru-RU" smtClean="0"/>
              <a:pPr>
                <a:defRPr/>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E741EA9-250E-4CAD-8764-8947018A17C8}" type="slidenum">
              <a:rPr lang="ru-RU" smtClean="0"/>
              <a:pPr>
                <a:defRPr/>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7AFBE15D-D457-429C-84D8-7E2A6F9994BF}"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A80A233-D203-428B-8FCF-308BC9316511}"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ru-RU"/>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076EF1AB-851A-45E9-A33C-22CA242F1DAA}"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ru-RU"/>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28896630-1502-4426-9ADD-66201DE6EE0E}"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B20D7C77-567D-448F-B66C-1276E681BEB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spd="slow">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Layout" Target="../diagrams/layout2.xml"/><Relationship Id="rId7" Type="http://schemas.openxmlformats.org/officeDocument/2006/relationships/hyperlink" Target="mailto:nhoper.fin@govvrn.ru"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voxopersk-r20.gosweb.gosuslugi.ru/netcat_files/37/45/zlDSXNgrH4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152" y="1340768"/>
            <a:ext cx="7552839" cy="4248472"/>
          </a:xfrm>
          <a:prstGeom prst="rect">
            <a:avLst/>
          </a:prstGeom>
          <a:noFill/>
          <a:extLst>
            <a:ext uri="{909E8E84-426E-40DD-AFC4-6F175D3DCCD1}">
              <a14:hiddenFill xmlns:a14="http://schemas.microsoft.com/office/drawing/2010/main">
                <a:solidFill>
                  <a:srgbClr val="FFFFFF"/>
                </a:solidFill>
              </a14:hiddenFill>
            </a:ext>
          </a:extLst>
        </p:spPr>
      </p:pic>
      <p:sp>
        <p:nvSpPr>
          <p:cNvPr id="93189" name="Rectangle 5"/>
          <p:cNvSpPr>
            <a:spLocks noChangeArrowheads="1"/>
          </p:cNvSpPr>
          <p:nvPr/>
        </p:nvSpPr>
        <p:spPr bwMode="auto">
          <a:xfrm>
            <a:off x="972430" y="496656"/>
            <a:ext cx="7396562" cy="830997"/>
          </a:xfrm>
          <a:prstGeom prst="rect">
            <a:avLst/>
          </a:prstGeom>
          <a:noFill/>
          <a:ln w="9525">
            <a:noFill/>
            <a:miter lim="800000"/>
            <a:headEnd/>
            <a:tailEnd/>
          </a:ln>
          <a:effectLst/>
        </p:spPr>
        <p:txBody>
          <a:bodyPr wrap="square">
            <a:spAutoFit/>
          </a:bodyPr>
          <a:lstStyle/>
          <a:p>
            <a:pPr algn="ctr">
              <a:defRPr/>
            </a:pP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К проекту решения Совета народных депутатов Новохопёрского района  </a:t>
            </a:r>
          </a:p>
          <a:p>
            <a:pPr algn="ctr">
              <a:defRPr/>
            </a:pP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«ОБ </a:t>
            </a:r>
            <a:r>
              <a:rPr lang="ru-RU" sz="1600" b="1" dirty="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ИСПОЛНЕНИИ БЮДЖЕТА НОВОХОПЕРСКОГО МУНИЦИПАЛЬНОГО РАЙОНА ЗА </a:t>
            </a: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2023 ГОД»</a:t>
            </a:r>
            <a:endParaRPr lang="ru-RU" sz="1600" dirty="0">
              <a:solidFill>
                <a:srgbClr val="002060"/>
              </a:solidFill>
              <a:latin typeface="Times New Roman" pitchFamily="18" charset="0"/>
              <a:cs typeface="Times New Roman" pitchFamily="18" charset="0"/>
            </a:endParaRPr>
          </a:p>
        </p:txBody>
      </p:sp>
      <p:sp>
        <p:nvSpPr>
          <p:cNvPr id="93190" name="Rectangle 6"/>
          <p:cNvSpPr>
            <a:spLocks noChangeArrowheads="1"/>
          </p:cNvSpPr>
          <p:nvPr/>
        </p:nvSpPr>
        <p:spPr bwMode="auto">
          <a:xfrm>
            <a:off x="1760472" y="1624585"/>
            <a:ext cx="5664200" cy="1446212"/>
          </a:xfrm>
          <a:prstGeom prst="rect">
            <a:avLst/>
          </a:prstGeom>
          <a:noFill/>
          <a:ln w="9525">
            <a:noFill/>
            <a:miter lim="800000"/>
            <a:headEnd/>
            <a:tailEnd/>
          </a:ln>
          <a:effectLst/>
        </p:spPr>
        <p:txBody>
          <a:bodyPr>
            <a:spAutoFit/>
          </a:bodyPr>
          <a:lstStyle/>
          <a:p>
            <a:pPr algn="ctr">
              <a:defRPr/>
            </a:pPr>
            <a:r>
              <a:rPr lang="ru-RU" sz="4400" b="1" dirty="0">
                <a:solidFill>
                  <a:schemeClr val="bg1"/>
                </a:solidFill>
                <a:effectLst>
                  <a:outerShdw blurRad="38100" dist="38100" dir="2700000" algn="tl">
                    <a:srgbClr val="000000"/>
                  </a:outerShdw>
                </a:effectLst>
                <a:latin typeface="Times New Roman" pitchFamily="18" charset="0"/>
              </a:rPr>
              <a:t>БЮДЖЕТ </a:t>
            </a:r>
          </a:p>
          <a:p>
            <a:pPr algn="ctr">
              <a:defRPr/>
            </a:pPr>
            <a:r>
              <a:rPr lang="ru-RU" sz="4400" b="1" dirty="0">
                <a:solidFill>
                  <a:schemeClr val="bg1"/>
                </a:solidFill>
                <a:effectLst>
                  <a:outerShdw blurRad="38100" dist="38100" dir="2700000" algn="tl">
                    <a:srgbClr val="000000"/>
                  </a:outerShdw>
                </a:effectLst>
                <a:latin typeface="Times New Roman" pitchFamily="18" charset="0"/>
              </a:rPr>
              <a:t>ДЛЯ ГРАЖДАН</a:t>
            </a:r>
          </a:p>
        </p:txBody>
      </p:sp>
      <p:pic>
        <p:nvPicPr>
          <p:cNvPr id="3077"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47031" y="54904"/>
            <a:ext cx="588871" cy="709800"/>
          </a:xfrm>
          <a:prstGeom prst="rect">
            <a:avLst/>
          </a:prstGeom>
          <a:noFill/>
          <a:ln w="9525">
            <a:noFill/>
            <a:miter lim="800000"/>
            <a:headEnd/>
            <a:tailEnd/>
          </a:ln>
        </p:spPr>
      </p:pic>
    </p:spTree>
  </p:cSld>
  <p:clrMapOvr>
    <a:masterClrMapping/>
  </p:clrMapOvr>
  <p:transition spd="slow" advClick="0" advTm="2095">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7"/>
          <p:cNvSpPr>
            <a:spLocks noChangeArrowheads="1"/>
          </p:cNvSpPr>
          <p:nvPr/>
        </p:nvSpPr>
        <p:spPr bwMode="auto">
          <a:xfrm>
            <a:off x="0" y="555283"/>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характеристики бюджета</a:t>
            </a:r>
            <a:endParaRPr lang="ru-RU" dirty="0">
              <a:solidFill>
                <a:schemeClr val="bg2">
                  <a:lumMod val="75000"/>
                </a:schemeClr>
              </a:solidFill>
              <a:latin typeface="Times New Roman" pitchFamily="18" charset="0"/>
              <a:ea typeface="Calibri" pitchFamily="34"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35751" y="-11281"/>
            <a:ext cx="535785" cy="645813"/>
          </a:xfrm>
          <a:prstGeom prst="rect">
            <a:avLst/>
          </a:prstGeom>
          <a:noFill/>
          <a:ln w="9525">
            <a:noFill/>
            <a:miter lim="800000"/>
            <a:headEnd/>
            <a:tailEnd/>
          </a:ln>
        </p:spPr>
      </p:pic>
      <p:sp>
        <p:nvSpPr>
          <p:cNvPr id="6" name="Прямоугольник 5"/>
          <p:cNvSpPr/>
          <p:nvPr/>
        </p:nvSpPr>
        <p:spPr>
          <a:xfrm>
            <a:off x="1643042" y="857232"/>
            <a:ext cx="6745382" cy="1600438"/>
          </a:xfrm>
          <a:prstGeom prst="rect">
            <a:avLst/>
          </a:prstGeom>
        </p:spPr>
        <p:txBody>
          <a:bodyPr wrap="square">
            <a:spAutoFit/>
          </a:bodyPr>
          <a:lstStyle/>
          <a:p>
            <a:pPr indent="355600" algn="just"/>
            <a:r>
              <a:rPr lang="ru-RU" sz="14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400" dirty="0" smtClean="0">
                <a:solidFill>
                  <a:schemeClr val="tx2"/>
                </a:solidFill>
                <a:latin typeface="Times New Roman" pitchFamily="18" charset="0"/>
                <a:cs typeface="Times New Roman" pitchFamily="18" charset="0"/>
              </a:rPr>
              <a:t>бывают: собственные - налоговые и неналоговые доходы; безвозмездные поступления от других бюджетов бюджетной системы РФ - дотации, субсидии, субвенции, иные межбюджетные трансферты. </a:t>
            </a:r>
          </a:p>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 бюджета</a:t>
            </a:r>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совокупность средств, направляемых на оказание муниципальных услуг, социальное обеспечение населения, бюджетные инвестиции, предоставление межбюджетных трансфертов, обслуживание муниципального долга</a:t>
            </a:r>
            <a:endParaRPr lang="ru-RU" sz="1400" dirty="0">
              <a:solidFill>
                <a:schemeClr val="tx2"/>
              </a:solidFill>
              <a:latin typeface="Times New Roman" pitchFamily="18" charset="0"/>
              <a:cs typeface="Times New Roman" pitchFamily="18" charset="0"/>
            </a:endParaRPr>
          </a:p>
        </p:txBody>
      </p:sp>
      <p:pic>
        <p:nvPicPr>
          <p:cNvPr id="24578" name="Picture 2" descr="https://redak-dobroe.ru/sites/redak-dobroe/files/articles/30394/galery/budget.png"/>
          <p:cNvPicPr>
            <a:picLocks noChangeAspect="1" noChangeArrowheads="1"/>
          </p:cNvPicPr>
          <p:nvPr/>
        </p:nvPicPr>
        <p:blipFill>
          <a:blip r:embed="rId3" cstate="print"/>
          <a:srcRect/>
          <a:stretch>
            <a:fillRect/>
          </a:stretch>
        </p:blipFill>
        <p:spPr bwMode="auto">
          <a:xfrm>
            <a:off x="766637" y="928671"/>
            <a:ext cx="833754" cy="556114"/>
          </a:xfrm>
          <a:prstGeom prst="rect">
            <a:avLst/>
          </a:prstGeom>
          <a:noFill/>
        </p:spPr>
      </p:pic>
      <p:pic>
        <p:nvPicPr>
          <p:cNvPr id="24580" name="Picture 4" descr="https://special.krd.ru/uploads/cache/fancybox/e9/e7/252355-dbcf4938.jpg"/>
          <p:cNvPicPr>
            <a:picLocks noChangeAspect="1" noChangeArrowheads="1"/>
          </p:cNvPicPr>
          <p:nvPr/>
        </p:nvPicPr>
        <p:blipFill>
          <a:blip r:embed="rId4" cstate="print"/>
          <a:srcRect/>
          <a:stretch>
            <a:fillRect/>
          </a:stretch>
        </p:blipFill>
        <p:spPr bwMode="auto">
          <a:xfrm>
            <a:off x="815488" y="1785926"/>
            <a:ext cx="736051" cy="490946"/>
          </a:xfrm>
          <a:prstGeom prst="rect">
            <a:avLst/>
          </a:prstGeom>
          <a:noFill/>
        </p:spPr>
      </p:pic>
      <p:sp>
        <p:nvSpPr>
          <p:cNvPr id="8" name="Прямоугольник 7"/>
          <p:cNvSpPr/>
          <p:nvPr/>
        </p:nvSpPr>
        <p:spPr>
          <a:xfrm>
            <a:off x="1643042" y="2551837"/>
            <a:ext cx="6745382" cy="738664"/>
          </a:xfrm>
          <a:prstGeom prst="rect">
            <a:avLst/>
          </a:prstGeom>
        </p:spPr>
        <p:txBody>
          <a:bodyPr wrap="square">
            <a:spAutoFit/>
          </a:bodyPr>
          <a:lstStyle/>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Сбалансированность бюджета </a:t>
            </a:r>
            <a:r>
              <a:rPr lang="ru-RU" sz="1400" dirty="0" smtClean="0">
                <a:solidFill>
                  <a:schemeClr val="tx2"/>
                </a:solidFill>
                <a:latin typeface="Times New Roman" pitchFamily="18" charset="0"/>
                <a:cs typeface="Times New Roman" pitchFamily="18" charset="0"/>
              </a:rPr>
              <a:t>по доходам и расходам – основополагающее требование, предъявляемое к органам, составляющим и утверждающим бюджет</a:t>
            </a:r>
            <a:endParaRPr lang="ru-RU" sz="1400" dirty="0">
              <a:solidFill>
                <a:schemeClr val="tx2"/>
              </a:solidFill>
              <a:latin typeface="Times New Roman" pitchFamily="18" charset="0"/>
              <a:cs typeface="Times New Roman" pitchFamily="18" charset="0"/>
            </a:endParaRPr>
          </a:p>
        </p:txBody>
      </p:sp>
      <p:pic>
        <p:nvPicPr>
          <p:cNvPr id="24581" name="Picture 5"/>
          <p:cNvPicPr>
            <a:picLocks noChangeAspect="1" noChangeArrowheads="1"/>
          </p:cNvPicPr>
          <p:nvPr/>
        </p:nvPicPr>
        <p:blipFill>
          <a:blip r:embed="rId5" cstate="print"/>
          <a:srcRect/>
          <a:stretch>
            <a:fillRect/>
          </a:stretch>
        </p:blipFill>
        <p:spPr bwMode="auto">
          <a:xfrm>
            <a:off x="766637" y="2696162"/>
            <a:ext cx="784902" cy="760710"/>
          </a:xfrm>
          <a:prstGeom prst="rect">
            <a:avLst/>
          </a:prstGeom>
          <a:noFill/>
          <a:ln w="9525">
            <a:noFill/>
            <a:miter lim="800000"/>
            <a:headEnd/>
            <a:tailEnd/>
          </a:ln>
          <a:effectLst/>
        </p:spPr>
      </p:pic>
      <p:pic>
        <p:nvPicPr>
          <p:cNvPr id="24583" name="Picture 7" descr="https://img.youscreen.ru/wall/14977538424396/14977538424396_1920x1200.jpg"/>
          <p:cNvPicPr>
            <a:picLocks noChangeAspect="1" noChangeArrowheads="1"/>
          </p:cNvPicPr>
          <p:nvPr/>
        </p:nvPicPr>
        <p:blipFill>
          <a:blip r:embed="rId6" cstate="print"/>
          <a:srcRect/>
          <a:stretch>
            <a:fillRect/>
          </a:stretch>
        </p:blipFill>
        <p:spPr bwMode="auto">
          <a:xfrm>
            <a:off x="766637" y="4000503"/>
            <a:ext cx="876405" cy="547754"/>
          </a:xfrm>
          <a:prstGeom prst="rect">
            <a:avLst/>
          </a:prstGeom>
          <a:noFill/>
        </p:spPr>
      </p:pic>
      <p:pic>
        <p:nvPicPr>
          <p:cNvPr id="24585" name="Picture 9" descr="https://st2.depositphotos.com/1740193/6672/i/950/depositphotos_66722619-stock-photo-euro-coins-in-columns.jpg"/>
          <p:cNvPicPr>
            <a:picLocks noChangeAspect="1" noChangeArrowheads="1"/>
          </p:cNvPicPr>
          <p:nvPr/>
        </p:nvPicPr>
        <p:blipFill>
          <a:blip r:embed="rId7" cstate="print"/>
          <a:srcRect/>
          <a:stretch>
            <a:fillRect/>
          </a:stretch>
        </p:blipFill>
        <p:spPr bwMode="auto">
          <a:xfrm>
            <a:off x="755550" y="5072074"/>
            <a:ext cx="837131" cy="549087"/>
          </a:xfrm>
          <a:prstGeom prst="rect">
            <a:avLst/>
          </a:prstGeom>
          <a:noFill/>
        </p:spPr>
      </p:pic>
      <p:sp>
        <p:nvSpPr>
          <p:cNvPr id="15" name="Прямоугольник 14"/>
          <p:cNvSpPr/>
          <p:nvPr/>
        </p:nvSpPr>
        <p:spPr>
          <a:xfrm>
            <a:off x="4999074" y="3545179"/>
            <a:ext cx="3387796" cy="1384995"/>
          </a:xfrm>
          <a:prstGeom prst="rect">
            <a:avLst/>
          </a:prstGeom>
          <a:solidFill>
            <a:schemeClr val="bg2"/>
          </a:solidFill>
        </p:spPr>
        <p:txBody>
          <a:bodyPr wrap="square">
            <a:spAutoFit/>
          </a:bodyPr>
          <a:lstStyle/>
          <a:p>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35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ПРОФИЦИТ</a:t>
            </a:r>
            <a:r>
              <a:rPr lang="ru-RU" sz="1350" dirty="0" smtClean="0">
                <a:solidFill>
                  <a:schemeClr val="tx2"/>
                </a:solidFill>
                <a:latin typeface="Times New Roman" pitchFamily="18" charset="0"/>
                <a:cs typeface="Times New Roman" pitchFamily="18" charset="0"/>
              </a:rPr>
              <a:t>– превышение доходов над расходами образует положительный остаток бюджета (принимается решение, как их использовать: накапливать резервы, погашать долги и т.д.)</a:t>
            </a:r>
            <a:endParaRPr lang="ru-RU" sz="1350" dirty="0">
              <a:solidFill>
                <a:schemeClr val="tx2"/>
              </a:solidFill>
              <a:latin typeface="Times New Roman" pitchFamily="18" charset="0"/>
              <a:cs typeface="Times New Roman" pitchFamily="18" charset="0"/>
            </a:endParaRPr>
          </a:p>
        </p:txBody>
      </p:sp>
      <p:sp>
        <p:nvSpPr>
          <p:cNvPr id="16" name="Прямоугольник 15"/>
          <p:cNvSpPr/>
          <p:nvPr/>
        </p:nvSpPr>
        <p:spPr>
          <a:xfrm>
            <a:off x="5015733" y="4928664"/>
            <a:ext cx="3387796" cy="1384995"/>
          </a:xfrm>
          <a:prstGeom prst="rect">
            <a:avLst/>
          </a:prstGeom>
          <a:solidFill>
            <a:schemeClr val="bg2"/>
          </a:solidFill>
        </p:spPr>
        <p:txBody>
          <a:bodyPr wrap="square">
            <a:spAutoFit/>
          </a:bodyPr>
          <a:lstStyle/>
          <a:p>
            <a:r>
              <a:rPr lang="ru-RU" sz="135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ДЕФИЦИТ</a:t>
            </a:r>
            <a:r>
              <a:rPr lang="ru-RU" sz="1350" dirty="0" smtClean="0">
                <a:solidFill>
                  <a:schemeClr val="tx2"/>
                </a:solidFill>
                <a:latin typeface="Times New Roman" pitchFamily="18" charset="0"/>
                <a:cs typeface="Times New Roman" pitchFamily="18" charset="0"/>
              </a:rPr>
              <a:t>– превышение расходов над доходами (принимается решение об использовании источников финансирования дефицита: использовать имеющиеся накопления, остатки, взять в долг)</a:t>
            </a:r>
            <a:endParaRPr lang="ru-RU" sz="1350" dirty="0">
              <a:solidFill>
                <a:schemeClr val="tx2"/>
              </a:solidFill>
              <a:latin typeface="Times New Roman" pitchFamily="18" charset="0"/>
              <a:cs typeface="Times New Roman" pitchFamily="18" charset="0"/>
            </a:endParaRPr>
          </a:p>
        </p:txBody>
      </p:sp>
      <p:sp>
        <p:nvSpPr>
          <p:cNvPr id="18" name="Скругленный прямоугольник 17"/>
          <p:cNvSpPr/>
          <p:nvPr/>
        </p:nvSpPr>
        <p:spPr>
          <a:xfrm>
            <a:off x="1714480" y="4071942"/>
            <a:ext cx="1214446" cy="285752"/>
          </a:xfrm>
          <a:prstGeom prst="round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75000"/>
                  </a:schemeClr>
                </a:solidFill>
              </a:rPr>
              <a:t>ДОХОДЫ</a:t>
            </a:r>
            <a:endParaRPr lang="ru-RU" sz="1400" b="1" dirty="0">
              <a:solidFill>
                <a:schemeClr val="bg2">
                  <a:lumMod val="75000"/>
                </a:schemeClr>
              </a:solidFill>
            </a:endParaRPr>
          </a:p>
        </p:txBody>
      </p:sp>
      <p:sp>
        <p:nvSpPr>
          <p:cNvPr id="19" name="Скругленный прямоугольник 18"/>
          <p:cNvSpPr/>
          <p:nvPr/>
        </p:nvSpPr>
        <p:spPr>
          <a:xfrm>
            <a:off x="3214678" y="4071942"/>
            <a:ext cx="1214446" cy="285752"/>
          </a:xfrm>
          <a:prstGeom prst="round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75000"/>
                  </a:schemeClr>
                </a:solidFill>
              </a:rPr>
              <a:t>РАСХОДЫ</a:t>
            </a:r>
            <a:endParaRPr lang="ru-RU" sz="1400" b="1" dirty="0">
              <a:solidFill>
                <a:schemeClr val="bg2">
                  <a:lumMod val="75000"/>
                </a:schemeClr>
              </a:solidFill>
            </a:endParaRPr>
          </a:p>
        </p:txBody>
      </p:sp>
      <p:sp>
        <p:nvSpPr>
          <p:cNvPr id="20" name="Прямоугольник 19"/>
          <p:cNvSpPr/>
          <p:nvPr/>
        </p:nvSpPr>
        <p:spPr>
          <a:xfrm>
            <a:off x="3000364" y="4214818"/>
            <a:ext cx="142876" cy="45719"/>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714876" y="4143380"/>
            <a:ext cx="142876" cy="45719"/>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714876" y="4286256"/>
            <a:ext cx="142876" cy="45719"/>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1643042" y="5214950"/>
            <a:ext cx="1214446" cy="285752"/>
          </a:xfrm>
          <a:prstGeom prst="round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ДОХОДЫ</a:t>
            </a:r>
            <a:endParaRPr lang="ru-RU" sz="1400" b="1" dirty="0"/>
          </a:p>
        </p:txBody>
      </p:sp>
      <p:sp>
        <p:nvSpPr>
          <p:cNvPr id="24" name="Скругленный прямоугольник 23"/>
          <p:cNvSpPr/>
          <p:nvPr/>
        </p:nvSpPr>
        <p:spPr>
          <a:xfrm>
            <a:off x="3286116" y="5214950"/>
            <a:ext cx="1214446" cy="285752"/>
          </a:xfrm>
          <a:prstGeom prst="round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РАСХОДЫ</a:t>
            </a:r>
            <a:endParaRPr lang="ru-RU" sz="1400" b="1" dirty="0"/>
          </a:p>
        </p:txBody>
      </p:sp>
      <p:sp>
        <p:nvSpPr>
          <p:cNvPr id="25" name="Прямоугольник 24"/>
          <p:cNvSpPr/>
          <p:nvPr/>
        </p:nvSpPr>
        <p:spPr>
          <a:xfrm>
            <a:off x="3000364" y="5357826"/>
            <a:ext cx="142876" cy="45719"/>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714876" y="5286388"/>
            <a:ext cx="142876" cy="45719"/>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714876" y="5429264"/>
            <a:ext cx="142876" cy="45719"/>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409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0"/>
            <a:ext cx="539552" cy="650353"/>
          </a:xfrm>
          <a:prstGeom prst="rect">
            <a:avLst/>
          </a:prstGeom>
          <a:noFill/>
          <a:ln w="9525">
            <a:noFill/>
            <a:miter lim="800000"/>
            <a:headEnd/>
            <a:tailEnd/>
          </a:ln>
        </p:spPr>
      </p:pic>
      <p:sp>
        <p:nvSpPr>
          <p:cNvPr id="4" name="Rectangle 7"/>
          <p:cNvSpPr>
            <a:spLocks noChangeArrowheads="1"/>
          </p:cNvSpPr>
          <p:nvPr/>
        </p:nvSpPr>
        <p:spPr bwMode="auto">
          <a:xfrm>
            <a:off x="0" y="-553996"/>
            <a:ext cx="9144000" cy="1754326"/>
          </a:xfrm>
          <a:prstGeom prst="rect">
            <a:avLst/>
          </a:prstGeom>
          <a:noFill/>
          <a:ln w="9525" cap="flat" cmpd="sng" algn="ctr">
            <a:noFill/>
            <a:prstDash val="solid"/>
            <a:miter lim="800000"/>
            <a:headEnd/>
            <a:tailEnd/>
          </a:ln>
          <a:effectLst/>
        </p:spPr>
        <p:txBody>
          <a:bodyPr anchor="ctr">
            <a:spAutoFit/>
          </a:bodyPr>
          <a:lstStyle/>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параметры бюджета</a:t>
            </a:r>
            <a:endParaRPr lang="ru-RU" dirty="0">
              <a:solidFill>
                <a:schemeClr val="bg2">
                  <a:lumMod val="75000"/>
                </a:schemeClr>
              </a:solidFill>
              <a:latin typeface="Times New Roman" pitchFamily="18" charset="0"/>
              <a:ea typeface="Calibri" pitchFamily="34" charset="0"/>
              <a:cs typeface="Times New Roman" pitchFamily="18" charset="0"/>
            </a:endParaRPr>
          </a:p>
          <a:p>
            <a:pPr algn="ctr" eaLnBrk="0" hangingPunct="0">
              <a:defRPr/>
            </a:pP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Новохопёрского муниципального района</a:t>
            </a:r>
            <a:r>
              <a:rPr lang="en-US"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 </a:t>
            </a: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по итогам 2023 года</a:t>
            </a:r>
            <a:endParaRPr lang="ru-RU" dirty="0">
              <a:solidFill>
                <a:schemeClr val="bg2">
                  <a:lumMod val="75000"/>
                </a:schemeClr>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42947398"/>
              </p:ext>
            </p:extLst>
          </p:nvPr>
        </p:nvGraphicFramePr>
        <p:xfrm>
          <a:off x="1079611" y="1466620"/>
          <a:ext cx="6984778" cy="2178404"/>
        </p:xfrm>
        <a:graphic>
          <a:graphicData uri="http://schemas.openxmlformats.org/drawingml/2006/table">
            <a:tbl>
              <a:tblPr>
                <a:tableStyleId>{073A0DAA-6AF3-43AB-8588-CEC1D06C72B9}</a:tableStyleId>
              </a:tblPr>
              <a:tblGrid>
                <a:gridCol w="2702908"/>
                <a:gridCol w="967751"/>
                <a:gridCol w="923607"/>
                <a:gridCol w="814947"/>
                <a:gridCol w="923607"/>
                <a:gridCol w="651958"/>
              </a:tblGrid>
              <a:tr h="1089924">
                <a:tc rowSpan="2">
                  <a:txBody>
                    <a:bodyPr/>
                    <a:lstStyle/>
                    <a:p>
                      <a:pPr algn="ctr" rtl="0" fontAlgn="ctr"/>
                      <a:r>
                        <a:rPr lang="ru-RU" sz="1100" b="1" u="none" strike="noStrike" dirty="0">
                          <a:solidFill>
                            <a:schemeClr val="tx2"/>
                          </a:solidFill>
                          <a:effectLst/>
                          <a:latin typeface="Times New Roman" pitchFamily="18" charset="0"/>
                          <a:cs typeface="Times New Roman" pitchFamily="18" charset="0"/>
                        </a:rPr>
                        <a:t>Показатель</a:t>
                      </a:r>
                      <a:r>
                        <a:rPr lang="ru-RU" sz="1000" b="1" u="none" strike="noStrike" dirty="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solidFill>
                      <a:schemeClr val="bg2"/>
                    </a:solidFill>
                  </a:tcPr>
                </a:tc>
                <a:tc rowSpan="2">
                  <a:txBody>
                    <a:bodyPr/>
                    <a:lstStyle/>
                    <a:p>
                      <a:pPr algn="ctr" rtl="0" fontAlgn="ctr"/>
                      <a:r>
                        <a:rPr lang="ru-RU" sz="1100" b="1" u="none" strike="noStrike" dirty="0">
                          <a:solidFill>
                            <a:schemeClr val="tx2"/>
                          </a:solidFill>
                          <a:effectLst/>
                          <a:latin typeface="Times New Roman" pitchFamily="18" charset="0"/>
                          <a:cs typeface="Times New Roman" pitchFamily="18" charset="0"/>
                        </a:rPr>
                        <a:t>Первоначально утвержденный план (тыс. руб.)</a:t>
                      </a:r>
                      <a:r>
                        <a:rPr lang="ru-RU" sz="1000" b="1" u="none" strike="noStrike" dirty="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solidFill>
                      <a:schemeClr val="bg2"/>
                    </a:solidFill>
                  </a:tcPr>
                </a:tc>
                <a:tc>
                  <a:txBody>
                    <a:bodyPr/>
                    <a:lstStyle/>
                    <a:p>
                      <a:pPr algn="ctr" rtl="0" fontAlgn="ctr"/>
                      <a:r>
                        <a:rPr lang="ru-RU" sz="1100" b="1" u="none" strike="noStrike">
                          <a:solidFill>
                            <a:schemeClr val="tx2"/>
                          </a:solidFill>
                          <a:effectLst/>
                          <a:latin typeface="Times New Roman" pitchFamily="18" charset="0"/>
                          <a:cs typeface="Times New Roman" pitchFamily="18" charset="0"/>
                        </a:rPr>
                        <a:t>Уточненный план</a:t>
                      </a:r>
                      <a:r>
                        <a:rPr lang="ru-RU" sz="1000" b="1" u="none" strike="noStrike">
                          <a:solidFill>
                            <a:schemeClr val="tx2"/>
                          </a:solidFill>
                          <a:effectLst/>
                          <a:latin typeface="Times New Roman" pitchFamily="18" charset="0"/>
                          <a:cs typeface="Times New Roman" pitchFamily="18" charset="0"/>
                        </a:rPr>
                        <a:t> </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solidFill>
                      <a:schemeClr val="bg2"/>
                    </a:solidFill>
                  </a:tcPr>
                </a:tc>
                <a:tc rowSpan="2">
                  <a:txBody>
                    <a:bodyPr/>
                    <a:lstStyle/>
                    <a:p>
                      <a:pPr algn="ctr" rtl="0" fontAlgn="ctr"/>
                      <a:r>
                        <a:rPr lang="ru-RU" sz="1100" b="1" u="none" strike="noStrike">
                          <a:solidFill>
                            <a:schemeClr val="tx2"/>
                          </a:solidFill>
                          <a:effectLst/>
                          <a:latin typeface="Times New Roman" pitchFamily="18" charset="0"/>
                          <a:cs typeface="Times New Roman" pitchFamily="18" charset="0"/>
                        </a:rPr>
                        <a:t>Изменение плана (%)</a:t>
                      </a:r>
                      <a:r>
                        <a:rPr lang="ru-RU" sz="1000" b="1" u="none" strike="noStrike">
                          <a:solidFill>
                            <a:schemeClr val="tx2"/>
                          </a:solidFill>
                          <a:effectLst/>
                          <a:latin typeface="Times New Roman" pitchFamily="18" charset="0"/>
                          <a:cs typeface="Times New Roman" pitchFamily="18" charset="0"/>
                        </a:rPr>
                        <a:t> </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solidFill>
                      <a:schemeClr val="bg2"/>
                    </a:solidFill>
                  </a:tcPr>
                </a:tc>
                <a:tc>
                  <a:txBody>
                    <a:bodyPr/>
                    <a:lstStyle/>
                    <a:p>
                      <a:pPr algn="ctr" rtl="0" fontAlgn="ctr"/>
                      <a:r>
                        <a:rPr lang="ru-RU" sz="1100" b="1" u="none" strike="noStrike">
                          <a:solidFill>
                            <a:schemeClr val="tx2"/>
                          </a:solidFill>
                          <a:effectLst/>
                          <a:latin typeface="Times New Roman" pitchFamily="18" charset="0"/>
                          <a:cs typeface="Times New Roman" pitchFamily="18" charset="0"/>
                        </a:rPr>
                        <a:t>Фактическое исполнение</a:t>
                      </a:r>
                      <a:r>
                        <a:rPr lang="ru-RU" sz="1000" b="1" u="none" strike="noStrike">
                          <a:solidFill>
                            <a:schemeClr val="tx2"/>
                          </a:solidFill>
                          <a:effectLst/>
                          <a:latin typeface="Times New Roman" pitchFamily="18" charset="0"/>
                          <a:cs typeface="Times New Roman" pitchFamily="18" charset="0"/>
                        </a:rPr>
                        <a:t> </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solidFill>
                      <a:schemeClr val="bg2"/>
                    </a:solidFill>
                  </a:tcPr>
                </a:tc>
                <a:tc rowSpan="2">
                  <a:txBody>
                    <a:bodyPr/>
                    <a:lstStyle/>
                    <a:p>
                      <a:pPr algn="ctr" rtl="0" fontAlgn="ctr"/>
                      <a:r>
                        <a:rPr lang="ru-RU" sz="1100" b="1" u="none" strike="noStrike">
                          <a:solidFill>
                            <a:schemeClr val="tx2"/>
                          </a:solidFill>
                          <a:effectLst/>
                          <a:latin typeface="Times New Roman" pitchFamily="18" charset="0"/>
                          <a:cs typeface="Times New Roman" pitchFamily="18" charset="0"/>
                        </a:rPr>
                        <a:t>Исполнение уточненного плана (%)</a:t>
                      </a:r>
                      <a:r>
                        <a:rPr lang="ru-RU" sz="1000" b="1" u="none" strike="noStrike">
                          <a:solidFill>
                            <a:schemeClr val="tx2"/>
                          </a:solidFill>
                          <a:effectLst/>
                          <a:latin typeface="Times New Roman" pitchFamily="18" charset="0"/>
                          <a:cs typeface="Times New Roman" pitchFamily="18" charset="0"/>
                        </a:rPr>
                        <a:t> </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solidFill>
                      <a:schemeClr val="bg2"/>
                    </a:solidFill>
                  </a:tcPr>
                </a:tc>
              </a:tr>
              <a:tr h="450642">
                <a:tc vMerge="1">
                  <a:txBody>
                    <a:bodyPr/>
                    <a:lstStyle/>
                    <a:p>
                      <a:endParaRPr lang="ru-RU"/>
                    </a:p>
                  </a:txBody>
                  <a:tcPr/>
                </a:tc>
                <a:tc vMerge="1">
                  <a:txBody>
                    <a:bodyPr/>
                    <a:lstStyle/>
                    <a:p>
                      <a:endParaRPr lang="ru-RU"/>
                    </a:p>
                  </a:txBody>
                  <a:tcPr/>
                </a:tc>
                <a:tc>
                  <a:txBody>
                    <a:bodyPr/>
                    <a:lstStyle/>
                    <a:p>
                      <a:pPr algn="ctr" rtl="0" fontAlgn="ctr"/>
                      <a:r>
                        <a:rPr lang="ru-RU" sz="1100" b="1" u="none" strike="noStrike" dirty="0" smtClean="0">
                          <a:solidFill>
                            <a:schemeClr val="tx2"/>
                          </a:solidFill>
                          <a:effectLst/>
                          <a:latin typeface="Times New Roman" pitchFamily="18" charset="0"/>
                          <a:cs typeface="Times New Roman" pitchFamily="18" charset="0"/>
                        </a:rPr>
                        <a:t>(млн. рублей)</a:t>
                      </a:r>
                      <a:r>
                        <a:rPr lang="ru-RU" sz="1000" b="1" u="none" strike="noStrike" dirty="0" smtClean="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solidFill>
                      <a:schemeClr val="bg2"/>
                    </a:solidFill>
                  </a:tcPr>
                </a:tc>
                <a:tc vMerge="1">
                  <a:txBody>
                    <a:bodyPr/>
                    <a:lstStyle/>
                    <a:p>
                      <a:endParaRPr lang="ru-RU"/>
                    </a:p>
                  </a:txBody>
                  <a:tcPr/>
                </a:tc>
                <a:tc>
                  <a:txBody>
                    <a:bodyPr/>
                    <a:lstStyle/>
                    <a:p>
                      <a:pPr algn="ctr" rtl="0" fontAlgn="ctr"/>
                      <a:r>
                        <a:rPr lang="ru-RU" sz="1100" b="1" u="none" strike="noStrike" dirty="0" smtClean="0">
                          <a:solidFill>
                            <a:schemeClr val="tx2"/>
                          </a:solidFill>
                          <a:effectLst/>
                          <a:latin typeface="Times New Roman" pitchFamily="18" charset="0"/>
                          <a:cs typeface="Times New Roman" pitchFamily="18" charset="0"/>
                        </a:rPr>
                        <a:t>(млн. рублей)</a:t>
                      </a:r>
                      <a:r>
                        <a:rPr lang="ru-RU" sz="1000" b="1" u="none" strike="noStrike" dirty="0" smtClean="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solidFill>
                      <a:schemeClr val="bg2"/>
                    </a:solidFill>
                  </a:tcPr>
                </a:tc>
                <a:tc vMerge="1">
                  <a:txBody>
                    <a:bodyPr/>
                    <a:lstStyle/>
                    <a:p>
                      <a:endParaRPr lang="ru-RU"/>
                    </a:p>
                  </a:txBody>
                  <a:tcPr/>
                </a:tc>
              </a:tr>
              <a:tr h="230561">
                <a:tc>
                  <a:txBody>
                    <a:bodyPr/>
                    <a:lstStyle/>
                    <a:p>
                      <a:pPr algn="l" rtl="0" fontAlgn="ctr"/>
                      <a:r>
                        <a:rPr lang="ru-RU" sz="1100" b="1" u="none" strike="noStrike" dirty="0">
                          <a:solidFill>
                            <a:schemeClr val="tx2"/>
                          </a:solidFill>
                          <a:effectLst/>
                          <a:latin typeface="Times New Roman" pitchFamily="18" charset="0"/>
                          <a:cs typeface="Times New Roman" pitchFamily="18" charset="0"/>
                        </a:rPr>
                        <a:t>Доходы</a:t>
                      </a:r>
                      <a:r>
                        <a:rPr lang="ru-RU" sz="1000" b="1" u="none" strike="noStrike" dirty="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1 </a:t>
                      </a:r>
                      <a:r>
                        <a:rPr lang="ru-RU" sz="1100" b="1" u="none" strike="noStrike" dirty="0" smtClean="0">
                          <a:solidFill>
                            <a:schemeClr val="tx2"/>
                          </a:solidFill>
                          <a:effectLst/>
                          <a:latin typeface="Times New Roman" pitchFamily="18" charset="0"/>
                          <a:cs typeface="Times New Roman" pitchFamily="18" charset="0"/>
                        </a:rPr>
                        <a:t>978,7</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2 </a:t>
                      </a:r>
                      <a:r>
                        <a:rPr lang="ru-RU" sz="1100" b="1" u="none" strike="noStrike" dirty="0" smtClean="0">
                          <a:solidFill>
                            <a:schemeClr val="tx2"/>
                          </a:solidFill>
                          <a:effectLst/>
                          <a:latin typeface="Times New Roman" pitchFamily="18" charset="0"/>
                          <a:cs typeface="Times New Roman" pitchFamily="18" charset="0"/>
                        </a:rPr>
                        <a:t>042,1</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smtClean="0">
                          <a:solidFill>
                            <a:schemeClr val="tx2"/>
                          </a:solidFill>
                          <a:effectLst/>
                          <a:latin typeface="Times New Roman" pitchFamily="18" charset="0"/>
                          <a:cs typeface="Times New Roman" pitchFamily="18" charset="0"/>
                        </a:rPr>
                        <a:t>103,2%</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1 </a:t>
                      </a:r>
                      <a:r>
                        <a:rPr lang="ru-RU" sz="1100" b="1" u="none" strike="noStrike" dirty="0" smtClean="0">
                          <a:solidFill>
                            <a:schemeClr val="tx2"/>
                          </a:solidFill>
                          <a:effectLst/>
                          <a:latin typeface="Times New Roman" pitchFamily="18" charset="0"/>
                          <a:cs typeface="Times New Roman" pitchFamily="18" charset="0"/>
                        </a:rPr>
                        <a:t>863,1</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a:solidFill>
                            <a:schemeClr val="tx2"/>
                          </a:solidFill>
                          <a:effectLst/>
                          <a:latin typeface="Times New Roman" pitchFamily="18" charset="0"/>
                          <a:cs typeface="Times New Roman" pitchFamily="18" charset="0"/>
                        </a:rPr>
                        <a:t>100,2%</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r>
              <a:tr h="230561">
                <a:tc>
                  <a:txBody>
                    <a:bodyPr/>
                    <a:lstStyle/>
                    <a:p>
                      <a:pPr algn="l" rtl="0" fontAlgn="ctr"/>
                      <a:r>
                        <a:rPr lang="ru-RU" sz="1100" b="1" u="none" strike="noStrike" dirty="0">
                          <a:solidFill>
                            <a:schemeClr val="tx2"/>
                          </a:solidFill>
                          <a:effectLst/>
                          <a:latin typeface="Times New Roman" pitchFamily="18" charset="0"/>
                          <a:cs typeface="Times New Roman" pitchFamily="18" charset="0"/>
                        </a:rPr>
                        <a:t>Расходы</a:t>
                      </a:r>
                      <a:r>
                        <a:rPr lang="ru-RU" sz="1000" b="1" u="none" strike="noStrike" dirty="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2 </a:t>
                      </a:r>
                      <a:r>
                        <a:rPr lang="ru-RU" sz="1100" b="1" u="none" strike="noStrike" dirty="0" smtClean="0">
                          <a:solidFill>
                            <a:schemeClr val="tx2"/>
                          </a:solidFill>
                          <a:effectLst/>
                          <a:latin typeface="Times New Roman" pitchFamily="18" charset="0"/>
                          <a:cs typeface="Times New Roman" pitchFamily="18" charset="0"/>
                        </a:rPr>
                        <a:t>010,7</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2 </a:t>
                      </a:r>
                      <a:r>
                        <a:rPr lang="ru-RU" sz="1100" b="1" u="none" strike="noStrike" dirty="0" smtClean="0">
                          <a:solidFill>
                            <a:schemeClr val="tx2"/>
                          </a:solidFill>
                          <a:effectLst/>
                          <a:latin typeface="Times New Roman" pitchFamily="18" charset="0"/>
                          <a:cs typeface="Times New Roman" pitchFamily="18" charset="0"/>
                        </a:rPr>
                        <a:t>065,4</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smtClean="0">
                          <a:solidFill>
                            <a:schemeClr val="tx2"/>
                          </a:solidFill>
                          <a:effectLst/>
                          <a:latin typeface="Times New Roman" pitchFamily="18" charset="0"/>
                          <a:cs typeface="Times New Roman" pitchFamily="18" charset="0"/>
                        </a:rPr>
                        <a:t>102,7%</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1 </a:t>
                      </a:r>
                      <a:r>
                        <a:rPr lang="ru-RU" sz="1100" b="1" u="none" strike="noStrike" dirty="0" smtClean="0">
                          <a:solidFill>
                            <a:schemeClr val="tx2"/>
                          </a:solidFill>
                          <a:effectLst/>
                          <a:latin typeface="Times New Roman" pitchFamily="18" charset="0"/>
                          <a:cs typeface="Times New Roman" pitchFamily="18" charset="0"/>
                        </a:rPr>
                        <a:t>852,7</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a:solidFill>
                            <a:schemeClr val="tx2"/>
                          </a:solidFill>
                          <a:effectLst/>
                          <a:latin typeface="Times New Roman" pitchFamily="18" charset="0"/>
                          <a:cs typeface="Times New Roman" pitchFamily="18" charset="0"/>
                        </a:rPr>
                        <a:t>99,9%</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r>
              <a:tr h="158552">
                <a:tc>
                  <a:txBody>
                    <a:bodyPr/>
                    <a:lstStyle/>
                    <a:p>
                      <a:pPr algn="l" rtl="0" fontAlgn="ctr"/>
                      <a:r>
                        <a:rPr lang="ru-RU" sz="1100" b="1" u="none" strike="noStrike" dirty="0">
                          <a:solidFill>
                            <a:schemeClr val="tx2"/>
                          </a:solidFill>
                          <a:effectLst/>
                          <a:latin typeface="Times New Roman" pitchFamily="18" charset="0"/>
                          <a:cs typeface="Times New Roman" pitchFamily="18" charset="0"/>
                        </a:rPr>
                        <a:t>Дефицит (-), профицит (+)</a:t>
                      </a:r>
                      <a:r>
                        <a:rPr lang="ru-RU" sz="1000" b="1" u="none" strike="noStrike" dirty="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a:t>
                      </a:r>
                      <a:r>
                        <a:rPr lang="ru-RU" sz="1100" b="1" u="none" strike="noStrike" dirty="0" smtClean="0">
                          <a:solidFill>
                            <a:schemeClr val="tx2"/>
                          </a:solidFill>
                          <a:effectLst/>
                          <a:latin typeface="Times New Roman" pitchFamily="18" charset="0"/>
                          <a:cs typeface="Times New Roman" pitchFamily="18" charset="0"/>
                        </a:rPr>
                        <a:t>32,0</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a:t>
                      </a:r>
                      <a:r>
                        <a:rPr lang="ru-RU" sz="1100" b="1" u="none" strike="noStrike" dirty="0" smtClean="0">
                          <a:solidFill>
                            <a:schemeClr val="tx2"/>
                          </a:solidFill>
                          <a:effectLst/>
                          <a:latin typeface="Times New Roman" pitchFamily="18" charset="0"/>
                          <a:cs typeface="Times New Roman" pitchFamily="18" charset="0"/>
                        </a:rPr>
                        <a:t>23,3</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fontAlgn="ctr"/>
                      <a:r>
                        <a:rPr lang="ru-RU" sz="1100" b="1" u="none" strike="noStrike">
                          <a:solidFill>
                            <a:schemeClr val="tx2"/>
                          </a:solidFill>
                          <a:effectLst/>
                          <a:latin typeface="Times New Roman" pitchFamily="18" charset="0"/>
                          <a:cs typeface="Times New Roman" pitchFamily="18" charset="0"/>
                        </a:rPr>
                        <a:t> </a:t>
                      </a:r>
                      <a:endParaRPr lang="ru-RU" sz="1100" b="1" i="0" u="none" strike="noStrike">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smtClean="0">
                          <a:solidFill>
                            <a:schemeClr val="tx2"/>
                          </a:solidFill>
                          <a:effectLst/>
                          <a:latin typeface="Times New Roman" pitchFamily="18" charset="0"/>
                          <a:cs typeface="Times New Roman" pitchFamily="18" charset="0"/>
                        </a:rPr>
                        <a:t>10,4</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c>
                  <a:txBody>
                    <a:bodyPr/>
                    <a:lstStyle/>
                    <a:p>
                      <a:pPr algn="ctr" rtl="0" fontAlgn="ctr"/>
                      <a:r>
                        <a:rPr lang="ru-RU" sz="1100" b="1" u="none" strike="noStrike" dirty="0">
                          <a:solidFill>
                            <a:schemeClr val="tx2"/>
                          </a:solidFill>
                          <a:effectLst/>
                          <a:latin typeface="Times New Roman" pitchFamily="18" charset="0"/>
                          <a:cs typeface="Times New Roman" pitchFamily="18" charset="0"/>
                        </a:rPr>
                        <a:t>-</a:t>
                      </a:r>
                      <a:r>
                        <a:rPr lang="ru-RU" sz="1000" b="1" u="none" strike="noStrike" dirty="0">
                          <a:solidFill>
                            <a:schemeClr val="tx2"/>
                          </a:solidFill>
                          <a:effectLst/>
                          <a:latin typeface="Times New Roman" pitchFamily="18" charset="0"/>
                          <a:cs typeface="Times New Roman" pitchFamily="18" charset="0"/>
                        </a:rPr>
                        <a:t> </a:t>
                      </a:r>
                      <a:endParaRPr lang="ru-RU" sz="1100" b="1" i="0" u="none" strike="noStrike" dirty="0">
                        <a:solidFill>
                          <a:schemeClr val="tx2"/>
                        </a:solidFill>
                        <a:effectLst/>
                        <a:latin typeface="Times New Roman" pitchFamily="18" charset="0"/>
                        <a:cs typeface="Times New Roman" pitchFamily="18" charset="0"/>
                      </a:endParaRPr>
                    </a:p>
                  </a:txBody>
                  <a:tcPr marL="9076" marR="9076" marT="9076" marB="0" anchor="ctr">
                    <a:solidFill>
                      <a:schemeClr val="bg2"/>
                    </a:solidFill>
                  </a:tcPr>
                </a:tc>
              </a:tr>
            </a:tbl>
          </a:graphicData>
        </a:graphic>
      </p:graphicFrame>
    </p:spTree>
  </p:cSld>
  <p:clrMapOvr>
    <a:masterClrMapping/>
  </p:clrMapOvr>
  <p:transition spd="slow" advClick="0" advTm="5369">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Rectangle 7"/>
          <p:cNvSpPr>
            <a:spLocks noChangeArrowheads="1"/>
          </p:cNvSpPr>
          <p:nvPr/>
        </p:nvSpPr>
        <p:spPr bwMode="auto">
          <a:xfrm>
            <a:off x="827584" y="620689"/>
            <a:ext cx="7560840" cy="646331"/>
          </a:xfrm>
          <a:prstGeom prst="rect">
            <a:avLst/>
          </a:prstGeom>
          <a:noFill/>
          <a:ln w="9525" cap="flat" cmpd="sng" algn="ctr">
            <a:noFill/>
            <a:prstDash val="solid"/>
            <a:miter lim="800000"/>
            <a:headEnd/>
            <a:tailEnd/>
          </a:ln>
          <a:effectLst/>
        </p:spPr>
        <p:txBody>
          <a:bodyPr wrap="square" anchor="ctr">
            <a:spAutoFit/>
          </a:bodyPr>
          <a:lstStyle/>
          <a:p>
            <a:pPr algn="ctr"/>
            <a:r>
              <a:rPr lang="ru-RU" b="1" dirty="0" smtClean="0">
                <a:solidFill>
                  <a:schemeClr val="bg2">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Структура </a:t>
            </a:r>
            <a:r>
              <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налоговых и неналоговых </a:t>
            </a:r>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доходов </a:t>
            </a:r>
            <a:endPar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endParaRPr>
          </a:p>
          <a:p>
            <a:pPr algn="ctr"/>
            <a:r>
              <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районного </a:t>
            </a:r>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бюджета в </a:t>
            </a:r>
            <a:r>
              <a:rPr lang="ru-RU" b="1" dirty="0" smtClean="0">
                <a:solidFill>
                  <a:schemeClr val="bg2">
                    <a:lumMod val="50000"/>
                  </a:schemeClr>
                </a:solidFill>
                <a:effectLst>
                  <a:outerShdw blurRad="38100" dist="38100" dir="2700000" algn="tl">
                    <a:srgbClr val="C0C0C0"/>
                  </a:outerShdw>
                </a:effectLst>
                <a:latin typeface="Times New Roman" pitchFamily="18" charset="0"/>
                <a:cs typeface="Calibri" pitchFamily="34" charset="0"/>
              </a:rPr>
              <a:t>2023 </a:t>
            </a:r>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году, %</a:t>
            </a:r>
            <a:endParaRPr lang="ru-RU" dirty="0">
              <a:solidFill>
                <a:schemeClr val="bg2">
                  <a:lumMod val="50000"/>
                </a:schemeClr>
              </a:solidFill>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
            <a:ext cx="514941" cy="620688"/>
          </a:xfrm>
          <a:prstGeom prst="rect">
            <a:avLst/>
          </a:prstGeom>
          <a:noFill/>
          <a:ln w="9525">
            <a:noFill/>
            <a:miter lim="800000"/>
            <a:headEnd/>
            <a:tailEnd/>
          </a:ln>
        </p:spPr>
      </p:pic>
      <p:graphicFrame>
        <p:nvGraphicFramePr>
          <p:cNvPr id="7" name="Диаграмма 6"/>
          <p:cNvGraphicFramePr>
            <a:graphicFrameLocks/>
          </p:cNvGraphicFramePr>
          <p:nvPr>
            <p:extLst>
              <p:ext uri="{D42A27DB-BD31-4B8C-83A1-F6EECF244321}">
                <p14:modId xmlns:p14="http://schemas.microsoft.com/office/powerpoint/2010/main" val="4275235797"/>
              </p:ext>
            </p:extLst>
          </p:nvPr>
        </p:nvGraphicFramePr>
        <p:xfrm>
          <a:off x="1331640" y="1196752"/>
          <a:ext cx="6624736" cy="48965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957">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Rectangle 7"/>
          <p:cNvSpPr>
            <a:spLocks noChangeArrowheads="1"/>
          </p:cNvSpPr>
          <p:nvPr/>
        </p:nvSpPr>
        <p:spPr bwMode="auto">
          <a:xfrm>
            <a:off x="0" y="548680"/>
            <a:ext cx="9144000" cy="923330"/>
          </a:xfrm>
          <a:prstGeom prst="rect">
            <a:avLst/>
          </a:prstGeom>
          <a:noFill/>
          <a:ln w="9525" cap="flat" cmpd="sng" algn="ctr">
            <a:noFill/>
            <a:prstDash val="solid"/>
            <a:miter lim="800000"/>
            <a:headEnd/>
            <a:tailEnd/>
          </a:ln>
          <a:effectLst/>
        </p:spPr>
        <p:txBody>
          <a:bodyPr anchor="ctr">
            <a:spAutoFit/>
          </a:bodyPr>
          <a:lstStyle/>
          <a:p>
            <a:pPr algn="ctr"/>
            <a:endParaRPr lang="ru-RU" b="1" dirty="0" smtClean="0">
              <a:solidFill>
                <a:srgbClr val="17375E"/>
              </a:solidFill>
              <a:effectLst>
                <a:outerShdw blurRad="38100" dist="38100" dir="2700000" algn="tl">
                  <a:srgbClr val="C0C0C0"/>
                </a:outerShdw>
              </a:effectLst>
              <a:latin typeface="Times New Roman" pitchFamily="18" charset="0"/>
            </a:endParaRPr>
          </a:p>
          <a:p>
            <a:pPr algn="ctr"/>
            <a:r>
              <a:rPr lang="ru-RU" b="1" dirty="0" smtClean="0">
                <a:solidFill>
                  <a:schemeClr val="bg2">
                    <a:lumMod val="50000"/>
                  </a:schemeClr>
                </a:solidFill>
                <a:effectLst>
                  <a:outerShdw blurRad="38100" dist="38100" dir="2700000" algn="tl">
                    <a:srgbClr val="C0C0C0"/>
                  </a:outerShdw>
                </a:effectLst>
                <a:latin typeface="Times New Roman" pitchFamily="18" charset="0"/>
              </a:rPr>
              <a:t>Структура </a:t>
            </a:r>
            <a:r>
              <a:rPr lang="ru-RU" b="1" dirty="0">
                <a:solidFill>
                  <a:schemeClr val="bg2">
                    <a:lumMod val="50000"/>
                  </a:schemeClr>
                </a:solidFill>
                <a:effectLst>
                  <a:outerShdw blurRad="38100" dist="38100" dir="2700000" algn="tl">
                    <a:srgbClr val="C0C0C0"/>
                  </a:outerShdw>
                </a:effectLst>
                <a:latin typeface="Times New Roman" pitchFamily="18" charset="0"/>
              </a:rPr>
              <a:t>б</a:t>
            </a:r>
            <a:r>
              <a:rPr lang="ru-RU" b="1" dirty="0">
                <a:solidFill>
                  <a:schemeClr val="bg2">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езвозмездны</a:t>
            </a:r>
            <a:r>
              <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х</a:t>
            </a:r>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 поступлени</a:t>
            </a:r>
            <a:r>
              <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й</a:t>
            </a:r>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  </a:t>
            </a:r>
            <a:endParaRPr lang="ru-RU" dirty="0">
              <a:solidFill>
                <a:schemeClr val="bg2">
                  <a:lumMod val="50000"/>
                </a:schemeClr>
              </a:solidFill>
              <a:latin typeface="Times New Roman" pitchFamily="18" charset="0"/>
              <a:cs typeface="Calibri" pitchFamily="34" charset="0"/>
            </a:endParaRPr>
          </a:p>
          <a:p>
            <a:pPr algn="ctr" eaLnBrk="0" hangingPunct="0"/>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 районного  бюджета  в </a:t>
            </a:r>
            <a:r>
              <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 </a:t>
            </a:r>
            <a:r>
              <a:rPr lang="ru-RU" b="1" dirty="0" smtClean="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2</a:t>
            </a:r>
            <a:r>
              <a:rPr lang="ru-RU" b="1" dirty="0" smtClean="0">
                <a:solidFill>
                  <a:schemeClr val="bg2">
                    <a:lumMod val="50000"/>
                  </a:schemeClr>
                </a:solidFill>
                <a:effectLst>
                  <a:outerShdw blurRad="38100" dist="38100" dir="2700000" algn="tl">
                    <a:srgbClr val="C0C0C0"/>
                  </a:outerShdw>
                </a:effectLst>
                <a:latin typeface="Times New Roman" pitchFamily="18" charset="0"/>
                <a:cs typeface="Calibri" pitchFamily="34" charset="0"/>
              </a:rPr>
              <a:t>023 </a:t>
            </a:r>
            <a:r>
              <a:rPr lang="ru-RU" b="1" dirty="0">
                <a:solidFill>
                  <a:schemeClr val="bg2">
                    <a:lumMod val="50000"/>
                  </a:schemeClr>
                </a:solidFill>
                <a:effectLst>
                  <a:outerShdw blurRad="38100" dist="38100" dir="2700000" algn="tl">
                    <a:srgbClr val="C0C0C0"/>
                  </a:outerShdw>
                </a:effectLst>
                <a:latin typeface="Times New Roman" pitchFamily="18" charset="0"/>
                <a:cs typeface="Calibri" pitchFamily="34" charset="0"/>
              </a:rPr>
              <a:t>год</a:t>
            </a:r>
            <a:r>
              <a:rPr lang="ru-RU" b="1" dirty="0">
                <a:solidFill>
                  <a:schemeClr val="bg2">
                    <a:lumMod val="50000"/>
                  </a:schemeClr>
                </a:solidFill>
                <a:effectLst>
                  <a:outerShdw blurRad="38100" dist="38100" dir="2700000" algn="tl">
                    <a:srgbClr val="C0C0C0"/>
                  </a:outerShdw>
                </a:effectLst>
                <a:latin typeface="Times New Roman" pitchFamily="18" charset="0"/>
                <a:cs typeface="Times New Roman" pitchFamily="18" charset="0"/>
              </a:rPr>
              <a:t>у, </a:t>
            </a:r>
            <a:r>
              <a:rPr lang="ru-RU" b="1" dirty="0">
                <a:solidFill>
                  <a:schemeClr val="bg2">
                    <a:lumMod val="50000"/>
                  </a:schemeClr>
                </a:solidFill>
                <a:effectLst>
                  <a:outerShdw blurRad="38100" dist="38100" dir="2700000" algn="tl">
                    <a:srgbClr val="C0C0C0"/>
                  </a:outerShdw>
                </a:effectLst>
                <a:latin typeface="Times New Roman" pitchFamily="18" charset="0"/>
              </a:rPr>
              <a:t>%</a:t>
            </a: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4377"/>
            <a:ext cx="571050" cy="688320"/>
          </a:xfrm>
          <a:prstGeom prst="rect">
            <a:avLst/>
          </a:prstGeom>
          <a:noFill/>
          <a:ln w="9525">
            <a:noFill/>
            <a:miter lim="800000"/>
            <a:headEnd/>
            <a:tailEnd/>
          </a:ln>
        </p:spPr>
      </p:pic>
      <p:graphicFrame>
        <p:nvGraphicFramePr>
          <p:cNvPr id="7" name="Диаграмма 6"/>
          <p:cNvGraphicFramePr>
            <a:graphicFrameLocks/>
          </p:cNvGraphicFramePr>
          <p:nvPr>
            <p:extLst>
              <p:ext uri="{D42A27DB-BD31-4B8C-83A1-F6EECF244321}">
                <p14:modId xmlns:p14="http://schemas.microsoft.com/office/powerpoint/2010/main" val="951263684"/>
              </p:ext>
            </p:extLst>
          </p:nvPr>
        </p:nvGraphicFramePr>
        <p:xfrm>
          <a:off x="1043608" y="1556792"/>
          <a:ext cx="6984776" cy="43204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901">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35" name="Rectangle 39"/>
          <p:cNvSpPr>
            <a:spLocks noChangeArrowheads="1"/>
          </p:cNvSpPr>
          <p:nvPr/>
        </p:nvSpPr>
        <p:spPr bwMode="auto">
          <a:xfrm>
            <a:off x="0" y="548680"/>
            <a:ext cx="9144000" cy="923330"/>
          </a:xfrm>
          <a:prstGeom prst="rect">
            <a:avLst/>
          </a:prstGeom>
          <a:noFill/>
          <a:ln w="9525" cap="flat" cmpd="sng" algn="ctr">
            <a:noFill/>
            <a:prstDash val="solid"/>
            <a:miter lim="800000"/>
            <a:headEnd/>
            <a:tailEnd/>
          </a:ln>
          <a:effectLst/>
        </p:spPr>
        <p:txBody>
          <a:bodyPr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исполнения районного бюджета </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 разделам классификации расходов бюджетов </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a:t>
            </a:r>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2-2023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годах</a:t>
            </a:r>
            <a:r>
              <a:rPr lang="ru-RU" b="1" dirty="0" smtClean="0">
                <a:solidFill>
                  <a:schemeClr val="tx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млн.рублей</a:t>
            </a:r>
            <a:r>
              <a:rPr lang="ru-RU" dirty="0">
                <a:solidFill>
                  <a:schemeClr val="tx2">
                    <a:lumMod val="75000"/>
                  </a:schemeClr>
                </a:solidFill>
                <a:effectLst>
                  <a:outerShdw blurRad="38100" dist="38100" dir="2700000" algn="tl">
                    <a:srgbClr val="000000">
                      <a:alpha val="43137"/>
                    </a:srgbClr>
                  </a:outerShdw>
                </a:effectLst>
                <a:latin typeface="Arial" pitchFamily="34" charset="0"/>
              </a:rPr>
              <a:t> </a:t>
            </a: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0"/>
            <a:ext cx="539552" cy="650353"/>
          </a:xfrm>
          <a:prstGeom prst="rect">
            <a:avLst/>
          </a:prstGeom>
          <a:noFill/>
          <a:ln w="9525">
            <a:noFill/>
            <a:miter lim="800000"/>
            <a:headEnd/>
            <a:tailEnd/>
          </a:ln>
        </p:spPr>
      </p:pic>
      <p:graphicFrame>
        <p:nvGraphicFramePr>
          <p:cNvPr id="6" name="Диаграмма 5"/>
          <p:cNvGraphicFramePr>
            <a:graphicFrameLocks/>
          </p:cNvGraphicFramePr>
          <p:nvPr>
            <p:extLst>
              <p:ext uri="{D42A27DB-BD31-4B8C-83A1-F6EECF244321}">
                <p14:modId xmlns:p14="http://schemas.microsoft.com/office/powerpoint/2010/main" val="1325095038"/>
              </p:ext>
            </p:extLst>
          </p:nvPr>
        </p:nvGraphicFramePr>
        <p:xfrm>
          <a:off x="1190625" y="1709738"/>
          <a:ext cx="6762750" cy="34385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841">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Rectangle 8"/>
          <p:cNvSpPr>
            <a:spLocks noChangeArrowheads="1"/>
          </p:cNvSpPr>
          <p:nvPr/>
        </p:nvSpPr>
        <p:spPr bwMode="auto">
          <a:xfrm>
            <a:off x="0" y="548680"/>
            <a:ext cx="9144000" cy="646331"/>
          </a:xfrm>
          <a:prstGeom prst="rect">
            <a:avLst/>
          </a:prstGeom>
          <a:noFill/>
          <a:ln w="9525" cap="flat" cmpd="sng" algn="ctr">
            <a:noFill/>
            <a:prstDash val="solid"/>
            <a:miter lim="800000"/>
            <a:headEnd/>
            <a:tailEnd/>
          </a:ln>
          <a:effectLst/>
        </p:spPr>
        <p:txBody>
          <a:bodyPr wrap="square"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Структура расходов </a:t>
            </a:r>
            <a:endPar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районного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бюджета 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2023 году</a:t>
            </a:r>
            <a:r>
              <a:rPr lang="ru-RU" b="1" dirty="0" smtClean="0">
                <a:solidFill>
                  <a:srgbClr val="00206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rgbClr val="00206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ru-RU" dirty="0">
              <a:solidFill>
                <a:srgbClr val="002060"/>
              </a:solidFill>
              <a:effectLst>
                <a:outerShdw blurRad="38100" dist="38100" dir="2700000" algn="tl">
                  <a:srgbClr val="000000">
                    <a:alpha val="43137"/>
                  </a:srgbClr>
                </a:outerShdw>
              </a:effectLst>
              <a:latin typeface="Arial" pitchFamily="34"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0"/>
            <a:ext cx="564423" cy="680331"/>
          </a:xfrm>
          <a:prstGeom prst="rect">
            <a:avLst/>
          </a:prstGeom>
          <a:noFill/>
          <a:ln w="9525">
            <a:noFill/>
            <a:miter lim="800000"/>
            <a:headEnd/>
            <a:tailEnd/>
          </a:ln>
        </p:spPr>
      </p:pic>
      <p:graphicFrame>
        <p:nvGraphicFramePr>
          <p:cNvPr id="8" name="Диаграмма 7"/>
          <p:cNvGraphicFramePr>
            <a:graphicFrameLocks/>
          </p:cNvGraphicFramePr>
          <p:nvPr/>
        </p:nvGraphicFramePr>
        <p:xfrm>
          <a:off x="1295400" y="595312"/>
          <a:ext cx="6553200" cy="56673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4116">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615717"/>
            <a:ext cx="7704856" cy="923330"/>
          </a:xfrm>
          <a:prstGeom prst="rect">
            <a:avLst/>
          </a:prstGeom>
        </p:spPr>
        <p:txBody>
          <a:bodyPr wrap="square">
            <a:spAutoFit/>
          </a:bodyPr>
          <a:lstStyle/>
          <a:p>
            <a:pPr algn="ctr">
              <a:defRPr/>
            </a:pPr>
            <a:r>
              <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Информация о финансировании муниципальных программ Новохоперского муниципального района, сгруппированных по </a:t>
            </a:r>
            <a:r>
              <a:rPr lang="ru-RU"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направлениям за  2023 год</a:t>
            </a:r>
            <a:endPar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19284" y="18851"/>
            <a:ext cx="499302" cy="601837"/>
          </a:xfrm>
          <a:prstGeom prst="rect">
            <a:avLst/>
          </a:prstGeom>
          <a:noFill/>
          <a:ln w="9525">
            <a:noFill/>
            <a:miter lim="800000"/>
            <a:headEnd/>
            <a:tailEnd/>
          </a:ln>
        </p:spPr>
      </p:pic>
      <p:graphicFrame>
        <p:nvGraphicFramePr>
          <p:cNvPr id="10" name="Диаграмма 9"/>
          <p:cNvGraphicFramePr>
            <a:graphicFrameLocks/>
          </p:cNvGraphicFramePr>
          <p:nvPr>
            <p:extLst>
              <p:ext uri="{D42A27DB-BD31-4B8C-83A1-F6EECF244321}">
                <p14:modId xmlns:p14="http://schemas.microsoft.com/office/powerpoint/2010/main" val="1125804300"/>
              </p:ext>
            </p:extLst>
          </p:nvPr>
        </p:nvGraphicFramePr>
        <p:xfrm>
          <a:off x="755576" y="1539048"/>
          <a:ext cx="7632848" cy="46982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787">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15717"/>
            <a:ext cx="7704856" cy="369332"/>
          </a:xfrm>
          <a:prstGeom prst="rect">
            <a:avLst/>
          </a:prstGeom>
        </p:spPr>
        <p:txBody>
          <a:bodyPr wrap="square">
            <a:spAutoFit/>
          </a:bodyPr>
          <a:lstStyle/>
          <a:p>
            <a:pPr algn="ctr">
              <a:defRPr/>
            </a:pPr>
            <a:r>
              <a:rPr lang="ru-RU"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МУНИЦИПАЛЬНЫЕ  ПРОГРАММЫ</a:t>
            </a:r>
            <a:endPar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755576" y="1052736"/>
            <a:ext cx="7632848" cy="738664"/>
          </a:xfrm>
          <a:prstGeom prst="rect">
            <a:avLst/>
          </a:prstGeom>
        </p:spPr>
        <p:txBody>
          <a:bodyPr wrap="square">
            <a:spAutoFit/>
          </a:bodyPr>
          <a:lstStyle/>
          <a:p>
            <a:pPr algn="just"/>
            <a:r>
              <a:rPr lang="ru-RU" sz="1400" dirty="0">
                <a:solidFill>
                  <a:schemeClr val="bg2">
                    <a:lumMod val="50000"/>
                  </a:schemeClr>
                </a:solidFill>
                <a:latin typeface="Times New Roman" pitchFamily="18" charset="0"/>
                <a:cs typeface="Times New Roman" pitchFamily="18" charset="0"/>
              </a:rPr>
              <a:t>Муниципальная программа имеет цель , задачи и показатели эффективности, которые отражают степень их достижения (решения), то есть действия и бюджетные средства, направленные на достижение заданного результата. </a:t>
            </a:r>
          </a:p>
        </p:txBody>
      </p:sp>
      <p:sp>
        <p:nvSpPr>
          <p:cNvPr id="7" name="Скругленный прямоугольник 6"/>
          <p:cNvSpPr/>
          <p:nvPr/>
        </p:nvSpPr>
        <p:spPr>
          <a:xfrm>
            <a:off x="827584" y="1795515"/>
            <a:ext cx="7488832" cy="432048"/>
          </a:xfrm>
          <a:prstGeom prst="roundRect">
            <a:avLst/>
          </a:prstGeom>
          <a:ln>
            <a:solidFill>
              <a:schemeClr val="bg2">
                <a:lumMod val="90000"/>
              </a:schemeClr>
            </a:solidFill>
          </a:ln>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400" b="1" dirty="0">
                <a:solidFill>
                  <a:schemeClr val="bg2">
                    <a:lumMod val="50000"/>
                  </a:schemeClr>
                </a:solidFill>
                <a:latin typeface="Times New Roman" pitchFamily="18" charset="0"/>
                <a:cs typeface="Times New Roman" pitchFamily="18" charset="0"/>
              </a:rPr>
              <a:t>Объем программных расходов </a:t>
            </a:r>
            <a:r>
              <a:rPr lang="ru-RU" sz="1400" b="1" dirty="0" smtClean="0">
                <a:solidFill>
                  <a:schemeClr val="bg2">
                    <a:lumMod val="50000"/>
                  </a:schemeClr>
                </a:solidFill>
                <a:latin typeface="Times New Roman" pitchFamily="18" charset="0"/>
                <a:cs typeface="Times New Roman" pitchFamily="18" charset="0"/>
              </a:rPr>
              <a:t>в 2023  году составил 1 852,7 млн </a:t>
            </a:r>
            <a:r>
              <a:rPr lang="ru-RU" sz="1400" b="1" dirty="0">
                <a:solidFill>
                  <a:schemeClr val="bg2">
                    <a:lumMod val="50000"/>
                  </a:schemeClr>
                </a:solidFill>
                <a:latin typeface="Times New Roman" pitchFamily="18" charset="0"/>
                <a:cs typeface="Times New Roman" pitchFamily="18" charset="0"/>
              </a:rPr>
              <a:t>рублей или </a:t>
            </a:r>
            <a:r>
              <a:rPr lang="ru-RU" sz="1400" b="1" dirty="0" smtClean="0">
                <a:solidFill>
                  <a:schemeClr val="bg2">
                    <a:lumMod val="50000"/>
                  </a:schemeClr>
                </a:solidFill>
                <a:latin typeface="Times New Roman" pitchFamily="18" charset="0"/>
                <a:cs typeface="Times New Roman" pitchFamily="18" charset="0"/>
              </a:rPr>
              <a:t>100 </a:t>
            </a:r>
            <a:r>
              <a:rPr lang="ru-RU" sz="1400" b="1" dirty="0">
                <a:solidFill>
                  <a:schemeClr val="bg2">
                    <a:lumMod val="50000"/>
                  </a:schemeClr>
                </a:solidFill>
                <a:latin typeface="Times New Roman" pitchFamily="18" charset="0"/>
                <a:cs typeface="Times New Roman" pitchFamily="18" charset="0"/>
              </a:rPr>
              <a:t>процентов от общего объема расходов бюджета</a:t>
            </a:r>
          </a:p>
        </p:txBody>
      </p:sp>
      <p:sp>
        <p:nvSpPr>
          <p:cNvPr id="8" name="Прямоугольник с одним вырезанным углом 7"/>
          <p:cNvSpPr/>
          <p:nvPr/>
        </p:nvSpPr>
        <p:spPr>
          <a:xfrm>
            <a:off x="1109354" y="2348880"/>
            <a:ext cx="1080120" cy="1152128"/>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«Развитие образования Новохоперского муниципального района</a:t>
            </a:r>
            <a:r>
              <a:rPr lang="ru-RU" sz="800" b="1" dirty="0" smtClean="0">
                <a:solidFill>
                  <a:schemeClr val="bg2">
                    <a:lumMod val="50000"/>
                  </a:schemeClr>
                </a:solidFill>
                <a:latin typeface="Times New Roman" pitchFamily="18" charset="0"/>
                <a:cs typeface="Times New Roman" pitchFamily="18" charset="0"/>
              </a:rPr>
              <a:t>»</a:t>
            </a:r>
          </a:p>
          <a:p>
            <a:pPr algn="ct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1 291,4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9" name="Прямоугольник с одним вырезанным углом 8"/>
          <p:cNvSpPr/>
          <p:nvPr/>
        </p:nvSpPr>
        <p:spPr>
          <a:xfrm>
            <a:off x="2627784" y="2348879"/>
            <a:ext cx="1080120" cy="1763233"/>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«Обеспечение доступным и комфортным жильем, коммунальными услугами населения Новохоперского муниципального района»</a:t>
            </a:r>
          </a:p>
          <a:p>
            <a:pPr algn="ctr"/>
            <a:r>
              <a:rPr lang="ru-RU" sz="800" b="1" dirty="0" smtClean="0">
                <a:solidFill>
                  <a:schemeClr val="bg2">
                    <a:lumMod val="50000"/>
                  </a:schemeClr>
                </a:solidFill>
                <a:latin typeface="Times New Roman" pitchFamily="18" charset="0"/>
                <a:cs typeface="Times New Roman" pitchFamily="18" charset="0"/>
              </a:rPr>
              <a:t>7,3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0" name="Прямоугольник с одним вырезанным углом 9"/>
          <p:cNvSpPr/>
          <p:nvPr/>
        </p:nvSpPr>
        <p:spPr>
          <a:xfrm>
            <a:off x="4031940" y="2385345"/>
            <a:ext cx="1080120" cy="1152128"/>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noProof="1" smtClean="0">
                <a:solidFill>
                  <a:schemeClr val="bg2">
                    <a:lumMod val="50000"/>
                  </a:schemeClr>
                </a:solidFill>
                <a:latin typeface="Times New Roman" pitchFamily="18" charset="0"/>
                <a:cs typeface="Times New Roman" pitchFamily="18" charset="0"/>
              </a:rPr>
              <a:t>МП«Культура Новохопёрского муниципального </a:t>
            </a:r>
            <a:r>
              <a:rPr lang="ru-RU" sz="800" b="1" dirty="0" smtClean="0">
                <a:solidFill>
                  <a:schemeClr val="bg2">
                    <a:lumMod val="50000"/>
                  </a:schemeClr>
                </a:solidFill>
                <a:latin typeface="Times New Roman" pitchFamily="18" charset="0"/>
                <a:cs typeface="Times New Roman" pitchFamily="18" charset="0"/>
              </a:rPr>
              <a:t>района»</a:t>
            </a:r>
          </a:p>
          <a:p>
            <a:pPr algn="ct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48,8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1" name="Прямоугольник с одним вырезанным углом 10"/>
          <p:cNvSpPr/>
          <p:nvPr/>
        </p:nvSpPr>
        <p:spPr>
          <a:xfrm>
            <a:off x="5508104" y="2381364"/>
            <a:ext cx="1080120" cy="1335668"/>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noProof="1" smtClean="0">
                <a:solidFill>
                  <a:schemeClr val="bg2">
                    <a:lumMod val="50000"/>
                  </a:schemeClr>
                </a:solidFill>
                <a:latin typeface="Times New Roman" pitchFamily="18" charset="0"/>
                <a:cs typeface="Times New Roman" pitchFamily="18" charset="0"/>
              </a:rPr>
              <a:t>МП«Развитие физической </a:t>
            </a:r>
            <a:r>
              <a:rPr lang="ru-RU" sz="800" b="1" dirty="0" smtClean="0">
                <a:solidFill>
                  <a:schemeClr val="bg2">
                    <a:lumMod val="50000"/>
                  </a:schemeClr>
                </a:solidFill>
                <a:latin typeface="Times New Roman" pitchFamily="18" charset="0"/>
                <a:cs typeface="Times New Roman" pitchFamily="18" charset="0"/>
              </a:rPr>
              <a:t>культуры </a:t>
            </a:r>
            <a:r>
              <a:rPr lang="ru-RU" sz="800" b="1" dirty="0">
                <a:solidFill>
                  <a:schemeClr val="bg2">
                    <a:lumMod val="50000"/>
                  </a:schemeClr>
                </a:solidFill>
                <a:latin typeface="Times New Roman" pitchFamily="18" charset="0"/>
                <a:cs typeface="Times New Roman" pitchFamily="18" charset="0"/>
              </a:rPr>
              <a:t>и спорта  Новохоперского муниципального </a:t>
            </a:r>
            <a:r>
              <a:rPr lang="ru-RU" sz="800" b="1" dirty="0" smtClean="0">
                <a:solidFill>
                  <a:schemeClr val="bg2">
                    <a:lumMod val="50000"/>
                  </a:schemeClr>
                </a:solidFill>
                <a:latin typeface="Times New Roman" pitchFamily="18" charset="0"/>
                <a:cs typeface="Times New Roman" pitchFamily="18" charset="0"/>
              </a:rPr>
              <a:t>района»</a:t>
            </a: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3,8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2" name="Прямоугольник с одним вырезанным углом 11"/>
          <p:cNvSpPr/>
          <p:nvPr/>
        </p:nvSpPr>
        <p:spPr>
          <a:xfrm>
            <a:off x="7014493" y="2385344"/>
            <a:ext cx="1080120" cy="1331687"/>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«Охрана окружающей среды, воспроизводство и использование природных ресурсов»</a:t>
            </a:r>
            <a:endParaRPr lang="ru-RU" sz="800" b="1" dirty="0" smtClean="0">
              <a:solidFill>
                <a:schemeClr val="bg2">
                  <a:lumMod val="50000"/>
                </a:schemeClr>
              </a:solidFill>
              <a:latin typeface="Times New Roman" pitchFamily="18" charset="0"/>
              <a:cs typeface="Times New Roman" pitchFamily="18" charset="0"/>
            </a:endParaRPr>
          </a:p>
          <a:p>
            <a:pPr algn="ct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1,0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3" name="Прямоугольник с одним вырезанным углом 12"/>
          <p:cNvSpPr/>
          <p:nvPr/>
        </p:nvSpPr>
        <p:spPr>
          <a:xfrm>
            <a:off x="1145092" y="3717032"/>
            <a:ext cx="1080120" cy="1152128"/>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«Экономическое развитие»</a:t>
            </a:r>
            <a:endParaRPr lang="ru-RU" sz="800" b="1" dirty="0" smtClean="0">
              <a:solidFill>
                <a:schemeClr val="bg2">
                  <a:lumMod val="50000"/>
                </a:schemeClr>
              </a:solidFill>
              <a:latin typeface="Times New Roman" pitchFamily="18" charset="0"/>
              <a:cs typeface="Times New Roman" pitchFamily="18" charset="0"/>
            </a:endParaRPr>
          </a:p>
          <a:p>
            <a:pPr algn="ct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77,0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4" name="Прямоугольник с одним вырезанным углом 13"/>
          <p:cNvSpPr/>
          <p:nvPr/>
        </p:nvSpPr>
        <p:spPr>
          <a:xfrm>
            <a:off x="7020272" y="4085456"/>
            <a:ext cx="1080120" cy="1431776"/>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«Муниципальное управление и гражданское общество Новохоперского муниципального района»</a:t>
            </a:r>
            <a:endParaRPr lang="ru-RU" sz="800" b="1" dirty="0" smtClean="0">
              <a:solidFill>
                <a:schemeClr val="bg2">
                  <a:lumMod val="50000"/>
                </a:schemeClr>
              </a:solidFill>
              <a:latin typeface="Times New Roman" pitchFamily="18" charset="0"/>
              <a:cs typeface="Times New Roman" pitchFamily="18" charset="0"/>
            </a:endParaRPr>
          </a:p>
          <a:p>
            <a:pPr algn="ct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114,5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5" name="Прямоугольник с одним вырезанным углом 14"/>
          <p:cNvSpPr/>
          <p:nvPr/>
        </p:nvSpPr>
        <p:spPr>
          <a:xfrm>
            <a:off x="2627784" y="4293095"/>
            <a:ext cx="1296144" cy="1915957"/>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«Энергосбережение и повышение энергетической эффективности, обеспечение качественными жилищно-коммунальными услугами населения </a:t>
            </a:r>
            <a:r>
              <a:rPr lang="ru-RU" sz="800" b="1" noProof="1" smtClean="0">
                <a:solidFill>
                  <a:schemeClr val="bg2">
                    <a:lumMod val="50000"/>
                  </a:schemeClr>
                </a:solidFill>
                <a:latin typeface="Times New Roman" pitchFamily="18" charset="0"/>
                <a:cs typeface="Times New Roman" pitchFamily="18" charset="0"/>
              </a:rPr>
              <a:t>Новохопёрского </a:t>
            </a:r>
            <a:r>
              <a:rPr lang="ru-RU" sz="800" b="1" dirty="0" smtClean="0">
                <a:solidFill>
                  <a:schemeClr val="bg2">
                    <a:lumMod val="50000"/>
                  </a:schemeClr>
                </a:solidFill>
                <a:latin typeface="Times New Roman" pitchFamily="18" charset="0"/>
                <a:cs typeface="Times New Roman" pitchFamily="18" charset="0"/>
              </a:rPr>
              <a:t>муниципального </a:t>
            </a:r>
            <a:r>
              <a:rPr lang="ru-RU" sz="800" b="1" dirty="0">
                <a:solidFill>
                  <a:schemeClr val="bg2">
                    <a:lumMod val="50000"/>
                  </a:schemeClr>
                </a:solidFill>
                <a:latin typeface="Times New Roman" pitchFamily="18" charset="0"/>
                <a:cs typeface="Times New Roman" pitchFamily="18" charset="0"/>
              </a:rPr>
              <a:t>района</a:t>
            </a:r>
            <a:r>
              <a:rPr lang="ru-RU" sz="800" b="1" dirty="0" smtClean="0">
                <a:solidFill>
                  <a:schemeClr val="bg2">
                    <a:lumMod val="50000"/>
                  </a:schemeClr>
                </a:solidFill>
                <a:latin typeface="Times New Roman" pitchFamily="18" charset="0"/>
                <a:cs typeface="Times New Roman" pitchFamily="18" charset="0"/>
              </a:rPr>
              <a:t>»</a:t>
            </a: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135,3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6" name="Прямоугольник с одним вырезанным углом 15"/>
          <p:cNvSpPr/>
          <p:nvPr/>
        </p:nvSpPr>
        <p:spPr>
          <a:xfrm>
            <a:off x="5652120" y="4085456"/>
            <a:ext cx="1080120" cy="1287760"/>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«Управление муниципальными финансами  </a:t>
            </a:r>
            <a:r>
              <a:rPr lang="ru-RU" sz="800" b="1" noProof="1" smtClean="0">
                <a:solidFill>
                  <a:schemeClr val="bg2">
                    <a:lumMod val="50000"/>
                  </a:schemeClr>
                </a:solidFill>
                <a:latin typeface="Times New Roman" pitchFamily="18" charset="0"/>
                <a:cs typeface="Times New Roman" pitchFamily="18" charset="0"/>
              </a:rPr>
              <a:t>Новохопёрского </a:t>
            </a:r>
            <a:r>
              <a:rPr lang="ru-RU" sz="800" b="1" dirty="0" smtClean="0">
                <a:solidFill>
                  <a:schemeClr val="bg2">
                    <a:lumMod val="50000"/>
                  </a:schemeClr>
                </a:solidFill>
                <a:latin typeface="Times New Roman" pitchFamily="18" charset="0"/>
                <a:cs typeface="Times New Roman" pitchFamily="18" charset="0"/>
              </a:rPr>
              <a:t>муниципального </a:t>
            </a:r>
            <a:r>
              <a:rPr lang="ru-RU" sz="800" b="1" dirty="0">
                <a:solidFill>
                  <a:schemeClr val="bg2">
                    <a:lumMod val="50000"/>
                  </a:schemeClr>
                </a:solidFill>
                <a:latin typeface="Times New Roman" pitchFamily="18" charset="0"/>
                <a:cs typeface="Times New Roman" pitchFamily="18" charset="0"/>
              </a:rPr>
              <a:t>района»</a:t>
            </a:r>
            <a:endParaRPr lang="ru-RU" sz="800" b="1" dirty="0" smtClean="0">
              <a:solidFill>
                <a:schemeClr val="bg2">
                  <a:lumMod val="50000"/>
                </a:schemeClr>
              </a:solidFill>
              <a:latin typeface="Times New Roman" pitchFamily="18" charset="0"/>
              <a:cs typeface="Times New Roman" pitchFamily="18" charset="0"/>
            </a:endParaRPr>
          </a:p>
          <a:p>
            <a:pPr algn="ct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141,6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7" name="Прямоугольник с одним вырезанным углом 16"/>
          <p:cNvSpPr/>
          <p:nvPr/>
        </p:nvSpPr>
        <p:spPr>
          <a:xfrm>
            <a:off x="4139952" y="4112113"/>
            <a:ext cx="1080120" cy="1152128"/>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«Управление муниципальным имуществом и земельными ресурсами</a:t>
            </a:r>
            <a:r>
              <a:rPr lang="ru-RU" sz="800" b="1" dirty="0" smtClean="0">
                <a:solidFill>
                  <a:schemeClr val="bg2">
                    <a:lumMod val="50000"/>
                  </a:schemeClr>
                </a:solidFill>
                <a:latin typeface="Times New Roman" pitchFamily="18" charset="0"/>
                <a:cs typeface="Times New Roman" pitchFamily="18" charset="0"/>
              </a:rPr>
              <a:t>»</a:t>
            </a: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4,6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
        <p:nvSpPr>
          <p:cNvPr id="18" name="Прямоугольник с одним вырезанным углом 17"/>
          <p:cNvSpPr/>
          <p:nvPr/>
        </p:nvSpPr>
        <p:spPr>
          <a:xfrm>
            <a:off x="1163833" y="4941168"/>
            <a:ext cx="1080120" cy="1267885"/>
          </a:xfrm>
          <a:prstGeom prst="snip1Rect">
            <a:avLst/>
          </a:prstGeom>
          <a:solidFill>
            <a:schemeClr val="bg2"/>
          </a:solidFill>
          <a:ln>
            <a:solidFill>
              <a:schemeClr val="bg2">
                <a:lumMod val="9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chemeClr val="bg2">
                    <a:lumMod val="50000"/>
                  </a:schemeClr>
                </a:solidFill>
                <a:latin typeface="Times New Roman" pitchFamily="18" charset="0"/>
                <a:cs typeface="Times New Roman" pitchFamily="18" charset="0"/>
              </a:rPr>
              <a:t>МП «Комплексное развитие сельских территорий </a:t>
            </a:r>
            <a:r>
              <a:rPr lang="ru-RU" sz="800" b="1" noProof="1" smtClean="0">
                <a:solidFill>
                  <a:schemeClr val="bg2">
                    <a:lumMod val="50000"/>
                  </a:schemeClr>
                </a:solidFill>
                <a:latin typeface="Times New Roman" pitchFamily="18" charset="0"/>
                <a:cs typeface="Times New Roman" pitchFamily="18" charset="0"/>
              </a:rPr>
              <a:t>Новохопёрского </a:t>
            </a:r>
            <a:r>
              <a:rPr lang="ru-RU" sz="800" b="1" dirty="0" smtClean="0">
                <a:solidFill>
                  <a:schemeClr val="bg2">
                    <a:lumMod val="50000"/>
                  </a:schemeClr>
                </a:solidFill>
                <a:latin typeface="Times New Roman" pitchFamily="18" charset="0"/>
                <a:cs typeface="Times New Roman" pitchFamily="18" charset="0"/>
              </a:rPr>
              <a:t>муниципального </a:t>
            </a:r>
            <a:r>
              <a:rPr lang="ru-RU" sz="800" b="1" dirty="0">
                <a:solidFill>
                  <a:schemeClr val="bg2">
                    <a:lumMod val="50000"/>
                  </a:schemeClr>
                </a:solidFill>
                <a:latin typeface="Times New Roman" pitchFamily="18" charset="0"/>
                <a:cs typeface="Times New Roman" pitchFamily="18" charset="0"/>
              </a:rPr>
              <a:t>района</a:t>
            </a:r>
            <a:r>
              <a:rPr lang="ru-RU" sz="800" b="1" dirty="0" smtClean="0">
                <a:solidFill>
                  <a:schemeClr val="bg2">
                    <a:lumMod val="50000"/>
                  </a:schemeClr>
                </a:solidFill>
                <a:latin typeface="Times New Roman" pitchFamily="18" charset="0"/>
                <a:cs typeface="Times New Roman" pitchFamily="18" charset="0"/>
              </a:rPr>
              <a:t>»</a:t>
            </a:r>
            <a:endParaRPr lang="ru-RU" sz="800" b="1" dirty="0">
              <a:solidFill>
                <a:schemeClr val="bg2">
                  <a:lumMod val="50000"/>
                </a:schemeClr>
              </a:solidFill>
              <a:latin typeface="Times New Roman" pitchFamily="18" charset="0"/>
              <a:cs typeface="Times New Roman" pitchFamily="18" charset="0"/>
            </a:endParaRPr>
          </a:p>
          <a:p>
            <a:pPr algn="ctr"/>
            <a:r>
              <a:rPr lang="ru-RU" sz="800" b="1" dirty="0" smtClean="0">
                <a:solidFill>
                  <a:schemeClr val="bg2">
                    <a:lumMod val="50000"/>
                  </a:schemeClr>
                </a:solidFill>
                <a:latin typeface="Times New Roman" pitchFamily="18" charset="0"/>
                <a:cs typeface="Times New Roman" pitchFamily="18" charset="0"/>
              </a:rPr>
              <a:t>27,3 </a:t>
            </a:r>
            <a:r>
              <a:rPr lang="ru-RU" sz="800" b="1" noProof="1" smtClean="0">
                <a:solidFill>
                  <a:schemeClr val="bg2">
                    <a:lumMod val="50000"/>
                  </a:schemeClr>
                </a:solidFill>
                <a:latin typeface="Times New Roman" pitchFamily="18" charset="0"/>
                <a:cs typeface="Times New Roman" pitchFamily="18" charset="0"/>
              </a:rPr>
              <a:t>млн.рублей</a:t>
            </a:r>
            <a:endParaRPr lang="ru-RU" sz="800" b="1" noProof="1">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13757647"/>
      </p:ext>
    </p:extLst>
  </p:cSld>
  <p:clrMapOvr>
    <a:masterClrMapping/>
  </p:clrMapOvr>
  <p:transition spd="slow" advTm="4043">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620688"/>
            <a:ext cx="9144000" cy="646331"/>
          </a:xfrm>
          <a:prstGeom prst="rect">
            <a:avLst/>
          </a:prstGeom>
        </p:spPr>
        <p:txBody>
          <a:bodyPr>
            <a:spAutoFit/>
          </a:bodyPr>
          <a:lstStyle/>
          <a:p>
            <a:pPr algn="ctr">
              <a:defRPr/>
            </a:pP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«Развитие образования </a:t>
            </a:r>
            <a:endParaRPr lang="en-US"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Новохоперского </a:t>
            </a: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2023 </a:t>
            </a: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bg2">
                  <a:lumMod val="75000"/>
                </a:schemeClr>
              </a:solidFill>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2821"/>
            <a:ext cx="564045" cy="679876"/>
          </a:xfrm>
          <a:prstGeom prst="rect">
            <a:avLst/>
          </a:prstGeom>
          <a:noFill/>
          <a:ln w="9525">
            <a:noFill/>
            <a:miter lim="800000"/>
            <a:headEnd/>
            <a:tailEnd/>
          </a:ln>
        </p:spPr>
      </p:pic>
      <p:pic>
        <p:nvPicPr>
          <p:cNvPr id="4098" name="Picture 2" descr="https://sun9-28.userapi.com/impg/mJKJ3-PEOhC05ASKsQRm1XINH54kVe1klGXifQ/LjBk8q2AOac.jpg?size=807x605&amp;quality=95&amp;sign=a1476e550de04ae908e6a865d8d3e6ac&amp;c_uniq_tag=_q0kFfKoSm62p4e6AT-WXDGHXnSoEQpgN9_YkScKMwY&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3" y="4853493"/>
            <a:ext cx="1173503" cy="8797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un1-19.userapi.com/impg/dpSZ7izyQiEG2aDlp2DovddnmEn6ujTVnkl-sw/niCnWYCc3Po.jpg?size=604x453&amp;quality=95&amp;sign=94d401daa49cb0671b76237e94aa8dc8&amp;c_uniq_tag=efDtPd8ZHJIwc7jMWdHBtzTfd39zt3z78mUh1dZzbZQ&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6093" y="1262405"/>
            <a:ext cx="1256612" cy="9424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24120141"/>
              </p:ext>
            </p:extLst>
          </p:nvPr>
        </p:nvGraphicFramePr>
        <p:xfrm>
          <a:off x="1979711" y="1484783"/>
          <a:ext cx="5066381" cy="4104457"/>
        </p:xfrm>
        <a:graphic>
          <a:graphicData uri="http://schemas.openxmlformats.org/drawingml/2006/table">
            <a:tbl>
              <a:tblPr>
                <a:effectLst>
                  <a:innerShdw blurRad="63500" dist="50800" dir="2700000">
                    <a:prstClr val="black">
                      <a:alpha val="50000"/>
                    </a:prstClr>
                  </a:innerShdw>
                </a:effectLst>
              </a:tblPr>
              <a:tblGrid>
                <a:gridCol w="2404570"/>
                <a:gridCol w="998223"/>
                <a:gridCol w="983029"/>
                <a:gridCol w="680559"/>
              </a:tblGrid>
              <a:tr h="567262">
                <a:tc>
                  <a:txBody>
                    <a:bodyPr/>
                    <a:lstStyle/>
                    <a:p>
                      <a:pPr algn="ctr" fontAlgn="t"/>
                      <a:r>
                        <a:rPr lang="ru-RU" sz="900" b="1" i="0" u="none" strike="noStrike" noProof="1" smtClean="0">
                          <a:solidFill>
                            <a:schemeClr val="bg2">
                              <a:lumMod val="50000"/>
                            </a:schemeClr>
                          </a:solidFill>
                          <a:effectLst/>
                          <a:latin typeface="Times New Roman"/>
                        </a:rPr>
                        <a:t>Наименование программы, подпрограмм, основных</a:t>
                      </a:r>
                      <a:br>
                        <a:rPr lang="ru-RU" sz="900" b="1" i="0" u="none" strike="noStrike" noProof="1" smtClean="0">
                          <a:solidFill>
                            <a:schemeClr val="bg2">
                              <a:lumMod val="50000"/>
                            </a:schemeClr>
                          </a:solidFill>
                          <a:effectLst/>
                          <a:latin typeface="Times New Roman"/>
                        </a:rPr>
                      </a:br>
                      <a:r>
                        <a:rPr lang="ru-RU" sz="900" b="1" i="0" u="none" strike="noStrike" noProof="1" smtClean="0">
                          <a:solidFill>
                            <a:schemeClr val="bg2">
                              <a:lumMod val="50000"/>
                            </a:schemeClr>
                          </a:solidFill>
                          <a:effectLst/>
                          <a:latin typeface="Times New Roman"/>
                        </a:rPr>
                        <a:t>мероприятий</a:t>
                      </a:r>
                      <a:endParaRPr lang="ru-RU" sz="900" b="1" i="0" u="none" strike="noStrike" noProof="1">
                        <a:solidFill>
                          <a:schemeClr val="bg2">
                            <a:lumMod val="50000"/>
                          </a:schemeClr>
                        </a:solidFill>
                        <a:effectLst/>
                        <a:latin typeface="Times New Roman"/>
                      </a:endParaRPr>
                    </a:p>
                  </a:txBody>
                  <a:tcPr marL="7508" marR="7508" marT="7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t"/>
                      <a:r>
                        <a:rPr lang="ru-RU" sz="900" b="1" i="0" u="none" strike="noStrike" noProof="1" smtClean="0">
                          <a:solidFill>
                            <a:schemeClr val="bg2">
                              <a:lumMod val="50000"/>
                            </a:schemeClr>
                          </a:solidFill>
                          <a:effectLst/>
                          <a:latin typeface="Times New Roman"/>
                        </a:rPr>
                        <a:t>План 2023 год, млн. рублей</a:t>
                      </a:r>
                      <a:endParaRPr lang="ru-RU" sz="900" b="1" i="0" u="none" strike="noStrike" noProof="1">
                        <a:solidFill>
                          <a:schemeClr val="bg2">
                            <a:lumMod val="50000"/>
                          </a:schemeClr>
                        </a:solidFill>
                        <a:effectLst/>
                        <a:latin typeface="Times New Roman"/>
                      </a:endParaRPr>
                    </a:p>
                  </a:txBody>
                  <a:tcPr marL="7508" marR="7508" marT="7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t"/>
                      <a:r>
                        <a:rPr lang="ru-RU" sz="900" b="1" i="0" u="none" strike="noStrike" noProof="1" smtClean="0">
                          <a:solidFill>
                            <a:schemeClr val="bg2">
                              <a:lumMod val="50000"/>
                            </a:schemeClr>
                          </a:solidFill>
                          <a:effectLst/>
                          <a:latin typeface="Times New Roman"/>
                        </a:rPr>
                        <a:t>Факт 2023 год, млн. рублей</a:t>
                      </a:r>
                      <a:endParaRPr lang="ru-RU" sz="900" b="1" i="0" u="none" strike="noStrike" noProof="1">
                        <a:solidFill>
                          <a:schemeClr val="bg2">
                            <a:lumMod val="50000"/>
                          </a:schemeClr>
                        </a:solidFill>
                        <a:effectLst/>
                        <a:latin typeface="Times New Roman"/>
                      </a:endParaRPr>
                    </a:p>
                  </a:txBody>
                  <a:tcPr marL="7508" marR="7508" marT="7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t"/>
                      <a:r>
                        <a:rPr lang="ru-RU" sz="900" b="1" i="0" u="none" strike="noStrike" noProof="1" smtClean="0">
                          <a:solidFill>
                            <a:schemeClr val="bg2">
                              <a:lumMod val="50000"/>
                            </a:schemeClr>
                          </a:solidFill>
                          <a:effectLst/>
                          <a:latin typeface="Times New Roman"/>
                        </a:rPr>
                        <a:t>Процент исполнения</a:t>
                      </a:r>
                      <a:endParaRPr lang="ru-RU" sz="900" b="1" i="0" u="none" strike="noStrike" noProof="1">
                        <a:solidFill>
                          <a:schemeClr val="bg2">
                            <a:lumMod val="50000"/>
                          </a:schemeClr>
                        </a:solidFill>
                        <a:effectLst/>
                        <a:latin typeface="Times New Roman"/>
                      </a:endParaRPr>
                    </a:p>
                  </a:txBody>
                  <a:tcPr marL="7508" marR="7508" marT="7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r>
              <a:tr h="812913">
                <a:tc>
                  <a:txBody>
                    <a:bodyPr/>
                    <a:lstStyle/>
                    <a:p>
                      <a:pPr algn="l" fontAlgn="b"/>
                      <a:r>
                        <a:rPr lang="ru-RU" sz="900" b="1" i="0" u="none" strike="noStrike" noProof="1" smtClean="0">
                          <a:solidFill>
                            <a:schemeClr val="bg2">
                              <a:lumMod val="50000"/>
                            </a:schemeClr>
                          </a:solidFill>
                          <a:effectLst/>
                          <a:latin typeface="Times New Roman"/>
                        </a:rPr>
                        <a:t>Муниципальная программа Новохопёрского муниципального района «Развитие образования Новохопёрского муниципального района»</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1492,9</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1291,4</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86,5</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381563">
                <a:tc>
                  <a:txBody>
                    <a:bodyPr/>
                    <a:lstStyle/>
                    <a:p>
                      <a:pPr algn="l" fontAlgn="b"/>
                      <a:r>
                        <a:rPr lang="ru-RU" sz="900" b="1" i="0" u="none" strike="noStrike" noProof="1" smtClean="0">
                          <a:solidFill>
                            <a:schemeClr val="bg2">
                              <a:lumMod val="50000"/>
                            </a:schemeClr>
                          </a:solidFill>
                          <a:effectLst/>
                          <a:latin typeface="Times New Roman"/>
                        </a:rPr>
                        <a:t>в том числе по подпрограммам и основным мероприятиям:</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ru-RU" sz="900" b="1" i="0" u="none" strike="noStrike" noProof="1" smtClean="0">
                          <a:solidFill>
                            <a:schemeClr val="bg2">
                              <a:lumMod val="50000"/>
                            </a:schemeClr>
                          </a:solidFill>
                          <a:effectLst/>
                          <a:latin typeface="Times New Roman"/>
                        </a:rPr>
                        <a:t> </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ru-RU" sz="900" b="1" i="0" u="none" strike="noStrike" noProof="1" smtClean="0">
                          <a:solidFill>
                            <a:schemeClr val="bg2">
                              <a:lumMod val="50000"/>
                            </a:schemeClr>
                          </a:solidFill>
                          <a:effectLst/>
                          <a:latin typeface="Times New Roman"/>
                        </a:rPr>
                        <a:t> </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ru-RU" sz="900" b="1" i="0" u="none" strike="noStrike" noProof="1" smtClean="0">
                          <a:solidFill>
                            <a:schemeClr val="bg2">
                              <a:lumMod val="50000"/>
                            </a:schemeClr>
                          </a:solidFill>
                          <a:effectLst/>
                          <a:latin typeface="Times New Roman"/>
                        </a:rPr>
                        <a:t> </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650330">
                <a:tc>
                  <a:txBody>
                    <a:bodyPr/>
                    <a:lstStyle/>
                    <a:p>
                      <a:pPr algn="l" fontAlgn="b"/>
                      <a:r>
                        <a:rPr lang="ru-RU" sz="900" b="1" i="0" u="none" strike="noStrike" noProof="1" smtClean="0">
                          <a:solidFill>
                            <a:schemeClr val="bg2">
                              <a:lumMod val="50000"/>
                            </a:schemeClr>
                          </a:solidFill>
                          <a:effectLst/>
                          <a:latin typeface="Times New Roman"/>
                        </a:rPr>
                        <a:t>Подпрограмма «Развитие системы образования Новохоперского муниципального района»</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1459,6</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1258,2</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86,2</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95864">
                <a:tc>
                  <a:txBody>
                    <a:bodyPr/>
                    <a:lstStyle/>
                    <a:p>
                      <a:pPr algn="l" fontAlgn="b"/>
                      <a:r>
                        <a:rPr lang="ru-RU" sz="900" b="1" i="0" u="none" strike="noStrike" noProof="1" smtClean="0">
                          <a:solidFill>
                            <a:schemeClr val="bg2">
                              <a:lumMod val="50000"/>
                            </a:schemeClr>
                          </a:solidFill>
                          <a:effectLst/>
                          <a:latin typeface="Times New Roman"/>
                        </a:rPr>
                        <a:t>Подпрограмма «Молодежь» </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2,4</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2,4</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100,0</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487748">
                <a:tc>
                  <a:txBody>
                    <a:bodyPr/>
                    <a:lstStyle/>
                    <a:p>
                      <a:pPr algn="l" fontAlgn="b"/>
                      <a:r>
                        <a:rPr lang="ru-RU" sz="900" b="1" i="0" u="none" strike="noStrike" noProof="1" smtClean="0">
                          <a:solidFill>
                            <a:schemeClr val="bg2">
                              <a:lumMod val="50000"/>
                            </a:schemeClr>
                          </a:solidFill>
                          <a:effectLst/>
                          <a:latin typeface="Times New Roman"/>
                        </a:rPr>
                        <a:t>Подпрограмма «Одаренные дети Новохоперского муниципального района»</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0,4</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0,4</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100,0</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812913">
                <a:tc>
                  <a:txBody>
                    <a:bodyPr/>
                    <a:lstStyle/>
                    <a:p>
                      <a:pPr algn="l" fontAlgn="b"/>
                      <a:r>
                        <a:rPr lang="ru-RU" sz="900" b="1" i="0" u="none" strike="noStrike" noProof="1" smtClean="0">
                          <a:solidFill>
                            <a:schemeClr val="bg2">
                              <a:lumMod val="50000"/>
                            </a:schemeClr>
                          </a:solidFill>
                          <a:effectLst/>
                          <a:latin typeface="Times New Roman"/>
                        </a:rPr>
                        <a:t>Подпрограмма «Организация отдыха, оздоровления, занятости детей и подростков Новохопёрского муниципального района»</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6,1</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6,1</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100,0</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95864">
                <a:tc>
                  <a:txBody>
                    <a:bodyPr/>
                    <a:lstStyle/>
                    <a:p>
                      <a:pPr algn="l" fontAlgn="b"/>
                      <a:r>
                        <a:rPr lang="ru-RU" sz="900" b="1" i="0" u="none" strike="noStrike" noProof="1" smtClean="0">
                          <a:solidFill>
                            <a:schemeClr val="bg2">
                              <a:lumMod val="50000"/>
                            </a:schemeClr>
                          </a:solidFill>
                          <a:effectLst/>
                          <a:latin typeface="Times New Roman"/>
                        </a:rPr>
                        <a:t>Подпрограмма «Дети сироты»</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24,4</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24,3</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900" b="1" i="0" u="none" strike="noStrike" noProof="1" smtClean="0">
                          <a:solidFill>
                            <a:schemeClr val="bg2">
                              <a:lumMod val="50000"/>
                            </a:schemeClr>
                          </a:solidFill>
                          <a:effectLst/>
                          <a:latin typeface="Times New Roman"/>
                        </a:rPr>
                        <a:t>99,6</a:t>
                      </a:r>
                      <a:endParaRPr lang="ru-RU" sz="900" b="1" i="0" u="none" strike="noStrike" noProof="1">
                        <a:solidFill>
                          <a:schemeClr val="bg2">
                            <a:lumMod val="50000"/>
                          </a:schemeClr>
                        </a:solidFill>
                        <a:effectLst/>
                        <a:latin typeface="Times New Roman"/>
                      </a:endParaRPr>
                    </a:p>
                  </a:txBody>
                  <a:tcPr marL="7508" marR="7508" marT="7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transition spd="slow" advClick="0" advTm="3949">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124745"/>
            <a:ext cx="6912768" cy="792088"/>
          </a:xfrm>
        </p:spPr>
        <p:txBody>
          <a:bodyPr>
            <a:normAutofit fontScale="90000"/>
          </a:bodyPr>
          <a:lstStyle/>
          <a:p>
            <a:pPr algn="ctr">
              <a:defRPr/>
            </a:pPr>
            <a:r>
              <a:rPr lang="ru-RU" sz="18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800" b="1" dirty="0" smtClean="0">
                <a:solidFill>
                  <a:schemeClr val="bg2">
                    <a:lumMod val="75000"/>
                  </a:schemeClr>
                </a:solidFill>
                <a:effectLst>
                  <a:outerShdw blurRad="38100" dist="38100" dir="2700000" algn="tl">
                    <a:srgbClr val="000000">
                      <a:alpha val="43137"/>
                    </a:srgbClr>
                  </a:outerShdw>
                </a:effectLst>
                <a:latin typeface="Times New Roman"/>
              </a:rPr>
              <a:t>Обеспечение жильем молодых семей и врачей, работающих в медицинских учреждениях Новохопёрского муниципального района</a:t>
            </a:r>
            <a:r>
              <a:rPr lang="ru-RU" sz="18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за  202</a:t>
            </a:r>
            <a:r>
              <a:rPr lang="ru-RU" sz="1800"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3</a:t>
            </a:r>
            <a:r>
              <a:rPr lang="ru-RU" sz="18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a:t>
            </a:r>
            <a:endParaRPr lang="ru-RU" sz="1800"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43608" y="5000636"/>
            <a:ext cx="7128792" cy="876636"/>
          </a:xfrm>
        </p:spPr>
        <p:txBody>
          <a:bodyPr>
            <a:normAutofit/>
          </a:bodyPr>
          <a:lstStyle/>
          <a:p>
            <a:pPr algn="just">
              <a:defRPr/>
            </a:pPr>
            <a:r>
              <a:rPr lang="ru-RU" sz="1200" dirty="0" smtClean="0">
                <a:solidFill>
                  <a:schemeClr val="tx1"/>
                </a:solidFill>
                <a:latin typeface="Times New Roman" pitchFamily="18" charset="0"/>
                <a:cs typeface="Times New Roman" pitchFamily="18" charset="0"/>
              </a:rPr>
              <a:t>Общий размер социальных выплат в 2023 году составляет 7,0 </a:t>
            </a:r>
            <a:r>
              <a:rPr lang="ru-RU" sz="1200" dirty="0" err="1" smtClean="0">
                <a:solidFill>
                  <a:schemeClr val="tx1"/>
                </a:solidFill>
                <a:latin typeface="Times New Roman" pitchFamily="18" charset="0"/>
                <a:cs typeface="Times New Roman" pitchFamily="18" charset="0"/>
              </a:rPr>
              <a:t>млн.рублей</a:t>
            </a:r>
            <a:r>
              <a:rPr lang="ru-RU" sz="1200" dirty="0" smtClean="0">
                <a:solidFill>
                  <a:schemeClr val="tx1"/>
                </a:solidFill>
                <a:latin typeface="Times New Roman" pitchFamily="18" charset="0"/>
                <a:cs typeface="Times New Roman" pitchFamily="18" charset="0"/>
              </a:rPr>
              <a:t>. Финансирование программы осуществляется из федерального, областного и районного бюджетов.</a:t>
            </a: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
            <a:ext cx="514941" cy="620688"/>
          </a:xfrm>
          <a:prstGeom prst="rect">
            <a:avLst/>
          </a:prstGeom>
          <a:noFill/>
          <a:ln w="9525">
            <a:noFill/>
            <a:miter lim="800000"/>
            <a:headEnd/>
            <a:tailEnd/>
          </a:ln>
        </p:spPr>
      </p:pic>
      <p:sp>
        <p:nvSpPr>
          <p:cNvPr id="8" name="Прямоугольник 7"/>
          <p:cNvSpPr/>
          <p:nvPr/>
        </p:nvSpPr>
        <p:spPr>
          <a:xfrm>
            <a:off x="4929190" y="2420888"/>
            <a:ext cx="3243210" cy="2123658"/>
          </a:xfrm>
          <a:prstGeom prst="rect">
            <a:avLst/>
          </a:prstGeom>
        </p:spPr>
        <p:txBody>
          <a:bodyPr wrap="square">
            <a:spAutoFit/>
          </a:bodyPr>
          <a:lstStyle/>
          <a:p>
            <a:r>
              <a:rPr lang="ru-RU" sz="1200" dirty="0" smtClean="0">
                <a:latin typeface="Times New Roman" pitchFamily="18" charset="0"/>
                <a:cs typeface="Times New Roman" pitchFamily="18" charset="0"/>
              </a:rPr>
              <a:t>15 молодых семей Новохопёрского района, одна из которых многодетная, в этом году получили свидетельства о праве на получение социальной выплаты на приобретение жилого помещения или создание объекта индивидуального жилищного строительства в рамках реализации муниципальной программы «Обеспечение жильем молодых семей и врачей, работающих в медицинских учреждениях Новохопёрского муниципального района».</a:t>
            </a:r>
            <a:endParaRPr lang="ru-RU" sz="1200" dirty="0">
              <a:latin typeface="Times New Roman" pitchFamily="18" charset="0"/>
              <a:cs typeface="Times New Roman" pitchFamily="18" charset="0"/>
            </a:endParaRPr>
          </a:p>
        </p:txBody>
      </p:sp>
      <p:pic>
        <p:nvPicPr>
          <p:cNvPr id="1026" name="Picture 2" descr="https://avatars.mds.yandex.net/i?id=dcd7b10ce6d85388ea55315346e4f075_l-5309995-images-thumbs&amp;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389133"/>
            <a:ext cx="3730120" cy="2470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413">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701" y="548680"/>
            <a:ext cx="8229600" cy="571504"/>
          </a:xfrm>
        </p:spPr>
        <p:txBody>
          <a:bodyPr>
            <a:normAutofit fontScale="90000"/>
          </a:bodyPr>
          <a:lstStyle/>
          <a:p>
            <a:pPr algn="ct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Новохопёрский муниципальный район </a:t>
            </a:r>
            <a:b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Воронежской области</a:t>
            </a:r>
            <a:endParaRPr lang="ru-RU"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9394" name="Picture 2"/>
          <p:cNvPicPr>
            <a:picLocks noChangeAspect="1" noChangeArrowheads="1"/>
          </p:cNvPicPr>
          <p:nvPr/>
        </p:nvPicPr>
        <p:blipFill>
          <a:blip r:embed="rId2" cstate="print"/>
          <a:srcRect/>
          <a:stretch>
            <a:fillRect/>
          </a:stretch>
        </p:blipFill>
        <p:spPr bwMode="auto">
          <a:xfrm>
            <a:off x="879385" y="1285860"/>
            <a:ext cx="3190000" cy="2719204"/>
          </a:xfrm>
          <a:prstGeom prst="rect">
            <a:avLst/>
          </a:prstGeom>
          <a:noFill/>
          <a:ln w="9525">
            <a:noFill/>
            <a:miter lim="800000"/>
            <a:headEnd/>
            <a:tailEnd/>
          </a:ln>
          <a:effectLst/>
        </p:spPr>
      </p:pic>
      <p:sp>
        <p:nvSpPr>
          <p:cNvPr id="4" name="Прямоугольник 3"/>
          <p:cNvSpPr/>
          <p:nvPr/>
        </p:nvSpPr>
        <p:spPr>
          <a:xfrm>
            <a:off x="4286248" y="1285860"/>
            <a:ext cx="4214842" cy="3600986"/>
          </a:xfrm>
          <a:prstGeom prst="rect">
            <a:avLst/>
          </a:prstGeom>
        </p:spPr>
        <p:txBody>
          <a:bodyPr wrap="square">
            <a:spAutoFit/>
          </a:bodyPr>
          <a:lstStyle/>
          <a:p>
            <a:pPr algn="just" eaLnBrk="1" hangingPunct="1"/>
            <a:r>
              <a:rPr lang="ru-RU" altLang="ru-RU" sz="1400" b="1" dirty="0" smtClean="0">
                <a:solidFill>
                  <a:schemeClr val="tx2">
                    <a:lumMod val="75000"/>
                  </a:schemeClr>
                </a:solidFill>
                <a:latin typeface="Times New Roman" pitchFamily="18" charset="0"/>
                <a:cs typeface="Times New Roman" pitchFamily="18" charset="0"/>
              </a:rPr>
              <a:t>В состав Новохопёрского муниципального района входят 11 поселений, из них:</a:t>
            </a:r>
          </a:p>
          <a:p>
            <a:pPr algn="ctr" eaLnBrk="1" hangingPunct="1"/>
            <a:r>
              <a:rPr lang="ru-RU" altLang="ru-RU" sz="1400" b="1" dirty="0" smtClean="0">
                <a:solidFill>
                  <a:schemeClr val="tx2">
                    <a:lumMod val="75000"/>
                  </a:schemeClr>
                </a:solidFill>
                <a:latin typeface="Times New Roman" pitchFamily="18" charset="0"/>
                <a:cs typeface="Times New Roman" pitchFamily="18" charset="0"/>
              </a:rPr>
              <a:t>2 городских поселения:</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Городское поселение – город Новохоперск;</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 Елань- </a:t>
            </a:r>
            <a:r>
              <a:rPr lang="ru-RU" altLang="ru-RU" sz="1400" b="1" dirty="0" err="1" smtClean="0">
                <a:solidFill>
                  <a:schemeClr val="tx2">
                    <a:lumMod val="75000"/>
                  </a:schemeClr>
                </a:solidFill>
                <a:latin typeface="Times New Roman" pitchFamily="18" charset="0"/>
                <a:cs typeface="Times New Roman" pitchFamily="18" charset="0"/>
              </a:rPr>
              <a:t>Коленовское</a:t>
            </a:r>
            <a:r>
              <a:rPr lang="ru-RU" altLang="ru-RU" sz="1400" b="1" dirty="0" smtClean="0">
                <a:solidFill>
                  <a:schemeClr val="tx2">
                    <a:lumMod val="75000"/>
                  </a:schemeClr>
                </a:solidFill>
                <a:latin typeface="Times New Roman" pitchFamily="18" charset="0"/>
                <a:cs typeface="Times New Roman" pitchFamily="18" charset="0"/>
              </a:rPr>
              <a:t> городское поселение.</a:t>
            </a:r>
          </a:p>
          <a:p>
            <a:pPr algn="ctr" eaLnBrk="1" hangingPunct="1"/>
            <a:r>
              <a:rPr lang="ru-RU" altLang="ru-RU" sz="1400" b="1" dirty="0" smtClean="0">
                <a:solidFill>
                  <a:schemeClr val="tx2">
                    <a:lumMod val="75000"/>
                  </a:schemeClr>
                </a:solidFill>
                <a:latin typeface="Times New Roman" pitchFamily="18" charset="0"/>
                <a:cs typeface="Times New Roman" pitchFamily="18" charset="0"/>
              </a:rPr>
              <a:t>9 сельских поселений:</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Коленовское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Краснянское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Михайловское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Новопокровское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Пыховское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Терновское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Троицкое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Центральское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Ярковское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endParaRPr lang="ru-RU" altLang="ru-RU" b="1" dirty="0" smtClean="0">
              <a:solidFill>
                <a:schemeClr val="tx2">
                  <a:lumMod val="75000"/>
                </a:schemeClr>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
            <a:ext cx="574681" cy="692696"/>
          </a:xfrm>
          <a:prstGeom prst="rect">
            <a:avLst/>
          </a:prstGeom>
          <a:noFill/>
          <a:ln w="9525">
            <a:noFill/>
            <a:miter lim="800000"/>
            <a:headEnd/>
            <a:tailEnd/>
          </a:ln>
        </p:spPr>
      </p:pic>
    </p:spTree>
  </p:cSld>
  <p:clrMapOvr>
    <a:masterClrMapping/>
  </p:clrMapOvr>
  <p:transition spd="slow" advClick="0" advTm="3848">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940" y="548680"/>
            <a:ext cx="9144000" cy="923330"/>
          </a:xfrm>
          <a:prstGeom prst="rect">
            <a:avLst/>
          </a:prstGeom>
        </p:spPr>
        <p:txBody>
          <a:bodyPr>
            <a:spAutoFit/>
          </a:bodyPr>
          <a:lstStyle/>
          <a:p>
            <a:pPr algn="ctr">
              <a:defRPr/>
            </a:pP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a:t>
            </a:r>
            <a:endParaRPr lang="en-US"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Культура Новохоперского муниципального района</a:t>
            </a:r>
            <a:r>
              <a:rPr lang="ru-RU"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endParaRPr lang="en-US"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за  </a:t>
            </a:r>
            <a:r>
              <a:rPr lang="ru-RU" b="1" dirty="0" smtClean="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2023 </a:t>
            </a:r>
            <a:r>
              <a:rPr lang="ru-RU" b="1" dirty="0">
                <a:solidFill>
                  <a:schemeClr val="bg2">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bg2">
                  <a:lumMod val="75000"/>
                </a:schemeClr>
              </a:solidFill>
              <a:latin typeface="Times New Roman" pitchFamily="18" charset="0"/>
              <a:cs typeface="Times New Roman" pitchFamily="18" charset="0"/>
            </a:endParaRPr>
          </a:p>
        </p:txBody>
      </p:sp>
      <p:pic>
        <p:nvPicPr>
          <p:cNvPr id="9"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6461"/>
            <a:ext cx="561024" cy="676235"/>
          </a:xfrm>
          <a:prstGeom prst="rect">
            <a:avLst/>
          </a:prstGeom>
          <a:noFill/>
          <a:ln w="9525">
            <a:noFill/>
            <a:miter lim="800000"/>
            <a:headEnd/>
            <a:tailEnd/>
          </a:ln>
        </p:spPr>
      </p:pic>
      <p:pic>
        <p:nvPicPr>
          <p:cNvPr id="11" name="Рисунок 10" descr="10"/>
          <p:cNvPicPr/>
          <p:nvPr/>
        </p:nvPicPr>
        <p:blipFill>
          <a:blip r:embed="rId4" cstate="print"/>
          <a:srcRect/>
          <a:stretch>
            <a:fillRect/>
          </a:stretch>
        </p:blipFill>
        <p:spPr bwMode="auto">
          <a:xfrm>
            <a:off x="7020271" y="5301209"/>
            <a:ext cx="1386757" cy="952226"/>
          </a:xfrm>
          <a:prstGeom prst="rect">
            <a:avLst/>
          </a:prstGeom>
          <a:noFill/>
          <a:ln w="9525">
            <a:noFill/>
            <a:miter lim="800000"/>
            <a:headEnd/>
            <a:tailEnd/>
          </a:ln>
        </p:spPr>
      </p:pic>
      <p:pic>
        <p:nvPicPr>
          <p:cNvPr id="3074" name="Picture 2" desc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7" y="1556792"/>
            <a:ext cx="1395736" cy="9662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Фото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271" y="5196653"/>
            <a:ext cx="1409041" cy="10567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1" y="1563008"/>
            <a:ext cx="1386757" cy="96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p14="http://schemas.microsoft.com/office/powerpoint/2010/main" val="1658973983"/>
              </p:ext>
            </p:extLst>
          </p:nvPr>
        </p:nvGraphicFramePr>
        <p:xfrm>
          <a:off x="2195736" y="1563010"/>
          <a:ext cx="4824535" cy="4602292"/>
        </p:xfrm>
        <a:graphic>
          <a:graphicData uri="http://schemas.openxmlformats.org/drawingml/2006/table">
            <a:tbl>
              <a:tblPr>
                <a:tableStyleId>{5C22544A-7EE6-4342-B048-85BDC9FD1C3A}</a:tableStyleId>
              </a:tblPr>
              <a:tblGrid>
                <a:gridCol w="1958110"/>
                <a:gridCol w="1010181"/>
                <a:gridCol w="1063944"/>
                <a:gridCol w="792300"/>
              </a:tblGrid>
              <a:tr h="378565">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800" b="1" u="none" strike="noStrike" noProof="1" smtClean="0">
                          <a:solidFill>
                            <a:schemeClr val="bg2">
                              <a:lumMod val="50000"/>
                            </a:schemeClr>
                          </a:solidFill>
                          <a:effectLst/>
                          <a:latin typeface="Times New Roman" pitchFamily="18" charset="0"/>
                          <a:cs typeface="Times New Roman" pitchFamily="18" charset="0"/>
                        </a:rPr>
                      </a:br>
                      <a:r>
                        <a:rPr lang="ru-RU" sz="800" b="1" u="none" strike="noStrike" noProof="1" smtClean="0">
                          <a:solidFill>
                            <a:schemeClr val="bg2">
                              <a:lumMod val="50000"/>
                            </a:schemeClr>
                          </a:solidFill>
                          <a:effectLst/>
                          <a:latin typeface="Times New Roman" pitchFamily="18" charset="0"/>
                          <a:cs typeface="Times New Roman" pitchFamily="18" charset="0"/>
                        </a:rPr>
                        <a:t>мероприятий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solidFill>
                      <a:schemeClr val="bg2"/>
                    </a:solidFill>
                  </a:tcPr>
                </a:tc>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План 2023 год, млн. рублей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solidFill>
                      <a:schemeClr val="bg2"/>
                    </a:solidFill>
                  </a:tcPr>
                </a:tc>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Факт 2023 год, млн. рублей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solidFill>
                      <a:schemeClr val="bg2"/>
                    </a:solidFill>
                  </a:tcPr>
                </a:tc>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Процент исполнения</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solidFill>
                      <a:schemeClr val="bg2"/>
                    </a:solidFill>
                  </a:tcPr>
                </a:tc>
              </a:tr>
              <a:tr h="566654">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Муниципальная программа Новохопёрского муниципального района «Культура Новохопёрского муниципального района»</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48,8</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48,8</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252376">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 </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 </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 </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252376">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Региональный проект «Культурная среда»</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6,0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6,0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252376">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Региональный проект «Творческие люди»</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0,2</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0,2</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454584">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«Развитие библиотечно-информационной деятельности»</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6,9</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6,9</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252376">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«Развитие музейного дела»</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3,0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3,0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378565">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«Развитие дополнительного образования детей»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19,9</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19,9</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630944">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«Организация и проведение мероприятий, посвященных значимым событиям российской культуры»</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0,2</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0,2</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504754">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«Финансовое обеспечение деятельности районных муниципальных учреждений»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11,6</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11,6</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r h="678722">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«Обеспечение развития и укрепления материально-технической базы муниципальных домов культуры»</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5148" marR="5148" marT="5148" marB="0" anchor="b">
                    <a:solidFill>
                      <a:schemeClr val="bg2"/>
                    </a:solidFill>
                  </a:tcPr>
                </a:tc>
              </a:tr>
            </a:tbl>
          </a:graphicData>
        </a:graphic>
      </p:graphicFrame>
    </p:spTree>
  </p:cSld>
  <p:clrMapOvr>
    <a:masterClrMapping/>
  </p:clrMapOvr>
  <p:transition spd="slow" advClick="0" advTm="4411">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520" y="601840"/>
            <a:ext cx="9144000" cy="1200329"/>
          </a:xfrm>
          <a:prstGeom prst="rect">
            <a:avLst/>
          </a:prstGeom>
        </p:spPr>
        <p:txBody>
          <a:bodyPr>
            <a:spAutoFit/>
          </a:bodyPr>
          <a:lstStyle/>
          <a:p>
            <a:pPr algn="ctr">
              <a:defRPr/>
            </a:pPr>
            <a:r>
              <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Развитие физической культуры и спорта  </a:t>
            </a:r>
            <a:endParaRPr lang="en-US"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p>
          <a:p>
            <a:pPr algn="ctr">
              <a:defRPr/>
            </a:pPr>
            <a:r>
              <a:rPr lang="ru-RU"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bg2">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bg2">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2023 </a:t>
            </a:r>
            <a:r>
              <a:rPr lang="ru-RU" b="1" dirty="0">
                <a:solidFill>
                  <a:schemeClr val="bg2">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bg2">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10706" y="1"/>
            <a:ext cx="514941" cy="620688"/>
          </a:xfrm>
          <a:prstGeom prst="rect">
            <a:avLst/>
          </a:prstGeom>
          <a:noFill/>
          <a:ln w="9525">
            <a:noFill/>
            <a:miter lim="800000"/>
            <a:headEnd/>
            <a:tailEnd/>
          </a:ln>
        </p:spPr>
      </p:pic>
      <p:pic>
        <p:nvPicPr>
          <p:cNvPr id="5122" name="Picture 2" descr="https://sun1-97.userapi.com/impg/EsIE19EZHUHgnmN9lu7sPX6c3MrRYP9RHOYMLg/GWH8_ZzkU1k.jpg?size=604x419&amp;quality=95&amp;sign=fbd0e8f6b0c6d77357ee76ec2ca31bef&amp;c_uniq_tag=I6sdK-2kgTqWDOsLMpKgft5yH2abZVqPtWUpl0BRUKg&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975" y="5085184"/>
            <a:ext cx="1349420" cy="9361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un1-16.userapi.com/impg/7pzO9AEQo3cUTeAfZtWW3f9wGspBYLLMqhWkBQ/OlW1uzGN814.jpg?size=604x402&amp;quality=95&amp;sign=f5d6f8975cdd0f2d24303cb6bf92788b&amp;c_uniq_tag=daMpu0QR_d3yNTsKoaJSlJTcHfP2k6_mNGsv33Vclqo&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638" y="1929069"/>
            <a:ext cx="1388098" cy="9238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un9-79.userapi.com/impg/hjsyX67xwNR4mRaz6o4lGCZnVgtUnLqs2l-JGg/qWg_Iq-gX0A.jpg?size=604x453&amp;quality=95&amp;sign=604f7d6a8f3f437bf319e65d206b9c22&amp;c_uniq_tag=e2sQ5bu7ayOf8xG7vyLGp7pQqgtxJcjuSCuny1Chg-o&amp;type=alb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638" y="3370818"/>
            <a:ext cx="1392155" cy="10441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4030631580"/>
              </p:ext>
            </p:extLst>
          </p:nvPr>
        </p:nvGraphicFramePr>
        <p:xfrm>
          <a:off x="2771800" y="1949612"/>
          <a:ext cx="5256585" cy="4071675"/>
        </p:xfrm>
        <a:graphic>
          <a:graphicData uri="http://schemas.openxmlformats.org/drawingml/2006/table">
            <a:tbl>
              <a:tblPr>
                <a:tableStyleId>{5C22544A-7EE6-4342-B048-85BDC9FD1C3A}</a:tableStyleId>
              </a:tblPr>
              <a:tblGrid>
                <a:gridCol w="2133464"/>
                <a:gridCol w="1100645"/>
                <a:gridCol w="1159224"/>
                <a:gridCol w="863252"/>
              </a:tblGrid>
              <a:tr h="610752">
                <a:tc>
                  <a:txBody>
                    <a:bodyPr/>
                    <a:lstStyle/>
                    <a:p>
                      <a:pPr algn="ctr" fontAlgn="t"/>
                      <a:r>
                        <a:rPr lang="ru-RU" sz="1000" b="1" u="none" strike="noStrike" dirty="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1000" b="1" u="none" strike="noStrike" dirty="0">
                          <a:solidFill>
                            <a:schemeClr val="bg2">
                              <a:lumMod val="50000"/>
                            </a:schemeClr>
                          </a:solidFill>
                          <a:effectLst/>
                          <a:latin typeface="Times New Roman" pitchFamily="18" charset="0"/>
                          <a:cs typeface="Times New Roman" pitchFamily="18" charset="0"/>
                        </a:rPr>
                      </a:br>
                      <a:r>
                        <a:rPr lang="ru-RU" sz="1000" b="1" u="none" strike="noStrike" dirty="0">
                          <a:solidFill>
                            <a:schemeClr val="bg2">
                              <a:lumMod val="50000"/>
                            </a:schemeClr>
                          </a:solidFill>
                          <a:effectLst/>
                          <a:latin typeface="Times New Roman" pitchFamily="18" charset="0"/>
                          <a:cs typeface="Times New Roman" pitchFamily="18" charset="0"/>
                        </a:rPr>
                        <a:t>мероприятий</a:t>
                      </a:r>
                      <a:endParaRPr lang="ru-RU" sz="1000" b="1" i="0" u="none" strike="noStrike" dirty="0">
                        <a:solidFill>
                          <a:schemeClr val="bg2">
                            <a:lumMod val="50000"/>
                          </a:schemeClr>
                        </a:solidFill>
                        <a:effectLst/>
                        <a:latin typeface="Times New Roman" pitchFamily="18" charset="0"/>
                        <a:cs typeface="Times New Roman" pitchFamily="18" charset="0"/>
                      </a:endParaRPr>
                    </a:p>
                  </a:txBody>
                  <a:tcPr marL="9009" marR="9009" marT="9009" marB="0">
                    <a:solidFill>
                      <a:schemeClr val="bg2"/>
                    </a:solidFill>
                  </a:tcPr>
                </a:tc>
                <a:tc>
                  <a:txBody>
                    <a:bodyPr/>
                    <a:lstStyle/>
                    <a:p>
                      <a:pPr algn="ctr" fontAlgn="t"/>
                      <a:r>
                        <a:rPr lang="ru-RU" sz="1000" b="1" u="none" strike="noStrike">
                          <a:solidFill>
                            <a:schemeClr val="bg2">
                              <a:lumMod val="50000"/>
                            </a:schemeClr>
                          </a:solidFill>
                          <a:effectLst/>
                          <a:latin typeface="Times New Roman" pitchFamily="18" charset="0"/>
                          <a:cs typeface="Times New Roman" pitchFamily="18" charset="0"/>
                        </a:rPr>
                        <a:t>План 2023 год, млн. рублей</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solidFill>
                      <a:schemeClr val="bg2"/>
                    </a:solidFill>
                  </a:tcPr>
                </a:tc>
                <a:tc>
                  <a:txBody>
                    <a:bodyPr/>
                    <a:lstStyle/>
                    <a:p>
                      <a:pPr algn="ctr" fontAlgn="t"/>
                      <a:r>
                        <a:rPr lang="ru-RU" sz="1000" b="1" u="none" strike="noStrike">
                          <a:solidFill>
                            <a:schemeClr val="bg2">
                              <a:lumMod val="50000"/>
                            </a:schemeClr>
                          </a:solidFill>
                          <a:effectLst/>
                          <a:latin typeface="Times New Roman" pitchFamily="18" charset="0"/>
                          <a:cs typeface="Times New Roman" pitchFamily="18" charset="0"/>
                        </a:rPr>
                        <a:t>Факт 2023 год, млн. рублей</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solidFill>
                      <a:schemeClr val="bg2"/>
                    </a:solidFill>
                  </a:tcPr>
                </a:tc>
                <a:tc>
                  <a:txBody>
                    <a:bodyPr/>
                    <a:lstStyle/>
                    <a:p>
                      <a:pPr algn="ctr" fontAlgn="t"/>
                      <a:r>
                        <a:rPr lang="ru-RU" sz="1000" b="1" u="none" strike="noStrike">
                          <a:solidFill>
                            <a:schemeClr val="bg2">
                              <a:lumMod val="50000"/>
                            </a:schemeClr>
                          </a:solidFill>
                          <a:effectLst/>
                          <a:latin typeface="Times New Roman" pitchFamily="18" charset="0"/>
                          <a:cs typeface="Times New Roman" pitchFamily="18" charset="0"/>
                        </a:rPr>
                        <a:t>Процент исполнения</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solidFill>
                      <a:schemeClr val="bg2"/>
                    </a:solidFill>
                  </a:tcPr>
                </a:tc>
              </a:tr>
              <a:tr h="814335">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Муниципальная программа  «Развитие физической культуры и спорта  Новохоперского муниципального района»</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3,8</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3,8</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dirty="0">
                          <a:solidFill>
                            <a:schemeClr val="bg2">
                              <a:lumMod val="50000"/>
                            </a:schemeClr>
                          </a:solidFill>
                          <a:effectLst/>
                          <a:latin typeface="Times New Roman" pitchFamily="18" charset="0"/>
                          <a:cs typeface="Times New Roman" pitchFamily="18" charset="0"/>
                        </a:rPr>
                        <a:t>100,0</a:t>
                      </a:r>
                      <a:endParaRPr lang="ru-RU" sz="1000" b="1" i="0" u="none" strike="noStrike" dirty="0">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r>
              <a:tr h="407167">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 </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 </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 </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r>
              <a:tr h="1017919">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Основное мероприятие « Строительство и реконструкция объектов спорта; развитие физкультурно-спортивной работы с детьми и молодежью»</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1,4</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1,4</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100,0</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r>
              <a:tr h="814335">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Основное мероприятие «Проведение мероприятий в соответствии с областным, районным календарем на год»</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1,2</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1,2</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100,0</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r>
              <a:tr h="407167">
                <a:tc>
                  <a:txBody>
                    <a:bodyPr/>
                    <a:lstStyle/>
                    <a:p>
                      <a:pPr algn="l" fontAlgn="b"/>
                      <a:r>
                        <a:rPr lang="ru-RU" sz="1000" b="1" u="none" strike="noStrike">
                          <a:solidFill>
                            <a:schemeClr val="bg2">
                              <a:lumMod val="50000"/>
                            </a:schemeClr>
                          </a:solidFill>
                          <a:effectLst/>
                          <a:latin typeface="Times New Roman" pitchFamily="18" charset="0"/>
                          <a:cs typeface="Times New Roman" pitchFamily="18" charset="0"/>
                        </a:rPr>
                        <a:t>Региональный проект «Спорт – норма жизни»</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1,2</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a:solidFill>
                            <a:schemeClr val="bg2">
                              <a:lumMod val="50000"/>
                            </a:schemeClr>
                          </a:solidFill>
                          <a:effectLst/>
                          <a:latin typeface="Times New Roman" pitchFamily="18" charset="0"/>
                          <a:cs typeface="Times New Roman" pitchFamily="18" charset="0"/>
                        </a:rPr>
                        <a:t>1,2</a:t>
                      </a:r>
                      <a:endParaRPr lang="ru-RU" sz="1000" b="1" i="0" u="none" strike="noStrike">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c>
                  <a:txBody>
                    <a:bodyPr/>
                    <a:lstStyle/>
                    <a:p>
                      <a:pPr algn="r" fontAlgn="b"/>
                      <a:r>
                        <a:rPr lang="ru-RU" sz="1000" b="1" u="none" strike="noStrike" dirty="0">
                          <a:solidFill>
                            <a:schemeClr val="bg2">
                              <a:lumMod val="50000"/>
                            </a:schemeClr>
                          </a:solidFill>
                          <a:effectLst/>
                          <a:latin typeface="Times New Roman" pitchFamily="18" charset="0"/>
                          <a:cs typeface="Times New Roman" pitchFamily="18" charset="0"/>
                        </a:rPr>
                        <a:t>100,0</a:t>
                      </a:r>
                      <a:endParaRPr lang="ru-RU" sz="1000" b="1" i="0" u="none" strike="noStrike" dirty="0">
                        <a:solidFill>
                          <a:schemeClr val="bg2">
                            <a:lumMod val="50000"/>
                          </a:schemeClr>
                        </a:solidFill>
                        <a:effectLst/>
                        <a:latin typeface="Times New Roman" pitchFamily="18" charset="0"/>
                        <a:cs typeface="Times New Roman" pitchFamily="18" charset="0"/>
                      </a:endParaRPr>
                    </a:p>
                  </a:txBody>
                  <a:tcPr marL="9009" marR="9009" marT="9009" marB="0" anchor="b">
                    <a:solidFill>
                      <a:schemeClr val="bg2"/>
                    </a:solidFill>
                  </a:tcPr>
                </a:tc>
              </a:tr>
            </a:tbl>
          </a:graphicData>
        </a:graphic>
      </p:graphicFrame>
    </p:spTree>
  </p:cSld>
  <p:clrMapOvr>
    <a:masterClrMapping/>
  </p:clrMapOvr>
  <p:transition spd="slow" advClick="0" advTm="4251">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0428" y="270609"/>
            <a:ext cx="7317456" cy="1154098"/>
          </a:xfrm>
        </p:spPr>
        <p:txBody>
          <a:bodyPr/>
          <a:lstStyle/>
          <a:p>
            <a:pPr>
              <a:defRPr/>
            </a:pPr>
            <a:r>
              <a:rPr lang="ru-RU" sz="18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800" b="1" dirty="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«Охрана окружающей среды, воспроизводство и использование природных ресурсов» </a:t>
            </a:r>
            <a:r>
              <a:rPr lang="ru-RU" sz="18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 2023 год</a:t>
            </a:r>
            <a:endParaRPr lang="ru-RU" sz="1800" dirty="0">
              <a:solidFill>
                <a:schemeClr val="bg2">
                  <a:lumMod val="75000"/>
                </a:schemeClr>
              </a:solidFill>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4681" cy="692696"/>
          </a:xfrm>
          <a:prstGeom prst="rect">
            <a:avLst/>
          </a:prstGeom>
          <a:noFill/>
          <a:ln w="9525">
            <a:noFill/>
            <a:miter lim="800000"/>
            <a:headEnd/>
            <a:tailEnd/>
          </a:ln>
        </p:spPr>
      </p:pic>
      <p:pic>
        <p:nvPicPr>
          <p:cNvPr id="4098" name="Picture 2" descr="https://algoritm-c.ru/upload/iblock/e2e/e2ee894cc04e953d116e0d6e5ce06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96752"/>
            <a:ext cx="3384376" cy="22855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342696782"/>
              </p:ext>
            </p:extLst>
          </p:nvPr>
        </p:nvGraphicFramePr>
        <p:xfrm>
          <a:off x="2915816" y="3212976"/>
          <a:ext cx="5410200" cy="3019425"/>
        </p:xfrm>
        <a:graphic>
          <a:graphicData uri="http://schemas.openxmlformats.org/drawingml/2006/table">
            <a:tbl>
              <a:tblPr>
                <a:tableStyleId>{5C22544A-7EE6-4342-B048-85BDC9FD1C3A}</a:tableStyleId>
              </a:tblPr>
              <a:tblGrid>
                <a:gridCol w="2195811"/>
                <a:gridCol w="1132810"/>
                <a:gridCol w="1193100"/>
                <a:gridCol w="888479"/>
              </a:tblGrid>
              <a:tr h="571500">
                <a:tc>
                  <a:txBody>
                    <a:bodyPr/>
                    <a:lstStyle/>
                    <a:p>
                      <a:pPr algn="ctr" fontAlgn="t"/>
                      <a:r>
                        <a:rPr lang="ru-RU" sz="1200" b="1" u="none" strike="noStrike" dirty="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1200" b="1" u="none" strike="noStrike" dirty="0">
                          <a:solidFill>
                            <a:schemeClr val="bg2">
                              <a:lumMod val="50000"/>
                            </a:schemeClr>
                          </a:solidFill>
                          <a:effectLst/>
                          <a:latin typeface="Times New Roman" pitchFamily="18" charset="0"/>
                          <a:cs typeface="Times New Roman" pitchFamily="18" charset="0"/>
                        </a:rPr>
                      </a:br>
                      <a:r>
                        <a:rPr lang="ru-RU" sz="1200" b="1" u="none" strike="noStrike" dirty="0">
                          <a:solidFill>
                            <a:schemeClr val="bg2">
                              <a:lumMod val="50000"/>
                            </a:schemeClr>
                          </a:solidFill>
                          <a:effectLst/>
                          <a:latin typeface="Times New Roman" pitchFamily="18" charset="0"/>
                          <a:cs typeface="Times New Roman" pitchFamily="18" charset="0"/>
                        </a:rPr>
                        <a:t>мероприятий</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fontAlgn="t"/>
                      <a:r>
                        <a:rPr lang="ru-RU" sz="1200" b="1" u="none" strike="noStrike" dirty="0">
                          <a:solidFill>
                            <a:schemeClr val="bg2">
                              <a:lumMod val="50000"/>
                            </a:schemeClr>
                          </a:solidFill>
                          <a:effectLst/>
                          <a:latin typeface="Times New Roman" pitchFamily="18" charset="0"/>
                          <a:cs typeface="Times New Roman" pitchFamily="18" charset="0"/>
                        </a:rPr>
                        <a:t>План 2023 год, млн. рублей</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fontAlgn="t"/>
                      <a:r>
                        <a:rPr lang="ru-RU" sz="1200" b="1" u="none" strike="noStrike">
                          <a:solidFill>
                            <a:schemeClr val="bg2">
                              <a:lumMod val="50000"/>
                            </a:schemeClr>
                          </a:solidFill>
                          <a:effectLst/>
                          <a:latin typeface="Times New Roman" pitchFamily="18" charset="0"/>
                          <a:cs typeface="Times New Roman" pitchFamily="18" charset="0"/>
                        </a:rPr>
                        <a:t>Факт 2023 год, млн. рублей</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fontAlgn="t"/>
                      <a:r>
                        <a:rPr lang="ru-RU" sz="1200" b="1" u="none" strike="noStrike">
                          <a:solidFill>
                            <a:schemeClr val="bg2">
                              <a:lumMod val="50000"/>
                            </a:schemeClr>
                          </a:solidFill>
                          <a:effectLst/>
                          <a:latin typeface="Times New Roman" pitchFamily="18" charset="0"/>
                          <a:cs typeface="Times New Roman" pitchFamily="18" charset="0"/>
                        </a:rPr>
                        <a:t>Процент исполнения</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r>
              <a:tr h="762000">
                <a:tc>
                  <a:txBody>
                    <a:bodyPr/>
                    <a:lstStyle/>
                    <a:p>
                      <a:pPr algn="l" fontAlgn="b"/>
                      <a:r>
                        <a:rPr lang="ru-RU" sz="1200" b="1" u="none" strike="noStrike" dirty="0">
                          <a:solidFill>
                            <a:schemeClr val="bg2">
                              <a:lumMod val="50000"/>
                            </a:schemeClr>
                          </a:solidFill>
                          <a:effectLst/>
                          <a:latin typeface="Times New Roman" pitchFamily="18" charset="0"/>
                          <a:cs typeface="Times New Roman" pitchFamily="18" charset="0"/>
                        </a:rPr>
                        <a:t>Муниципальная программа  «Охрана окружающей среды, воспроизводство и использование природных ресурсов»</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2,2</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1,0</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45,5</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381000">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 </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l" fontAlgn="b"/>
                      <a:r>
                        <a:rPr lang="ru-RU" sz="1200" b="1" u="none" strike="noStrike" dirty="0">
                          <a:solidFill>
                            <a:schemeClr val="bg2">
                              <a:lumMod val="50000"/>
                            </a:schemeClr>
                          </a:solidFill>
                          <a:effectLst/>
                          <a:latin typeface="Times New Roman" pitchFamily="18" charset="0"/>
                          <a:cs typeface="Times New Roman" pitchFamily="18" charset="0"/>
                        </a:rPr>
                        <a:t> </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 </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1143000">
                <a:tc>
                  <a:txBody>
                    <a:bodyPr/>
                    <a:lstStyle/>
                    <a:p>
                      <a:pPr algn="l" fontAlgn="b"/>
                      <a:r>
                        <a:rPr lang="ru-RU" sz="1200" b="1" u="none" strike="noStrike" dirty="0">
                          <a:solidFill>
                            <a:schemeClr val="bg2">
                              <a:lumMod val="50000"/>
                            </a:schemeClr>
                          </a:solidFill>
                          <a:effectLst/>
                          <a:latin typeface="Times New Roman" pitchFamily="18" charset="0"/>
                          <a:cs typeface="Times New Roman" pitchFamily="18" charset="0"/>
                        </a:rPr>
                        <a:t>Основное мероприятие «Проведение рейдовых мероприятий по исполнению природоохранного законодательства на территории района»</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2,2</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1,0</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45,5</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bl>
          </a:graphicData>
        </a:graphic>
      </p:graphicFrame>
    </p:spTree>
  </p:cSld>
  <p:clrMapOvr>
    <a:masterClrMapping/>
  </p:clrMapOvr>
  <p:transition spd="slow" advClick="0" advTm="4441">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923330"/>
          </a:xfrm>
          <a:prstGeom prst="rect">
            <a:avLst/>
          </a:prstGeom>
        </p:spPr>
        <p:txBody>
          <a:bodyPr>
            <a:spAutoFit/>
          </a:bodyPr>
          <a:lstStyle/>
          <a:p>
            <a:pPr algn="ctr">
              <a:defRPr/>
            </a:pP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муниципального района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Экономическое развитие</a:t>
            </a: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2023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7"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0"/>
            <a:ext cx="539552" cy="650353"/>
          </a:xfrm>
          <a:prstGeom prst="rect">
            <a:avLst/>
          </a:prstGeom>
          <a:noFill/>
          <a:ln w="9525">
            <a:noFill/>
            <a:miter lim="800000"/>
            <a:headEnd/>
            <a:tailEnd/>
          </a:ln>
        </p:spPr>
      </p:pic>
      <p:pic>
        <p:nvPicPr>
          <p:cNvPr id="6146" name="Picture 2" descr="https://sun1-98.userapi.com/impg/_P2rC6nabFTHfMJgro16mzWrcaXrJ1CzsJyZqA/hWLPHNZHce4.jpg?size=604x453&amp;quality=95&amp;sign=abb3acd7ee9bc11ee7bd820f35527c70&amp;c_uniq_tag=EDOkd9RhQt837_JclmhQ8n53X-e8kC6BXswTPW1fOYE&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00808"/>
            <a:ext cx="2000977" cy="1500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061179188"/>
              </p:ext>
            </p:extLst>
          </p:nvPr>
        </p:nvGraphicFramePr>
        <p:xfrm>
          <a:off x="2843808" y="1628775"/>
          <a:ext cx="5410200" cy="3027045"/>
        </p:xfrm>
        <a:graphic>
          <a:graphicData uri="http://schemas.openxmlformats.org/drawingml/2006/table">
            <a:tbl>
              <a:tblPr>
                <a:tableStyleId>{5C22544A-7EE6-4342-B048-85BDC9FD1C3A}</a:tableStyleId>
              </a:tblPr>
              <a:tblGrid>
                <a:gridCol w="2195811"/>
                <a:gridCol w="1132810"/>
                <a:gridCol w="1193100"/>
                <a:gridCol w="888479"/>
              </a:tblGrid>
              <a:tr h="571500">
                <a:tc>
                  <a:txBody>
                    <a:bodyPr/>
                    <a:lstStyle/>
                    <a:p>
                      <a:pPr algn="ctr" fontAlgn="t"/>
                      <a:r>
                        <a:rPr lang="ru-RU" sz="1200" b="1" u="none" strike="noStrike" dirty="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1200" b="1" u="none" strike="noStrike" dirty="0">
                          <a:solidFill>
                            <a:schemeClr val="bg2">
                              <a:lumMod val="50000"/>
                            </a:schemeClr>
                          </a:solidFill>
                          <a:effectLst/>
                          <a:latin typeface="Times New Roman" pitchFamily="18" charset="0"/>
                          <a:cs typeface="Times New Roman" pitchFamily="18" charset="0"/>
                        </a:rPr>
                      </a:br>
                      <a:r>
                        <a:rPr lang="ru-RU" sz="1200" b="1" u="none" strike="noStrike" dirty="0">
                          <a:solidFill>
                            <a:schemeClr val="bg2">
                              <a:lumMod val="50000"/>
                            </a:schemeClr>
                          </a:solidFill>
                          <a:effectLst/>
                          <a:latin typeface="Times New Roman" pitchFamily="18" charset="0"/>
                          <a:cs typeface="Times New Roman" pitchFamily="18" charset="0"/>
                        </a:rPr>
                        <a:t>мероприятий</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fontAlgn="t"/>
                      <a:r>
                        <a:rPr lang="ru-RU" sz="1200" b="1" u="none" strike="noStrike" dirty="0">
                          <a:solidFill>
                            <a:schemeClr val="bg2">
                              <a:lumMod val="50000"/>
                            </a:schemeClr>
                          </a:solidFill>
                          <a:effectLst/>
                          <a:latin typeface="Times New Roman" pitchFamily="18" charset="0"/>
                          <a:cs typeface="Times New Roman" pitchFamily="18" charset="0"/>
                        </a:rPr>
                        <a:t>План 2023 год, млн. рублей</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fontAlgn="t"/>
                      <a:r>
                        <a:rPr lang="ru-RU" sz="1200" b="1" u="none" strike="noStrike">
                          <a:solidFill>
                            <a:schemeClr val="bg2">
                              <a:lumMod val="50000"/>
                            </a:schemeClr>
                          </a:solidFill>
                          <a:effectLst/>
                          <a:latin typeface="Times New Roman" pitchFamily="18" charset="0"/>
                          <a:cs typeface="Times New Roman" pitchFamily="18" charset="0"/>
                        </a:rPr>
                        <a:t>Факт 2023 год, млн. рублей</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fontAlgn="t"/>
                      <a:r>
                        <a:rPr lang="ru-RU" sz="1200" b="1" u="none" strike="noStrike">
                          <a:solidFill>
                            <a:schemeClr val="bg2">
                              <a:lumMod val="50000"/>
                            </a:schemeClr>
                          </a:solidFill>
                          <a:effectLst/>
                          <a:latin typeface="Times New Roman" pitchFamily="18" charset="0"/>
                          <a:cs typeface="Times New Roman" pitchFamily="18" charset="0"/>
                        </a:rPr>
                        <a:t>Процент исполнения</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r>
              <a:tr h="381000">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Муниципальная программа  «Экономическое развитие»</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80,7</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77,1</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95,5</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381000">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l" fontAlgn="b"/>
                      <a:r>
                        <a:rPr lang="ru-RU" sz="1200" b="1" u="none" strike="noStrike" dirty="0">
                          <a:solidFill>
                            <a:schemeClr val="bg2">
                              <a:lumMod val="50000"/>
                            </a:schemeClr>
                          </a:solidFill>
                          <a:effectLst/>
                          <a:latin typeface="Times New Roman" pitchFamily="18" charset="0"/>
                          <a:cs typeface="Times New Roman" pitchFamily="18" charset="0"/>
                        </a:rPr>
                        <a:t> </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l" fontAlgn="b"/>
                      <a:r>
                        <a:rPr lang="ru-RU" sz="1200" b="1" u="none" strike="noStrike" dirty="0">
                          <a:solidFill>
                            <a:schemeClr val="bg2">
                              <a:lumMod val="50000"/>
                            </a:schemeClr>
                          </a:solidFill>
                          <a:effectLst/>
                          <a:latin typeface="Times New Roman" pitchFamily="18" charset="0"/>
                          <a:cs typeface="Times New Roman" pitchFamily="18" charset="0"/>
                        </a:rPr>
                        <a:t> </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 </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571500">
                <a:tc>
                  <a:txBody>
                    <a:bodyPr/>
                    <a:lstStyle/>
                    <a:p>
                      <a:pPr algn="l" fontAlgn="b"/>
                      <a:r>
                        <a:rPr lang="ru-RU" sz="1200" b="1" u="none" strike="noStrike">
                          <a:solidFill>
                            <a:schemeClr val="bg2">
                              <a:lumMod val="50000"/>
                            </a:schemeClr>
                          </a:solidFill>
                          <a:effectLst/>
                          <a:latin typeface="Times New Roman" pitchFamily="18" charset="0"/>
                          <a:cs typeface="Times New Roman" pitchFamily="18" charset="0"/>
                        </a:rPr>
                        <a:t>Капитальный ремонт и ремонт автомобильных дорог общего пользования местного значения </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71,8</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70,4</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98,1</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952500">
                <a:tc>
                  <a:txBody>
                    <a:bodyPr/>
                    <a:lstStyle/>
                    <a:p>
                      <a:pPr algn="l" fontAlgn="b"/>
                      <a:r>
                        <a:rPr lang="ru-RU" sz="1200" b="1" u="none" strike="noStrike" dirty="0">
                          <a:solidFill>
                            <a:schemeClr val="bg2">
                              <a:lumMod val="50000"/>
                            </a:schemeClr>
                          </a:solidFill>
                          <a:effectLst/>
                          <a:latin typeface="Times New Roman" pitchFamily="18" charset="0"/>
                          <a:cs typeface="Times New Roman" pitchFamily="18" charset="0"/>
                        </a:rPr>
                        <a:t>Подпрограмма «Развитие и поддержка малого и среднего предпринимательства в </a:t>
                      </a:r>
                      <a:r>
                        <a:rPr lang="ru-RU" sz="1200" b="1" u="none" strike="noStrike" dirty="0" smtClean="0">
                          <a:solidFill>
                            <a:schemeClr val="bg2">
                              <a:lumMod val="50000"/>
                            </a:schemeClr>
                          </a:solidFill>
                          <a:effectLst/>
                          <a:latin typeface="Times New Roman" pitchFamily="18" charset="0"/>
                          <a:cs typeface="Times New Roman" pitchFamily="18" charset="0"/>
                        </a:rPr>
                        <a:t>Н</a:t>
                      </a:r>
                      <a:r>
                        <a:rPr lang="ru-RU" sz="1200" b="1" u="none" strike="noStrike" noProof="1" smtClean="0">
                          <a:solidFill>
                            <a:schemeClr val="bg2">
                              <a:lumMod val="50000"/>
                            </a:schemeClr>
                          </a:solidFill>
                          <a:effectLst/>
                          <a:latin typeface="Times New Roman" pitchFamily="18" charset="0"/>
                          <a:cs typeface="Times New Roman" pitchFamily="18" charset="0"/>
                        </a:rPr>
                        <a:t>овохопёрском </a:t>
                      </a:r>
                      <a:r>
                        <a:rPr lang="ru-RU" sz="1200" b="1" u="none" strike="noStrike" dirty="0" smtClean="0">
                          <a:solidFill>
                            <a:schemeClr val="bg2">
                              <a:lumMod val="50000"/>
                            </a:schemeClr>
                          </a:solidFill>
                          <a:effectLst/>
                          <a:latin typeface="Times New Roman" pitchFamily="18" charset="0"/>
                          <a:cs typeface="Times New Roman" pitchFamily="18" charset="0"/>
                        </a:rPr>
                        <a:t>муниципальном </a:t>
                      </a:r>
                      <a:r>
                        <a:rPr lang="ru-RU" sz="1200" b="1" u="none" strike="noStrike" dirty="0">
                          <a:solidFill>
                            <a:schemeClr val="bg2">
                              <a:lumMod val="50000"/>
                            </a:schemeClr>
                          </a:solidFill>
                          <a:effectLst/>
                          <a:latin typeface="Times New Roman" pitchFamily="18" charset="0"/>
                          <a:cs typeface="Times New Roman" pitchFamily="18" charset="0"/>
                        </a:rPr>
                        <a:t>районе»</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a:solidFill>
                            <a:schemeClr val="bg2">
                              <a:lumMod val="50000"/>
                            </a:schemeClr>
                          </a:solidFill>
                          <a:effectLst/>
                          <a:latin typeface="Times New Roman" pitchFamily="18" charset="0"/>
                          <a:cs typeface="Times New Roman" pitchFamily="18" charset="0"/>
                        </a:rPr>
                        <a:t>8,9</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6,7</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fontAlgn="b"/>
                      <a:r>
                        <a:rPr lang="ru-RU" sz="1200" b="1" u="none" strike="noStrike" dirty="0">
                          <a:solidFill>
                            <a:schemeClr val="bg2">
                              <a:lumMod val="50000"/>
                            </a:schemeClr>
                          </a:solidFill>
                          <a:effectLst/>
                          <a:latin typeface="Times New Roman" pitchFamily="18" charset="0"/>
                          <a:cs typeface="Times New Roman" pitchFamily="18" charset="0"/>
                        </a:rPr>
                        <a:t>75,3</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bl>
          </a:graphicData>
        </a:graphic>
      </p:graphicFrame>
    </p:spTree>
  </p:cSld>
  <p:clrMapOvr>
    <a:masterClrMapping/>
  </p:clrMapOvr>
  <p:transition spd="slow" advClick="0" advTm="4755">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530339"/>
            <a:ext cx="7776864" cy="1200329"/>
          </a:xfrm>
          <a:prstGeom prst="rect">
            <a:avLst/>
          </a:prstGeom>
        </p:spPr>
        <p:txBody>
          <a:bodyPr wrap="square">
            <a:spAutoFit/>
          </a:bodyPr>
          <a:lstStyle/>
          <a:p>
            <a:pPr algn="ctr" fontAlgn="auto">
              <a:defRPr/>
            </a:pP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«Энергосбережение и повышение энергетической эффективности,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обеспечение качественными жилищно-коммунальными услугами населения Новохопёрского муниципального района»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2023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1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3787248615"/>
              </p:ext>
            </p:extLst>
          </p:nvPr>
        </p:nvGraphicFramePr>
        <p:xfrm>
          <a:off x="2699792" y="1988840"/>
          <a:ext cx="5616624" cy="3827562"/>
        </p:xfrm>
        <a:graphic>
          <a:graphicData uri="http://schemas.openxmlformats.org/drawingml/2006/table">
            <a:tbl>
              <a:tblPr>
                <a:tableStyleId>{5C22544A-7EE6-4342-B048-85BDC9FD1C3A}</a:tableStyleId>
              </a:tblPr>
              <a:tblGrid>
                <a:gridCol w="2279592"/>
                <a:gridCol w="1176033"/>
                <a:gridCol w="1238621"/>
                <a:gridCol w="922378"/>
              </a:tblGrid>
              <a:tr h="233132">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800" b="1" u="none" strike="noStrike" noProof="1" smtClean="0">
                          <a:solidFill>
                            <a:schemeClr val="bg2">
                              <a:lumMod val="50000"/>
                            </a:schemeClr>
                          </a:solidFill>
                          <a:effectLst/>
                          <a:latin typeface="Times New Roman" pitchFamily="18" charset="0"/>
                          <a:cs typeface="Times New Roman" pitchFamily="18" charset="0"/>
                        </a:rPr>
                      </a:br>
                      <a:r>
                        <a:rPr lang="ru-RU" sz="800" b="1" u="none" strike="noStrike" noProof="1" smtClean="0">
                          <a:solidFill>
                            <a:schemeClr val="bg2">
                              <a:lumMod val="50000"/>
                            </a:schemeClr>
                          </a:solidFill>
                          <a:effectLst/>
                          <a:latin typeface="Times New Roman" pitchFamily="18" charset="0"/>
                          <a:cs typeface="Times New Roman" pitchFamily="18" charset="0"/>
                        </a:rPr>
                        <a:t>мероприятий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solidFill>
                      <a:schemeClr val="bg2"/>
                    </a:solidFill>
                  </a:tcPr>
                </a:tc>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План 2023 год, млн. рублей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solidFill>
                      <a:schemeClr val="bg2"/>
                    </a:solidFill>
                  </a:tcPr>
                </a:tc>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Факт 2023 год, млн. рублей</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solidFill>
                      <a:schemeClr val="bg2"/>
                    </a:solidFill>
                  </a:tcPr>
                </a:tc>
                <a:tc>
                  <a:txBody>
                    <a:bodyPr/>
                    <a:lstStyle/>
                    <a:p>
                      <a:pPr algn="ctr" fontAlgn="t"/>
                      <a:r>
                        <a:rPr lang="ru-RU" sz="800" b="1" u="none" strike="noStrike" noProof="1" smtClean="0">
                          <a:solidFill>
                            <a:schemeClr val="bg2">
                              <a:lumMod val="50000"/>
                            </a:schemeClr>
                          </a:solidFill>
                          <a:effectLst/>
                          <a:latin typeface="Times New Roman" pitchFamily="18" charset="0"/>
                          <a:cs typeface="Times New Roman" pitchFamily="18" charset="0"/>
                        </a:rPr>
                        <a:t>Процент исполнения</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solidFill>
                      <a:schemeClr val="bg2"/>
                    </a:solidFill>
                  </a:tcPr>
                </a:tc>
              </a:tr>
              <a:tr h="621687">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Муниципальная программа  «Энергосбережение и повышение энергетической эффективности, обеспечение качественными жилищно-коммунальными услугами населения Новохопёрского муниципального района»</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140,2</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135,2</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96,4</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r h="155421">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 </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 </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 </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r h="310844">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«Реализация мероприятий в области обращения с твердыми коммунальными отходами»</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17,4</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17,4</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r h="357179">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«Строительство и, реконструкция и ремонт котельных, находящихся в муниципальной собственности»</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3,0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3,0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r h="498495">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Основное мероприятие «Строительство, реконструкция и капитальный ремонт систем водоснабжения и водоотведения, тепловых сетей в объектах муниципальной собственности»</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91,3</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87,6</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95,9</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r h="569155">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Подпрограмма «Энергосбережение и повышение энергетической эффективности, обеспечение в организациях с участием муниципального образования Новохопёрского муниципального района»</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1,8</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1,8</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100,0</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r h="710471">
                <a:tc>
                  <a:txBody>
                    <a:bodyPr/>
                    <a:lstStyle/>
                    <a:p>
                      <a:pPr algn="l" fontAlgn="b"/>
                      <a:r>
                        <a:rPr lang="ru-RU" sz="800" b="1" u="none" strike="noStrike" noProof="1" smtClean="0">
                          <a:solidFill>
                            <a:schemeClr val="bg2">
                              <a:lumMod val="50000"/>
                            </a:schemeClr>
                          </a:solidFill>
                          <a:effectLst/>
                          <a:latin typeface="Times New Roman" pitchFamily="18" charset="0"/>
                          <a:cs typeface="Times New Roman" pitchFamily="18" charset="0"/>
                        </a:rPr>
                        <a:t>Подпрограмма «Энергосбережение и повышение энергетической эффективности в жилищном фонде, коммунальном комплексе, строительстве, в системах наружного освещения и обеспечении качественными жилищно-коммунальными услугами»</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26,7</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25,4</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c>
                  <a:txBody>
                    <a:bodyPr/>
                    <a:lstStyle/>
                    <a:p>
                      <a:pPr algn="r" fontAlgn="b"/>
                      <a:r>
                        <a:rPr lang="ru-RU" sz="800" b="1" u="none" strike="noStrike" noProof="1" smtClean="0">
                          <a:solidFill>
                            <a:schemeClr val="bg2">
                              <a:lumMod val="50000"/>
                            </a:schemeClr>
                          </a:solidFill>
                          <a:effectLst/>
                          <a:latin typeface="Times New Roman" pitchFamily="18" charset="0"/>
                          <a:cs typeface="Times New Roman" pitchFamily="18" charset="0"/>
                        </a:rPr>
                        <a:t>95,1</a:t>
                      </a:r>
                      <a:endParaRPr lang="ru-RU" sz="800" b="1" i="0" u="none" strike="noStrike" noProof="1">
                        <a:solidFill>
                          <a:schemeClr val="bg2">
                            <a:lumMod val="50000"/>
                          </a:schemeClr>
                        </a:solidFill>
                        <a:effectLst/>
                        <a:latin typeface="Times New Roman" pitchFamily="18" charset="0"/>
                        <a:cs typeface="Times New Roman" pitchFamily="18" charset="0"/>
                      </a:endParaRPr>
                    </a:p>
                  </a:txBody>
                  <a:tcPr marL="4190" marR="4190" marT="4190" marB="0" anchor="b">
                    <a:solidFill>
                      <a:schemeClr val="bg2"/>
                    </a:solidFill>
                  </a:tcPr>
                </a:tc>
              </a:tr>
            </a:tbl>
          </a:graphicData>
        </a:graphic>
      </p:graphicFrame>
      <p:pic>
        <p:nvPicPr>
          <p:cNvPr id="6146" name="Picture 2" descr="M:\Петрова\2023\Контейнерные площадки\Контейнерные площадки\Новопокровка\п.Бороздиновский, ул.Спортивная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99" y="2060848"/>
            <a:ext cx="1388000" cy="18506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ukhoylog-media.ru/wp-content/uploads/2020/09/remont-vodoprovo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93" y="3550853"/>
            <a:ext cx="1920213" cy="12812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cat-co.ru/wp-content/uploads/2018/09/stroy-texnika-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493" y="4797152"/>
            <a:ext cx="1920213" cy="108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539">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067" y="548680"/>
            <a:ext cx="9144000" cy="923330"/>
          </a:xfrm>
          <a:prstGeom prst="rect">
            <a:avLst/>
          </a:prstGeom>
        </p:spPr>
        <p:txBody>
          <a:bodyPr>
            <a:spAutoFit/>
          </a:bodyPr>
          <a:lstStyle/>
          <a:p>
            <a:pPr algn="ctr" fontAlgn="auto">
              <a:defRPr/>
            </a:pP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Управление муниципальным имуществом и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земельными </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ресурсами»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2023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4286248" y="2214554"/>
            <a:ext cx="4214810" cy="523220"/>
          </a:xfrm>
          <a:prstGeom prst="rect">
            <a:avLst/>
          </a:prstGeom>
        </p:spPr>
        <p:txBody>
          <a:bodyPr wrap="square">
            <a:spAutoFit/>
          </a:bodyPr>
          <a:lstStyle/>
          <a:p>
            <a:r>
              <a:rPr lang="ru-RU" sz="1400" dirty="0" smtClean="0">
                <a:solidFill>
                  <a:schemeClr val="bg2">
                    <a:lumMod val="50000"/>
                  </a:schemeClr>
                </a:solidFill>
                <a:latin typeface="Times New Roman" pitchFamily="18" charset="0"/>
                <a:cs typeface="Times New Roman" pitchFamily="18" charset="0"/>
              </a:rPr>
              <a:t>Финансовое обеспечение реализации муниципальной программы в сумме 4,6 млн. рублей</a:t>
            </a:r>
            <a:endParaRPr lang="ru-RU" sz="1400" dirty="0">
              <a:solidFill>
                <a:schemeClr val="bg2">
                  <a:lumMod val="50000"/>
                </a:schemeClr>
              </a:solidFill>
              <a:latin typeface="Times New Roman" pitchFamily="18" charset="0"/>
              <a:cs typeface="Times New Roman" pitchFamily="18" charset="0"/>
            </a:endParaRPr>
          </a:p>
        </p:txBody>
      </p:sp>
      <p:pic>
        <p:nvPicPr>
          <p:cNvPr id="8"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14941" cy="620688"/>
          </a:xfrm>
          <a:prstGeom prst="rect">
            <a:avLst/>
          </a:prstGeom>
          <a:noFill/>
          <a:ln w="9525">
            <a:noFill/>
            <a:miter lim="800000"/>
            <a:headEnd/>
            <a:tailEnd/>
          </a:ln>
        </p:spPr>
      </p:pic>
      <p:sp>
        <p:nvSpPr>
          <p:cNvPr id="9" name="Скругленный прямоугольник 8"/>
          <p:cNvSpPr/>
          <p:nvPr/>
        </p:nvSpPr>
        <p:spPr>
          <a:xfrm>
            <a:off x="785786" y="1643050"/>
            <a:ext cx="3214710" cy="2714644"/>
          </a:xfrm>
          <a:prstGeom prst="roundRect">
            <a:avLst/>
          </a:prstGeom>
          <a:blipFill>
            <a:blip r:embed="rId3" cstate="prin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4667">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9144000" cy="923330"/>
          </a:xfrm>
          <a:prstGeom prst="rect">
            <a:avLst/>
          </a:prstGeom>
        </p:spPr>
        <p:txBody>
          <a:bodyPr wrap="square">
            <a:spAutoFit/>
          </a:bodyPr>
          <a:lstStyle/>
          <a:p>
            <a:pPr algn="ctr" fontAlgn="auto">
              <a:defRPr/>
            </a:pP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a:t>
            </a:r>
            <a:r>
              <a:rPr lang="ru-RU" b="1" dirty="0" smtClean="0">
                <a:solidFill>
                  <a:schemeClr val="bg2">
                    <a:lumMod val="50000"/>
                  </a:schemeClr>
                </a:solidFill>
                <a:effectLst>
                  <a:outerShdw blurRad="38100" dist="38100" dir="2700000" algn="tl">
                    <a:srgbClr val="000000">
                      <a:alpha val="43137"/>
                    </a:srgbClr>
                  </a:outerShdw>
                </a:effectLst>
                <a:latin typeface="Times New Roman"/>
              </a:rPr>
              <a:t>правление муниципальными финансами  </a:t>
            </a:r>
            <a:endParaRPr lang="en-US" b="1" dirty="0" smtClean="0">
              <a:solidFill>
                <a:schemeClr val="bg2">
                  <a:lumMod val="50000"/>
                </a:schemeClr>
              </a:solidFill>
              <a:effectLst>
                <a:outerShdw blurRad="38100" dist="38100" dir="2700000" algn="tl">
                  <a:srgbClr val="000000">
                    <a:alpha val="43137"/>
                  </a:srgbClr>
                </a:outerShdw>
              </a:effectLst>
              <a:latin typeface="Times New Roman"/>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a:rPr>
              <a:t>Новохопёрского муниципального района</a:t>
            </a: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2023 </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год</a:t>
            </a: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
            <a:ext cx="514941" cy="620688"/>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87099074"/>
              </p:ext>
            </p:extLst>
          </p:nvPr>
        </p:nvGraphicFramePr>
        <p:xfrm>
          <a:off x="1007603" y="1400003"/>
          <a:ext cx="7236805" cy="4804322"/>
        </p:xfrm>
        <a:graphic>
          <a:graphicData uri="http://schemas.openxmlformats.org/drawingml/2006/table">
            <a:tbl>
              <a:tblPr>
                <a:tableStyleId>{5C22544A-7EE6-4342-B048-85BDC9FD1C3A}</a:tableStyleId>
              </a:tblPr>
              <a:tblGrid>
                <a:gridCol w="4068453"/>
                <a:gridCol w="1008112"/>
                <a:gridCol w="971791"/>
                <a:gridCol w="1188449"/>
              </a:tblGrid>
              <a:tr h="431891">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1000" b="1" u="none" strike="noStrike" noProof="1" smtClean="0">
                          <a:solidFill>
                            <a:schemeClr val="bg2">
                              <a:lumMod val="50000"/>
                            </a:schemeClr>
                          </a:solidFill>
                          <a:effectLst/>
                          <a:latin typeface="Times New Roman" pitchFamily="18" charset="0"/>
                          <a:cs typeface="Times New Roman" pitchFamily="18" charset="0"/>
                        </a:rPr>
                      </a:br>
                      <a:r>
                        <a:rPr lang="ru-RU" sz="1000" b="1" u="none" strike="noStrike" noProof="1" smtClean="0">
                          <a:solidFill>
                            <a:schemeClr val="bg2">
                              <a:lumMod val="50000"/>
                            </a:schemeClr>
                          </a:solidFill>
                          <a:effectLst/>
                          <a:latin typeface="Times New Roman" pitchFamily="18" charset="0"/>
                          <a:cs typeface="Times New Roman" pitchFamily="18" charset="0"/>
                        </a:rPr>
                        <a:t>мероприятий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cell3D prstMaterial="dkEdge">
                      <a:bevel w="25400" h="25400" prst="angle"/>
                      <a:lightRig rig="flood" dir="t"/>
                    </a:cell3D>
                    <a:solidFill>
                      <a:schemeClr val="bg2"/>
                    </a:solidFill>
                  </a:tcPr>
                </a:tc>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План 2023 год, млн. рублей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cell3D prstMaterial="dkEdge">
                      <a:bevel w="25400" h="25400" prst="angle"/>
                      <a:lightRig rig="flood" dir="t"/>
                    </a:cell3D>
                    <a:solidFill>
                      <a:schemeClr val="bg2"/>
                    </a:solidFill>
                  </a:tcPr>
                </a:tc>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Факт 2023 год, млн. рублей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cell3D prstMaterial="dkEdge">
                      <a:bevel w="25400" h="25400" prst="angle"/>
                      <a:lightRig rig="flood" dir="t"/>
                    </a:cell3D>
                    <a:solidFill>
                      <a:schemeClr val="bg2"/>
                    </a:solidFill>
                  </a:tcPr>
                </a:tc>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Процент исполнения</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cell3D prstMaterial="dkEdge">
                      <a:bevel w="25400" h="25400" prst="angle"/>
                      <a:lightRig rig="flood" dir="t"/>
                    </a:cell3D>
                    <a:solidFill>
                      <a:schemeClr val="bg2"/>
                    </a:solidFill>
                  </a:tcPr>
                </a:tc>
              </a:tr>
              <a:tr h="431891">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Муниципальная программа  «Управление муниципальными финансами  Новохопёрского муниципального района»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140,6</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140,5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99,9</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289124">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 </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 </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 </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592753">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 Управление резервным фондом бюджета муниципального района и иными средствами на исполнение расходных обязательств муниципального района»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0,1</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289124">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«Выравнивание бюджетной обеспеченности поселений»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14,2</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14,2</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431891">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«Поддержка мер по обеспечению сбалансированности местных бюджетов»</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122,7</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122,7</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717423">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«Осуществление отдельных государственных полномочий  Воронежской области на создание и организацию деятельности комиссий по делам несовершеннолетних и защите их прав»</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860190">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«Осуществление отдельных государственных полномочий Воронежской области по сбору информации от поселений, входящих в муниципальный район, необходимой для ведения регистра муниципальных нормативных правовых актов»</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289124">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«Мероприятия по обеспечению мобилизационной готовности»</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r h="431891">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«Финансовое обеспечение деятельности МКУ "Централизованная бухгалтерия»</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2,1</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2,1</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3834" marR="3834" marT="3834" marB="0" anchor="b">
                    <a:cell3D prstMaterial="dkEdge">
                      <a:bevel w="25400" h="25400" prst="angle"/>
                      <a:lightRig rig="flood" dir="t"/>
                    </a:cell3D>
                    <a:solidFill>
                      <a:schemeClr val="bg2"/>
                    </a:solidFill>
                  </a:tcPr>
                </a:tc>
              </a:tr>
            </a:tbl>
          </a:graphicData>
        </a:graphic>
      </p:graphicFrame>
    </p:spTree>
  </p:cSld>
  <p:clrMapOvr>
    <a:masterClrMapping/>
  </p:clrMapOvr>
  <p:transition spd="slow" advClick="0" advTm="4009">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923330"/>
          </a:xfrm>
          <a:prstGeom prst="rect">
            <a:avLst/>
          </a:prstGeom>
        </p:spPr>
        <p:txBody>
          <a:bodyPr>
            <a:spAutoFit/>
          </a:bodyPr>
          <a:lstStyle/>
          <a:p>
            <a:pPr algn="ctr" fontAlgn="auto">
              <a:defRPr/>
            </a:pP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«Муниципальное управление и гражданское общество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2023 </a:t>
            </a:r>
            <a:r>
              <a:rPr lang="ru-RU" b="1"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14941" cy="620688"/>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2899189510"/>
              </p:ext>
            </p:extLst>
          </p:nvPr>
        </p:nvGraphicFramePr>
        <p:xfrm>
          <a:off x="1187626" y="1700808"/>
          <a:ext cx="6768750" cy="4316587"/>
        </p:xfrm>
        <a:graphic>
          <a:graphicData uri="http://schemas.openxmlformats.org/drawingml/2006/table">
            <a:tbl>
              <a:tblPr>
                <a:tableStyleId>{5C22544A-7EE6-4342-B048-85BDC9FD1C3A}</a:tableStyleId>
              </a:tblPr>
              <a:tblGrid>
                <a:gridCol w="2747200"/>
                <a:gridCol w="1417268"/>
                <a:gridCol w="1492698"/>
                <a:gridCol w="1111584"/>
              </a:tblGrid>
              <a:tr h="379678">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Наименование программы, подпрограмм, основных</a:t>
                      </a:r>
                      <a:br>
                        <a:rPr lang="ru-RU" sz="1000" b="1" u="none" strike="noStrike" noProof="1" smtClean="0">
                          <a:solidFill>
                            <a:schemeClr val="bg2">
                              <a:lumMod val="50000"/>
                            </a:schemeClr>
                          </a:solidFill>
                          <a:effectLst/>
                          <a:latin typeface="Times New Roman" pitchFamily="18" charset="0"/>
                          <a:cs typeface="Times New Roman" pitchFamily="18" charset="0"/>
                        </a:rPr>
                      </a:br>
                      <a:r>
                        <a:rPr lang="ru-RU" sz="1000" b="1" u="none" strike="noStrike" noProof="1" smtClean="0">
                          <a:solidFill>
                            <a:schemeClr val="bg2">
                              <a:lumMod val="50000"/>
                            </a:schemeClr>
                          </a:solidFill>
                          <a:effectLst/>
                          <a:latin typeface="Times New Roman" pitchFamily="18" charset="0"/>
                          <a:cs typeface="Times New Roman" pitchFamily="18" charset="0"/>
                        </a:rPr>
                        <a:t>мероприятий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solidFill>
                      <a:schemeClr val="bg2"/>
                    </a:solidFill>
                  </a:tcPr>
                </a:tc>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План 2023 год, млн. рублей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solidFill>
                      <a:schemeClr val="bg2"/>
                    </a:solidFill>
                  </a:tcPr>
                </a:tc>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Факт 2023 год, млн. рублей</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solidFill>
                      <a:schemeClr val="bg2"/>
                    </a:solidFill>
                  </a:tcPr>
                </a:tc>
                <a:tc>
                  <a:txBody>
                    <a:bodyPr/>
                    <a:lstStyle/>
                    <a:p>
                      <a:pPr algn="ctr" fontAlgn="t"/>
                      <a:r>
                        <a:rPr lang="ru-RU" sz="1000" b="1" u="none" strike="noStrike" noProof="1" smtClean="0">
                          <a:solidFill>
                            <a:schemeClr val="bg2">
                              <a:lumMod val="50000"/>
                            </a:schemeClr>
                          </a:solidFill>
                          <a:effectLst/>
                          <a:latin typeface="Times New Roman" pitchFamily="18" charset="0"/>
                          <a:cs typeface="Times New Roman" pitchFamily="18" charset="0"/>
                        </a:rPr>
                        <a:t>Процент исполнения</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solidFill>
                      <a:schemeClr val="bg2"/>
                    </a:solidFill>
                  </a:tcPr>
                </a:tc>
              </a:tr>
              <a:tr h="632798">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Муниципальная программа  «Муниципальное управление и гражданское общество Новохопёрского муниципального района»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115,8</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114,5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98,9</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r>
              <a:tr h="253119">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в том числе по подпрограммам и основным мероприятиям:</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 </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 </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 </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r>
              <a:tr h="885917">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Основное мероприятие «Финансовое обеспечение деятельности по защите населения и территории от чрезвычайных ситуаций природного и техногенного характера»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4,5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4,5</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r>
              <a:tr h="759357">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Подпрограмма «Подготовка, переподготовка и повышение квалификации кадров органов местного самоуправления Новохоперского муниципального района»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0,1</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0,1</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r>
              <a:tr h="759357">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Подпрограмма «Финансовое и материально- техническое обеспечение деятельности органов местного самоуправления Новохоперского муниципального района»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92,9</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91,6</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98,6</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r>
              <a:tr h="506238">
                <a:tc>
                  <a:txBody>
                    <a:bodyPr/>
                    <a:lstStyle/>
                    <a:p>
                      <a:pPr algn="l" fontAlgn="b"/>
                      <a:r>
                        <a:rPr lang="ru-RU" sz="1000" b="1" u="none" strike="noStrike" noProof="1" smtClean="0">
                          <a:solidFill>
                            <a:schemeClr val="bg2">
                              <a:lumMod val="50000"/>
                            </a:schemeClr>
                          </a:solidFill>
                          <a:effectLst/>
                          <a:latin typeface="Times New Roman" pitchFamily="18" charset="0"/>
                          <a:cs typeface="Times New Roman" pitchFamily="18" charset="0"/>
                        </a:rPr>
                        <a:t>Подпрограмма «Социальная поддержка населения Новохопёрского муниципального района»</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18,3</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18,3</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c>
                  <a:txBody>
                    <a:bodyPr/>
                    <a:lstStyle/>
                    <a:p>
                      <a:pPr algn="r" fontAlgn="b"/>
                      <a:r>
                        <a:rPr lang="ru-RU" sz="1000" b="1" u="none" strike="noStrike" noProof="1" smtClean="0">
                          <a:solidFill>
                            <a:schemeClr val="bg2">
                              <a:lumMod val="50000"/>
                            </a:schemeClr>
                          </a:solidFill>
                          <a:effectLst/>
                          <a:latin typeface="Times New Roman" pitchFamily="18" charset="0"/>
                          <a:cs typeface="Times New Roman" pitchFamily="18" charset="0"/>
                        </a:rPr>
                        <a:t>100,0</a:t>
                      </a:r>
                      <a:endParaRPr lang="ru-RU" sz="1000" b="1" i="0" u="none" strike="noStrike" noProof="1">
                        <a:solidFill>
                          <a:schemeClr val="bg2">
                            <a:lumMod val="50000"/>
                          </a:schemeClr>
                        </a:solidFill>
                        <a:effectLst/>
                        <a:latin typeface="Times New Roman" pitchFamily="18" charset="0"/>
                        <a:cs typeface="Times New Roman" pitchFamily="18" charset="0"/>
                      </a:endParaRPr>
                    </a:p>
                  </a:txBody>
                  <a:tcPr marL="5460" marR="5460" marT="5460" marB="0" anchor="b">
                    <a:solidFill>
                      <a:schemeClr val="bg2"/>
                    </a:solidFill>
                  </a:tcPr>
                </a:tc>
              </a:tr>
            </a:tbl>
          </a:graphicData>
        </a:graphic>
      </p:graphicFrame>
    </p:spTree>
  </p:cSld>
  <p:clrMapOvr>
    <a:masterClrMapping/>
  </p:clrMapOvr>
  <p:transition spd="slow" advClick="0" advTm="4756">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548680"/>
            <a:ext cx="9144000" cy="923330"/>
          </a:xfrm>
          <a:prstGeom prst="rect">
            <a:avLst/>
          </a:prstGeom>
        </p:spPr>
        <p:txBody>
          <a:bodyPr>
            <a:spAutoFit/>
          </a:bodyPr>
          <a:lstStyle/>
          <a:p>
            <a:pPr algn="ctr" fontAlgn="auto">
              <a:defRPr/>
            </a:pPr>
            <a:r>
              <a:rPr lang="ru-RU"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«Комплексное развитие сельских территорий </a:t>
            </a:r>
            <a:endPar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Новохопёрского муниципального района»</a:t>
            </a:r>
            <a:r>
              <a:rPr lang="en-US"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2023год</a:t>
            </a:r>
            <a:endParaRPr lang="ru-RU" dirty="0">
              <a:solidFill>
                <a:schemeClr val="bg2">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2786050" y="1700808"/>
            <a:ext cx="3571900" cy="1107996"/>
          </a:xfrm>
          <a:prstGeom prst="rect">
            <a:avLst/>
          </a:prstGeom>
        </p:spPr>
        <p:txBody>
          <a:bodyPr wrap="square">
            <a:spAutoFit/>
          </a:bodyPr>
          <a:lstStyle/>
          <a:p>
            <a:r>
              <a:rPr lang="ru-RU" sz="1100" dirty="0" smtClean="0">
                <a:solidFill>
                  <a:schemeClr val="bg2">
                    <a:lumMod val="50000"/>
                  </a:schemeClr>
                </a:solidFill>
                <a:latin typeface="Times New Roman" pitchFamily="18" charset="0"/>
                <a:cs typeface="Times New Roman" pitchFamily="18" charset="0"/>
              </a:rPr>
              <a:t>Создание и развитие инфраструктуры на сельских территориях в рамках  проекта «Современный облик сельских территорий », «Развитие транспортной инфраструктуры» реализуется проект «Обустройство общественных </a:t>
            </a:r>
            <a:r>
              <a:rPr lang="ru-RU" sz="1100" noProof="1" smtClean="0">
                <a:solidFill>
                  <a:schemeClr val="bg2">
                    <a:lumMod val="50000"/>
                  </a:schemeClr>
                </a:solidFill>
                <a:latin typeface="Times New Roman" pitchFamily="18" charset="0"/>
                <a:cs typeface="Times New Roman" pitchFamily="18" charset="0"/>
              </a:rPr>
              <a:t>колодцев с. Пыховка». </a:t>
            </a:r>
            <a:r>
              <a:rPr lang="ru-RU" sz="1100" dirty="0" smtClean="0">
                <a:solidFill>
                  <a:schemeClr val="bg2">
                    <a:lumMod val="50000"/>
                  </a:schemeClr>
                </a:solidFill>
                <a:latin typeface="Times New Roman" pitchFamily="18" charset="0"/>
                <a:cs typeface="Times New Roman" pitchFamily="18" charset="0"/>
              </a:rPr>
              <a:t>в сумме 0,5 млн. рублей</a:t>
            </a:r>
            <a:endParaRPr lang="ru-RU" sz="1100" dirty="0">
              <a:solidFill>
                <a:schemeClr val="bg2">
                  <a:lumMod val="50000"/>
                </a:schemeClr>
              </a:solidFill>
              <a:latin typeface="Times New Roman" pitchFamily="18" charset="0"/>
              <a:cs typeface="Times New Roman" pitchFamily="18" charset="0"/>
            </a:endParaRPr>
          </a:p>
        </p:txBody>
      </p:sp>
      <p:sp>
        <p:nvSpPr>
          <p:cNvPr id="9" name="Прямоугольник 8"/>
          <p:cNvSpPr/>
          <p:nvPr/>
        </p:nvSpPr>
        <p:spPr>
          <a:xfrm>
            <a:off x="5148064" y="4540771"/>
            <a:ext cx="3214678" cy="1277273"/>
          </a:xfrm>
          <a:prstGeom prst="rect">
            <a:avLst/>
          </a:prstGeom>
        </p:spPr>
        <p:txBody>
          <a:bodyPr wrap="square">
            <a:spAutoFit/>
          </a:bodyPr>
          <a:lstStyle/>
          <a:p>
            <a:r>
              <a:rPr lang="ru-RU" sz="1100" dirty="0" smtClean="0">
                <a:solidFill>
                  <a:schemeClr val="bg2">
                    <a:lumMod val="50000"/>
                  </a:schemeClr>
                </a:solidFill>
                <a:latin typeface="Times New Roman" pitchFamily="18" charset="0"/>
                <a:cs typeface="Times New Roman" pitchFamily="18" charset="0"/>
              </a:rPr>
              <a:t>Оказание </a:t>
            </a:r>
            <a:r>
              <a:rPr lang="ru-RU" sz="1100" noProof="1" smtClean="0">
                <a:solidFill>
                  <a:schemeClr val="bg2">
                    <a:lumMod val="50000"/>
                  </a:schemeClr>
                </a:solidFill>
                <a:latin typeface="Times New Roman" pitchFamily="18" charset="0"/>
                <a:cs typeface="Times New Roman" pitchFamily="18" charset="0"/>
              </a:rPr>
              <a:t>сельхозтоваропроизводителям</a:t>
            </a:r>
            <a:r>
              <a:rPr lang="ru-RU" sz="1100" dirty="0" smtClean="0">
                <a:solidFill>
                  <a:schemeClr val="bg2">
                    <a:lumMod val="50000"/>
                  </a:schemeClr>
                </a:solidFill>
                <a:latin typeface="Times New Roman" pitchFamily="18" charset="0"/>
                <a:cs typeface="Times New Roman" pitchFamily="18" charset="0"/>
              </a:rPr>
              <a:t>,  ЛПХ консультационной помощи и предоставление информации по вопросам ведения сельхозпроизводства и другим вопросам, связанным с производством и реализацией сельскохозяйственной продукции в сумме 26,3 млн. рублей</a:t>
            </a:r>
            <a:endParaRPr lang="ru-RU" sz="1100" dirty="0">
              <a:solidFill>
                <a:schemeClr val="bg2">
                  <a:lumMod val="50000"/>
                </a:schemeClr>
              </a:solidFill>
              <a:latin typeface="Times New Roman" pitchFamily="18" charset="0"/>
              <a:cs typeface="Times New Roman" pitchFamily="18" charset="0"/>
            </a:endParaRPr>
          </a:p>
        </p:txBody>
      </p:sp>
      <p:pic>
        <p:nvPicPr>
          <p:cNvPr id="1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4681" cy="692696"/>
          </a:xfrm>
          <a:prstGeom prst="rect">
            <a:avLst/>
          </a:prstGeom>
          <a:noFill/>
          <a:ln w="9525">
            <a:noFill/>
            <a:miter lim="800000"/>
            <a:headEnd/>
            <a:tailEnd/>
          </a:ln>
        </p:spPr>
      </p:pic>
      <p:sp>
        <p:nvSpPr>
          <p:cNvPr id="16" name="Прямоугольник 15"/>
          <p:cNvSpPr/>
          <p:nvPr/>
        </p:nvSpPr>
        <p:spPr>
          <a:xfrm>
            <a:off x="3643314" y="2924944"/>
            <a:ext cx="1857372" cy="1615827"/>
          </a:xfrm>
          <a:prstGeom prst="rect">
            <a:avLst/>
          </a:prstGeom>
        </p:spPr>
        <p:txBody>
          <a:bodyPr wrap="square">
            <a:spAutoFit/>
          </a:bodyPr>
          <a:lstStyle/>
          <a:p>
            <a:r>
              <a:rPr lang="ru-RU" sz="1100" dirty="0">
                <a:solidFill>
                  <a:schemeClr val="bg2">
                    <a:lumMod val="50000"/>
                  </a:schemeClr>
                </a:solidFill>
                <a:latin typeface="Times New Roman" pitchFamily="18" charset="0"/>
                <a:cs typeface="Times New Roman" pitchFamily="18" charset="0"/>
              </a:rPr>
              <a:t>Основное мероприятие  «Поддержка местных инициатив территориального общественного самоуправления (ТОС) и граждан, проживающих в сельской местности</a:t>
            </a:r>
            <a:r>
              <a:rPr lang="ru-RU" sz="1100" dirty="0" smtClean="0">
                <a:solidFill>
                  <a:schemeClr val="bg2">
                    <a:lumMod val="50000"/>
                  </a:schemeClr>
                </a:solidFill>
                <a:latin typeface="Times New Roman" pitchFamily="18" charset="0"/>
                <a:cs typeface="Times New Roman" pitchFamily="18" charset="0"/>
              </a:rPr>
              <a:t>» в сумме 0,1 млн.рублей</a:t>
            </a:r>
            <a:endParaRPr lang="ru-RU" sz="1100" dirty="0">
              <a:solidFill>
                <a:schemeClr val="bg2">
                  <a:lumMod val="50000"/>
                </a:schemeClr>
              </a:solidFill>
              <a:latin typeface="Times New Roman" pitchFamily="18" charset="0"/>
              <a:cs typeface="Times New Roman" pitchFamily="18" charset="0"/>
            </a:endParaRPr>
          </a:p>
        </p:txBody>
      </p:sp>
      <p:pic>
        <p:nvPicPr>
          <p:cNvPr id="2" name="Picture 2" descr="https://upload-1ea6d5d5724ca2cef6f86e49c4cece1e.hb.bizmrg.com/iblock/656/6565db495f77a6ad31b5ed4e5c6b9bfc/582780c836462d9f168c56e12043e0e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12974"/>
            <a:ext cx="1611320" cy="348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686">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021" y="476672"/>
            <a:ext cx="9144000" cy="646331"/>
          </a:xfrm>
          <a:prstGeom prst="rect">
            <a:avLst/>
          </a:prstGeom>
        </p:spPr>
        <p:txBody>
          <a:bodyPr>
            <a:spAutoFit/>
          </a:bodyPr>
          <a:lstStyle/>
          <a:p>
            <a:pPr algn="ctr">
              <a:defRPr/>
            </a:pPr>
            <a:r>
              <a:rPr lang="ru-RU" b="1" dirty="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Социальная направленность бюджета </a:t>
            </a:r>
            <a:endParaRPr lang="en-US" b="1" dirty="0" smtClean="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Новохопёрского </a:t>
            </a:r>
            <a:r>
              <a:rPr lang="ru-RU" b="1" dirty="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20</a:t>
            </a:r>
            <a:r>
              <a:rPr lang="en-US" b="1" dirty="0" smtClean="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2</a:t>
            </a:r>
            <a:r>
              <a:rPr lang="ru-RU" b="1" dirty="0" smtClean="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3 </a:t>
            </a:r>
            <a:r>
              <a:rPr lang="ru-RU" b="1" dirty="0">
                <a:solidFill>
                  <a:schemeClr val="bg2">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bg2">
                  <a:lumMod val="50000"/>
                </a:schemeClr>
              </a:solidFill>
              <a:latin typeface="Times New Roman" pitchFamily="18" charset="0"/>
              <a:cs typeface="Times New Roman" pitchFamily="18" charset="0"/>
            </a:endParaRPr>
          </a:p>
        </p:txBody>
      </p:sp>
      <p:sp>
        <p:nvSpPr>
          <p:cNvPr id="26627" name="Rectangle 1"/>
          <p:cNvSpPr>
            <a:spLocks noChangeArrowheads="1"/>
          </p:cNvSpPr>
          <p:nvPr/>
        </p:nvSpPr>
        <p:spPr bwMode="auto">
          <a:xfrm>
            <a:off x="755576" y="5178666"/>
            <a:ext cx="7632848" cy="738664"/>
          </a:xfrm>
          <a:prstGeom prst="rect">
            <a:avLst/>
          </a:prstGeom>
          <a:noFill/>
          <a:ln w="9525">
            <a:noFill/>
            <a:miter lim="800000"/>
            <a:headEnd/>
            <a:tailEnd/>
          </a:ln>
        </p:spPr>
        <p:txBody>
          <a:bodyPr wrap="square" anchor="ctr">
            <a:spAutoFit/>
          </a:bodyPr>
          <a:lstStyle/>
          <a:p>
            <a:pPr indent="431800" algn="just"/>
            <a:r>
              <a:rPr lang="ru-RU" sz="1400" dirty="0">
                <a:solidFill>
                  <a:schemeClr val="bg2">
                    <a:lumMod val="50000"/>
                  </a:schemeClr>
                </a:solidFill>
                <a:latin typeface="Times New Roman" pitchFamily="18" charset="0"/>
                <a:cs typeface="Times New Roman" pitchFamily="18" charset="0"/>
              </a:rPr>
              <a:t>В отчетном году н</a:t>
            </a:r>
            <a:r>
              <a:rPr lang="ru-RU" sz="1400" dirty="0">
                <a:solidFill>
                  <a:schemeClr val="bg2">
                    <a:lumMod val="50000"/>
                  </a:schemeClr>
                </a:solidFill>
                <a:latin typeface="Times New Roman" pitchFamily="18" charset="0"/>
                <a:ea typeface="Arial" charset="0"/>
                <a:cs typeface="Times New Roman" pitchFamily="18" charset="0"/>
              </a:rPr>
              <a:t>а социальную сферу (образование, культура</a:t>
            </a:r>
            <a:r>
              <a:rPr lang="ru-RU" sz="1400" dirty="0" smtClean="0">
                <a:solidFill>
                  <a:schemeClr val="bg2">
                    <a:lumMod val="50000"/>
                  </a:schemeClr>
                </a:solidFill>
                <a:latin typeface="Times New Roman" pitchFamily="18" charset="0"/>
                <a:ea typeface="Arial" charset="0"/>
                <a:cs typeface="Times New Roman" pitchFamily="18" charset="0"/>
              </a:rPr>
              <a:t>,</a:t>
            </a:r>
            <a:r>
              <a:rPr lang="en-US" sz="1400" dirty="0" smtClean="0">
                <a:solidFill>
                  <a:schemeClr val="bg2">
                    <a:lumMod val="50000"/>
                  </a:schemeClr>
                </a:solidFill>
                <a:latin typeface="Times New Roman" pitchFamily="18" charset="0"/>
                <a:ea typeface="Arial" charset="0"/>
                <a:cs typeface="Times New Roman" pitchFamily="18" charset="0"/>
              </a:rPr>
              <a:t> </a:t>
            </a:r>
            <a:r>
              <a:rPr lang="ru-RU" sz="1400" dirty="0" smtClean="0">
                <a:solidFill>
                  <a:schemeClr val="bg2">
                    <a:lumMod val="50000"/>
                  </a:schemeClr>
                </a:solidFill>
                <a:latin typeface="Times New Roman" pitchFamily="18" charset="0"/>
                <a:ea typeface="Arial" charset="0"/>
                <a:cs typeface="Times New Roman" pitchFamily="18" charset="0"/>
              </a:rPr>
              <a:t>здравоохранение, социальная </a:t>
            </a:r>
            <a:r>
              <a:rPr lang="ru-RU" sz="1400" dirty="0">
                <a:solidFill>
                  <a:schemeClr val="bg2">
                    <a:lumMod val="50000"/>
                  </a:schemeClr>
                </a:solidFill>
                <a:latin typeface="Times New Roman" pitchFamily="18" charset="0"/>
                <a:ea typeface="Arial" charset="0"/>
                <a:cs typeface="Times New Roman" pitchFamily="18" charset="0"/>
              </a:rPr>
              <a:t>политика, физическая культура) было направлено </a:t>
            </a:r>
            <a:r>
              <a:rPr lang="ru-RU" sz="1400" dirty="0" smtClean="0">
                <a:solidFill>
                  <a:schemeClr val="bg2">
                    <a:lumMod val="50000"/>
                  </a:schemeClr>
                </a:solidFill>
                <a:latin typeface="Times New Roman" pitchFamily="18" charset="0"/>
                <a:ea typeface="Arial" charset="0"/>
                <a:cs typeface="Times New Roman" pitchFamily="18" charset="0"/>
              </a:rPr>
              <a:t>73,8 </a:t>
            </a:r>
            <a:r>
              <a:rPr lang="ru-RU" sz="1400" dirty="0">
                <a:solidFill>
                  <a:schemeClr val="bg2">
                    <a:lumMod val="50000"/>
                  </a:schemeClr>
                </a:solidFill>
                <a:latin typeface="Times New Roman" pitchFamily="18" charset="0"/>
                <a:ea typeface="Arial" charset="0"/>
                <a:cs typeface="Times New Roman" pitchFamily="18" charset="0"/>
              </a:rPr>
              <a:t>% общей суммы </a:t>
            </a:r>
            <a:r>
              <a:rPr lang="ru-RU" sz="1400" dirty="0" smtClean="0">
                <a:solidFill>
                  <a:schemeClr val="bg2">
                    <a:lumMod val="50000"/>
                  </a:schemeClr>
                </a:solidFill>
                <a:latin typeface="Times New Roman" pitchFamily="18" charset="0"/>
                <a:ea typeface="Arial" charset="0"/>
                <a:cs typeface="Times New Roman" pitchFamily="18" charset="0"/>
              </a:rPr>
              <a:t>расходов         1 368,0  млн</a:t>
            </a:r>
            <a:r>
              <a:rPr lang="ru-RU" sz="1400" dirty="0">
                <a:solidFill>
                  <a:schemeClr val="bg2">
                    <a:lumMod val="50000"/>
                  </a:schemeClr>
                </a:solidFill>
                <a:latin typeface="Times New Roman" pitchFamily="18" charset="0"/>
                <a:ea typeface="Arial" charset="0"/>
                <a:cs typeface="Times New Roman" pitchFamily="18" charset="0"/>
              </a:rPr>
              <a:t>. рублей.</a:t>
            </a:r>
            <a:endParaRPr lang="ru-RU" dirty="0">
              <a:solidFill>
                <a:schemeClr val="bg2">
                  <a:lumMod val="50000"/>
                </a:schemeClr>
              </a:solidFill>
              <a:latin typeface="Times New Roman" pitchFamily="18" charset="0"/>
              <a:cs typeface="Times New Roman" pitchFamily="18" charset="0"/>
            </a:endParaRPr>
          </a:p>
        </p:txBody>
      </p:sp>
      <p:pic>
        <p:nvPicPr>
          <p:cNvPr id="7"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0295"/>
            <a:ext cx="506400" cy="610393"/>
          </a:xfrm>
          <a:prstGeom prst="rect">
            <a:avLst/>
          </a:prstGeom>
          <a:noFill/>
          <a:ln w="9525">
            <a:noFill/>
            <a:miter lim="800000"/>
            <a:headEnd/>
            <a:tailEnd/>
          </a:ln>
        </p:spPr>
      </p:pic>
      <p:graphicFrame>
        <p:nvGraphicFramePr>
          <p:cNvPr id="18" name="Схема 17"/>
          <p:cNvGraphicFramePr/>
          <p:nvPr>
            <p:extLst>
              <p:ext uri="{D42A27DB-BD31-4B8C-83A1-F6EECF244321}">
                <p14:modId xmlns:p14="http://schemas.microsoft.com/office/powerpoint/2010/main" val="2755168064"/>
              </p:ext>
            </p:extLst>
          </p:nvPr>
        </p:nvGraphicFramePr>
        <p:xfrm>
          <a:off x="683568" y="1094744"/>
          <a:ext cx="2286016" cy="1857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924186438"/>
              </p:ext>
            </p:extLst>
          </p:nvPr>
        </p:nvGraphicFramePr>
        <p:xfrm>
          <a:off x="4355977" y="1340769"/>
          <a:ext cx="3995934" cy="2376264"/>
        </p:xfrm>
        <a:graphic>
          <a:graphicData uri="http://schemas.openxmlformats.org/drawingml/2006/table">
            <a:tbl>
              <a:tblPr>
                <a:tableStyleId>{5C22544A-7EE6-4342-B048-85BDC9FD1C3A}</a:tableStyleId>
              </a:tblPr>
              <a:tblGrid>
                <a:gridCol w="1918936"/>
                <a:gridCol w="989971"/>
                <a:gridCol w="1087027"/>
              </a:tblGrid>
              <a:tr h="1080120">
                <a:tc>
                  <a:txBody>
                    <a:bodyPr/>
                    <a:lstStyle/>
                    <a:p>
                      <a:pPr algn="ctr" rtl="0" fontAlgn="t"/>
                      <a:r>
                        <a:rPr lang="ru-RU" sz="1200" b="1" u="none" strike="noStrike" dirty="0">
                          <a:solidFill>
                            <a:schemeClr val="bg2">
                              <a:lumMod val="50000"/>
                            </a:schemeClr>
                          </a:solidFill>
                          <a:effectLst/>
                          <a:latin typeface="Times New Roman" pitchFamily="18" charset="0"/>
                          <a:cs typeface="Times New Roman" pitchFamily="18" charset="0"/>
                        </a:rPr>
                        <a:t>Наименование разделов и подразделов функциональной классификации расходов</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rtl="0" fontAlgn="t"/>
                      <a:r>
                        <a:rPr lang="ru-RU" sz="1200" b="1" u="none" strike="noStrike" dirty="0">
                          <a:solidFill>
                            <a:schemeClr val="bg2">
                              <a:lumMod val="50000"/>
                            </a:schemeClr>
                          </a:solidFill>
                          <a:effectLst/>
                          <a:latin typeface="Times New Roman" pitchFamily="18" charset="0"/>
                          <a:cs typeface="Times New Roman" pitchFamily="18" charset="0"/>
                        </a:rPr>
                        <a:t>Исполнено за 2023 год, млн. рублей</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ctr" rtl="0" fontAlgn="t"/>
                      <a:r>
                        <a:rPr lang="ru-RU" sz="1200" b="1" u="none" strike="noStrike" dirty="0">
                          <a:solidFill>
                            <a:schemeClr val="bg2">
                              <a:lumMod val="50000"/>
                            </a:schemeClr>
                          </a:solidFill>
                          <a:effectLst/>
                          <a:latin typeface="Times New Roman" pitchFamily="18" charset="0"/>
                          <a:cs typeface="Times New Roman" pitchFamily="18" charset="0"/>
                        </a:rPr>
                        <a:t>доля расходов в социальной сфере,% </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r>
              <a:tr h="216024">
                <a:tc>
                  <a:txBody>
                    <a:bodyPr/>
                    <a:lstStyle/>
                    <a:p>
                      <a:pPr algn="l" rtl="0" fontAlgn="b"/>
                      <a:r>
                        <a:rPr lang="ru-RU" sz="1200" b="1" u="none" strike="noStrike">
                          <a:solidFill>
                            <a:schemeClr val="bg2">
                              <a:lumMod val="50000"/>
                            </a:schemeClr>
                          </a:solidFill>
                          <a:effectLst/>
                          <a:latin typeface="Times New Roman" pitchFamily="18" charset="0"/>
                          <a:cs typeface="Times New Roman" pitchFamily="18" charset="0"/>
                        </a:rPr>
                        <a:t>Образование</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a:solidFill>
                            <a:schemeClr val="bg2">
                              <a:lumMod val="50000"/>
                            </a:schemeClr>
                          </a:solidFill>
                          <a:effectLst/>
                          <a:latin typeface="Times New Roman" pitchFamily="18" charset="0"/>
                          <a:cs typeface="Times New Roman" pitchFamily="18" charset="0"/>
                        </a:rPr>
                        <a:t>1292,9</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dirty="0">
                          <a:solidFill>
                            <a:schemeClr val="bg2">
                              <a:lumMod val="50000"/>
                            </a:schemeClr>
                          </a:solidFill>
                          <a:effectLst/>
                          <a:latin typeface="Times New Roman" pitchFamily="18" charset="0"/>
                          <a:cs typeface="Times New Roman" pitchFamily="18" charset="0"/>
                        </a:rPr>
                        <a:t>94,5</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216024">
                <a:tc>
                  <a:txBody>
                    <a:bodyPr/>
                    <a:lstStyle/>
                    <a:p>
                      <a:pPr algn="l" rtl="0" fontAlgn="b"/>
                      <a:r>
                        <a:rPr lang="ru-RU" sz="1200" b="1" u="none" strike="noStrike">
                          <a:solidFill>
                            <a:schemeClr val="bg2">
                              <a:lumMod val="50000"/>
                            </a:schemeClr>
                          </a:solidFill>
                          <a:effectLst/>
                          <a:latin typeface="Times New Roman" pitchFamily="18" charset="0"/>
                          <a:cs typeface="Times New Roman" pitchFamily="18" charset="0"/>
                        </a:rPr>
                        <a:t>Культура </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a:solidFill>
                            <a:schemeClr val="bg2">
                              <a:lumMod val="50000"/>
                            </a:schemeClr>
                          </a:solidFill>
                          <a:effectLst/>
                          <a:latin typeface="Times New Roman" pitchFamily="18" charset="0"/>
                          <a:cs typeface="Times New Roman" pitchFamily="18" charset="0"/>
                        </a:rPr>
                        <a:t>22,9</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dirty="0">
                          <a:solidFill>
                            <a:schemeClr val="bg2">
                              <a:lumMod val="50000"/>
                            </a:schemeClr>
                          </a:solidFill>
                          <a:effectLst/>
                          <a:latin typeface="Times New Roman" pitchFamily="18" charset="0"/>
                          <a:cs typeface="Times New Roman" pitchFamily="18" charset="0"/>
                        </a:rPr>
                        <a:t>1,7</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216024">
                <a:tc>
                  <a:txBody>
                    <a:bodyPr/>
                    <a:lstStyle/>
                    <a:p>
                      <a:pPr algn="l" rtl="0" fontAlgn="b"/>
                      <a:r>
                        <a:rPr lang="ru-RU" sz="1200" b="1" u="none" strike="noStrike">
                          <a:solidFill>
                            <a:schemeClr val="bg2">
                              <a:lumMod val="50000"/>
                            </a:schemeClr>
                          </a:solidFill>
                          <a:effectLst/>
                          <a:latin typeface="Times New Roman" pitchFamily="18" charset="0"/>
                          <a:cs typeface="Times New Roman" pitchFamily="18" charset="0"/>
                        </a:rPr>
                        <a:t>Социальная политика</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a:solidFill>
                            <a:schemeClr val="bg2">
                              <a:lumMod val="50000"/>
                            </a:schemeClr>
                          </a:solidFill>
                          <a:effectLst/>
                          <a:latin typeface="Times New Roman" pitchFamily="18" charset="0"/>
                          <a:cs typeface="Times New Roman" pitchFamily="18" charset="0"/>
                        </a:rPr>
                        <a:t>48,4</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dirty="0">
                          <a:solidFill>
                            <a:schemeClr val="bg2">
                              <a:lumMod val="50000"/>
                            </a:schemeClr>
                          </a:solidFill>
                          <a:effectLst/>
                          <a:latin typeface="Times New Roman" pitchFamily="18" charset="0"/>
                          <a:cs typeface="Times New Roman" pitchFamily="18" charset="0"/>
                        </a:rPr>
                        <a:t>3,5</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432048">
                <a:tc>
                  <a:txBody>
                    <a:bodyPr/>
                    <a:lstStyle/>
                    <a:p>
                      <a:pPr algn="l" rtl="0" fontAlgn="t"/>
                      <a:r>
                        <a:rPr lang="ru-RU" sz="1200" b="1" u="none" strike="noStrike" dirty="0">
                          <a:solidFill>
                            <a:schemeClr val="bg2">
                              <a:lumMod val="50000"/>
                            </a:schemeClr>
                          </a:solidFill>
                          <a:effectLst/>
                          <a:latin typeface="Times New Roman" pitchFamily="18" charset="0"/>
                          <a:cs typeface="Times New Roman" pitchFamily="18" charset="0"/>
                        </a:rPr>
                        <a:t>Физическая культура и спорт</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solidFill>
                      <a:schemeClr val="bg2"/>
                    </a:solidFill>
                  </a:tcPr>
                </a:tc>
                <a:tc>
                  <a:txBody>
                    <a:bodyPr/>
                    <a:lstStyle/>
                    <a:p>
                      <a:pPr algn="r" rtl="0" fontAlgn="b"/>
                      <a:r>
                        <a:rPr lang="ru-RU" sz="1200" b="1" u="none" strike="noStrike">
                          <a:solidFill>
                            <a:schemeClr val="bg2">
                              <a:lumMod val="50000"/>
                            </a:schemeClr>
                          </a:solidFill>
                          <a:effectLst/>
                          <a:latin typeface="Times New Roman" pitchFamily="18" charset="0"/>
                          <a:cs typeface="Times New Roman" pitchFamily="18" charset="0"/>
                        </a:rPr>
                        <a:t>3,8</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dirty="0">
                          <a:solidFill>
                            <a:schemeClr val="bg2">
                              <a:lumMod val="50000"/>
                            </a:schemeClr>
                          </a:solidFill>
                          <a:effectLst/>
                          <a:latin typeface="Times New Roman" pitchFamily="18" charset="0"/>
                          <a:cs typeface="Times New Roman" pitchFamily="18" charset="0"/>
                        </a:rPr>
                        <a:t>0,3</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r h="216024">
                <a:tc>
                  <a:txBody>
                    <a:bodyPr/>
                    <a:lstStyle/>
                    <a:p>
                      <a:pPr algn="l" rtl="0" fontAlgn="b"/>
                      <a:r>
                        <a:rPr lang="ru-RU" sz="1200" b="1" u="none" strike="noStrike">
                          <a:solidFill>
                            <a:schemeClr val="bg2">
                              <a:lumMod val="50000"/>
                            </a:schemeClr>
                          </a:solidFill>
                          <a:effectLst/>
                          <a:latin typeface="Times New Roman" pitchFamily="18" charset="0"/>
                          <a:cs typeface="Times New Roman" pitchFamily="18" charset="0"/>
                        </a:rPr>
                        <a:t>Итого:</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a:solidFill>
                            <a:schemeClr val="bg2">
                              <a:lumMod val="50000"/>
                            </a:schemeClr>
                          </a:solidFill>
                          <a:effectLst/>
                          <a:latin typeface="Times New Roman" pitchFamily="18" charset="0"/>
                          <a:cs typeface="Times New Roman" pitchFamily="18" charset="0"/>
                        </a:rPr>
                        <a:t>1368,0</a:t>
                      </a:r>
                      <a:endParaRPr lang="ru-RU" sz="1200" b="1" i="0" u="none" strike="noStrike">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c>
                  <a:txBody>
                    <a:bodyPr/>
                    <a:lstStyle/>
                    <a:p>
                      <a:pPr algn="r" rtl="0" fontAlgn="b"/>
                      <a:r>
                        <a:rPr lang="ru-RU" sz="1200" b="1" u="none" strike="noStrike" dirty="0">
                          <a:solidFill>
                            <a:schemeClr val="bg2">
                              <a:lumMod val="50000"/>
                            </a:schemeClr>
                          </a:solidFill>
                          <a:effectLst/>
                          <a:latin typeface="Times New Roman" pitchFamily="18" charset="0"/>
                          <a:cs typeface="Times New Roman" pitchFamily="18" charset="0"/>
                        </a:rPr>
                        <a:t>100,0</a:t>
                      </a:r>
                      <a:endParaRPr lang="ru-RU" sz="1200" b="1" i="0" u="none" strike="noStrike" dirty="0">
                        <a:solidFill>
                          <a:schemeClr val="bg2">
                            <a:lumMod val="50000"/>
                          </a:schemeClr>
                        </a:solidFill>
                        <a:effectLst/>
                        <a:latin typeface="Times New Roman" pitchFamily="18" charset="0"/>
                        <a:cs typeface="Times New Roman" pitchFamily="18" charset="0"/>
                      </a:endParaRPr>
                    </a:p>
                  </a:txBody>
                  <a:tcPr marL="9525" marR="9525" marT="9525" marB="0" anchor="b">
                    <a:solidFill>
                      <a:schemeClr val="bg2"/>
                    </a:solidFill>
                  </a:tcPr>
                </a:tc>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49429952"/>
              </p:ext>
            </p:extLst>
          </p:nvPr>
        </p:nvGraphicFramePr>
        <p:xfrm>
          <a:off x="755576" y="2978391"/>
          <a:ext cx="3672408" cy="2034785"/>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spd="slow" advClick="0" advTm="3922">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71770" y="785794"/>
            <a:ext cx="5316654" cy="1754326"/>
          </a:xfrm>
          <a:prstGeom prst="rect">
            <a:avLst/>
          </a:prstGeom>
        </p:spPr>
        <p:txBody>
          <a:bodyPr wrap="square">
            <a:spAutoFit/>
          </a:bodyPr>
          <a:lstStyle/>
          <a:p>
            <a:pPr algn="just"/>
            <a:r>
              <a:rPr lang="ru-RU" dirty="0" smtClean="0">
                <a:solidFill>
                  <a:schemeClr val="tx2"/>
                </a:solidFill>
                <a:latin typeface="Times New Roman" pitchFamily="18" charset="0"/>
                <a:cs typeface="Times New Roman" pitchFamily="18" charset="0"/>
              </a:rPr>
              <a:t>«Бюджет для граждан» позволит Вам составить представление об источниках формирования доходов бюджета Новохопёрского муниципального района, направлениях расходования бюджетных средств в 2023 году и сделать выводы об эффективности использования бюджетных средств.</a:t>
            </a:r>
            <a:endParaRPr lang="ru-RU" dirty="0">
              <a:solidFill>
                <a:schemeClr val="tx2"/>
              </a:solidFill>
              <a:latin typeface="Times New Roman" pitchFamily="18" charset="0"/>
              <a:cs typeface="Times New Roman" pitchFamily="18" charset="0"/>
            </a:endParaRPr>
          </a:p>
        </p:txBody>
      </p:sp>
      <p:sp>
        <p:nvSpPr>
          <p:cNvPr id="4" name="Прямоугольник 3"/>
          <p:cNvSpPr/>
          <p:nvPr/>
        </p:nvSpPr>
        <p:spPr>
          <a:xfrm>
            <a:off x="357158" y="457290"/>
            <a:ext cx="8786842" cy="400110"/>
          </a:xfrm>
          <a:prstGeom prst="rect">
            <a:avLst/>
          </a:prstGeom>
        </p:spPr>
        <p:txBody>
          <a:bodyPr wrap="square">
            <a:spAutoFit/>
          </a:bodyPr>
          <a:lstStyle/>
          <a:p>
            <a:pPr algn="ct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Что такое «Бюджет для граждан» ?</a:t>
            </a:r>
            <a:endParaRPr lang="ru-RU"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755576" y="2420888"/>
            <a:ext cx="7632848" cy="3970318"/>
          </a:xfrm>
          <a:prstGeom prst="rect">
            <a:avLst/>
          </a:prstGeom>
        </p:spPr>
        <p:txBody>
          <a:bodyPr wrap="square">
            <a:spAutoFit/>
          </a:bodyPr>
          <a:lstStyle/>
          <a:p>
            <a:pPr algn="just" eaLnBrk="1" hangingPunct="1"/>
            <a:r>
              <a:rPr lang="ru-RU" altLang="ru-RU" b="1" dirty="0" smtClean="0">
                <a:solidFill>
                  <a:srgbClr val="002060"/>
                </a:solidFill>
              </a:rPr>
              <a:t> </a:t>
            </a:r>
            <a:r>
              <a:rPr lang="ru-RU" altLang="ru-RU" dirty="0" smtClean="0">
                <a:solidFill>
                  <a:schemeClr val="tx2"/>
                </a:solidFill>
                <a:latin typeface="Times New Roman" pitchFamily="18" charset="0"/>
                <a:cs typeface="Times New Roman" pitchFamily="18"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пенсионерам и другим категориям населения, так как районный бюджет затрагивает интересы каждого жителя Новохопёрского муниципального района Воронежской области.</a:t>
            </a:r>
          </a:p>
          <a:p>
            <a:pPr algn="just" eaLnBrk="1" hangingPunct="1"/>
            <a:r>
              <a:rPr lang="ru-RU" altLang="ru-RU" dirty="0" smtClean="0">
                <a:solidFill>
                  <a:schemeClr val="tx2"/>
                </a:solidFill>
                <a:latin typeface="Times New Roman" pitchFamily="18" charset="0"/>
                <a:cs typeface="Times New Roman" pitchFamily="18" charset="0"/>
              </a:rPr>
              <a:t>    </a:t>
            </a:r>
          </a:p>
          <a:p>
            <a:pPr algn="just" eaLnBrk="1" hangingPunct="1"/>
            <a:r>
              <a:rPr lang="ru-RU" altLang="ru-RU" dirty="0" smtClean="0">
                <a:latin typeface="Times New Roman" pitchFamily="18" charset="0"/>
                <a:cs typeface="Times New Roman" pitchFamily="18" charset="0"/>
              </a:rPr>
              <a:t>    </a:t>
            </a:r>
            <a:r>
              <a:rPr lang="ru-RU" altLang="ru-RU" dirty="0" smtClean="0">
                <a:solidFill>
                  <a:schemeClr val="tx2"/>
                </a:solidFill>
                <a:latin typeface="Times New Roman" pitchFamily="18" charset="0"/>
                <a:cs typeface="Times New Roman" pitchFamily="18" charset="0"/>
              </a:rPr>
              <a:t>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algn="just" eaLnBrk="1" hangingPunct="1"/>
            <a:r>
              <a:rPr lang="ru-RU" altLang="ru-RU" dirty="0" smtClean="0">
                <a:solidFill>
                  <a:schemeClr val="tx2"/>
                </a:solidFill>
                <a:latin typeface="Times New Roman" pitchFamily="18" charset="0"/>
                <a:cs typeface="Times New Roman" pitchFamily="18" charset="0"/>
              </a:rPr>
              <a:t>    </a:t>
            </a:r>
          </a:p>
          <a:p>
            <a:pPr algn="just" eaLnBrk="1" hangingPunct="1"/>
            <a:r>
              <a:rPr lang="ru-RU" altLang="ru-RU" dirty="0" smtClean="0">
                <a:latin typeface="Times New Roman" pitchFamily="18" charset="0"/>
                <a:cs typeface="Times New Roman" pitchFamily="18" charset="0"/>
              </a:rPr>
              <a:t>    </a:t>
            </a:r>
            <a:r>
              <a:rPr lang="ru-RU" altLang="ru-RU" dirty="0" smtClean="0">
                <a:solidFill>
                  <a:schemeClr val="tx2"/>
                </a:solidFill>
                <a:latin typeface="Times New Roman" pitchFamily="18" charset="0"/>
                <a:cs typeface="Times New Roman" pitchFamily="18" charset="0"/>
              </a:rPr>
              <a:t>Мы постарались в доступной и понятной для граждан форме показать</a:t>
            </a:r>
            <a:r>
              <a:rPr lang="en-US" altLang="ru-RU" dirty="0" smtClean="0">
                <a:solidFill>
                  <a:schemeClr val="tx2"/>
                </a:solidFill>
                <a:latin typeface="Times New Roman" pitchFamily="18" charset="0"/>
                <a:cs typeface="Times New Roman" pitchFamily="18" charset="0"/>
              </a:rPr>
              <a:t> </a:t>
            </a:r>
            <a:r>
              <a:rPr lang="ru-RU" altLang="ru-RU" dirty="0" smtClean="0">
                <a:solidFill>
                  <a:schemeClr val="tx2"/>
                </a:solidFill>
                <a:latin typeface="Times New Roman" pitchFamily="18" charset="0"/>
                <a:cs typeface="Times New Roman" pitchFamily="18" charset="0"/>
              </a:rPr>
              <a:t>основные параметры районного бюджета.</a:t>
            </a:r>
            <a:endParaRPr lang="ru-RU" dirty="0">
              <a:solidFill>
                <a:schemeClr val="tx2"/>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45285"/>
            <a:ext cx="552511" cy="665973"/>
          </a:xfrm>
          <a:prstGeom prst="rect">
            <a:avLst/>
          </a:prstGeom>
          <a:noFill/>
          <a:ln w="9525">
            <a:noFill/>
            <a:miter lim="800000"/>
            <a:headEnd/>
            <a:tailEnd/>
          </a:ln>
        </p:spPr>
      </p:pic>
      <p:pic>
        <p:nvPicPr>
          <p:cNvPr id="2050" name="Picture 2" descr="Фото Анализ графиков фондового рынка финансового учета крупным плано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365" y="917418"/>
            <a:ext cx="2238405" cy="1491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873">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Rectangle 15"/>
          <p:cNvSpPr>
            <a:spLocks noChangeArrowheads="1"/>
          </p:cNvSpPr>
          <p:nvPr/>
        </p:nvSpPr>
        <p:spPr bwMode="auto">
          <a:xfrm>
            <a:off x="-1358" y="606038"/>
            <a:ext cx="9144000" cy="369332"/>
          </a:xfrm>
          <a:prstGeom prst="rect">
            <a:avLst/>
          </a:prstGeom>
          <a:noFill/>
          <a:ln w="9525" cap="flat" cmpd="sng" algn="ctr">
            <a:noFill/>
            <a:prstDash val="solid"/>
            <a:miter lim="800000"/>
            <a:headEnd/>
            <a:tailEnd/>
          </a:ln>
          <a:effectLst/>
        </p:spPr>
        <p:txBody>
          <a:bodyPr anchor="ctr">
            <a:spAutoFit/>
          </a:bodyPr>
          <a:lstStyle/>
          <a:p>
            <a:pPr algn="ctr"/>
            <a:r>
              <a:rPr lang="ru-RU"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в 2023 году, млн.рублей</a:t>
            </a:r>
            <a:endParaRPr lang="ru-RU"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1358" y="22962"/>
            <a:ext cx="540910" cy="651990"/>
          </a:xfrm>
          <a:prstGeom prst="rect">
            <a:avLst/>
          </a:prstGeom>
          <a:noFill/>
          <a:ln w="9525">
            <a:noFill/>
            <a:miter lim="800000"/>
            <a:headEnd/>
            <a:tailEnd/>
          </a:ln>
        </p:spPr>
      </p:pic>
      <p:graphicFrame>
        <p:nvGraphicFramePr>
          <p:cNvPr id="6" name="Диаграмма 5"/>
          <p:cNvGraphicFramePr>
            <a:graphicFrameLocks/>
          </p:cNvGraphicFramePr>
          <p:nvPr>
            <p:extLst>
              <p:ext uri="{D42A27DB-BD31-4B8C-83A1-F6EECF244321}">
                <p14:modId xmlns:p14="http://schemas.microsoft.com/office/powerpoint/2010/main" val="1658514382"/>
              </p:ext>
            </p:extLst>
          </p:nvPr>
        </p:nvGraphicFramePr>
        <p:xfrm>
          <a:off x="1475656" y="1340768"/>
          <a:ext cx="6624736" cy="44644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4425">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29818" y="22962"/>
            <a:ext cx="509734" cy="614412"/>
          </a:xfrm>
          <a:prstGeom prst="rect">
            <a:avLst/>
          </a:prstGeom>
          <a:noFill/>
          <a:ln w="9525">
            <a:noFill/>
            <a:miter lim="800000"/>
            <a:headEnd/>
            <a:tailEnd/>
          </a:ln>
        </p:spPr>
      </p:pic>
      <p:sp>
        <p:nvSpPr>
          <p:cNvPr id="4" name="Прямоугольник 3"/>
          <p:cNvSpPr/>
          <p:nvPr/>
        </p:nvSpPr>
        <p:spPr>
          <a:xfrm>
            <a:off x="1071538" y="580401"/>
            <a:ext cx="7429552" cy="369332"/>
          </a:xfrm>
          <a:prstGeom prst="rect">
            <a:avLst/>
          </a:prstGeom>
        </p:spPr>
        <p:txBody>
          <a:bodyPr wrap="squar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5" name="Скругленный прямоугольник 4"/>
          <p:cNvSpPr/>
          <p:nvPr/>
        </p:nvSpPr>
        <p:spPr>
          <a:xfrm>
            <a:off x="714348" y="1071546"/>
            <a:ext cx="473276" cy="70127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Прямоугольник 5"/>
          <p:cNvSpPr/>
          <p:nvPr/>
        </p:nvSpPr>
        <p:spPr>
          <a:xfrm>
            <a:off x="1428728" y="1071546"/>
            <a:ext cx="6959696" cy="1928826"/>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АДМИНИСТРАТОР ДОХОДОВ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если иное не установлено настоящим Кодексом</a:t>
            </a:r>
          </a:p>
          <a:p>
            <a:pPr algn="just"/>
            <a:r>
              <a:rPr lang="ru-RU" sz="1000" b="1" dirty="0" smtClean="0">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a:t>
            </a:r>
            <a:r>
              <a:rPr lang="ru-RU" sz="1000" dirty="0" smtClean="0">
                <a:latin typeface="Times New Roman" pitchFamily="18" charset="0"/>
                <a:cs typeface="Times New Roman" pitchFamily="18" charset="0"/>
              </a:rPr>
              <a:t>  </a:t>
            </a: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lang="ru-RU" sz="1000" dirty="0">
              <a:latin typeface="Times New Roman" pitchFamily="18" charset="0"/>
              <a:cs typeface="Times New Roman" pitchFamily="18" charset="0"/>
            </a:endParaRPr>
          </a:p>
        </p:txBody>
      </p:sp>
      <p:sp>
        <p:nvSpPr>
          <p:cNvPr id="8" name="Скругленный прямоугольник 7"/>
          <p:cNvSpPr/>
          <p:nvPr/>
        </p:nvSpPr>
        <p:spPr>
          <a:xfrm>
            <a:off x="714348" y="2857496"/>
            <a:ext cx="473276" cy="715520"/>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728" y="3000372"/>
            <a:ext cx="6959696" cy="3170099"/>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БЮДЖЕТ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00" b="1" dirty="0" smtClean="0">
                <a:latin typeface="Times New Roman" pitchFamily="18" charset="0"/>
                <a:cs typeface="Times New Roman" pitchFamily="18" charset="0"/>
              </a:rPr>
              <a:t>БЮДЖЕТНАЯ РОСПИСЬ</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в целях исполнения бюджета по расходам (источникам финансирования дефицита бюджета)</a:t>
            </a:r>
          </a:p>
          <a:p>
            <a:pPr algn="just"/>
            <a:r>
              <a:rPr lang="ru-RU" sz="1000" b="1" dirty="0" smtClean="0">
                <a:latin typeface="Times New Roman" pitchFamily="18" charset="0"/>
                <a:cs typeface="Times New Roman" pitchFamily="18" charset="0"/>
              </a:rPr>
              <a:t>БЮДЖЕТНАЯ СИСТЕМА РОССИЙСКОЙ ФЕДЕРАЦИИ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gn="just"/>
            <a:r>
              <a:rPr lang="ru-RU" sz="1000" b="1" dirty="0" smtClean="0">
                <a:latin typeface="Times New Roman" pitchFamily="18" charset="0"/>
                <a:cs typeface="Times New Roman" pitchFamily="18" charset="0"/>
              </a:rPr>
              <a:t>БЮДЖЕТНАЯ СМЕТА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устанавливающий в соответствии с классификацией расходов бюджетов лимиты бюджетных обязательств казенного учреждения</a:t>
            </a:r>
          </a:p>
          <a:p>
            <a:pPr algn="just"/>
            <a:r>
              <a:rPr lang="ru-RU" sz="1000" b="1" dirty="0" smtClean="0">
                <a:latin typeface="Times New Roman" pitchFamily="18" charset="0"/>
                <a:cs typeface="Times New Roman" pitchFamily="18" charset="0"/>
              </a:rPr>
              <a:t>БЮДЖЕТНЫЕ АССИГНОВАНИЯ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algn="just"/>
            <a:r>
              <a:rPr lang="ru-RU" sz="1000" b="1" dirty="0" smtClean="0">
                <a:latin typeface="Times New Roman" pitchFamily="18" charset="0"/>
                <a:cs typeface="Times New Roman" pitchFamily="18" charset="0"/>
              </a:rPr>
              <a:t>БЮДЖЕТНЫЕ ИНВЕСТИЦИИ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Бюджетные средства, направляемые на создание или увеличение за счет средств бюджета стоимости государственного (муниципального) имущества.</a:t>
            </a:r>
          </a:p>
        </p:txBody>
      </p:sp>
    </p:spTree>
  </p:cSld>
  <p:clrMapOvr>
    <a:masterClrMapping/>
  </p:clrMapOvr>
  <p:transition spd="slow" advClick="0" advTm="3901">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928671"/>
            <a:ext cx="7344816" cy="2428892"/>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БЮДЖЕТНЫЕ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algn="just"/>
            <a:r>
              <a:rPr lang="ru-RU" sz="1000" b="1" dirty="0" smtClean="0">
                <a:latin typeface="Times New Roman" pitchFamily="18" charset="0"/>
                <a:cs typeface="Times New Roman" pitchFamily="18" charset="0"/>
              </a:rPr>
              <a:t>БЮДЖЕТНЫЕ ПОЛНОМОЧИЯ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Установленные Бюджетным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p>
          <a:p>
            <a:pPr algn="just"/>
            <a:r>
              <a:rPr lang="ru-RU" sz="1000" b="1" dirty="0" smtClean="0">
                <a:latin typeface="Times New Roman" pitchFamily="18" charset="0"/>
                <a:cs typeface="Times New Roman" pitchFamily="18" charset="0"/>
              </a:rPr>
              <a:t>БЮДЖЕТНЫЙ КРЕДИТ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algn="just"/>
            <a:r>
              <a:rPr lang="ru-RU" sz="1000" b="1" dirty="0" smtClean="0">
                <a:latin typeface="Times New Roman" pitchFamily="18" charset="0"/>
                <a:cs typeface="Times New Roman" pitchFamily="18" charset="0"/>
              </a:rPr>
              <a:t>БЮДЖЕТНЫЙ ПРОЦЕСС</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dirty="0">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43457" cy="655060"/>
          </a:xfrm>
          <a:prstGeom prst="rect">
            <a:avLst/>
          </a:prstGeom>
          <a:noFill/>
          <a:ln w="9525">
            <a:noFill/>
            <a:miter lim="800000"/>
            <a:headEnd/>
            <a:tailEnd/>
          </a:ln>
        </p:spPr>
      </p:pic>
      <p:sp>
        <p:nvSpPr>
          <p:cNvPr id="5" name="Прямоугольник 4"/>
          <p:cNvSpPr/>
          <p:nvPr/>
        </p:nvSpPr>
        <p:spPr>
          <a:xfrm>
            <a:off x="3635896" y="559339"/>
            <a:ext cx="1269129" cy="369332"/>
          </a:xfrm>
          <a:prstGeom prst="rect">
            <a:avLst/>
          </a:prstGeom>
        </p:spPr>
        <p:txBody>
          <a:bodyPr wrap="non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6" name="Скругленный прямоугольник 5"/>
          <p:cNvSpPr/>
          <p:nvPr/>
        </p:nvSpPr>
        <p:spPr>
          <a:xfrm>
            <a:off x="714348" y="3429000"/>
            <a:ext cx="329260" cy="57606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43608" y="3357563"/>
            <a:ext cx="7344816" cy="2708434"/>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ВЕДОМСТВЕННАЯ СТРУКТУРА РАСХОДОВ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lang="ru-RU" sz="1000" dirty="0" err="1" smtClean="0">
                <a:latin typeface="Times New Roman" pitchFamily="18" charset="0"/>
                <a:cs typeface="Times New Roman" pitchFamily="18" charset="0"/>
              </a:rPr>
              <a:t>группам</a:t>
            </a:r>
            <a:r>
              <a:rPr lang="ru-RU" sz="1000" dirty="0" smtClean="0">
                <a:latin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lang="ru-RU" sz="1000" dirty="0" err="1" smtClean="0">
                <a:latin typeface="Times New Roman" pitchFamily="18" charset="0"/>
                <a:cs typeface="Times New Roman" pitchFamily="18" charset="0"/>
              </a:rPr>
              <a:t>непрограммным</a:t>
            </a:r>
            <a:r>
              <a:rPr lang="ru-RU" sz="1000" dirty="0" smtClean="0">
                <a:latin typeface="Times New Roman" pitchFamily="18" charset="0"/>
                <a:cs typeface="Times New Roman" pitchFamily="18" charset="0"/>
              </a:rPr>
              <a:t> направлениям деятельности), группам (</a:t>
            </a:r>
            <a:r>
              <a:rPr lang="ru-RU" sz="1000" dirty="0" err="1" smtClean="0">
                <a:latin typeface="Times New Roman" pitchFamily="18" charset="0"/>
                <a:cs typeface="Times New Roman" pitchFamily="18" charset="0"/>
              </a:rPr>
              <a:t>группам</a:t>
            </a:r>
            <a:r>
              <a:rPr lang="ru-RU" sz="1000" dirty="0" smtClean="0">
                <a:latin typeface="Times New Roman" pitchFamily="18" charset="0"/>
                <a:cs typeface="Times New Roman" pitchFamily="18" charset="0"/>
              </a:rPr>
              <a:t> и подгруппам) видов расходов классификации расходов бюджетов.</a:t>
            </a:r>
          </a:p>
          <a:p>
            <a:pPr algn="just"/>
            <a:r>
              <a:rPr lang="ru-RU" sz="1000" b="1" dirty="0" smtClean="0">
                <a:latin typeface="Times New Roman" pitchFamily="18" charset="0"/>
                <a:cs typeface="Times New Roman" pitchFamily="18" charset="0"/>
              </a:rPr>
              <a:t>ВНЕШНИЙ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p>
          <a:p>
            <a:pPr algn="just"/>
            <a:r>
              <a:rPr lang="ru-RU" sz="1000" b="1" dirty="0" smtClean="0">
                <a:latin typeface="Times New Roman" pitchFamily="18" charset="0"/>
                <a:cs typeface="Times New Roman" pitchFamily="18" charset="0"/>
              </a:rPr>
              <a:t>ВНУТРЕННИЙ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p>
          <a:p>
            <a:pPr algn="just"/>
            <a:r>
              <a:rPr lang="ru-RU" sz="1000" b="1" dirty="0" smtClean="0">
                <a:latin typeface="Times New Roman" pitchFamily="18" charset="0"/>
                <a:cs typeface="Times New Roman" pitchFamily="18" charset="0"/>
              </a:rPr>
              <a:t>ВРЕМЕННЫЙ КАССОВЫЙ РАЗРЫВ</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Прогнозируемая в определенный период текущего финансового года недостаточность на едином счете бюджета денежных средств, необходимых для осуществления кассовых выплат из бюджета.</a:t>
            </a:r>
            <a:endParaRPr lang="ru-RU" sz="1000" dirty="0">
              <a:latin typeface="Times New Roman" pitchFamily="18" charset="0"/>
              <a:cs typeface="Times New Roman" pitchFamily="18" charset="0"/>
            </a:endParaRPr>
          </a:p>
        </p:txBody>
      </p:sp>
    </p:spTree>
  </p:cSld>
  <p:clrMapOvr>
    <a:masterClrMapping/>
  </p:clrMapOvr>
  <p:transition spd="slow" advClick="0" advTm="3951">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43457" cy="655060"/>
          </a:xfrm>
          <a:prstGeom prst="rect">
            <a:avLst/>
          </a:prstGeom>
          <a:noFill/>
          <a:ln w="9525">
            <a:noFill/>
            <a:miter lim="800000"/>
            <a:headEnd/>
            <a:tailEnd/>
          </a:ln>
        </p:spPr>
      </p:pic>
      <p:sp>
        <p:nvSpPr>
          <p:cNvPr id="3" name="Прямоугольник 2"/>
          <p:cNvSpPr/>
          <p:nvPr/>
        </p:nvSpPr>
        <p:spPr>
          <a:xfrm>
            <a:off x="3714743" y="548680"/>
            <a:ext cx="1269129" cy="369332"/>
          </a:xfrm>
          <a:prstGeom prst="rect">
            <a:avLst/>
          </a:prstGeom>
        </p:spPr>
        <p:txBody>
          <a:bodyPr wrap="non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755576" y="1000108"/>
            <a:ext cx="458838" cy="70070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214414" y="1000109"/>
            <a:ext cx="7174010" cy="5478423"/>
          </a:xfrm>
          <a:prstGeom prst="rect">
            <a:avLst/>
          </a:prstGeom>
        </p:spPr>
        <p:txBody>
          <a:bodyPr wrap="square">
            <a:spAutoFit/>
          </a:bodyPr>
          <a:lstStyle/>
          <a:p>
            <a:pPr algn="just"/>
            <a:r>
              <a:rPr lang="ru-RU" sz="1000" b="1" dirty="0" smtClean="0">
                <a:latin typeface="Times New Roman" pitchFamily="18" charset="0"/>
                <a:cs typeface="Times New Roman" pitchFamily="18" charset="0"/>
              </a:rPr>
              <a:t>ГЛАВНЫЙ АДМИНИСТРАТОР ДОХОДОВ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Бюджетным Кодексом.</a:t>
            </a:r>
          </a:p>
          <a:p>
            <a:pPr algn="just"/>
            <a:r>
              <a:rPr lang="ru-RU" sz="1000" b="1" dirty="0" smtClean="0">
                <a:latin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бюджета.</a:t>
            </a:r>
          </a:p>
          <a:p>
            <a:pPr algn="just"/>
            <a:r>
              <a:rPr lang="ru-RU" sz="1000" b="1"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p>
          <a:p>
            <a:r>
              <a:rPr lang="ru-RU" sz="1000" b="1" dirty="0" smtClean="0">
                <a:latin typeface="Times New Roman" pitchFamily="18" charset="0"/>
                <a:cs typeface="Times New Roman" pitchFamily="18" charset="0"/>
              </a:rPr>
              <a:t>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p>
          <a:p>
            <a:r>
              <a:rPr lang="ru-RU" sz="1000" b="1" dirty="0" smtClean="0">
                <a:latin typeface="Times New Roman" pitchFamily="18" charset="0"/>
                <a:cs typeface="Times New Roman" pitchFamily="18" charset="0"/>
              </a:rPr>
              <a:t>ГОСУДАРСТВЕННОЕ (МУНИЦИПАЛЬНОЕ) ЗАДАНИЕ</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r>
              <a:rPr lang="ru-RU" sz="1000" b="1" dirty="0" smtClean="0">
                <a:latin typeface="Times New Roman" pitchFamily="18" charset="0"/>
                <a:cs typeface="Times New Roman" pitchFamily="18" charset="0"/>
              </a:rPr>
              <a:t>ГОСУДАРСТВЕННЫЕ (МУНИЦИПАЛЬНЫЕ) УСЛУГИ (РАБОТЫ)</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endParaRPr lang="ru-RU" sz="1000" dirty="0" smtClean="0">
              <a:latin typeface="Times New Roman" pitchFamily="18" charset="0"/>
              <a:cs typeface="Times New Roman" pitchFamily="18" charset="0"/>
            </a:endParaRPr>
          </a:p>
          <a:p>
            <a:pPr algn="just"/>
            <a:endParaRPr lang="ru-RU" sz="1000" dirty="0" smtClean="0">
              <a:latin typeface="Times New Roman" pitchFamily="18" charset="0"/>
              <a:cs typeface="Times New Roman" pitchFamily="18" charset="0"/>
            </a:endParaRPr>
          </a:p>
        </p:txBody>
      </p:sp>
    </p:spTree>
  </p:cSld>
  <p:clrMapOvr>
    <a:masterClrMapping/>
  </p:clrMapOvr>
  <p:transition spd="slow" advClick="0" advTm="4158">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2651"/>
            <a:ext cx="467544" cy="563558"/>
          </a:xfrm>
          <a:prstGeom prst="rect">
            <a:avLst/>
          </a:prstGeom>
          <a:noFill/>
          <a:ln w="9525">
            <a:noFill/>
            <a:miter lim="800000"/>
            <a:headEnd/>
            <a:tailEnd/>
          </a:ln>
        </p:spPr>
      </p:pic>
      <p:sp>
        <p:nvSpPr>
          <p:cNvPr id="3" name="Прямоугольник 2"/>
          <p:cNvSpPr/>
          <p:nvPr/>
        </p:nvSpPr>
        <p:spPr>
          <a:xfrm>
            <a:off x="3669026" y="552834"/>
            <a:ext cx="1269129" cy="369332"/>
          </a:xfrm>
          <a:prstGeom prst="rect">
            <a:avLst/>
          </a:prstGeom>
        </p:spPr>
        <p:txBody>
          <a:bodyPr wrap="non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4" name="Прямоугольник 3"/>
          <p:cNvSpPr/>
          <p:nvPr/>
        </p:nvSpPr>
        <p:spPr>
          <a:xfrm>
            <a:off x="1285852" y="785794"/>
            <a:ext cx="7102572" cy="714379"/>
          </a:xfrm>
          <a:prstGeom prst="rect">
            <a:avLst/>
          </a:prstGeom>
        </p:spPr>
        <p:txBody>
          <a:bodyPr wrap="square">
            <a:spAutoFit/>
          </a:bodyPr>
          <a:lstStyle/>
          <a:p>
            <a:pPr algn="just"/>
            <a:r>
              <a:rPr lang="ru-RU" sz="1000" b="1" dirty="0" smtClean="0">
                <a:latin typeface="Times New Roman" pitchFamily="18" charset="0"/>
                <a:cs typeface="Times New Roman" pitchFamily="18" charset="0"/>
              </a:rPr>
              <a:t>ГОСУДАРСТВЕННЫЙ ИЛИ МУНИЦИПАЛЬНЫЙ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a:t>
            </a:r>
            <a:endParaRPr lang="ru-RU" sz="1000" dirty="0">
              <a:latin typeface="Times New Roman" pitchFamily="18" charset="0"/>
              <a:cs typeface="Times New Roman" pitchFamily="18" charset="0"/>
            </a:endParaRPr>
          </a:p>
        </p:txBody>
      </p:sp>
      <p:sp>
        <p:nvSpPr>
          <p:cNvPr id="5" name="Скругленный прямоугольник 4"/>
          <p:cNvSpPr/>
          <p:nvPr/>
        </p:nvSpPr>
        <p:spPr>
          <a:xfrm>
            <a:off x="755576" y="1500174"/>
            <a:ext cx="458838" cy="70469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85852" y="1500174"/>
            <a:ext cx="7102572" cy="2215991"/>
          </a:xfrm>
          <a:prstGeom prst="rect">
            <a:avLst/>
          </a:prstGeom>
        </p:spPr>
        <p:txBody>
          <a:bodyPr wrap="square">
            <a:spAutoFit/>
          </a:bodyPr>
          <a:lstStyle/>
          <a:p>
            <a:pPr algn="just"/>
            <a:r>
              <a:rPr lang="ru-RU" sz="1000" b="1" dirty="0" smtClean="0">
                <a:latin typeface="Times New Roman" pitchFamily="18" charset="0"/>
                <a:cs typeface="Times New Roman" pitchFamily="18" charset="0"/>
              </a:rPr>
              <a:t>ДЕНЕЖНЫЕ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algn="just"/>
            <a:r>
              <a:rPr lang="ru-RU" sz="1000" b="1" dirty="0" smtClean="0">
                <a:latin typeface="Times New Roman" pitchFamily="18" charset="0"/>
                <a:cs typeface="Times New Roman" pitchFamily="18" charset="0"/>
              </a:rPr>
              <a:t>ДЕФИЦИТ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Превышение расходов бюджета над его доходами.</a:t>
            </a:r>
          </a:p>
          <a:p>
            <a:pPr algn="just"/>
            <a:r>
              <a:rPr lang="ru-RU" sz="1000" b="1" dirty="0" smtClean="0">
                <a:latin typeface="Times New Roman" pitchFamily="18" charset="0"/>
                <a:cs typeface="Times New Roman" pitchFamily="18" charset="0"/>
              </a:rPr>
              <a:t>ДОТАЦИИ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algn="just"/>
            <a:r>
              <a:rPr lang="ru-RU" sz="1000" b="1" dirty="0" smtClean="0">
                <a:latin typeface="Times New Roman" pitchFamily="18" charset="0"/>
                <a:cs typeface="Times New Roman" pitchFamily="18" charset="0"/>
              </a:rPr>
              <a:t>ДОХОДЫ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r>
              <a:rPr lang="ru-RU" dirty="0" smtClean="0"/>
              <a:t>.</a:t>
            </a:r>
            <a:endParaRPr lang="ru-RU" dirty="0"/>
          </a:p>
        </p:txBody>
      </p:sp>
      <p:sp>
        <p:nvSpPr>
          <p:cNvPr id="7" name="Скругленный прямоугольник 6"/>
          <p:cNvSpPr/>
          <p:nvPr/>
        </p:nvSpPr>
        <p:spPr>
          <a:xfrm>
            <a:off x="755576" y="3571876"/>
            <a:ext cx="458838" cy="793228"/>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85852" y="3643314"/>
            <a:ext cx="7102572" cy="861774"/>
          </a:xfrm>
          <a:prstGeom prst="rect">
            <a:avLst/>
          </a:prstGeom>
        </p:spPr>
        <p:txBody>
          <a:bodyPr wrap="square">
            <a:spAutoFit/>
          </a:bodyPr>
          <a:lstStyle/>
          <a:p>
            <a:pPr algn="just"/>
            <a:r>
              <a:rPr lang="ru-RU" sz="1000" b="1" dirty="0" smtClean="0">
                <a:latin typeface="Times New Roman" pitchFamily="18" charset="0"/>
                <a:cs typeface="Times New Roman" pitchFamily="18" charset="0"/>
              </a:rPr>
              <a:t>ЕДИНЫЙ СЧЕТ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Счет (совокупность счетов для федерального бюджета, бюджетов государственных внебюджетных фондов Российской Федерации),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учета средств бюджета и осуществления операций по кассовым поступлениям в бюджет и кассовым выплатам из бюджета.</a:t>
            </a:r>
            <a:endParaRPr lang="ru-RU" sz="1000" dirty="0">
              <a:latin typeface="Times New Roman" pitchFamily="18" charset="0"/>
              <a:cs typeface="Times New Roman" pitchFamily="18" charset="0"/>
            </a:endParaRPr>
          </a:p>
        </p:txBody>
      </p:sp>
      <p:sp>
        <p:nvSpPr>
          <p:cNvPr id="9" name="Скругленный прямоугольник 8"/>
          <p:cNvSpPr/>
          <p:nvPr/>
        </p:nvSpPr>
        <p:spPr>
          <a:xfrm>
            <a:off x="755576" y="4572008"/>
            <a:ext cx="458838" cy="801208"/>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85852" y="4500570"/>
            <a:ext cx="7102572" cy="2143140"/>
          </a:xfrm>
          <a:prstGeom prst="rect">
            <a:avLst/>
          </a:prstGeom>
        </p:spPr>
        <p:txBody>
          <a:bodyPr wrap="square">
            <a:spAutoFit/>
          </a:bodyPr>
          <a:lstStyle/>
          <a:p>
            <a:pPr algn="just"/>
            <a:r>
              <a:rPr lang="ru-RU" sz="1000" b="1" dirty="0" smtClean="0">
                <a:latin typeface="Times New Roman" pitchFamily="18" charset="0"/>
                <a:cs typeface="Times New Roman" pitchFamily="18" charset="0"/>
              </a:rPr>
              <a:t>КАЗЕННОЕ УЧРЕЖДЕНИЕ</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a:p>
            <a:pPr algn="just"/>
            <a:r>
              <a:rPr lang="ru-RU" sz="1000" b="1" dirty="0" smtClean="0">
                <a:latin typeface="Times New Roman" pitchFamily="18" charset="0"/>
                <a:cs typeface="Times New Roman" pitchFamily="18" charset="0"/>
              </a:rPr>
              <a:t>КАССОВОЕ ОБСЛУЖИВАНИЕ ИСПОЛНЕНИЯ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Проведение и учет операций по кассовым поступлениям в бюджет и кассовым выплатам из бюджета.</a:t>
            </a:r>
          </a:p>
          <a:p>
            <a:pPr algn="just"/>
            <a:r>
              <a:rPr lang="ru-RU" sz="1000" b="1" dirty="0" smtClean="0">
                <a:latin typeface="Times New Roman" pitchFamily="18" charset="0"/>
                <a:cs typeface="Times New Roman" pitchFamily="18" charset="0"/>
              </a:rPr>
              <a:t>КОНСОЛИДИРОВАННЫЙ БЮДЖЕТ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Tree>
  </p:cSld>
  <p:clrMapOvr>
    <a:masterClrMapping/>
  </p:clrMapOvr>
  <p:transition spd="slow" advClick="0" advTm="3758">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32" y="3718"/>
            <a:ext cx="467576" cy="563596"/>
          </a:xfrm>
          <a:prstGeom prst="rect">
            <a:avLst/>
          </a:prstGeom>
          <a:noFill/>
          <a:ln w="9525">
            <a:noFill/>
            <a:miter lim="800000"/>
            <a:headEnd/>
            <a:tailEnd/>
          </a:ln>
        </p:spPr>
      </p:pic>
      <p:sp>
        <p:nvSpPr>
          <p:cNvPr id="3" name="Прямоугольник 2"/>
          <p:cNvSpPr/>
          <p:nvPr/>
        </p:nvSpPr>
        <p:spPr>
          <a:xfrm>
            <a:off x="3714743" y="536848"/>
            <a:ext cx="1269129" cy="369332"/>
          </a:xfrm>
          <a:prstGeom prst="rect">
            <a:avLst/>
          </a:prstGeom>
        </p:spPr>
        <p:txBody>
          <a:bodyPr wrap="non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742278" y="1000108"/>
            <a:ext cx="472136" cy="553998"/>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85852" y="1000108"/>
            <a:ext cx="7174580" cy="553998"/>
          </a:xfrm>
          <a:prstGeom prst="rect">
            <a:avLst/>
          </a:prstGeom>
        </p:spPr>
        <p:txBody>
          <a:bodyPr wrap="square">
            <a:spAutoFit/>
          </a:bodyPr>
          <a:lstStyle/>
          <a:p>
            <a:pPr algn="just"/>
            <a:r>
              <a:rPr lang="ru-RU" sz="1000" b="1" dirty="0" smtClean="0">
                <a:latin typeface="Times New Roman" pitchFamily="18" charset="0"/>
                <a:cs typeface="Times New Roman" pitchFamily="18" charset="0"/>
              </a:rPr>
              <a:t>ЛИМИТ БЮДЖЕТНЫХ ОБЯЗАТЕЛЬСТВ</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Объем прав в денежном выражении на принятие казенным учреждением бюджетных обязательств и (или) их исполнение в текущем финансовом году (текущем финансовом году и плановом периоде).</a:t>
            </a:r>
            <a:endParaRPr lang="ru-RU" sz="1000" dirty="0">
              <a:latin typeface="Times New Roman" pitchFamily="18" charset="0"/>
              <a:cs typeface="Times New Roman" pitchFamily="18" charset="0"/>
            </a:endParaRPr>
          </a:p>
        </p:txBody>
      </p:sp>
      <p:sp>
        <p:nvSpPr>
          <p:cNvPr id="6" name="Скругленный прямоугольник 5"/>
          <p:cNvSpPr/>
          <p:nvPr/>
        </p:nvSpPr>
        <p:spPr>
          <a:xfrm>
            <a:off x="742278" y="1658932"/>
            <a:ext cx="494022" cy="636672"/>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315662" y="1629556"/>
            <a:ext cx="7174580" cy="1015663"/>
          </a:xfrm>
          <a:prstGeom prst="rect">
            <a:avLst/>
          </a:prstGeom>
        </p:spPr>
        <p:txBody>
          <a:bodyPr wrap="square">
            <a:spAutoFit/>
          </a:bodyPr>
          <a:lstStyle/>
          <a:p>
            <a:pPr algn="just"/>
            <a:r>
              <a:rPr lang="ru-RU" sz="1000" b="1" dirty="0" smtClean="0">
                <a:latin typeface="Times New Roman" pitchFamily="18" charset="0"/>
                <a:cs typeface="Times New Roman" pitchFamily="18" charset="0"/>
              </a:rPr>
              <a:t>МЕЖБЮДЖЕТНЫЕ ОТНОШЕНИЯ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algn="just"/>
            <a:r>
              <a:rPr lang="ru-RU" sz="1000" b="1" dirty="0" smtClean="0">
                <a:latin typeface="Times New Roman" pitchFamily="18" charset="0"/>
                <a:cs typeface="Times New Roman" pitchFamily="18" charset="0"/>
              </a:rPr>
              <a:t>МЕЖБЮДЖЕТНЫЕ ТРАНСФЕРТЫ</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000" dirty="0">
              <a:latin typeface="Times New Roman" pitchFamily="18" charset="0"/>
              <a:cs typeface="Times New Roman" pitchFamily="18" charset="0"/>
            </a:endParaRPr>
          </a:p>
        </p:txBody>
      </p:sp>
      <p:sp>
        <p:nvSpPr>
          <p:cNvPr id="8" name="Скругленный прямоугольник 7"/>
          <p:cNvSpPr/>
          <p:nvPr/>
        </p:nvSpPr>
        <p:spPr>
          <a:xfrm>
            <a:off x="742278" y="2645219"/>
            <a:ext cx="472136" cy="653412"/>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315662" y="2636912"/>
            <a:ext cx="7174580" cy="1323439"/>
          </a:xfrm>
          <a:prstGeom prst="rect">
            <a:avLst/>
          </a:prstGeom>
        </p:spPr>
        <p:txBody>
          <a:bodyPr wrap="square">
            <a:spAutoFit/>
          </a:bodyPr>
          <a:lstStyle/>
          <a:p>
            <a:pPr algn="just"/>
            <a:r>
              <a:rPr lang="ru-RU" sz="1000" b="1" dirty="0" smtClean="0">
                <a:latin typeface="Times New Roman" pitchFamily="18" charset="0"/>
                <a:cs typeface="Times New Roman" pitchFamily="18" charset="0"/>
              </a:rPr>
              <a:t>ОБОСНОВАНИЕ БЮДЖЕТНЫХ АССИГНОВАНИЙ</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характеризующий бюджетные ассигнования в очередном финансовом году (очередном финансовом году и плановом периоде).</a:t>
            </a:r>
          </a:p>
          <a:p>
            <a:pPr algn="just"/>
            <a:r>
              <a:rPr lang="ru-RU" sz="1000" b="1" dirty="0" smtClean="0">
                <a:latin typeface="Times New Roman" pitchFamily="18" charset="0"/>
                <a:cs typeface="Times New Roman" pitchFamily="18" charset="0"/>
              </a:rPr>
              <a:t>ОТЧЕТНЫЙ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предшествующий текущему финансовому году.</a:t>
            </a:r>
          </a:p>
          <a:p>
            <a:pPr algn="just"/>
            <a:r>
              <a:rPr lang="ru-RU" sz="1000" b="1" dirty="0" smtClean="0">
                <a:latin typeface="Times New Roman" pitchFamily="18" charset="0"/>
                <a:cs typeface="Times New Roman" pitchFamily="18" charset="0"/>
              </a:rPr>
              <a:t>ОЧЕРЕДНОЙ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следующий за текущим финансовым годом.</a:t>
            </a:r>
          </a:p>
          <a:p>
            <a:pPr algn="just"/>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1" name="Скругленный прямоугольник 10"/>
          <p:cNvSpPr/>
          <p:nvPr/>
        </p:nvSpPr>
        <p:spPr>
          <a:xfrm>
            <a:off x="742278" y="3861048"/>
            <a:ext cx="472136" cy="720080"/>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303620" y="3789040"/>
            <a:ext cx="7174580" cy="2400657"/>
          </a:xfrm>
          <a:prstGeom prst="rect">
            <a:avLst/>
          </a:prstGeom>
        </p:spPr>
        <p:txBody>
          <a:bodyPr wrap="square">
            <a:spAutoFit/>
          </a:bodyPr>
          <a:lstStyle/>
          <a:p>
            <a:pPr lvl="0" algn="just"/>
            <a:r>
              <a:rPr lang="ru-RU" sz="1000" b="1" dirty="0" smtClean="0">
                <a:solidFill>
                  <a:prstClr val="black"/>
                </a:solidFill>
                <a:latin typeface="Times New Roman" pitchFamily="18" charset="0"/>
                <a:cs typeface="Times New Roman" pitchFamily="18" charset="0"/>
              </a:rPr>
              <a:t>ПЛАНОВЫЙ ПЕРИОД</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Два финансовых года, следующие за очередным финансовым годом.</a:t>
            </a:r>
          </a:p>
          <a:p>
            <a:pPr lvl="0" algn="just"/>
            <a:r>
              <a:rPr lang="ru-RU" sz="1000" b="1" dirty="0" smtClean="0">
                <a:solidFill>
                  <a:prstClr val="black"/>
                </a:solidFill>
                <a:latin typeface="Times New Roman" pitchFamily="18" charset="0"/>
                <a:cs typeface="Times New Roman" pitchFamily="18" charset="0"/>
              </a:rPr>
              <a:t>ПОЛУЧАТЕЛЬ БЮДЖЕТНЫХ СРЕДСТВ (ПОЛУЧАТЕЛЬ СРЕДСТВ СООТВЕТСТВУЮЩЕГО БЮДЖЕТА)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prstClr val="black"/>
                </a:solidFill>
                <a:latin typeface="Times New Roman" pitchFamily="18" charset="0"/>
                <a:cs typeface="Times New Roman" pitchFamily="18" charset="0"/>
              </a:rPr>
              <a:t>орган</a:t>
            </a:r>
            <a:r>
              <a:rPr lang="ru-RU" sz="1000" dirty="0" smtClean="0">
                <a:solidFill>
                  <a:prstClr val="black"/>
                </a:solidFill>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a:t>
            </a:r>
            <a:r>
              <a:rPr lang="ru-RU" sz="1000" dirty="0" err="1" smtClean="0">
                <a:solidFill>
                  <a:prstClr val="black"/>
                </a:solidFill>
                <a:latin typeface="Times New Roman" pitchFamily="18" charset="0"/>
                <a:cs typeface="Times New Roman" pitchFamily="18" charset="0"/>
              </a:rPr>
              <a:t>распорядителя</a:t>
            </a:r>
            <a:r>
              <a:rPr lang="ru-RU" sz="1000" dirty="0" smtClean="0">
                <a:solidFill>
                  <a:prstClr val="black"/>
                </a:solidFill>
                <a:latin typeface="Times New Roman" pitchFamily="18" charset="0"/>
                <a:cs typeface="Times New Roman" pitchFamily="18" charset="0"/>
              </a:rPr>
              <a:t>)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если иное не установлено Бюджетным Кодексом.</a:t>
            </a:r>
          </a:p>
          <a:p>
            <a:pPr lvl="0" algn="just"/>
            <a:r>
              <a:rPr lang="ru-RU" sz="1000" b="1" dirty="0" smtClean="0">
                <a:solidFill>
                  <a:prstClr val="black"/>
                </a:solidFill>
                <a:latin typeface="Times New Roman" pitchFamily="18" charset="0"/>
                <a:cs typeface="Times New Roman" pitchFamily="18" charset="0"/>
              </a:rPr>
              <a:t>ПРОФИЦИТ БЮДЖЕТА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Превышение доходов бюджета над его расходами.</a:t>
            </a:r>
          </a:p>
          <a:p>
            <a:pPr lvl="0" algn="just"/>
            <a:r>
              <a:rPr lang="ru-RU" sz="1000" b="1" dirty="0" smtClean="0">
                <a:solidFill>
                  <a:prstClr val="black"/>
                </a:solidFill>
                <a:latin typeface="Times New Roman" pitchFamily="18" charset="0"/>
                <a:cs typeface="Times New Roman" pitchFamily="18" charset="0"/>
              </a:rPr>
              <a:t>ПУБЛИЧНЫЕ ОБЯЗАТЕЛЬСТВА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p:txBody>
      </p:sp>
    </p:spTree>
  </p:cSld>
  <p:clrMapOvr>
    <a:masterClrMapping/>
  </p:clrMapOvr>
  <p:transition spd="slow" advClick="0" advTm="4011">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16015" y="11469"/>
            <a:ext cx="565167" cy="681228"/>
          </a:xfrm>
          <a:prstGeom prst="rect">
            <a:avLst/>
          </a:prstGeom>
          <a:noFill/>
          <a:ln w="9525">
            <a:noFill/>
            <a:miter lim="800000"/>
            <a:headEnd/>
            <a:tailEnd/>
          </a:ln>
        </p:spPr>
      </p:pic>
      <p:sp>
        <p:nvSpPr>
          <p:cNvPr id="3" name="Прямоугольник 2"/>
          <p:cNvSpPr/>
          <p:nvPr/>
        </p:nvSpPr>
        <p:spPr>
          <a:xfrm>
            <a:off x="3639396" y="583622"/>
            <a:ext cx="1269129" cy="369332"/>
          </a:xfrm>
          <a:prstGeom prst="rect">
            <a:avLst/>
          </a:prstGeom>
        </p:spPr>
        <p:txBody>
          <a:bodyPr wrap="non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4" name="Прямоугольник 3"/>
          <p:cNvSpPr/>
          <p:nvPr/>
        </p:nvSpPr>
        <p:spPr>
          <a:xfrm>
            <a:off x="1071538" y="928671"/>
            <a:ext cx="7316886" cy="1323439"/>
          </a:xfrm>
          <a:prstGeom prst="rect">
            <a:avLst/>
          </a:prstGeom>
        </p:spPr>
        <p:txBody>
          <a:bodyPr wrap="square">
            <a:spAutoFit/>
          </a:bodyPr>
          <a:lstStyle/>
          <a:p>
            <a:pPr lvl="0" algn="just"/>
            <a:r>
              <a:rPr lang="ru-RU" sz="1000" b="1" dirty="0" smtClean="0">
                <a:solidFill>
                  <a:prstClr val="black"/>
                </a:solidFill>
                <a:latin typeface="Times New Roman" pitchFamily="18" charset="0"/>
                <a:cs typeface="Times New Roman" pitchFamily="18" charset="0"/>
              </a:rPr>
              <a:t>ПУБЛИЧНЫЕ НОРМАТИВНЫЕ ОБЯЗАТЕЛЬСТВА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endParaRPr lang="ru-RU" sz="1000" dirty="0">
              <a:solidFill>
                <a:prstClr val="black"/>
              </a:solidFill>
              <a:latin typeface="Times New Roman" pitchFamily="18" charset="0"/>
              <a:cs typeface="Times New Roman" pitchFamily="18" charset="0"/>
            </a:endParaRPr>
          </a:p>
        </p:txBody>
      </p:sp>
      <p:sp>
        <p:nvSpPr>
          <p:cNvPr id="5" name="Скругленный прямоугольник 4"/>
          <p:cNvSpPr/>
          <p:nvPr/>
        </p:nvSpPr>
        <p:spPr>
          <a:xfrm>
            <a:off x="714348" y="2285992"/>
            <a:ext cx="450948" cy="854976"/>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1538" y="2214554"/>
            <a:ext cx="7316886" cy="2092881"/>
          </a:xfrm>
          <a:prstGeom prst="rect">
            <a:avLst/>
          </a:prstGeom>
        </p:spPr>
        <p:txBody>
          <a:bodyPr wrap="square">
            <a:spAutoFit/>
          </a:bodyPr>
          <a:lstStyle/>
          <a:p>
            <a:pPr algn="just"/>
            <a:r>
              <a:rPr lang="ru-RU" sz="1000" b="1" dirty="0" smtClean="0">
                <a:latin typeface="Times New Roman" pitchFamily="18" charset="0"/>
                <a:cs typeface="Times New Roman" pitchFamily="18" charset="0"/>
              </a:rPr>
              <a:t>РАСПОРЯДИТЕЛЬ БЮДЖЕТНЫХ СРЕДСТВ (РАСПОРЯДИТЕЛЬ СРЕДСТВ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казенное учреждение,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a:r>
              <a:rPr lang="ru-RU" sz="1000" b="1" dirty="0" smtClean="0">
                <a:latin typeface="Times New Roman" pitchFamily="18" charset="0"/>
                <a:cs typeface="Times New Roman" pitchFamily="18" charset="0"/>
              </a:rPr>
              <a:t>РАСХОДНЫЕ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algn="just"/>
            <a:r>
              <a:rPr lang="ru-RU" sz="1000" b="1" dirty="0" smtClean="0">
                <a:latin typeface="Times New Roman" pitchFamily="18" charset="0"/>
                <a:cs typeface="Times New Roman" pitchFamily="18" charset="0"/>
              </a:rPr>
              <a:t>РАСХОДЫ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000" dirty="0">
              <a:latin typeface="Times New Roman" pitchFamily="18" charset="0"/>
              <a:cs typeface="Times New Roman" pitchFamily="18" charset="0"/>
            </a:endParaRPr>
          </a:p>
        </p:txBody>
      </p:sp>
      <p:sp>
        <p:nvSpPr>
          <p:cNvPr id="7" name="Скругленный прямоугольник 6"/>
          <p:cNvSpPr/>
          <p:nvPr/>
        </p:nvSpPr>
        <p:spPr>
          <a:xfrm>
            <a:off x="745718" y="4069401"/>
            <a:ext cx="398988" cy="653202"/>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71538" y="4143380"/>
            <a:ext cx="7500990" cy="707886"/>
          </a:xfrm>
          <a:prstGeom prst="rect">
            <a:avLst/>
          </a:prstGeom>
        </p:spPr>
        <p:txBody>
          <a:bodyPr wrap="square">
            <a:spAutoFit/>
          </a:bodyPr>
          <a:lstStyle/>
          <a:p>
            <a:r>
              <a:rPr lang="ru-RU" sz="1000" b="1" dirty="0" smtClean="0">
                <a:latin typeface="Times New Roman" pitchFamily="18" charset="0"/>
                <a:cs typeface="Times New Roman" pitchFamily="18" charset="0"/>
              </a:rPr>
              <a:t>СВОДНАЯ БЮДЖЕТНАЯ РОСПИСЬ</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Документ, который составляется и ведется финансовым органом (</a:t>
            </a:r>
            <a:r>
              <a:rPr lang="ru-RU" sz="1000" dirty="0" err="1" smtClean="0">
                <a:latin typeface="Times New Roman" pitchFamily="18" charset="0"/>
                <a:cs typeface="Times New Roman" pitchFamily="18" charset="0"/>
              </a:rPr>
              <a:t>органом</a:t>
            </a:r>
            <a:r>
              <a:rPr lang="ru-RU" sz="1000" dirty="0" smtClean="0">
                <a:latin typeface="Times New Roman" pitchFamily="18" charset="0"/>
                <a:cs typeface="Times New Roman" pitchFamily="18" charset="0"/>
              </a:rPr>
              <a:t> управления государственным внебюджетным фондом) в соответствии с Бюджетным Кодексом в целях организации исполнения бюджета по расходам бюджета и источникам финансирования дефицита бюджета.</a:t>
            </a:r>
          </a:p>
        </p:txBody>
      </p:sp>
      <p:sp>
        <p:nvSpPr>
          <p:cNvPr id="9" name="Скругленный прямоугольник 8"/>
          <p:cNvSpPr/>
          <p:nvPr/>
        </p:nvSpPr>
        <p:spPr>
          <a:xfrm>
            <a:off x="714348" y="5036898"/>
            <a:ext cx="455995" cy="589174"/>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71538" y="5072074"/>
            <a:ext cx="7316886" cy="553998"/>
          </a:xfrm>
          <a:prstGeom prst="rect">
            <a:avLst/>
          </a:prstGeom>
        </p:spPr>
        <p:txBody>
          <a:bodyPr wrap="square">
            <a:spAutoFit/>
          </a:bodyPr>
          <a:lstStyle/>
          <a:p>
            <a:pPr algn="just"/>
            <a:r>
              <a:rPr lang="ru-RU" sz="1000" b="1" dirty="0" smtClean="0">
                <a:latin typeface="Times New Roman" pitchFamily="18" charset="0"/>
                <a:cs typeface="Times New Roman" pitchFamily="18" charset="0"/>
              </a:rPr>
              <a:t>ТЕКУЩИЙ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endParaRPr lang="ru-RU" sz="1000" dirty="0">
              <a:latin typeface="Times New Roman" pitchFamily="18" charset="0"/>
              <a:cs typeface="Times New Roman" pitchFamily="18" charset="0"/>
            </a:endParaRPr>
          </a:p>
        </p:txBody>
      </p:sp>
    </p:spTree>
  </p:cSld>
  <p:clrMapOvr>
    <a:masterClrMapping/>
  </p:clrMapOvr>
  <p:transition spd="slow" advClick="0" advTm="3709">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29818" y="11469"/>
            <a:ext cx="565167" cy="681228"/>
          </a:xfrm>
          <a:prstGeom prst="rect">
            <a:avLst/>
          </a:prstGeom>
          <a:noFill/>
          <a:ln w="9525">
            <a:noFill/>
            <a:miter lim="800000"/>
            <a:headEnd/>
            <a:tailEnd/>
          </a:ln>
        </p:spPr>
      </p:pic>
      <p:sp>
        <p:nvSpPr>
          <p:cNvPr id="3" name="Прямоугольник 2"/>
          <p:cNvSpPr/>
          <p:nvPr/>
        </p:nvSpPr>
        <p:spPr>
          <a:xfrm>
            <a:off x="3681823" y="567176"/>
            <a:ext cx="1269129" cy="369332"/>
          </a:xfrm>
          <a:prstGeom prst="rect">
            <a:avLst/>
          </a:prstGeom>
        </p:spPr>
        <p:txBody>
          <a:bodyPr wrap="none">
            <a:spAutoFit/>
          </a:bodyPr>
          <a:lstStyle/>
          <a:p>
            <a:pPr algn="ctr">
              <a:defRPr/>
            </a:pPr>
            <a:r>
              <a:rPr lang="ru-RU" b="1" dirty="0" smtClean="0">
                <a:solidFill>
                  <a:schemeClr val="bg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bg2">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714348" y="1000108"/>
            <a:ext cx="571504" cy="92869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75000"/>
                </a:schemeClr>
              </a:solidFill>
            </a:endParaRPr>
          </a:p>
        </p:txBody>
      </p:sp>
      <p:sp>
        <p:nvSpPr>
          <p:cNvPr id="5" name="Прямоугольник 4"/>
          <p:cNvSpPr/>
          <p:nvPr/>
        </p:nvSpPr>
        <p:spPr>
          <a:xfrm>
            <a:off x="1285852" y="1000109"/>
            <a:ext cx="7429552" cy="1015663"/>
          </a:xfrm>
          <a:prstGeom prst="rect">
            <a:avLst/>
          </a:prstGeom>
        </p:spPr>
        <p:txBody>
          <a:bodyPr wrap="square">
            <a:spAutoFit/>
          </a:bodyPr>
          <a:lstStyle/>
          <a:p>
            <a:r>
              <a:rPr lang="ru-RU" sz="1000" b="1" dirty="0" smtClean="0">
                <a:latin typeface="Times New Roman" pitchFamily="18" charset="0"/>
                <a:cs typeface="Times New Roman" pitchFamily="18" charset="0"/>
              </a:rPr>
              <a:t>ФИНАНСОВЫЕ ОРГАНЫ</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endParaRPr lang="ru-RU" sz="1000" dirty="0">
              <a:latin typeface="Times New Roman" pitchFamily="18" charset="0"/>
              <a:cs typeface="Times New Roman" pitchFamily="18" charset="0"/>
            </a:endParaRPr>
          </a:p>
        </p:txBody>
      </p:sp>
    </p:spTree>
  </p:cSld>
  <p:clrMapOvr>
    <a:masterClrMapping/>
  </p:clrMapOvr>
  <p:transition spd="slow" advClick="0" advTm="5227">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8" name="Rectangle 16"/>
          <p:cNvSpPr>
            <a:spLocks noChangeArrowheads="1"/>
          </p:cNvSpPr>
          <p:nvPr/>
        </p:nvSpPr>
        <p:spPr bwMode="auto">
          <a:xfrm>
            <a:off x="0" y="519063"/>
            <a:ext cx="9144000" cy="461665"/>
          </a:xfrm>
          <a:prstGeom prst="rect">
            <a:avLst/>
          </a:prstGeom>
          <a:noFill/>
          <a:ln w="9525" cap="flat" cmpd="sng" algn="ctr">
            <a:noFill/>
            <a:prstDash val="solid"/>
            <a:miter lim="800000"/>
            <a:headEnd/>
            <a:tailEnd/>
          </a:ln>
          <a:effectLst/>
        </p:spPr>
        <p:txBody>
          <a:bodyPr anchor="ctr">
            <a:spAutoFit/>
          </a:bodyPr>
          <a:lstStyle/>
          <a:p>
            <a:pPr algn="ctr">
              <a:defRPr/>
            </a:pPr>
            <a:r>
              <a:rPr lang="ru-RU" sz="2400" b="1" dirty="0" smtClean="0">
                <a:solidFill>
                  <a:schemeClr val="bg2">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Контактная информация для граждан</a:t>
            </a:r>
            <a:endParaRPr lang="ru-RU" sz="2400" dirty="0">
              <a:solidFill>
                <a:schemeClr val="bg2">
                  <a:lumMod val="50000"/>
                </a:schemeClr>
              </a:solidFill>
              <a:latin typeface="Times New Roman" pitchFamily="18" charset="0"/>
              <a:cs typeface="Times New Roman" pitchFamily="18" charset="0"/>
            </a:endParaRPr>
          </a:p>
        </p:txBody>
      </p:sp>
      <p:graphicFrame>
        <p:nvGraphicFramePr>
          <p:cNvPr id="11" name="Схема 10"/>
          <p:cNvGraphicFramePr/>
          <p:nvPr>
            <p:extLst>
              <p:ext uri="{D42A27DB-BD31-4B8C-83A1-F6EECF244321}">
                <p14:modId xmlns:p14="http://schemas.microsoft.com/office/powerpoint/2010/main" val="1110536210"/>
              </p:ext>
            </p:extLst>
          </p:nvPr>
        </p:nvGraphicFramePr>
        <p:xfrm>
          <a:off x="755576" y="4293096"/>
          <a:ext cx="761978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5576" y="980728"/>
            <a:ext cx="7632848"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chemeClr val="bg2">
                    <a:lumMod val="50000"/>
                  </a:schemeClr>
                </a:solidFill>
                <a:latin typeface="Times New Roman" pitchFamily="18" charset="0"/>
                <a:cs typeface="Times New Roman" pitchFamily="18" charset="0"/>
              </a:rPr>
              <a:t>Брошюра подготовлена отделом финансов администрации Новохопёрского муниципального района Воронежской области</a:t>
            </a:r>
          </a:p>
          <a:p>
            <a:pPr algn="ctr"/>
            <a:endParaRPr lang="ru-RU" b="1" dirty="0" smtClean="0">
              <a:solidFill>
                <a:schemeClr val="bg2">
                  <a:lumMod val="50000"/>
                </a:schemeClr>
              </a:solidFill>
              <a:latin typeface="Times New Roman" pitchFamily="18" charset="0"/>
              <a:cs typeface="Times New Roman" pitchFamily="18" charset="0"/>
            </a:endParaRPr>
          </a:p>
          <a:p>
            <a:r>
              <a:rPr lang="ru-RU" dirty="0" smtClean="0">
                <a:solidFill>
                  <a:schemeClr val="bg2">
                    <a:lumMod val="50000"/>
                  </a:schemeClr>
                </a:solidFill>
                <a:latin typeface="Times New Roman" pitchFamily="18" charset="0"/>
                <a:cs typeface="Times New Roman" pitchFamily="18" charset="0"/>
              </a:rPr>
              <a:t>397400,Воронежская область, город Новохоперск, улица Советская, дом 26</a:t>
            </a:r>
          </a:p>
          <a:p>
            <a:endParaRPr lang="ru-RU" dirty="0" smtClean="0">
              <a:solidFill>
                <a:schemeClr val="bg2">
                  <a:lumMod val="50000"/>
                </a:schemeClr>
              </a:solidFill>
              <a:latin typeface="Times New Roman" pitchFamily="18" charset="0"/>
              <a:cs typeface="Times New Roman" pitchFamily="18" charset="0"/>
            </a:endParaRPr>
          </a:p>
          <a:p>
            <a:r>
              <a:rPr lang="ru-RU" dirty="0" smtClean="0">
                <a:solidFill>
                  <a:schemeClr val="bg2">
                    <a:lumMod val="50000"/>
                  </a:schemeClr>
                </a:solidFill>
                <a:latin typeface="Times New Roman" pitchFamily="18" charset="0"/>
                <a:cs typeface="Times New Roman" pitchFamily="18" charset="0"/>
              </a:rPr>
              <a:t>Контактные телефоны: 8 (47353) 31209; 8 (47353) 32148</a:t>
            </a:r>
          </a:p>
          <a:p>
            <a:endParaRPr lang="ru-RU" dirty="0" smtClean="0">
              <a:solidFill>
                <a:schemeClr val="bg2">
                  <a:lumMod val="50000"/>
                </a:schemeClr>
              </a:solidFill>
              <a:latin typeface="Times New Roman" pitchFamily="18" charset="0"/>
              <a:cs typeface="Times New Roman" pitchFamily="18" charset="0"/>
            </a:endParaRPr>
          </a:p>
          <a:p>
            <a:r>
              <a:rPr lang="ru-RU" dirty="0" smtClean="0">
                <a:solidFill>
                  <a:schemeClr val="bg2">
                    <a:lumMod val="50000"/>
                  </a:schemeClr>
                </a:solidFill>
                <a:latin typeface="Times New Roman" pitchFamily="18" charset="0"/>
                <a:cs typeface="Times New Roman" pitchFamily="18" charset="0"/>
              </a:rPr>
              <a:t>Адрес электронной почты: </a:t>
            </a:r>
            <a:r>
              <a:rPr lang="en-US" dirty="0" smtClean="0">
                <a:solidFill>
                  <a:schemeClr val="tx2"/>
                </a:solidFill>
                <a:latin typeface="Times New Roman" pitchFamily="18" charset="0"/>
                <a:cs typeface="Times New Roman" pitchFamily="18" charset="0"/>
                <a:hlinkClick r:id="rId7"/>
              </a:rPr>
              <a:t>nhoper.fin@govvrn.ru</a:t>
            </a:r>
            <a:endParaRPr lang="en-US" dirty="0" smtClean="0">
              <a:solidFill>
                <a:schemeClr val="tx2"/>
              </a:solidFill>
              <a:latin typeface="Times New Roman" pitchFamily="18" charset="0"/>
              <a:cs typeface="Times New Roman" pitchFamily="18" charset="0"/>
            </a:endParaRPr>
          </a:p>
          <a:p>
            <a:endParaRPr lang="en-US" dirty="0" smtClean="0">
              <a:solidFill>
                <a:schemeClr val="bg2">
                  <a:lumMod val="50000"/>
                </a:schemeClr>
              </a:solidFill>
              <a:latin typeface="Times New Roman" pitchFamily="18" charset="0"/>
              <a:cs typeface="Times New Roman" pitchFamily="18" charset="0"/>
            </a:endParaRPr>
          </a:p>
          <a:p>
            <a:pPr algn="ctr"/>
            <a:r>
              <a:rPr lang="ru-RU" b="1" dirty="0" smtClean="0">
                <a:solidFill>
                  <a:schemeClr val="bg2">
                    <a:lumMod val="50000"/>
                  </a:schemeClr>
                </a:solidFill>
                <a:latin typeface="Times New Roman" pitchFamily="18" charset="0"/>
                <a:cs typeface="Times New Roman" pitchFamily="18" charset="0"/>
              </a:rPr>
              <a:t>График работы отдела:</a:t>
            </a:r>
          </a:p>
          <a:p>
            <a:r>
              <a:rPr lang="ru-RU" dirty="0" smtClean="0">
                <a:solidFill>
                  <a:schemeClr val="bg2">
                    <a:lumMod val="50000"/>
                  </a:schemeClr>
                </a:solidFill>
                <a:latin typeface="Times New Roman" pitchFamily="18" charset="0"/>
                <a:cs typeface="Times New Roman" pitchFamily="18" charset="0"/>
              </a:rPr>
              <a:t>Понедельник – пятница с 8.00 до 17.00 часов</a:t>
            </a:r>
          </a:p>
          <a:p>
            <a:r>
              <a:rPr lang="ru-RU" dirty="0" smtClean="0">
                <a:solidFill>
                  <a:schemeClr val="bg2">
                    <a:lumMod val="50000"/>
                  </a:schemeClr>
                </a:solidFill>
                <a:latin typeface="Times New Roman" pitchFamily="18" charset="0"/>
                <a:cs typeface="Times New Roman" pitchFamily="18" charset="0"/>
              </a:rPr>
              <a:t>Перерыв с 12.00 до 13.00 часов</a:t>
            </a:r>
            <a:endParaRPr lang="ru-RU" dirty="0">
              <a:solidFill>
                <a:schemeClr val="bg2">
                  <a:lumMod val="50000"/>
                </a:schemeClr>
              </a:solidFill>
              <a:latin typeface="Times New Roman" pitchFamily="18" charset="0"/>
              <a:cs typeface="Times New Roman" pitchFamily="18" charset="0"/>
            </a:endParaRPr>
          </a:p>
        </p:txBody>
      </p:sp>
      <p:pic>
        <p:nvPicPr>
          <p:cNvPr id="2050" name="Picture 2" descr="https://www.nhoper.ru/images/1708202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4827" y="2607400"/>
            <a:ext cx="2090533" cy="1393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566">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6512" y="541832"/>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ДЛЯ ЧЕГО НУЖЕН «БЮДЖЕТ ДЛЯ ГРАЖДАН»? </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3347864" y="1124744"/>
            <a:ext cx="4959432" cy="2575758"/>
          </a:xfrm>
          <a:prstGeom prst="rect">
            <a:avLst/>
          </a:prstGeom>
        </p:spPr>
        <p:txBody>
          <a:bodyPr wrap="square">
            <a:spAutoFit/>
          </a:bodyPr>
          <a:lstStyle/>
          <a:p>
            <a:pPr algn="just" eaLnBrk="1" hangingPunct="1"/>
            <a:r>
              <a:rPr lang="ru-RU" dirty="0" smtClean="0">
                <a:solidFill>
                  <a:schemeClr val="tx2"/>
                </a:solidFill>
                <a:latin typeface="Times New Roman" pitchFamily="18" charset="0"/>
                <a:cs typeface="Times New Roman" pitchFamily="18" charset="0"/>
              </a:rPr>
              <a:t>Цель данной брошюры – информирование жителей района об исполнении районного бюджета за предыдущий год, о возможности общественного контроля за расходованием средств и влияния на управленческие решения. «Бюджет для граждан» нацелен на получение обратной связи от граждан, которым интересны современные проблемы Новохопёрского муниципального района в сфере финансов.</a:t>
            </a:r>
            <a:r>
              <a:rPr lang="ru-RU" altLang="ru-RU" b="1" dirty="0" smtClean="0">
                <a:solidFill>
                  <a:schemeClr val="tx2"/>
                </a:solidFill>
                <a:latin typeface="Times New Roman" pitchFamily="18" charset="0"/>
                <a:cs typeface="Times New Roman" pitchFamily="18" charset="0"/>
              </a:rPr>
              <a:t>    </a:t>
            </a:r>
          </a:p>
        </p:txBody>
      </p:sp>
      <p:pic>
        <p:nvPicPr>
          <p:cNvPr id="8"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0"/>
            <a:ext cx="539552" cy="650353"/>
          </a:xfrm>
          <a:prstGeom prst="rect">
            <a:avLst/>
          </a:prstGeom>
          <a:noFill/>
          <a:ln w="9525">
            <a:noFill/>
            <a:miter lim="800000"/>
            <a:headEnd/>
            <a:tailEnd/>
          </a:ln>
        </p:spPr>
      </p:pic>
      <p:pic>
        <p:nvPicPr>
          <p:cNvPr id="26627" name="Picture 3" descr="https://odin.ru/img/gallery/2021/04/IMG_9962.png"/>
          <p:cNvPicPr>
            <a:picLocks noChangeAspect="1" noChangeArrowheads="1"/>
          </p:cNvPicPr>
          <p:nvPr/>
        </p:nvPicPr>
        <p:blipFill>
          <a:blip r:embed="rId4" cstate="print"/>
          <a:srcRect/>
          <a:stretch>
            <a:fillRect/>
          </a:stretch>
        </p:blipFill>
        <p:spPr bwMode="auto">
          <a:xfrm>
            <a:off x="767377" y="1209122"/>
            <a:ext cx="2487102" cy="1203501"/>
          </a:xfrm>
          <a:prstGeom prst="rect">
            <a:avLst/>
          </a:prstGeom>
          <a:noFill/>
        </p:spPr>
      </p:pic>
      <p:sp>
        <p:nvSpPr>
          <p:cNvPr id="10" name="Прямоугольник 9"/>
          <p:cNvSpPr/>
          <p:nvPr/>
        </p:nvSpPr>
        <p:spPr>
          <a:xfrm>
            <a:off x="4000496" y="4643446"/>
            <a:ext cx="4572000" cy="646331"/>
          </a:xfrm>
          <a:prstGeom prst="rect">
            <a:avLst/>
          </a:prstGeom>
        </p:spPr>
        <p:txBody>
          <a:bodyPr>
            <a:spAutoFit/>
          </a:bodyPr>
          <a:lstStyle/>
          <a:p>
            <a:r>
              <a:rPr lang="ru-RU" dirty="0" err="1" smtClean="0">
                <a:solidFill>
                  <a:schemeClr val="tx2"/>
                </a:solidFill>
                <a:latin typeface="Times New Roman" pitchFamily="18" charset="0"/>
                <a:cs typeface="Times New Roman" pitchFamily="18" charset="0"/>
              </a:rPr>
              <a:t>E-mail</a:t>
            </a: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nhoper.fin</a:t>
            </a:r>
            <a:r>
              <a:rPr lang="ru-RU" dirty="0" smtClean="0">
                <a:solidFill>
                  <a:schemeClr val="tx2"/>
                </a:solidFill>
                <a:latin typeface="Times New Roman" pitchFamily="18" charset="0"/>
                <a:cs typeface="Times New Roman" pitchFamily="18" charset="0"/>
              </a:rPr>
              <a:t>@</a:t>
            </a:r>
            <a:r>
              <a:rPr lang="en-US" dirty="0" smtClean="0">
                <a:solidFill>
                  <a:schemeClr val="tx2"/>
                </a:solidFill>
                <a:latin typeface="Times New Roman" pitchFamily="18" charset="0"/>
                <a:cs typeface="Times New Roman" pitchFamily="18" charset="0"/>
              </a:rPr>
              <a:t>govvrn.ru</a:t>
            </a:r>
            <a:endParaRPr lang="ru-RU" dirty="0" smtClean="0">
              <a:solidFill>
                <a:schemeClr val="tx2"/>
              </a:solidFill>
              <a:latin typeface="Times New Roman" pitchFamily="18" charset="0"/>
              <a:cs typeface="Times New Roman" pitchFamily="18" charset="0"/>
            </a:endParaRPr>
          </a:p>
          <a:p>
            <a:r>
              <a:rPr lang="ru-RU" dirty="0" smtClean="0">
                <a:solidFill>
                  <a:schemeClr val="tx2"/>
                </a:solidFill>
                <a:latin typeface="Times New Roman" pitchFamily="18" charset="0"/>
                <a:cs typeface="Times New Roman" pitchFamily="18" charset="0"/>
              </a:rPr>
              <a:t>Телефоны: </a:t>
            </a:r>
            <a:r>
              <a:rPr lang="en-US" dirty="0" smtClean="0">
                <a:solidFill>
                  <a:schemeClr val="tx2"/>
                </a:solidFill>
                <a:latin typeface="Times New Roman" pitchFamily="18" charset="0"/>
                <a:cs typeface="Times New Roman" pitchFamily="18" charset="0"/>
              </a:rPr>
              <a:t>31209</a:t>
            </a: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32148</a:t>
            </a:r>
            <a:endParaRPr lang="ru-RU" dirty="0">
              <a:solidFill>
                <a:schemeClr val="tx2"/>
              </a:solidFill>
              <a:latin typeface="Times New Roman" pitchFamily="18" charset="0"/>
              <a:cs typeface="Times New Roman" pitchFamily="18" charset="0"/>
            </a:endParaRPr>
          </a:p>
        </p:txBody>
      </p:sp>
      <p:sp>
        <p:nvSpPr>
          <p:cNvPr id="11" name="Прямоугольник 10"/>
          <p:cNvSpPr/>
          <p:nvPr/>
        </p:nvSpPr>
        <p:spPr>
          <a:xfrm>
            <a:off x="1357290" y="4786322"/>
            <a:ext cx="1759456" cy="369332"/>
          </a:xfrm>
          <a:prstGeom prst="rect">
            <a:avLst/>
          </a:prstGeom>
        </p:spPr>
        <p:txBody>
          <a:bodyPr wrap="none">
            <a:spAutoFit/>
          </a:bodyPr>
          <a:lstStyle/>
          <a:p>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Обратная связь!</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3963">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1472" cy="688828"/>
          </a:xfrm>
          <a:prstGeom prst="rect">
            <a:avLst/>
          </a:prstGeom>
          <a:noFill/>
          <a:ln w="9525">
            <a:noFill/>
            <a:miter lim="800000"/>
            <a:headEnd/>
            <a:tailEnd/>
          </a:ln>
        </p:spPr>
      </p:pic>
      <p:sp>
        <p:nvSpPr>
          <p:cNvPr id="3" name="Rectangle 5"/>
          <p:cNvSpPr>
            <a:spLocks noChangeArrowheads="1"/>
          </p:cNvSpPr>
          <p:nvPr/>
        </p:nvSpPr>
        <p:spPr bwMode="auto">
          <a:xfrm>
            <a:off x="-108520" y="541832"/>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ПРИНЦИП ПРОЗРАЧНОСТИ (ОТКРЫТОСТИ) ОЗНАЧАЕТ:</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755576" y="1071546"/>
            <a:ext cx="7632848" cy="5078313"/>
          </a:xfrm>
          <a:prstGeom prst="rect">
            <a:avLst/>
          </a:prstGeom>
        </p:spPr>
        <p:txBody>
          <a:bodyPr wrap="square">
            <a:spAutoFit/>
          </a:bodyPr>
          <a:lstStyle/>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ru-RU" dirty="0" smtClean="0">
                <a:solidFill>
                  <a:schemeClr val="tx2"/>
                </a:solidFill>
                <a:latin typeface="Times New Roman" pitchFamily="18" charset="0"/>
                <a:cs typeface="Times New Roman" pitchFamily="18" charset="0"/>
              </a:rPr>
              <a:t>– обязательное опубликование в средствах массовой информации утвержденных бюджетов и отчетов об их исполнении; </a:t>
            </a:r>
            <a:endParaRPr lang="en-US" dirty="0" smtClean="0">
              <a:solidFill>
                <a:schemeClr val="tx2"/>
              </a:solidFill>
              <a:latin typeface="Times New Roman" pitchFamily="18" charset="0"/>
              <a:cs typeface="Times New Roman" pitchFamily="18" charset="0"/>
            </a:endParaRPr>
          </a:p>
          <a:p>
            <a:pPr algn="just"/>
            <a:r>
              <a:rPr lang="ru-RU" dirty="0" smtClean="0">
                <a:solidFill>
                  <a:schemeClr val="tx2"/>
                </a:solidFill>
                <a:latin typeface="Times New Roman" pitchFamily="18" charset="0"/>
                <a:cs typeface="Times New Roman" pitchFamily="18" charset="0"/>
              </a:rPr>
              <a:t>– обязательную открытость для общества и средств массовой информации проектов бюджетов, внесенных в законодательные органы государственной власти; </a:t>
            </a:r>
            <a:endParaRPr lang="en-US" dirty="0" smtClean="0">
              <a:solidFill>
                <a:schemeClr val="tx2"/>
              </a:solidFill>
              <a:latin typeface="Times New Roman" pitchFamily="18" charset="0"/>
              <a:cs typeface="Times New Roman" pitchFamily="18" charset="0"/>
            </a:endParaRPr>
          </a:p>
          <a:p>
            <a:pPr algn="just"/>
            <a:r>
              <a:rPr lang="ru-RU" dirty="0" smtClean="0">
                <a:solidFill>
                  <a:schemeClr val="tx2"/>
                </a:solidFill>
                <a:latin typeface="Times New Roman" pitchFamily="18" charset="0"/>
                <a:cs typeface="Times New Roman" pitchFamily="18" charset="0"/>
              </a:rPr>
              <a:t>– обеспечение доступа к информации, размещенной в информационно-телекоммуникационной сети «Интернет» на едином портале бюджетной системы Российской Федерации;</a:t>
            </a:r>
            <a:endParaRPr lang="en-US" dirty="0" smtClean="0">
              <a:solidFill>
                <a:schemeClr val="tx2"/>
              </a:solidFill>
              <a:latin typeface="Times New Roman" pitchFamily="18" charset="0"/>
              <a:cs typeface="Times New Roman" pitchFamily="18" charset="0"/>
            </a:endParaRPr>
          </a:p>
          <a:p>
            <a:pPr algn="just"/>
            <a:r>
              <a:rPr lang="ru-RU" dirty="0" smtClean="0">
                <a:solidFill>
                  <a:schemeClr val="tx2"/>
                </a:solidFill>
                <a:latin typeface="Times New Roman" pitchFamily="18" charset="0"/>
                <a:cs typeface="Times New Roman" pitchFamily="18" charset="0"/>
              </a:rPr>
              <a:t> – стабильность и (или) преемственность бюджетной классификации Российской Федерации, а также обеспечение сопоставимости показателей бюджета отчетного, текущего, очередного финансового года и планового периода. </a:t>
            </a:r>
            <a:endParaRPr lang="en-US" dirty="0" smtClean="0">
              <a:solidFill>
                <a:schemeClr val="tx2"/>
              </a:solidFill>
              <a:latin typeface="Times New Roman" pitchFamily="18" charset="0"/>
              <a:cs typeface="Times New Roman" pitchFamily="18" charset="0"/>
            </a:endParaRPr>
          </a:p>
          <a:p>
            <a:pPr algn="r"/>
            <a:endParaRPr lang="en-US" dirty="0" smtClean="0">
              <a:solidFill>
                <a:schemeClr val="tx2"/>
              </a:solidFill>
              <a:latin typeface="Times New Roman" pitchFamily="18" charset="0"/>
              <a:cs typeface="Times New Roman" pitchFamily="18" charset="0"/>
            </a:endParaRPr>
          </a:p>
          <a:p>
            <a:pPr algn="r"/>
            <a:endParaRPr lang="en-US" dirty="0" smtClean="0">
              <a:solidFill>
                <a:schemeClr val="tx2"/>
              </a:solidFill>
              <a:latin typeface="Times New Roman" pitchFamily="18" charset="0"/>
              <a:cs typeface="Times New Roman" pitchFamily="18" charset="0"/>
            </a:endParaRPr>
          </a:p>
          <a:p>
            <a:pPr algn="r"/>
            <a:endParaRPr lang="en-US" dirty="0" smtClean="0">
              <a:solidFill>
                <a:schemeClr val="tx2"/>
              </a:solidFill>
              <a:latin typeface="Times New Roman" pitchFamily="18" charset="0"/>
              <a:cs typeface="Times New Roman" pitchFamily="18" charset="0"/>
            </a:endParaRPr>
          </a:p>
          <a:p>
            <a:pPr algn="r"/>
            <a:r>
              <a:rPr lang="ru-RU" dirty="0" smtClean="0">
                <a:solidFill>
                  <a:schemeClr val="tx2"/>
                </a:solidFill>
                <a:latin typeface="Times New Roman" pitchFamily="18" charset="0"/>
                <a:cs typeface="Times New Roman" pitchFamily="18" charset="0"/>
              </a:rPr>
              <a:t>Бюджетный кодекс Российской Федерации статья 36</a:t>
            </a:r>
            <a:endParaRPr lang="ru-RU" dirty="0">
              <a:solidFill>
                <a:schemeClr val="tx2"/>
              </a:solidFill>
              <a:latin typeface="Times New Roman" pitchFamily="18" charset="0"/>
              <a:cs typeface="Times New Roman" pitchFamily="18" charset="0"/>
            </a:endParaRPr>
          </a:p>
        </p:txBody>
      </p:sp>
    </p:spTree>
  </p:cSld>
  <p:clrMapOvr>
    <a:masterClrMapping/>
  </p:clrMapOvr>
  <p:transition spd="slow" advClick="0" advTm="4414">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32" y="1"/>
            <a:ext cx="514941" cy="620688"/>
          </a:xfrm>
          <a:prstGeom prst="rect">
            <a:avLst/>
          </a:prstGeom>
          <a:noFill/>
          <a:ln w="9525">
            <a:noFill/>
            <a:miter lim="800000"/>
            <a:headEnd/>
            <a:tailEnd/>
          </a:ln>
        </p:spPr>
      </p:pic>
      <p:sp>
        <p:nvSpPr>
          <p:cNvPr id="3" name="Rectangle 5"/>
          <p:cNvSpPr>
            <a:spLocks noChangeArrowheads="1"/>
          </p:cNvSpPr>
          <p:nvPr/>
        </p:nvSpPr>
        <p:spPr bwMode="auto">
          <a:xfrm>
            <a:off x="642910" y="541832"/>
            <a:ext cx="8249570" cy="369332"/>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РЕАЛИЗАЦИЯ ПРИНЦИПА ПРОЗРАЧНОСТИ (ОТКРЫТОСТИ)</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755576" y="1000109"/>
            <a:ext cx="7632848" cy="3416320"/>
          </a:xfrm>
          <a:prstGeom prst="rect">
            <a:avLst/>
          </a:prstGeom>
        </p:spPr>
        <p:txBody>
          <a:bodyPr wrap="square">
            <a:spAutoFit/>
          </a:bodyPr>
          <a:lstStyle/>
          <a:p>
            <a:pPr indent="447675" algn="just"/>
            <a:r>
              <a:rPr lang="ru-RU" dirty="0" smtClean="0">
                <a:solidFill>
                  <a:schemeClr val="tx2"/>
                </a:solidFill>
                <a:latin typeface="Times New Roman" pitchFamily="18" charset="0"/>
                <a:cs typeface="Times New Roman" pitchFamily="18" charset="0"/>
              </a:rPr>
              <a:t>Для повышения эффективности принимаемых решений, для обеспечения целевого использования бюджетных средств и возможности общественного контроля администрация Новохопёрского муниципального района обеспечивает открытость и прозрачность утверждения и исполнения бюджета Новохопёрского муниципального района с помощью: </a:t>
            </a:r>
          </a:p>
          <a:p>
            <a:pPr indent="447675" algn="just">
              <a:buFontTx/>
              <a:buChar char="-"/>
            </a:pPr>
            <a:r>
              <a:rPr lang="ru-RU" dirty="0" smtClean="0">
                <a:solidFill>
                  <a:schemeClr val="tx2"/>
                </a:solidFill>
                <a:latin typeface="Times New Roman" pitchFamily="18" charset="0"/>
                <a:cs typeface="Times New Roman" pitchFamily="18" charset="0"/>
              </a:rPr>
              <a:t>информирования населения обо всех стадиях бюджетного процесса на сайте администрации района; </a:t>
            </a:r>
          </a:p>
          <a:p>
            <a:pPr indent="447675" algn="just">
              <a:buFontTx/>
              <a:buChar char="-"/>
            </a:pPr>
            <a:r>
              <a:rPr lang="ru-RU" dirty="0" smtClean="0">
                <a:solidFill>
                  <a:schemeClr val="tx2"/>
                </a:solidFill>
                <a:latin typeface="Times New Roman" pitchFamily="18" charset="0"/>
                <a:cs typeface="Times New Roman" pitchFamily="18" charset="0"/>
              </a:rPr>
              <a:t> проведения публичных слушаний по проекту бюджета города. </a:t>
            </a:r>
          </a:p>
          <a:p>
            <a:pPr indent="447675" algn="just"/>
            <a:r>
              <a:rPr lang="ru-RU" dirty="0" smtClean="0">
                <a:solidFill>
                  <a:schemeClr val="tx2"/>
                </a:solidFill>
                <a:latin typeface="Times New Roman" pitchFamily="18" charset="0"/>
                <a:cs typeface="Times New Roman" pitchFamily="18" charset="0"/>
              </a:rPr>
              <a:t>Актуальную информацию о бюджете района Вы всегда найдете по ссылке:</a:t>
            </a:r>
          </a:p>
          <a:p>
            <a:pPr indent="447675" algn="just"/>
            <a:r>
              <a:rPr lang="en-US" dirty="0" smtClean="0">
                <a:solidFill>
                  <a:schemeClr val="tx2"/>
                </a:solidFill>
                <a:latin typeface="Times New Roman" pitchFamily="18" charset="0"/>
                <a:cs typeface="Times New Roman" pitchFamily="18" charset="0"/>
              </a:rPr>
              <a:t>https://www.nhoper.ru</a:t>
            </a:r>
            <a:endParaRPr lang="ru-RU" dirty="0" smtClean="0">
              <a:solidFill>
                <a:schemeClr val="tx2"/>
              </a:solidFill>
              <a:latin typeface="Times New Roman" pitchFamily="18" charset="0"/>
              <a:cs typeface="Times New Roman" pitchFamily="18" charset="0"/>
            </a:endParaRPr>
          </a:p>
          <a:p>
            <a:pPr indent="447675" algn="just"/>
            <a:endParaRPr lang="ru-RU" dirty="0">
              <a:latin typeface="Times New Roman" pitchFamily="18" charset="0"/>
              <a:cs typeface="Times New Roman" pitchFamily="18" charset="0"/>
            </a:endParaRPr>
          </a:p>
        </p:txBody>
      </p:sp>
      <p:pic>
        <p:nvPicPr>
          <p:cNvPr id="7170" name="Picture 2" descr="https://sun9-44.userapi.com/impg/Wc0dSv0JmTQGdtVn_1U3h-BZ76X7N_o9--F9iQ/TxU5DeZzPug.jpg?size=1280x960&amp;quality=95&amp;sign=d1d483acfcde71bda577b318849c6c58&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143380"/>
            <a:ext cx="2688298"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906">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1472" cy="688828"/>
          </a:xfrm>
          <a:prstGeom prst="rect">
            <a:avLst/>
          </a:prstGeom>
          <a:noFill/>
          <a:ln w="9525">
            <a:noFill/>
            <a:miter lim="800000"/>
            <a:headEnd/>
            <a:tailEnd/>
          </a:ln>
        </p:spPr>
      </p:pic>
      <p:sp>
        <p:nvSpPr>
          <p:cNvPr id="3" name="Rectangle 5"/>
          <p:cNvSpPr>
            <a:spLocks noChangeArrowheads="1"/>
          </p:cNvSpPr>
          <p:nvPr/>
        </p:nvSpPr>
        <p:spPr bwMode="auto">
          <a:xfrm>
            <a:off x="642926" y="655291"/>
            <a:ext cx="7817506"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ТЕРМИНЫ, ПРИМЕНЯЕМЫЕ В БЮДЖЕТНОМ ПРОЦЕССЕ</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3490" name="Picture 2" descr="http://berezovsky.krskstate.ru/dat/Image/39/Bezimyanniy4.jpg"/>
          <p:cNvPicPr>
            <a:picLocks noChangeAspect="1" noChangeArrowheads="1"/>
          </p:cNvPicPr>
          <p:nvPr/>
        </p:nvPicPr>
        <p:blipFill>
          <a:blip r:embed="rId3" cstate="print"/>
          <a:srcRect l="6805" t="20656" r="6426" b="1309"/>
          <a:stretch>
            <a:fillRect/>
          </a:stretch>
        </p:blipFill>
        <p:spPr bwMode="auto">
          <a:xfrm>
            <a:off x="896361" y="1349979"/>
            <a:ext cx="3318447" cy="2212298"/>
          </a:xfrm>
          <a:prstGeom prst="rect">
            <a:avLst/>
          </a:prstGeom>
          <a:noFill/>
        </p:spPr>
      </p:pic>
      <p:sp>
        <p:nvSpPr>
          <p:cNvPr id="7" name="Прямоугольник 6"/>
          <p:cNvSpPr/>
          <p:nvPr/>
        </p:nvSpPr>
        <p:spPr>
          <a:xfrm>
            <a:off x="4485558" y="1349979"/>
            <a:ext cx="3887862" cy="2308324"/>
          </a:xfrm>
          <a:prstGeom prst="rect">
            <a:avLst/>
          </a:prstGeom>
        </p:spPr>
        <p:txBody>
          <a:bodyPr wrap="square">
            <a:spAutoFit/>
          </a:bodyPr>
          <a:lstStyle/>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a:t>
            </a:r>
            <a:r>
              <a:rPr lang="ru-RU" sz="1600" dirty="0" smtClean="0">
                <a:latin typeface="Times New Roman" pitchFamily="18" charset="0"/>
                <a:cs typeface="Times New Roman" pitchFamily="18" charset="0"/>
              </a:rPr>
              <a:t> </a:t>
            </a:r>
            <a:r>
              <a:rPr lang="ru-RU" sz="1600" dirty="0" smtClean="0">
                <a:solidFill>
                  <a:schemeClr val="tx2"/>
                </a:solidFill>
                <a:latin typeface="Times New Roman" pitchFamily="18" charset="0"/>
                <a:cs typeface="Times New Roman" pitchFamily="18" charset="0"/>
              </a:rPr>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600" dirty="0" smtClean="0">
                <a:solidFill>
                  <a:schemeClr val="tx2"/>
                </a:solidFill>
                <a:latin typeface="Times New Roman" pitchFamily="18" charset="0"/>
                <a:cs typeface="Times New Roman" pitchFamily="18" charset="0"/>
              </a:rPr>
              <a:t>- свод бюджетов бюджетной системы Российской Федерации на соответствующей территории</a:t>
            </a:r>
            <a:endParaRPr lang="ru-RU" sz="1600" dirty="0">
              <a:solidFill>
                <a:schemeClr val="tx2"/>
              </a:solidFill>
              <a:latin typeface="Times New Roman" pitchFamily="18" charset="0"/>
              <a:cs typeface="Times New Roman" pitchFamily="18" charset="0"/>
            </a:endParaRPr>
          </a:p>
        </p:txBody>
      </p:sp>
      <p:sp>
        <p:nvSpPr>
          <p:cNvPr id="8" name="Прямоугольник 7"/>
          <p:cNvSpPr/>
          <p:nvPr/>
        </p:nvSpPr>
        <p:spPr>
          <a:xfrm>
            <a:off x="755576" y="3500438"/>
            <a:ext cx="7704856" cy="2800767"/>
          </a:xfrm>
          <a:prstGeom prst="rect">
            <a:avLst/>
          </a:prstGeom>
        </p:spPr>
        <p:txBody>
          <a:bodyPr wrap="square">
            <a:spAutoFit/>
          </a:bodyPr>
          <a:lstStyle/>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Бюджетная система Российской Федерации </a:t>
            </a:r>
            <a:r>
              <a:rPr lang="ru-RU" sz="1600" dirty="0" smtClean="0">
                <a:solidFill>
                  <a:schemeClr val="tx2"/>
                </a:solidFill>
                <a:latin typeface="Times New Roman" pitchFamily="18" charset="0"/>
                <a:cs typeface="Times New Roman"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600" dirty="0" smtClean="0">
                <a:solidFill>
                  <a:schemeClr val="tx2"/>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600" dirty="0">
              <a:solidFill>
                <a:schemeClr val="tx2"/>
              </a:solidFill>
              <a:latin typeface="Times New Roman" pitchFamily="18" charset="0"/>
              <a:cs typeface="Times New Roman" pitchFamily="18" charset="0"/>
            </a:endParaRPr>
          </a:p>
        </p:txBody>
      </p:sp>
    </p:spTree>
  </p:cSld>
  <p:clrMapOvr>
    <a:masterClrMapping/>
  </p:clrMapOvr>
  <p:transition spd="slow" advClick="0" advTm="3919">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0"/>
            <a:ext cx="564423" cy="680331"/>
          </a:xfrm>
          <a:prstGeom prst="rect">
            <a:avLst/>
          </a:prstGeom>
          <a:noFill/>
          <a:ln w="9525">
            <a:noFill/>
            <a:miter lim="800000"/>
            <a:headEnd/>
            <a:tailEnd/>
          </a:ln>
        </p:spPr>
      </p:pic>
      <p:sp>
        <p:nvSpPr>
          <p:cNvPr id="3" name="Rectangle 5"/>
          <p:cNvSpPr>
            <a:spLocks noChangeArrowheads="1"/>
          </p:cNvSpPr>
          <p:nvPr/>
        </p:nvSpPr>
        <p:spPr bwMode="auto">
          <a:xfrm>
            <a:off x="971600" y="476672"/>
            <a:ext cx="7500990"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НОВОХОПЁРСКОГО МУНИЦИПАЛЬНОГО РАЙОНА</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743389" y="1052736"/>
            <a:ext cx="7632848" cy="5170646"/>
          </a:xfrm>
          <a:prstGeom prst="rect">
            <a:avLst/>
          </a:prstGeom>
        </p:spPr>
        <p:txBody>
          <a:bodyPr wrap="square">
            <a:spAutoFit/>
          </a:bodyPr>
          <a:lstStyle/>
          <a:p>
            <a:pPr indent="447675" algn="just"/>
            <a:r>
              <a:rPr lang="ru-RU" sz="1500"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 процесс сбора и учета доходов и осуществление расходов на основе сводной бюджетной росписи и кассового плана. </a:t>
            </a:r>
          </a:p>
          <a:p>
            <a:pPr indent="447675" algn="just"/>
            <a:r>
              <a:rPr lang="ru-RU" sz="15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a:t>
            </a:r>
            <a:r>
              <a:rPr lang="ru-RU" sz="1500" dirty="0" smtClean="0">
                <a:solidFill>
                  <a:schemeClr val="tx2"/>
                </a:solidFill>
                <a:latin typeface="Times New Roman" pitchFamily="18" charset="0"/>
                <a:cs typeface="Times New Roman" pitchFamily="18" charset="0"/>
              </a:rPr>
              <a:t>– это этап бюджетного процесса, который начинается с момента утверждения решения о районном бюджете и продолжается в течение финансового года. </a:t>
            </a:r>
          </a:p>
          <a:p>
            <a:pPr indent="447675" algn="just"/>
            <a:r>
              <a:rPr lang="ru-RU" sz="1500" dirty="0" smtClean="0">
                <a:solidFill>
                  <a:schemeClr val="tx2"/>
                </a:solidFill>
                <a:latin typeface="Times New Roman" pitchFamily="18" charset="0"/>
                <a:cs typeface="Times New Roman" pitchFamily="18" charset="0"/>
              </a:rPr>
              <a:t>Можно выделить следующие этапы этого процесса: </a:t>
            </a:r>
          </a:p>
          <a:p>
            <a:pPr indent="447675" algn="just">
              <a:buFontTx/>
              <a:buChar char="-"/>
            </a:pPr>
            <a:r>
              <a:rPr lang="ru-RU" sz="15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по доходам </a:t>
            </a:r>
            <a:r>
              <a:rPr lang="ru-RU" sz="1500" dirty="0" smtClean="0">
                <a:solidFill>
                  <a:schemeClr val="tx2"/>
                </a:solidFill>
                <a:latin typeface="Times New Roman" pitchFamily="18" charset="0"/>
                <a:cs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 </a:t>
            </a:r>
          </a:p>
          <a:p>
            <a:pPr indent="447675" algn="just">
              <a:buFontTx/>
              <a:buChar char="-"/>
            </a:pPr>
            <a:r>
              <a:rPr lang="ru-RU" sz="1500" dirty="0" smtClean="0">
                <a:latin typeface="Times New Roman" pitchFamily="18" charset="0"/>
                <a:cs typeface="Times New Roman" pitchFamily="18" charset="0"/>
              </a:rPr>
              <a:t> </a:t>
            </a:r>
            <a:r>
              <a:rPr lang="ru-RU" sz="15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по расходам </a:t>
            </a:r>
            <a:r>
              <a:rPr lang="ru-RU" sz="1500" dirty="0" smtClean="0">
                <a:solidFill>
                  <a:schemeClr val="tx2"/>
                </a:solidFill>
                <a:latin typeface="Times New Roman" pitchFamily="18" charset="0"/>
                <a:cs typeface="Times New Roman" pitchFamily="18" charset="0"/>
              </a:rPr>
              <a:t>означает последовательное финансирование мероприятий, предусмотренных решением о районном бюджете, в пределах утвержденных сумм с целью исполнения принятых муниципальным образованием расходных обязательств. </a:t>
            </a:r>
          </a:p>
          <a:p>
            <a:pPr indent="447675" algn="just"/>
            <a:r>
              <a:rPr lang="ru-RU" sz="1500" dirty="0" smtClean="0">
                <a:solidFill>
                  <a:schemeClr val="tx2"/>
                </a:solidFill>
                <a:latin typeface="Times New Roman" pitchFamily="18" charset="0"/>
                <a:cs typeface="Times New Roman" pitchFamily="18" charset="0"/>
              </a:rPr>
              <a:t>Составление и утверждение отчета об исполнении районного бюджета является важной формой контроля за исполнением бюджета.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 </a:t>
            </a:r>
          </a:p>
          <a:p>
            <a:pPr indent="447675" algn="just"/>
            <a:r>
              <a:rPr lang="ru-RU" sz="1500" dirty="0" smtClean="0">
                <a:solidFill>
                  <a:schemeClr val="tx2"/>
                </a:solidFill>
                <a:latin typeface="Times New Roman" pitchFamily="18" charset="0"/>
                <a:cs typeface="Times New Roman" pitchFamily="18" charset="0"/>
              </a:rPr>
              <a:t>Годовой отчет об исполнении бюджета предоставляется в Совет народных депутатов Новохопёрского муниципального района Воронежской области. По результатам рассмотрения отчета об исполнении районного бюджета Совет народных депутатов Новохопёрского муниципального района Воронежской области принимает решение об его утверждении либо отклонении.</a:t>
            </a:r>
            <a:endParaRPr lang="ru-RU" sz="1500" dirty="0">
              <a:solidFill>
                <a:schemeClr val="tx2"/>
              </a:solidFill>
              <a:latin typeface="Times New Roman" pitchFamily="18" charset="0"/>
              <a:cs typeface="Times New Roman" pitchFamily="18" charset="0"/>
            </a:endParaRPr>
          </a:p>
        </p:txBody>
      </p:sp>
    </p:spTree>
  </p:cSld>
  <p:clrMapOvr>
    <a:masterClrMapping/>
  </p:clrMapOvr>
  <p:transition spd="slow" advClick="0" advTm="387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16071" y="1"/>
            <a:ext cx="555623" cy="669724"/>
          </a:xfrm>
          <a:prstGeom prst="rect">
            <a:avLst/>
          </a:prstGeom>
          <a:noFill/>
          <a:ln w="9525">
            <a:noFill/>
            <a:miter lim="800000"/>
            <a:headEnd/>
            <a:tailEnd/>
          </a:ln>
        </p:spPr>
      </p:pic>
      <p:sp>
        <p:nvSpPr>
          <p:cNvPr id="3" name="Rectangle 5"/>
          <p:cNvSpPr>
            <a:spLocks noChangeArrowheads="1"/>
          </p:cNvSpPr>
          <p:nvPr/>
        </p:nvSpPr>
        <p:spPr bwMode="auto">
          <a:xfrm>
            <a:off x="428596" y="476672"/>
            <a:ext cx="8286808" cy="923330"/>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ПАРАМЕТРЫ </a:t>
            </a:r>
          </a:p>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СОЦИАЛЬНО-ЭКОНОМИЧЕСКОГО РАЗВИТИЯ</a:t>
            </a:r>
          </a:p>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Новохопёрского муниципального района</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85782803"/>
              </p:ext>
            </p:extLst>
          </p:nvPr>
        </p:nvGraphicFramePr>
        <p:xfrm>
          <a:off x="1331641" y="1406218"/>
          <a:ext cx="6480718" cy="4327036"/>
        </p:xfrm>
        <a:graphic>
          <a:graphicData uri="http://schemas.openxmlformats.org/drawingml/2006/table">
            <a:tbl>
              <a:tblPr firstRow="1" firstCol="1" lastRow="1" lastCol="1" bandRow="1" bandCol="1">
                <a:tableStyleId>{5C22544A-7EE6-4342-B048-85BDC9FD1C3A}</a:tableStyleId>
              </a:tblPr>
              <a:tblGrid>
                <a:gridCol w="3816695"/>
                <a:gridCol w="936669"/>
                <a:gridCol w="842869"/>
                <a:gridCol w="884485"/>
              </a:tblGrid>
              <a:tr h="677566">
                <a:tc>
                  <a:txBody>
                    <a:bodyPr/>
                    <a:lstStyle/>
                    <a:p>
                      <a:pPr algn="ctr">
                        <a:lnSpc>
                          <a:spcPct val="150000"/>
                        </a:lnSpc>
                        <a:spcAft>
                          <a:spcPts val="0"/>
                        </a:spcAft>
                      </a:pPr>
                      <a:r>
                        <a:rPr lang="ru-RU" sz="1000" dirty="0">
                          <a:solidFill>
                            <a:schemeClr val="tx2"/>
                          </a:solidFill>
                          <a:effectLst/>
                          <a:latin typeface="Times New Roman" pitchFamily="18" charset="0"/>
                          <a:cs typeface="Times New Roman" pitchFamily="18" charset="0"/>
                        </a:rPr>
                        <a:t>Наименование показателя</a:t>
                      </a:r>
                      <a:endParaRPr lang="ru-RU" sz="1000"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en-US" sz="1000" dirty="0">
                          <a:solidFill>
                            <a:schemeClr val="tx2"/>
                          </a:solidFill>
                          <a:effectLst/>
                          <a:latin typeface="Times New Roman" pitchFamily="18" charset="0"/>
                          <a:cs typeface="Times New Roman" pitchFamily="18" charset="0"/>
                        </a:rPr>
                        <a:t>20</a:t>
                      </a:r>
                      <a:r>
                        <a:rPr lang="ru-RU" sz="1000" dirty="0">
                          <a:solidFill>
                            <a:schemeClr val="tx2"/>
                          </a:solidFill>
                          <a:effectLst/>
                          <a:latin typeface="Times New Roman" pitchFamily="18" charset="0"/>
                          <a:cs typeface="Times New Roman" pitchFamily="18" charset="0"/>
                        </a:rPr>
                        <a:t>21 год отчет</a:t>
                      </a:r>
                      <a:endParaRPr lang="ru-RU" sz="1000"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2022 год отчёт</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2023 год оценка</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225855">
                <a:tc>
                  <a:txBody>
                    <a:bodyPr/>
                    <a:lstStyle/>
                    <a:p>
                      <a:pPr algn="ctr">
                        <a:lnSpc>
                          <a:spcPct val="115000"/>
                        </a:lnSpc>
                        <a:spcAft>
                          <a:spcPts val="0"/>
                        </a:spcAft>
                      </a:pPr>
                      <a:r>
                        <a:rPr lang="ru-RU" sz="1000" dirty="0">
                          <a:solidFill>
                            <a:schemeClr val="tx2"/>
                          </a:solidFill>
                          <a:effectLst/>
                          <a:latin typeface="Times New Roman" pitchFamily="18" charset="0"/>
                          <a:cs typeface="Times New Roman" pitchFamily="18" charset="0"/>
                        </a:rPr>
                        <a:t>1</a:t>
                      </a:r>
                      <a:endParaRPr lang="ru-RU" sz="1000"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a:solidFill>
                            <a:schemeClr val="tx2"/>
                          </a:solidFill>
                          <a:effectLst/>
                          <a:latin typeface="Times New Roman" pitchFamily="18" charset="0"/>
                          <a:cs typeface="Times New Roman" pitchFamily="18" charset="0"/>
                        </a:rPr>
                        <a:t>2</a:t>
                      </a:r>
                      <a:endParaRPr lang="ru-RU" sz="1000"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3</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4</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Численность населения (среднегодовая), тыс. чел.</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36 363</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35 656</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35 120</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16963">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Темп роста (снижения) промышленного производства в текущих ценах</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111,4</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107,01</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95,1</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Среднегодовая стоимость основных фондов</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a:solidFill>
                            <a:schemeClr val="tx2"/>
                          </a:solidFill>
                          <a:effectLst/>
                          <a:latin typeface="Times New Roman" pitchFamily="18" charset="0"/>
                          <a:cs typeface="Times New Roman" pitchFamily="18" charset="0"/>
                        </a:rPr>
                        <a:t>11 095,7</a:t>
                      </a:r>
                      <a:endParaRPr lang="ru-RU" sz="1000" b="1">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13 341,4</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13 998,8</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39898">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Инвестиции в основной капитал, тыс. руб.</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a:solidFill>
                            <a:schemeClr val="tx2"/>
                          </a:solidFill>
                          <a:effectLst/>
                          <a:latin typeface="Times New Roman" pitchFamily="18" charset="0"/>
                          <a:cs typeface="Times New Roman" pitchFamily="18" charset="0"/>
                        </a:rPr>
                        <a:t>1 925 281,0</a:t>
                      </a:r>
                      <a:endParaRPr lang="ru-RU" sz="1000" b="1">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1 626 654,0</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1 840 252,4</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Среднемесячные денежные доходы на душу населения, руб.</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a:solidFill>
                            <a:schemeClr val="tx2"/>
                          </a:solidFill>
                          <a:effectLst/>
                          <a:latin typeface="Times New Roman" pitchFamily="18" charset="0"/>
                          <a:cs typeface="Times New Roman" pitchFamily="18" charset="0"/>
                        </a:rPr>
                        <a:t>27 689,0</a:t>
                      </a:r>
                      <a:endParaRPr lang="ru-RU" sz="1000" b="1">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34 611,0</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37 514,0</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Среднемесячная  заработная плата в целом по району, руб./чел. .</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a:solidFill>
                            <a:schemeClr val="tx2"/>
                          </a:solidFill>
                          <a:effectLst/>
                          <a:latin typeface="Times New Roman" pitchFamily="18" charset="0"/>
                          <a:cs typeface="Times New Roman" pitchFamily="18" charset="0"/>
                        </a:rPr>
                        <a:t>30 387,0</a:t>
                      </a:r>
                      <a:endParaRPr lang="ru-RU" sz="1000" b="1">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34 800,0</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42 693,9</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Индекс потребительских цен (среднегодовой),  в % </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a:solidFill>
                            <a:schemeClr val="tx2"/>
                          </a:solidFill>
                          <a:effectLst/>
                          <a:latin typeface="Times New Roman" pitchFamily="18" charset="0"/>
                          <a:cs typeface="Times New Roman" pitchFamily="18" charset="0"/>
                        </a:rPr>
                        <a:t>108,3</a:t>
                      </a:r>
                      <a:endParaRPr lang="ru-RU" sz="1000" b="1">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tx2"/>
                          </a:solidFill>
                          <a:effectLst/>
                          <a:latin typeface="Times New Roman" pitchFamily="18" charset="0"/>
                          <a:cs typeface="Times New Roman" pitchFamily="18" charset="0"/>
                        </a:rPr>
                        <a:t>114,2</a:t>
                      </a:r>
                      <a:endParaRPr lang="ru-RU" sz="1000" b="1"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a:solidFill>
                            <a:schemeClr val="tx2"/>
                          </a:solidFill>
                          <a:effectLst/>
                          <a:latin typeface="Times New Roman" pitchFamily="18" charset="0"/>
                          <a:cs typeface="Times New Roman" pitchFamily="18" charset="0"/>
                        </a:rPr>
                        <a:t>105,5</a:t>
                      </a:r>
                      <a:endParaRPr lang="ru-RU" sz="1000"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308204">
                <a:tc>
                  <a:txBody>
                    <a:bodyPr/>
                    <a:lstStyle/>
                    <a:p>
                      <a:pPr algn="l">
                        <a:lnSpc>
                          <a:spcPct val="115000"/>
                        </a:lnSpc>
                        <a:spcAft>
                          <a:spcPts val="0"/>
                        </a:spcAft>
                      </a:pPr>
                      <a:r>
                        <a:rPr lang="ru-RU" sz="1000">
                          <a:solidFill>
                            <a:schemeClr val="tx2"/>
                          </a:solidFill>
                          <a:effectLst/>
                          <a:latin typeface="Times New Roman" pitchFamily="18" charset="0"/>
                          <a:cs typeface="Times New Roman" pitchFamily="18" charset="0"/>
                        </a:rPr>
                        <a:t>Численность работающих, чел</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6 731</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tx2"/>
                          </a:solidFill>
                          <a:effectLst/>
                          <a:latin typeface="Times New Roman" pitchFamily="18" charset="0"/>
                          <a:cs typeface="Times New Roman" pitchFamily="18" charset="0"/>
                        </a:rPr>
                        <a:t>6 652</a:t>
                      </a:r>
                      <a:endParaRPr lang="ru-RU" sz="100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a:solidFill>
                            <a:schemeClr val="tx2"/>
                          </a:solidFill>
                          <a:effectLst/>
                          <a:latin typeface="Times New Roman" pitchFamily="18" charset="0"/>
                          <a:cs typeface="Times New Roman" pitchFamily="18" charset="0"/>
                        </a:rPr>
                        <a:t>6 679</a:t>
                      </a:r>
                      <a:endParaRPr lang="ru-RU" sz="1000" dirty="0">
                        <a:solidFill>
                          <a:schemeClr val="tx2"/>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bl>
          </a:graphicData>
        </a:graphic>
      </p:graphicFrame>
    </p:spTree>
  </p:cSld>
  <p:clrMapOvr>
    <a:masterClrMapping/>
  </p:clrMapOvr>
  <p:transition spd="slow" advClick="0" advTm="3982">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Pushpin</Template>
  <TotalTime>7474</TotalTime>
  <Words>4838</Words>
  <Application>Microsoft Office PowerPoint</Application>
  <PresentationFormat>Экран (4:3)</PresentationFormat>
  <Paragraphs>667</Paragraphs>
  <Slides>38</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Кнопка</vt:lpstr>
      <vt:lpstr>Презентация PowerPoint</vt:lpstr>
      <vt:lpstr>Новохопёрский муниципальный район  Воронежской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«Обеспечение жильем молодых семей и врачей, работающих в медицинских учреждениях Новохопёрского муниципального района» за  2023 год</vt:lpstr>
      <vt:lpstr>Презентация PowerPoint</vt:lpstr>
      <vt:lpstr>Презентация PowerPoint</vt:lpstr>
      <vt:lpstr>Муниципальная  программа «Охрана окружающей среды, воспроизводство и использование природных ресурсов» за 2023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dohod1</dc:creator>
  <cp:lastModifiedBy>fo-nhoper-12</cp:lastModifiedBy>
  <cp:revision>645</cp:revision>
  <dcterms:created xsi:type="dcterms:W3CDTF">2014-09-26T06:35:04Z</dcterms:created>
  <dcterms:modified xsi:type="dcterms:W3CDTF">2024-03-29T10:55:18Z</dcterms:modified>
</cp:coreProperties>
</file>