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2"/>
  </p:notesMasterIdLst>
  <p:sldIdLst>
    <p:sldId id="311" r:id="rId2"/>
    <p:sldId id="359" r:id="rId3"/>
    <p:sldId id="357" r:id="rId4"/>
    <p:sldId id="312" r:id="rId5"/>
    <p:sldId id="361" r:id="rId6"/>
    <p:sldId id="362" r:id="rId7"/>
    <p:sldId id="363" r:id="rId8"/>
    <p:sldId id="364" r:id="rId9"/>
    <p:sldId id="365" r:id="rId10"/>
    <p:sldId id="314" r:id="rId11"/>
    <p:sldId id="360" r:id="rId12"/>
    <p:sldId id="379" r:id="rId13"/>
    <p:sldId id="380" r:id="rId14"/>
    <p:sldId id="324" r:id="rId15"/>
    <p:sldId id="272" r:id="rId16"/>
    <p:sldId id="274" r:id="rId17"/>
    <p:sldId id="375" r:id="rId18"/>
    <p:sldId id="337" r:id="rId19"/>
    <p:sldId id="377" r:id="rId20"/>
    <p:sldId id="339" r:id="rId21"/>
    <p:sldId id="343" r:id="rId22"/>
    <p:sldId id="356" r:id="rId23"/>
    <p:sldId id="378" r:id="rId24"/>
    <p:sldId id="345" r:id="rId25"/>
    <p:sldId id="347" r:id="rId26"/>
    <p:sldId id="348" r:id="rId27"/>
    <p:sldId id="349" r:id="rId28"/>
    <p:sldId id="350" r:id="rId29"/>
    <p:sldId id="358" r:id="rId30"/>
    <p:sldId id="275" r:id="rId31"/>
    <p:sldId id="376" r:id="rId32"/>
    <p:sldId id="276" r:id="rId33"/>
    <p:sldId id="368" r:id="rId34"/>
    <p:sldId id="369" r:id="rId35"/>
    <p:sldId id="370" r:id="rId36"/>
    <p:sldId id="371" r:id="rId37"/>
    <p:sldId id="372" r:id="rId38"/>
    <p:sldId id="373" r:id="rId39"/>
    <p:sldId id="374" r:id="rId40"/>
    <p:sldId id="277"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99CC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3366"/>
    <a:srgbClr val="660033"/>
    <a:srgbClr val="0000FF"/>
    <a:srgbClr val="FFCC99"/>
    <a:srgbClr val="000099"/>
    <a:srgbClr val="FF5050"/>
    <a:srgbClr val="00FF00"/>
    <a:srgbClr val="80008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8161" autoAdjust="0"/>
  </p:normalViewPr>
  <p:slideViewPr>
    <p:cSldViewPr>
      <p:cViewPr varScale="1">
        <p:scale>
          <a:sx n="111" d="100"/>
          <a:sy n="111" d="100"/>
        </p:scale>
        <p:origin x="-15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8518518518518521E-2"/>
          <c:y val="2.6909516221988679E-2"/>
          <c:w val="0.61641838330814713"/>
          <c:h val="0.94618096755602266"/>
        </c:manualLayout>
      </c:layout>
      <c:pie3DChart>
        <c:varyColors val="1"/>
        <c:ser>
          <c:idx val="0"/>
          <c:order val="0"/>
          <c:tx>
            <c:strRef>
              <c:f>Лист1!$B$1</c:f>
              <c:strCache>
                <c:ptCount val="1"/>
                <c:pt idx="0">
                  <c:v>Продажи</c:v>
                </c:pt>
              </c:strCache>
            </c:strRef>
          </c:tx>
          <c:cat>
            <c:strRef>
              <c:f>Лист1!$A$2:$A$12</c:f>
              <c:strCache>
                <c:ptCount val="11"/>
                <c:pt idx="0">
                  <c:v>НДФЛ</c:v>
                </c:pt>
                <c:pt idx="1">
                  <c:v>Акцизы</c:v>
                </c:pt>
                <c:pt idx="2">
                  <c:v>УСН</c:v>
                </c:pt>
                <c:pt idx="3">
                  <c:v>ЕСХН</c:v>
                </c:pt>
                <c:pt idx="4">
                  <c:v>Патент</c:v>
                </c:pt>
                <c:pt idx="5">
                  <c:v>Гос.пошлина</c:v>
                </c:pt>
                <c:pt idx="6">
                  <c:v>Аренда имущества и земельных участков</c:v>
                </c:pt>
                <c:pt idx="7">
                  <c:v>Продажа имущества и земельных участков</c:v>
                </c:pt>
                <c:pt idx="8">
                  <c:v>Платные услуги</c:v>
                </c:pt>
                <c:pt idx="9">
                  <c:v>Штрафы</c:v>
                </c:pt>
                <c:pt idx="10">
                  <c:v>Прочие неналоговые</c:v>
                </c:pt>
              </c:strCache>
            </c:strRef>
          </c:cat>
          <c:val>
            <c:numRef>
              <c:f>Лист1!$B$2:$B$12</c:f>
              <c:numCache>
                <c:formatCode>General</c:formatCode>
                <c:ptCount val="11"/>
                <c:pt idx="0">
                  <c:v>56</c:v>
                </c:pt>
                <c:pt idx="1">
                  <c:v>5.7</c:v>
                </c:pt>
                <c:pt idx="2">
                  <c:v>2.5</c:v>
                </c:pt>
                <c:pt idx="3">
                  <c:v>3.4</c:v>
                </c:pt>
                <c:pt idx="4">
                  <c:v>1</c:v>
                </c:pt>
                <c:pt idx="5">
                  <c:v>1.3</c:v>
                </c:pt>
                <c:pt idx="6">
                  <c:v>10.8</c:v>
                </c:pt>
                <c:pt idx="7">
                  <c:v>15.7</c:v>
                </c:pt>
                <c:pt idx="8">
                  <c:v>2.5</c:v>
                </c:pt>
                <c:pt idx="9">
                  <c:v>1</c:v>
                </c:pt>
                <c:pt idx="10">
                  <c:v>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5345542034518433"/>
          <c:y val="0.27889430974490481"/>
          <c:w val="0.33644356955380589"/>
          <c:h val="0.49074616987243702"/>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5416666666666666E-2"/>
          <c:y val="6.8750000000000019E-2"/>
          <c:w val="0.81156971784776888"/>
          <c:h val="0.93125000000000002"/>
        </c:manualLayout>
      </c:layout>
      <c:pie3DChart>
        <c:varyColors val="1"/>
        <c:ser>
          <c:idx val="0"/>
          <c:order val="0"/>
          <c:tx>
            <c:strRef>
              <c:f>Лист1!$B$1</c:f>
              <c:strCache>
                <c:ptCount val="1"/>
                <c:pt idx="0">
                  <c:v>Продажи</c:v>
                </c:pt>
              </c:strCache>
            </c:strRef>
          </c:tx>
          <c:cat>
            <c:strRef>
              <c:f>Лист1!$A$2:$A$6</c:f>
              <c:strCache>
                <c:ptCount val="5"/>
                <c:pt idx="0">
                  <c:v>Дотации</c:v>
                </c:pt>
                <c:pt idx="1">
                  <c:v>Субсидии</c:v>
                </c:pt>
                <c:pt idx="2">
                  <c:v>Субвенции</c:v>
                </c:pt>
                <c:pt idx="3">
                  <c:v>Иные межбюджетные трансферты</c:v>
                </c:pt>
                <c:pt idx="4">
                  <c:v>Прочие безвозмездные поступления</c:v>
                </c:pt>
              </c:strCache>
            </c:strRef>
          </c:cat>
          <c:val>
            <c:numRef>
              <c:f>Лист1!$B$2:$B$6</c:f>
              <c:numCache>
                <c:formatCode>General</c:formatCode>
                <c:ptCount val="5"/>
                <c:pt idx="0">
                  <c:v>14.7</c:v>
                </c:pt>
                <c:pt idx="1">
                  <c:v>53.7</c:v>
                </c:pt>
                <c:pt idx="2">
                  <c:v>26.3</c:v>
                </c:pt>
                <c:pt idx="3">
                  <c:v>5</c:v>
                </c:pt>
                <c:pt idx="4">
                  <c:v>0.30000000000000004</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26726924521614"/>
          <c:y val="9.7071875526375223E-2"/>
          <c:w val="0.17162475197459887"/>
          <c:h val="0.88986841963796137"/>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15151514172843852"/>
          <c:y val="2.8252416398177979E-2"/>
          <c:w val="0.78748604270418754"/>
          <c:h val="0.49560185185185374"/>
        </c:manualLayout>
      </c:layout>
      <c:barChart>
        <c:barDir val="col"/>
        <c:grouping val="clustered"/>
        <c:varyColors val="0"/>
        <c:ser>
          <c:idx val="0"/>
          <c:order val="0"/>
          <c:tx>
            <c:strRef>
              <c:f>Лист2!$B$2</c:f>
              <c:strCache>
                <c:ptCount val="1"/>
                <c:pt idx="0">
                  <c:v>2023</c:v>
                </c:pt>
              </c:strCache>
            </c:strRef>
          </c:tx>
          <c:invertIfNegative val="0"/>
          <c:dLbls>
            <c:dLbl>
              <c:idx val="0"/>
              <c:layout>
                <c:manualLayout>
                  <c:x val="-1.1347516040652199E-2"/>
                  <c:y val="0"/>
                </c:manualLayout>
              </c:layout>
              <c:showLegendKey val="0"/>
              <c:showVal val="1"/>
              <c:showCatName val="0"/>
              <c:showSerName val="0"/>
              <c:showPercent val="0"/>
              <c:showBubbleSize val="0"/>
            </c:dLbl>
            <c:dLbl>
              <c:idx val="5"/>
              <c:layout>
                <c:manualLayout>
                  <c:x val="-2.2695032081304582E-2"/>
                  <c:y val="-1.5315891017167367E-17"/>
                </c:manualLayout>
              </c:layout>
              <c:showLegendKey val="0"/>
              <c:showVal val="1"/>
              <c:showCatName val="0"/>
              <c:showSerName val="0"/>
              <c:showPercent val="0"/>
              <c:showBubbleSize val="0"/>
            </c:dLbl>
            <c:dLbl>
              <c:idx val="6"/>
              <c:layout>
                <c:manualLayout>
                  <c:x val="-1.323876871409419E-2"/>
                  <c:y val="-3.341687552213821E-3"/>
                </c:manualLayout>
              </c:layout>
              <c:tx>
                <c:rich>
                  <a:bodyPr/>
                  <a:lstStyle/>
                  <a:p>
                    <a:r>
                      <a:rPr lang="ru-RU" dirty="0" smtClean="0"/>
                      <a:t>1292,9</a:t>
                    </a:r>
                    <a:endParaRPr lang="en-US" dirty="0"/>
                  </a:p>
                </c:rich>
              </c:tx>
              <c:showLegendKey val="0"/>
              <c:showVal val="1"/>
              <c:showCatName val="0"/>
              <c:showSerName val="0"/>
              <c:showPercent val="0"/>
              <c:showBubbleSize val="0"/>
            </c:dLbl>
            <c:dLbl>
              <c:idx val="7"/>
              <c:layout>
                <c:manualLayout>
                  <c:x val="-1.1347516040652183E-2"/>
                  <c:y val="0"/>
                </c:manualLayout>
              </c:layout>
              <c:showLegendKey val="0"/>
              <c:showVal val="1"/>
              <c:showCatName val="0"/>
              <c:showSerName val="0"/>
              <c:showPercent val="0"/>
              <c:showBubbleSize val="0"/>
            </c:dLbl>
            <c:dLbl>
              <c:idx val="8"/>
              <c:layout>
                <c:manualLayout>
                  <c:x val="-1.1826205357027523E-2"/>
                  <c:y val="-3.5273858460171115E-2"/>
                </c:manualLayout>
              </c:layout>
              <c:showLegendKey val="0"/>
              <c:showVal val="1"/>
              <c:showCatName val="0"/>
              <c:showSerName val="0"/>
              <c:showPercent val="0"/>
              <c:showBubbleSize val="0"/>
            </c:dLbl>
            <c:dLbl>
              <c:idx val="9"/>
              <c:layout>
                <c:manualLayout>
                  <c:x val="-7.6048944586152075E-3"/>
                  <c:y val="-2.6733507451965254E-2"/>
                </c:manualLayout>
              </c:layout>
              <c:showLegendKey val="0"/>
              <c:showVal val="1"/>
              <c:showCatName val="0"/>
              <c:showSerName val="0"/>
              <c:showPercent val="0"/>
              <c:showBubbleSize val="0"/>
            </c:dLbl>
            <c:dLbl>
              <c:idx val="10"/>
              <c:layout>
                <c:manualLayout>
                  <c:x val="3.1574334117914563E-3"/>
                  <c:y val="-1.002512066560506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Лист2!$A$3:$A$15</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Лист2!$B$3:$B$15</c:f>
              <c:numCache>
                <c:formatCode>General</c:formatCode>
                <c:ptCount val="11"/>
                <c:pt idx="0">
                  <c:v>95</c:v>
                </c:pt>
                <c:pt idx="1">
                  <c:v>0.5</c:v>
                </c:pt>
                <c:pt idx="2">
                  <c:v>4.5</c:v>
                </c:pt>
                <c:pt idx="3">
                  <c:v>118.3</c:v>
                </c:pt>
                <c:pt idx="4">
                  <c:v>121.4</c:v>
                </c:pt>
                <c:pt idx="5" formatCode="0.0">
                  <c:v>1</c:v>
                </c:pt>
                <c:pt idx="6">
                  <c:v>1292.9000000000001</c:v>
                </c:pt>
                <c:pt idx="7">
                  <c:v>22.9</c:v>
                </c:pt>
                <c:pt idx="8">
                  <c:v>48.4</c:v>
                </c:pt>
                <c:pt idx="9">
                  <c:v>3.8</c:v>
                </c:pt>
                <c:pt idx="10">
                  <c:v>144</c:v>
                </c:pt>
              </c:numCache>
            </c:numRef>
          </c:val>
        </c:ser>
        <c:ser>
          <c:idx val="1"/>
          <c:order val="1"/>
          <c:tx>
            <c:strRef>
              <c:f>Лист2!$C$2</c:f>
              <c:strCache>
                <c:ptCount val="1"/>
                <c:pt idx="0">
                  <c:v>2024</c:v>
                </c:pt>
              </c:strCache>
            </c:strRef>
          </c:tx>
          <c:invertIfNegative val="0"/>
          <c:dLbls>
            <c:dLbl>
              <c:idx val="0"/>
              <c:layout>
                <c:manualLayout>
                  <c:x val="1.1347516040652183E-2"/>
                  <c:y val="0"/>
                </c:manualLayout>
              </c:layout>
              <c:showLegendKey val="0"/>
              <c:showVal val="1"/>
              <c:showCatName val="0"/>
              <c:showSerName val="0"/>
              <c:showPercent val="0"/>
              <c:showBubbleSize val="0"/>
            </c:dLbl>
            <c:dLbl>
              <c:idx val="1"/>
              <c:layout>
                <c:manualLayout>
                  <c:x val="7.5650106937680504E-3"/>
                  <c:y val="0"/>
                </c:manualLayout>
              </c:layout>
              <c:showLegendKey val="0"/>
              <c:showVal val="1"/>
              <c:showCatName val="0"/>
              <c:showSerName val="0"/>
              <c:showPercent val="0"/>
              <c:showBubbleSize val="0"/>
            </c:dLbl>
            <c:dLbl>
              <c:idx val="2"/>
              <c:layout>
                <c:manualLayout>
                  <c:x val="1.5130021387536229E-2"/>
                  <c:y val="3.341687552213821E-3"/>
                </c:manualLayout>
              </c:layout>
              <c:showLegendKey val="0"/>
              <c:showVal val="1"/>
              <c:showCatName val="0"/>
              <c:showSerName val="0"/>
              <c:showPercent val="0"/>
              <c:showBubbleSize val="0"/>
            </c:dLbl>
            <c:dLbl>
              <c:idx val="3"/>
              <c:layout>
                <c:manualLayout>
                  <c:x val="9.4562123396547456E-3"/>
                  <c:y val="-2.0050130588973966E-2"/>
                </c:manualLayout>
              </c:layout>
              <c:showLegendKey val="0"/>
              <c:showVal val="1"/>
              <c:showCatName val="0"/>
              <c:showSerName val="0"/>
              <c:showPercent val="0"/>
              <c:showBubbleSize val="0"/>
            </c:dLbl>
            <c:dLbl>
              <c:idx val="6"/>
              <c:layout>
                <c:manualLayout>
                  <c:x val="2.6660474417571186E-2"/>
                  <c:y val="-2.351590564011407E-2"/>
                </c:manualLayout>
              </c:layout>
              <c:showLegendKey val="0"/>
              <c:showVal val="1"/>
              <c:showCatName val="0"/>
              <c:showSerName val="0"/>
              <c:showPercent val="0"/>
              <c:showBubbleSize val="0"/>
            </c:dLbl>
            <c:dLbl>
              <c:idx val="7"/>
              <c:layout>
                <c:manualLayout>
                  <c:x val="1.7021274060978163E-2"/>
                  <c:y val="0"/>
                </c:manualLayout>
              </c:layout>
              <c:showLegendKey val="0"/>
              <c:showVal val="1"/>
              <c:showCatName val="0"/>
              <c:showSerName val="0"/>
              <c:showPercent val="0"/>
              <c:showBubbleSize val="0"/>
            </c:dLbl>
            <c:dLbl>
              <c:idx val="8"/>
              <c:layout>
                <c:manualLayout>
                  <c:x val="9.4562123396547456E-3"/>
                  <c:y val="-2.3391819020469592E-2"/>
                </c:manualLayout>
              </c:layout>
              <c:showLegendKey val="0"/>
              <c:showVal val="1"/>
              <c:showCatName val="0"/>
              <c:showSerName val="0"/>
              <c:showPercent val="0"/>
              <c:showBubbleSize val="0"/>
            </c:dLbl>
            <c:dLbl>
              <c:idx val="10"/>
              <c:layout>
                <c:manualLayout>
                  <c:x val="3.374689633968319E-2"/>
                  <c:y val="-3.9193176066856785E-3"/>
                </c:manualLayout>
              </c:layout>
              <c:showLegendKey val="0"/>
              <c:showVal val="1"/>
              <c:showCatName val="0"/>
              <c:showSerName val="0"/>
              <c:showPercent val="0"/>
              <c:showBubbleSize val="0"/>
            </c:dLbl>
            <c:dLbl>
              <c:idx val="11"/>
              <c:layout>
                <c:manualLayout>
                  <c:x val="5.6338028169014088E-3"/>
                  <c:y val="-2.005013058897396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Лист2!$A$3:$A$15</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Лист2!$C$3:$C$15</c:f>
              <c:numCache>
                <c:formatCode>General</c:formatCode>
                <c:ptCount val="11"/>
                <c:pt idx="0">
                  <c:v>114.7</c:v>
                </c:pt>
                <c:pt idx="1">
                  <c:v>0</c:v>
                </c:pt>
                <c:pt idx="2">
                  <c:v>6.2</c:v>
                </c:pt>
                <c:pt idx="3">
                  <c:v>155.19999999999999</c:v>
                </c:pt>
                <c:pt idx="4">
                  <c:v>27.7</c:v>
                </c:pt>
                <c:pt idx="5" formatCode="0.0">
                  <c:v>2.5</c:v>
                </c:pt>
                <c:pt idx="6">
                  <c:v>1337.9</c:v>
                </c:pt>
                <c:pt idx="7">
                  <c:v>28.5</c:v>
                </c:pt>
                <c:pt idx="8">
                  <c:v>52.2</c:v>
                </c:pt>
                <c:pt idx="9">
                  <c:v>129</c:v>
                </c:pt>
                <c:pt idx="10">
                  <c:v>153.30000000000001</c:v>
                </c:pt>
              </c:numCache>
            </c:numRef>
          </c:val>
        </c:ser>
        <c:dLbls>
          <c:showLegendKey val="0"/>
          <c:showVal val="0"/>
          <c:showCatName val="0"/>
          <c:showSerName val="0"/>
          <c:showPercent val="0"/>
          <c:showBubbleSize val="0"/>
        </c:dLbls>
        <c:gapWidth val="150"/>
        <c:axId val="63330176"/>
        <c:axId val="63331712"/>
      </c:barChart>
      <c:catAx>
        <c:axId val="63330176"/>
        <c:scaling>
          <c:orientation val="minMax"/>
        </c:scaling>
        <c:delete val="0"/>
        <c:axPos val="b"/>
        <c:majorTickMark val="out"/>
        <c:minorTickMark val="none"/>
        <c:tickLblPos val="nextTo"/>
        <c:txPr>
          <a:bodyPr/>
          <a:lstStyle/>
          <a:p>
            <a:pPr>
              <a:defRPr sz="800"/>
            </a:pPr>
            <a:endParaRPr lang="ru-RU"/>
          </a:p>
        </c:txPr>
        <c:crossAx val="63331712"/>
        <c:crosses val="autoZero"/>
        <c:auto val="1"/>
        <c:lblAlgn val="ctr"/>
        <c:lblOffset val="100"/>
        <c:noMultiLvlLbl val="0"/>
      </c:catAx>
      <c:valAx>
        <c:axId val="63331712"/>
        <c:scaling>
          <c:orientation val="minMax"/>
        </c:scaling>
        <c:delete val="0"/>
        <c:axPos val="l"/>
        <c:majorGridlines/>
        <c:numFmt formatCode="General" sourceLinked="1"/>
        <c:majorTickMark val="out"/>
        <c:minorTickMark val="none"/>
        <c:tickLblPos val="nextTo"/>
        <c:crossAx val="63330176"/>
        <c:crosses val="autoZero"/>
        <c:crossBetween val="between"/>
      </c:valAx>
    </c:plotArea>
    <c:legend>
      <c:legendPos val="r"/>
      <c:layout>
        <c:manualLayout>
          <c:xMode val="edge"/>
          <c:yMode val="edge"/>
          <c:x val="0.92195842639438697"/>
          <c:y val="0.67349055052329543"/>
          <c:w val="7.0777755344684473E-2"/>
          <c:h val="0.12085492493831064"/>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3.9561087638435438E-2"/>
                  <c:y val="-1.4437064932100872E-2"/>
                </c:manualLayout>
              </c:layout>
              <c:showLegendKey val="0"/>
              <c:showVal val="1"/>
              <c:showCatName val="0"/>
              <c:showSerName val="0"/>
              <c:showPercent val="0"/>
              <c:showBubbleSize val="0"/>
            </c:dLbl>
            <c:dLbl>
              <c:idx val="1"/>
              <c:layout>
                <c:manualLayout>
                  <c:x val="7.7619870686896344E-6"/>
                  <c:y val="-1.9044254250827442E-2"/>
                </c:manualLayout>
              </c:layout>
              <c:showLegendKey val="0"/>
              <c:showVal val="1"/>
              <c:showCatName val="0"/>
              <c:showSerName val="0"/>
              <c:showPercent val="0"/>
              <c:showBubbleSize val="0"/>
            </c:dLbl>
            <c:dLbl>
              <c:idx val="2"/>
              <c:layout>
                <c:manualLayout>
                  <c:x val="1.2304189872607401E-2"/>
                  <c:y val="1.2994819125870135E-2"/>
                </c:manualLayout>
              </c:layout>
              <c:showLegendKey val="0"/>
              <c:showVal val="1"/>
              <c:showCatName val="0"/>
              <c:showSerName val="0"/>
              <c:showPercent val="0"/>
              <c:showBubbleSize val="0"/>
            </c:dLbl>
            <c:dLbl>
              <c:idx val="3"/>
              <c:layout>
                <c:manualLayout>
                  <c:x val="1.4231803341655481E-2"/>
                  <c:y val="2.3031381946821872E-3"/>
                </c:manualLayout>
              </c:layout>
              <c:showLegendKey val="0"/>
              <c:showVal val="1"/>
              <c:showCatName val="0"/>
              <c:showSerName val="0"/>
              <c:showPercent val="0"/>
              <c:showBubbleSize val="0"/>
            </c:dLbl>
            <c:dLbl>
              <c:idx val="4"/>
              <c:layout>
                <c:manualLayout>
                  <c:x val="6.9063280199731904E-3"/>
                  <c:y val="7.6090836471528114E-3"/>
                </c:manualLayout>
              </c:layout>
              <c:showLegendKey val="0"/>
              <c:showVal val="1"/>
              <c:showCatName val="0"/>
              <c:showSerName val="0"/>
              <c:showPercent val="0"/>
              <c:showBubbleSize val="0"/>
            </c:dLbl>
            <c:dLbl>
              <c:idx val="5"/>
              <c:layout>
                <c:manualLayout>
                  <c:x val="2.2368046219832273E-2"/>
                  <c:y val="-9.9114914983453248E-3"/>
                </c:manualLayout>
              </c:layout>
              <c:showLegendKey val="0"/>
              <c:showVal val="1"/>
              <c:showCatName val="0"/>
              <c:showSerName val="0"/>
              <c:showPercent val="0"/>
              <c:showBubbleSize val="0"/>
            </c:dLbl>
            <c:dLbl>
              <c:idx val="6"/>
              <c:layout>
                <c:manualLayout>
                  <c:x val="-7.5044011266884323E-3"/>
                  <c:y val="-1.4194408307657221E-2"/>
                </c:manualLayout>
              </c:layout>
              <c:showLegendKey val="0"/>
              <c:showVal val="1"/>
              <c:showCatName val="0"/>
              <c:showSerName val="0"/>
              <c:showPercent val="0"/>
              <c:showBubbleSize val="0"/>
            </c:dLbl>
            <c:dLbl>
              <c:idx val="7"/>
              <c:layout>
                <c:manualLayout>
                  <c:x val="-1.4115213494654555E-2"/>
                  <c:y val="-1.3650667579596019E-2"/>
                </c:manualLayout>
              </c:layout>
              <c:showLegendKey val="0"/>
              <c:showVal val="1"/>
              <c:showCatName val="0"/>
              <c:showSerName val="0"/>
              <c:showPercent val="0"/>
              <c:showBubbleSize val="0"/>
            </c:dLbl>
            <c:dLbl>
              <c:idx val="8"/>
              <c:layout>
                <c:manualLayout>
                  <c:x val="4.8750880225337904E-3"/>
                  <c:y val="-1.6228232340522661E-3"/>
                </c:manualLayout>
              </c:layout>
              <c:showLegendKey val="0"/>
              <c:showVal val="1"/>
              <c:showCatName val="0"/>
              <c:showSerName val="0"/>
              <c:showPercent val="0"/>
              <c:showBubbleSize val="0"/>
            </c:dLbl>
            <c:dLbl>
              <c:idx val="10"/>
              <c:layout>
                <c:manualLayout>
                  <c:x val="7.462630433390979E-3"/>
                  <c:y val="-7.8123017231542177E-3"/>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Лист2!$A$38:$A$50</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Культура,кинематография</c:v>
                </c:pt>
                <c:pt idx="8">
                  <c:v>Социальная политика</c:v>
                </c:pt>
                <c:pt idx="9">
                  <c:v>Физическая культура и спорт</c:v>
                </c:pt>
                <c:pt idx="10">
                  <c:v>Межбюджетные трансферты</c:v>
                </c:pt>
              </c:strCache>
            </c:strRef>
          </c:cat>
          <c:val>
            <c:numRef>
              <c:f>Лист2!$B$38:$B$50</c:f>
              <c:numCache>
                <c:formatCode>0.0</c:formatCode>
                <c:ptCount val="11"/>
                <c:pt idx="0">
                  <c:v>5.7144280589876448</c:v>
                </c:pt>
                <c:pt idx="1">
                  <c:v>0</c:v>
                </c:pt>
                <c:pt idx="2">
                  <c:v>0.30888800318852155</c:v>
                </c:pt>
                <c:pt idx="3">
                  <c:v>7.7321642088481468</c:v>
                </c:pt>
                <c:pt idx="4">
                  <c:v>1.3800318852132323</c:v>
                </c:pt>
                <c:pt idx="5">
                  <c:v>0.12455161418891995</c:v>
                </c:pt>
                <c:pt idx="6">
                  <c:v>66.655041849342368</c:v>
                </c:pt>
                <c:pt idx="7">
                  <c:v>1.4198884017536868</c:v>
                </c:pt>
                <c:pt idx="8">
                  <c:v>2.6006377042646482</c:v>
                </c:pt>
                <c:pt idx="9">
                  <c:v>6.4268632921482691</c:v>
                </c:pt>
                <c:pt idx="10">
                  <c:v>7.6375049820645682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0"/>
              <c:layout>
                <c:manualLayout>
                  <c:x val="2.1251398678141247E-3"/>
                  <c:y val="-4.780361139814291E-4"/>
                </c:manualLayout>
              </c:layout>
              <c:showLegendKey val="0"/>
              <c:showVal val="1"/>
              <c:showCatName val="0"/>
              <c:showSerName val="0"/>
              <c:showPercent val="0"/>
              <c:showBubbleSize val="0"/>
            </c:dLbl>
            <c:dLbl>
              <c:idx val="6"/>
              <c:layout>
                <c:manualLayout>
                  <c:x val="1.6246564776410465E-2"/>
                  <c:y val="8.0846191817460155E-5"/>
                </c:manualLayout>
              </c:layout>
              <c:showLegendKey val="0"/>
              <c:showVal val="1"/>
              <c:showCatName val="0"/>
              <c:showSerName val="0"/>
              <c:showPercent val="0"/>
              <c:showBubbleSize val="0"/>
            </c:dLbl>
            <c:dLbl>
              <c:idx val="7"/>
              <c:layout>
                <c:manualLayout>
                  <c:x val="1.0913255802371435E-2"/>
                  <c:y val="-9.4375041334658757E-4"/>
                </c:manualLayout>
              </c:layout>
              <c:showLegendKey val="0"/>
              <c:showVal val="1"/>
              <c:showCatName val="0"/>
              <c:showSerName val="0"/>
              <c:showPercent val="0"/>
              <c:showBubbleSize val="0"/>
            </c:dLbl>
            <c:dLbl>
              <c:idx val="8"/>
              <c:layout>
                <c:manualLayout>
                  <c:x val="4.6099130147955764E-3"/>
                  <c:y val="-2.715325596407261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Лист2!$A$99:$A$111</c:f>
              <c:strCache>
                <c:ptCount val="12"/>
                <c:pt idx="0">
                  <c:v>МП «Развитие образования Новохоперского муниципального района»</c:v>
                </c:pt>
                <c:pt idx="1">
                  <c:v>МП «Обеспечение жильем молодых семей и врачей, работающих в медицинских учреждениях Новохопёрского муниципального района»</c:v>
                </c:pt>
                <c:pt idx="2">
                  <c:v>МП«Культура Новохопёрского муниципального района»</c:v>
                </c:pt>
                <c:pt idx="3">
                  <c:v>МП«Развитие физической культуры и спорта  Новохоперского муниципального района »</c:v>
                </c:pt>
                <c:pt idx="4">
                  <c:v>Муниципальная  программа «Охрана окружающей среды, воспроизводство и использование природных ресурсов»</c:v>
                </c:pt>
                <c:pt idx="5">
                  <c:v>Муниципальная  программа «Обеспечение общественного порядка и противодействие преступности»</c:v>
                </c:pt>
                <c:pt idx="6">
                  <c:v>МП«Экономическое развитие»</c:v>
                </c:pt>
                <c:pt idx="7">
                  <c:v>МП«Энергосбережение и повышение энергетической эффективности, обеспечение качественными жилищно-коммунальными услугами населения Новохопёрского муниципального района»</c:v>
                </c:pt>
                <c:pt idx="8">
                  <c:v>МП«Управление муниципальным имуществом и земельными ресурсами»</c:v>
                </c:pt>
                <c:pt idx="9">
                  <c:v>МП«Управление муниципальными финансами  Новохопёрского муниципального района»</c:v>
                </c:pt>
                <c:pt idx="10">
                  <c:v>МП«Муниципальное управление и гражданское общество Новохоперского муниципального района»</c:v>
                </c:pt>
                <c:pt idx="11">
                  <c:v>МП «Комплексное развитие сельских территорий Новохопёрского муниципального района»</c:v>
                </c:pt>
              </c:strCache>
            </c:strRef>
          </c:cat>
          <c:val>
            <c:numRef>
              <c:f>Лист2!$C$99:$C$111</c:f>
              <c:numCache>
                <c:formatCode>0.0</c:formatCode>
                <c:ptCount val="12"/>
                <c:pt idx="0">
                  <c:v>66.729772817855661</c:v>
                </c:pt>
                <c:pt idx="1">
                  <c:v>0.43343961737744147</c:v>
                </c:pt>
                <c:pt idx="2">
                  <c:v>2.5259067357512954</c:v>
                </c:pt>
                <c:pt idx="3">
                  <c:v>0.15444400159426086</c:v>
                </c:pt>
                <c:pt idx="4">
                  <c:v>0.12455161418891995</c:v>
                </c:pt>
                <c:pt idx="5">
                  <c:v>9.9641291351135926E-3</c:v>
                </c:pt>
                <c:pt idx="6">
                  <c:v>5.2461139896373075</c:v>
                </c:pt>
                <c:pt idx="7">
                  <c:v>2.2020725388601039</c:v>
                </c:pt>
                <c:pt idx="8">
                  <c:v>0.2590673575129534</c:v>
                </c:pt>
                <c:pt idx="9">
                  <c:v>8.6986847349541652</c:v>
                </c:pt>
                <c:pt idx="10">
                  <c:v>5.5799123156636128</c:v>
                </c:pt>
                <c:pt idx="11">
                  <c:v>8.036070147469113</c:v>
                </c:pt>
              </c:numCache>
            </c:numRef>
          </c:val>
        </c:ser>
        <c:dLbls>
          <c:showLegendKey val="0"/>
          <c:showVal val="0"/>
          <c:showCatName val="0"/>
          <c:showSerName val="0"/>
          <c:showPercent val="0"/>
          <c:showBubbleSize val="0"/>
        </c:dLbls>
        <c:gapWidth val="100"/>
        <c:axId val="134564096"/>
        <c:axId val="134565888"/>
      </c:barChart>
      <c:catAx>
        <c:axId val="134564096"/>
        <c:scaling>
          <c:orientation val="minMax"/>
        </c:scaling>
        <c:delete val="0"/>
        <c:axPos val="l"/>
        <c:majorTickMark val="out"/>
        <c:minorTickMark val="none"/>
        <c:tickLblPos val="nextTo"/>
        <c:crossAx val="134565888"/>
        <c:crosses val="autoZero"/>
        <c:auto val="1"/>
        <c:lblAlgn val="ctr"/>
        <c:lblOffset val="100"/>
        <c:noMultiLvlLbl val="0"/>
      </c:catAx>
      <c:valAx>
        <c:axId val="134565888"/>
        <c:scaling>
          <c:orientation val="minMax"/>
        </c:scaling>
        <c:delete val="0"/>
        <c:axPos val="b"/>
        <c:majorGridlines/>
        <c:numFmt formatCode="0.0" sourceLinked="1"/>
        <c:majorTickMark val="out"/>
        <c:minorTickMark val="none"/>
        <c:tickLblPos val="nextTo"/>
        <c:crossAx val="134564096"/>
        <c:crosses val="autoZero"/>
        <c:crossBetween val="between"/>
      </c:valAx>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210"/>
      <c:rAngAx val="0"/>
      <c:perspective val="10"/>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3604458533592398"/>
          <c:w val="0.87087270341207657"/>
          <c:h val="0.51903762029746259"/>
        </c:manualLayout>
      </c:layout>
      <c:bar3DChart>
        <c:barDir val="col"/>
        <c:grouping val="standard"/>
        <c:varyColors val="0"/>
        <c:ser>
          <c:idx val="0"/>
          <c:order val="0"/>
          <c:spPr>
            <a:solidFill>
              <a:srgbClr val="92D050"/>
            </a:solidFill>
          </c:spPr>
          <c:invertIfNegative val="0"/>
          <c:dPt>
            <c:idx val="1"/>
            <c:invertIfNegative val="0"/>
            <c:bubble3D val="0"/>
            <c:spPr>
              <a:solidFill>
                <a:srgbClr val="FFC000"/>
              </a:solidFill>
            </c:spPr>
          </c:dPt>
          <c:dPt>
            <c:idx val="2"/>
            <c:invertIfNegative val="0"/>
            <c:bubble3D val="0"/>
            <c:spPr>
              <a:solidFill>
                <a:srgbClr val="00B0F0"/>
              </a:solidFill>
            </c:spPr>
          </c:dPt>
          <c:dPt>
            <c:idx val="3"/>
            <c:invertIfNegative val="0"/>
            <c:bubble3D val="0"/>
            <c:spPr>
              <a:solidFill>
                <a:srgbClr val="0070C0"/>
              </a:solidFill>
            </c:spPr>
          </c:dPt>
          <c:dLbls>
            <c:dLbl>
              <c:idx val="0"/>
              <c:layout>
                <c:manualLayout>
                  <c:x val="5.4644808743169355E-3"/>
                  <c:y val="-4.4817927170868417E-2"/>
                </c:manualLayout>
              </c:layout>
              <c:showLegendKey val="0"/>
              <c:showVal val="1"/>
              <c:showCatName val="0"/>
              <c:showSerName val="0"/>
              <c:showPercent val="0"/>
              <c:showBubbleSize val="0"/>
            </c:dLbl>
            <c:dLbl>
              <c:idx val="1"/>
              <c:layout>
                <c:manualLayout>
                  <c:x val="-2.7322404371584678E-3"/>
                  <c:y val="-8.9635854341736779E-2"/>
                </c:manualLayout>
              </c:layout>
              <c:showLegendKey val="0"/>
              <c:showVal val="1"/>
              <c:showCatName val="0"/>
              <c:showSerName val="0"/>
              <c:showPercent val="0"/>
              <c:showBubbleSize val="0"/>
            </c:dLbl>
            <c:dLbl>
              <c:idx val="2"/>
              <c:layout>
                <c:manualLayout>
                  <c:x val="5.0090496031554327E-17"/>
                  <c:y val="-9.5238095238095247E-2"/>
                </c:manualLayout>
              </c:layout>
              <c:showLegendKey val="0"/>
              <c:showVal val="1"/>
              <c:showCatName val="0"/>
              <c:showSerName val="0"/>
              <c:showPercent val="0"/>
              <c:showBubbleSize val="0"/>
            </c:dLbl>
            <c:dLbl>
              <c:idx val="3"/>
              <c:layout>
                <c:manualLayout>
                  <c:x val="8.1967213114753842E-3"/>
                  <c:y val="-9.523809523809526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Лист2!$A$142:$A$145</c:f>
              <c:strCache>
                <c:ptCount val="4"/>
                <c:pt idx="0">
                  <c:v>Образование</c:v>
                </c:pt>
                <c:pt idx="1">
                  <c:v>Культура </c:v>
                </c:pt>
                <c:pt idx="2">
                  <c:v>Социальная политика</c:v>
                </c:pt>
                <c:pt idx="3">
                  <c:v>Физическая культура и спорт</c:v>
                </c:pt>
              </c:strCache>
            </c:strRef>
          </c:cat>
          <c:val>
            <c:numRef>
              <c:f>Лист2!$B$142:$B$145</c:f>
              <c:numCache>
                <c:formatCode>General</c:formatCode>
                <c:ptCount val="4"/>
                <c:pt idx="0">
                  <c:v>1337.9</c:v>
                </c:pt>
                <c:pt idx="1">
                  <c:v>28.5</c:v>
                </c:pt>
                <c:pt idx="2">
                  <c:v>52.2</c:v>
                </c:pt>
                <c:pt idx="3">
                  <c:v>129</c:v>
                </c:pt>
              </c:numCache>
            </c:numRef>
          </c:val>
        </c:ser>
        <c:dLbls>
          <c:showLegendKey val="0"/>
          <c:showVal val="0"/>
          <c:showCatName val="0"/>
          <c:showSerName val="0"/>
          <c:showPercent val="0"/>
          <c:showBubbleSize val="0"/>
        </c:dLbls>
        <c:gapWidth val="150"/>
        <c:shape val="cylinder"/>
        <c:axId val="160913664"/>
        <c:axId val="160980992"/>
        <c:axId val="160156288"/>
      </c:bar3DChart>
      <c:catAx>
        <c:axId val="160913664"/>
        <c:scaling>
          <c:orientation val="maxMin"/>
        </c:scaling>
        <c:delete val="0"/>
        <c:axPos val="b"/>
        <c:numFmt formatCode="#,##0.00" sourceLinked="0"/>
        <c:majorTickMark val="none"/>
        <c:minorTickMark val="none"/>
        <c:tickLblPos val="nextTo"/>
        <c:crossAx val="160980992"/>
        <c:crosses val="autoZero"/>
        <c:auto val="1"/>
        <c:lblAlgn val="ctr"/>
        <c:lblOffset val="100"/>
        <c:noMultiLvlLbl val="0"/>
      </c:catAx>
      <c:valAx>
        <c:axId val="160980992"/>
        <c:scaling>
          <c:orientation val="minMax"/>
        </c:scaling>
        <c:delete val="1"/>
        <c:axPos val="r"/>
        <c:numFmt formatCode="General" sourceLinked="1"/>
        <c:majorTickMark val="out"/>
        <c:minorTickMark val="none"/>
        <c:tickLblPos val="none"/>
        <c:crossAx val="160913664"/>
        <c:crosses val="autoZero"/>
        <c:crossBetween val="between"/>
      </c:valAx>
      <c:serAx>
        <c:axId val="160156288"/>
        <c:scaling>
          <c:orientation val="minMax"/>
        </c:scaling>
        <c:delete val="1"/>
        <c:axPos val="b"/>
        <c:majorTickMark val="out"/>
        <c:minorTickMark val="none"/>
        <c:tickLblPos val="none"/>
        <c:crossAx val="160980992"/>
        <c:crosses val="autoZero"/>
      </c:serAx>
    </c:plotArea>
    <c:plotVisOnly val="1"/>
    <c:dispBlanksAs val="gap"/>
    <c:showDLblsOverMax val="0"/>
  </c:chart>
  <c:spPr>
    <a:scene3d>
      <a:camera prst="orthographicFront"/>
      <a:lightRig rig="threePt" dir="t"/>
    </a:scene3d>
    <a:sp3d prstMaterial="dkEdge"/>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2334745900989722E-2"/>
          <c:y val="2.3968616826122438E-3"/>
          <c:w val="0.82418595544118578"/>
          <c:h val="0.99760313831738778"/>
        </c:manualLayout>
      </c:layout>
      <c:doughnutChart>
        <c:varyColors val="1"/>
        <c:ser>
          <c:idx val="0"/>
          <c:order val="0"/>
          <c:dLbls>
            <c:dLbl>
              <c:idx val="5"/>
              <c:layout>
                <c:manualLayout>
                  <c:x val="-8.8503759003808732E-2"/>
                  <c:y val="-6.3144475942669781E-2"/>
                </c:manualLayout>
              </c:layout>
              <c:showLegendKey val="0"/>
              <c:showVal val="1"/>
              <c:showCatName val="1"/>
              <c:showSerName val="0"/>
              <c:showPercent val="0"/>
              <c:showBubbleSize val="0"/>
            </c:dLbl>
            <c:dLbl>
              <c:idx val="6"/>
              <c:layout>
                <c:manualLayout>
                  <c:x val="-3.7383171456787496E-2"/>
                  <c:y val="-8.6260029062546553E-2"/>
                </c:manualLayout>
              </c:layout>
              <c:showLegendKey val="0"/>
              <c:showVal val="1"/>
              <c:showCatName val="1"/>
              <c:showSerName val="0"/>
              <c:showPercent val="0"/>
              <c:showBubbleSize val="0"/>
            </c:dLbl>
            <c:dLbl>
              <c:idx val="7"/>
              <c:layout>
                <c:manualLayout>
                  <c:x val="6.4382128620022974E-2"/>
                  <c:y val="-1.4787433553579412E-2"/>
                </c:manualLayout>
              </c:layout>
              <c:spPr/>
              <c:txPr>
                <a:bodyPr anchor="t" anchorCtr="1"/>
                <a:lstStyle/>
                <a:p>
                  <a:pPr>
                    <a:defRPr sz="800">
                      <a:latin typeface="Times New Roman" pitchFamily="18" charset="0"/>
                      <a:cs typeface="Times New Roman" pitchFamily="18" charset="0"/>
                    </a:defRPr>
                  </a:pPr>
                  <a:endParaRPr lang="ru-RU"/>
                </a:p>
              </c:txPr>
              <c:showLegendKey val="0"/>
              <c:showVal val="1"/>
              <c:showCatName val="1"/>
              <c:showSerName val="0"/>
              <c:showPercent val="0"/>
              <c:showBubbleSize val="0"/>
            </c:dLbl>
            <c:txPr>
              <a:bodyPr/>
              <a:lstStyle/>
              <a:p>
                <a:pPr>
                  <a:defRPr sz="800">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dLbls>
          <c:cat>
            <c:strRef>
              <c:f>Лист2!$A$121:$A$128</c:f>
              <c:strCache>
                <c:ptCount val="7"/>
                <c:pt idx="0">
                  <c:v>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c:v>
                </c:pt>
                <c:pt idx="1">
                  <c:v>Закупка товаров, работ и услуг для государственных (муниципальных)  нужд</c:v>
                </c:pt>
                <c:pt idx="2">
                  <c:v>Социальное обеспечение и иные выплаты населению</c:v>
                </c:pt>
                <c:pt idx="3">
                  <c:v>Капитальные вложения в объекты недвижимого имущества государственной (муниципальной) собственности</c:v>
                </c:pt>
                <c:pt idx="4">
                  <c:v>Межбюджетные трансферты</c:v>
                </c:pt>
                <c:pt idx="5">
                  <c:v>Предоставление субсидий бюджетным, автономным учреждениям и иным некоммерческим организациям</c:v>
                </c:pt>
                <c:pt idx="6">
                  <c:v>Иные бюджетные ассигнования</c:v>
                </c:pt>
              </c:strCache>
            </c:strRef>
          </c:cat>
          <c:val>
            <c:numRef>
              <c:f>Лист2!$C$121:$C$128</c:f>
              <c:numCache>
                <c:formatCode>General</c:formatCode>
                <c:ptCount val="7"/>
                <c:pt idx="0">
                  <c:v>448.6</c:v>
                </c:pt>
                <c:pt idx="1">
                  <c:v>123.1</c:v>
                </c:pt>
                <c:pt idx="2">
                  <c:v>51</c:v>
                </c:pt>
                <c:pt idx="3">
                  <c:v>548.29999999999995</c:v>
                </c:pt>
                <c:pt idx="4">
                  <c:v>407.9</c:v>
                </c:pt>
                <c:pt idx="5">
                  <c:v>413.8</c:v>
                </c:pt>
                <c:pt idx="6">
                  <c:v>14.5</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800"/>
            </a:pPr>
            <a:r>
              <a:rPr lang="ru-RU" sz="800"/>
              <a:t>Межбюджетные трансферты общего характера бюджетам субъектов Российской Федерации и муниципальных образований</a:t>
            </a:r>
          </a:p>
        </c:rich>
      </c:tx>
      <c:layout>
        <c:manualLayout>
          <c:xMode val="edge"/>
          <c:yMode val="edge"/>
          <c:x val="0.12380124898180836"/>
          <c:y val="0"/>
        </c:manualLayout>
      </c:layout>
      <c:overlay val="1"/>
    </c:title>
    <c:autoTitleDeleted val="0"/>
    <c:plotArea>
      <c:layout/>
      <c:barChart>
        <c:barDir val="bar"/>
        <c:grouping val="clustered"/>
        <c:varyColors val="0"/>
        <c:ser>
          <c:idx val="0"/>
          <c:order val="0"/>
          <c:invertIfNegative val="0"/>
          <c:dLbls>
            <c:dLblPos val="ctr"/>
            <c:showLegendKey val="0"/>
            <c:showVal val="1"/>
            <c:showCatName val="0"/>
            <c:showSerName val="0"/>
            <c:showPercent val="0"/>
            <c:showBubbleSize val="0"/>
            <c:showLeaderLines val="0"/>
          </c:dLbls>
          <c:cat>
            <c:strRef>
              <c:f>Лист2!$A$220:$A$222</c:f>
              <c:strCache>
                <c:ptCount val="3"/>
                <c:pt idx="0">
                  <c:v>Дотации на выравнивание бюджетной обеспеченности субъектов Российской Федерации и муниципальных образований</c:v>
                </c:pt>
                <c:pt idx="1">
                  <c:v>Иные дотации</c:v>
                </c:pt>
                <c:pt idx="2">
                  <c:v>Прочие межбюджетные трансферты общего характера</c:v>
                </c:pt>
              </c:strCache>
            </c:strRef>
          </c:cat>
          <c:val>
            <c:numRef>
              <c:f>Лист2!$B$220:$B$222</c:f>
              <c:numCache>
                <c:formatCode>General</c:formatCode>
                <c:ptCount val="3"/>
                <c:pt idx="0">
                  <c:v>16.399999999999999</c:v>
                </c:pt>
                <c:pt idx="1">
                  <c:v>123.9</c:v>
                </c:pt>
                <c:pt idx="2">
                  <c:v>12.9</c:v>
                </c:pt>
              </c:numCache>
            </c:numRef>
          </c:val>
        </c:ser>
        <c:dLbls>
          <c:showLegendKey val="0"/>
          <c:showVal val="1"/>
          <c:showCatName val="0"/>
          <c:showSerName val="0"/>
          <c:showPercent val="0"/>
          <c:showBubbleSize val="0"/>
        </c:dLbls>
        <c:gapWidth val="150"/>
        <c:axId val="163233152"/>
        <c:axId val="163058432"/>
      </c:barChart>
      <c:catAx>
        <c:axId val="163233152"/>
        <c:scaling>
          <c:orientation val="minMax"/>
        </c:scaling>
        <c:delete val="0"/>
        <c:axPos val="l"/>
        <c:minorGridlines/>
        <c:majorTickMark val="out"/>
        <c:minorTickMark val="none"/>
        <c:tickLblPos val="nextTo"/>
        <c:crossAx val="163058432"/>
        <c:crosses val="autoZero"/>
        <c:auto val="1"/>
        <c:lblAlgn val="ctr"/>
        <c:lblOffset val="100"/>
        <c:noMultiLvlLbl val="0"/>
      </c:catAx>
      <c:valAx>
        <c:axId val="163058432"/>
        <c:scaling>
          <c:orientation val="minMax"/>
        </c:scaling>
        <c:delete val="0"/>
        <c:axPos val="b"/>
        <c:majorGridlines/>
        <c:title>
          <c:tx>
            <c:rich>
              <a:bodyPr/>
              <a:lstStyle/>
              <a:p>
                <a:pPr>
                  <a:defRPr/>
                </a:pPr>
                <a:r>
                  <a:rPr lang="ru-RU"/>
                  <a:t>млн.рублей</a:t>
                </a:r>
              </a:p>
            </c:rich>
          </c:tx>
          <c:layout>
            <c:manualLayout>
              <c:xMode val="edge"/>
              <c:yMode val="edge"/>
              <c:x val="0.3049965737041494"/>
              <c:y val="0.6293423872474655"/>
            </c:manualLayout>
          </c:layout>
          <c:overlay val="0"/>
        </c:title>
        <c:numFmt formatCode="General" sourceLinked="1"/>
        <c:majorTickMark val="out"/>
        <c:minorTickMark val="none"/>
        <c:tickLblPos val="nextTo"/>
        <c:crossAx val="1632331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ata2.xml.rels><?xml version="1.0" encoding="UTF-8" standalone="yes"?>
<Relationships xmlns="http://schemas.openxmlformats.org/package/2006/relationships"><Relationship Id="rId1" Type="http://schemas.openxmlformats.org/officeDocument/2006/relationships/image" Target="../media/image56.gif"/></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6.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1162B-046F-46CD-BEAC-187C9B1853E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62B3257D-572D-4A79-AE24-C444F5E5B4B7}">
      <dgm:prSet phldrT="[Текст]"/>
      <dgm:spPr>
        <a:blipFill rotWithShape="0">
          <a:blip xmlns:r="http://schemas.openxmlformats.org/officeDocument/2006/relationships" r:embed="rId1"/>
          <a:stretch>
            <a:fillRect/>
          </a:stretch>
        </a:blipFill>
      </dgm:spPr>
      <dgm:t>
        <a:bodyPr/>
        <a:lstStyle/>
        <a:p>
          <a:endParaRPr lang="ru-RU" dirty="0"/>
        </a:p>
      </dgm:t>
    </dgm:pt>
    <dgm:pt modelId="{9AF7A12B-D2BA-4312-B69A-D7BE4FA584C5}" type="parTrans" cxnId="{60EB8297-6AD8-44D0-BE61-A19FF801F57D}">
      <dgm:prSet/>
      <dgm:spPr/>
      <dgm:t>
        <a:bodyPr/>
        <a:lstStyle/>
        <a:p>
          <a:endParaRPr lang="ru-RU"/>
        </a:p>
      </dgm:t>
    </dgm:pt>
    <dgm:pt modelId="{3C135FDB-D87F-4241-8D19-6BAAE9A1A52F}" type="sibTrans" cxnId="{60EB8297-6AD8-44D0-BE61-A19FF801F57D}">
      <dgm:prSet/>
      <dgm:spPr/>
      <dgm:t>
        <a:bodyPr/>
        <a:lstStyle/>
        <a:p>
          <a:endParaRPr lang="ru-RU"/>
        </a:p>
      </dgm:t>
    </dgm:pt>
    <dgm:pt modelId="{0AC20D0F-3EBA-4801-9358-42243A14C1B1}">
      <dgm:prSet phldrT="[Текст]"/>
      <dgm:spPr>
        <a:blipFill rotWithShape="0">
          <a:blip xmlns:r="http://schemas.openxmlformats.org/officeDocument/2006/relationships" r:embed="rId2"/>
          <a:stretch>
            <a:fillRect/>
          </a:stretch>
        </a:blipFill>
      </dgm:spPr>
      <dgm:t>
        <a:bodyPr/>
        <a:lstStyle/>
        <a:p>
          <a:endParaRPr lang="ru-RU" dirty="0" smtClean="0"/>
        </a:p>
        <a:p>
          <a:endParaRPr lang="ru-RU" dirty="0"/>
        </a:p>
      </dgm:t>
    </dgm:pt>
    <dgm:pt modelId="{E9C2F509-FB3A-4E84-B501-7558032E286C}" type="parTrans" cxnId="{EC2777B3-83C7-4721-833B-54115AF0037D}">
      <dgm:prSet/>
      <dgm:spPr/>
      <dgm:t>
        <a:bodyPr/>
        <a:lstStyle/>
        <a:p>
          <a:endParaRPr lang="ru-RU"/>
        </a:p>
      </dgm:t>
    </dgm:pt>
    <dgm:pt modelId="{34ABB95D-2661-4960-8178-1B5A27D62F97}" type="sibTrans" cxnId="{EC2777B3-83C7-4721-833B-54115AF0037D}">
      <dgm:prSet/>
      <dgm:spPr/>
      <dgm:t>
        <a:bodyPr/>
        <a:lstStyle/>
        <a:p>
          <a:endParaRPr lang="ru-RU"/>
        </a:p>
      </dgm:t>
    </dgm:pt>
    <dgm:pt modelId="{18DA3CF9-35E6-42E1-92EE-CE114BF28245}">
      <dgm:prSet phldrT="[Текст]"/>
      <dgm:spPr>
        <a:blipFill rotWithShape="0">
          <a:blip xmlns:r="http://schemas.openxmlformats.org/officeDocument/2006/relationships" r:embed="rId3"/>
          <a:stretch>
            <a:fillRect/>
          </a:stretch>
        </a:blipFill>
      </dgm:spPr>
      <dgm:t>
        <a:bodyPr/>
        <a:lstStyle/>
        <a:p>
          <a:endParaRPr lang="ru-RU" dirty="0" smtClean="0"/>
        </a:p>
        <a:p>
          <a:endParaRPr lang="ru-RU" dirty="0"/>
        </a:p>
      </dgm:t>
    </dgm:pt>
    <dgm:pt modelId="{B92D378F-76A2-4C28-AA36-0A52B1287B3D}" type="parTrans" cxnId="{8A206FCB-95EC-4DBA-AB92-3E059CC9475E}">
      <dgm:prSet/>
      <dgm:spPr/>
      <dgm:t>
        <a:bodyPr/>
        <a:lstStyle/>
        <a:p>
          <a:endParaRPr lang="ru-RU"/>
        </a:p>
      </dgm:t>
    </dgm:pt>
    <dgm:pt modelId="{E6932402-01A2-405C-9BE5-7B00E55948BB}" type="sibTrans" cxnId="{8A206FCB-95EC-4DBA-AB92-3E059CC9475E}">
      <dgm:prSet/>
      <dgm:spPr/>
      <dgm:t>
        <a:bodyPr/>
        <a:lstStyle/>
        <a:p>
          <a:endParaRPr lang="ru-RU"/>
        </a:p>
      </dgm:t>
    </dgm:pt>
    <dgm:pt modelId="{B34A930F-C72C-4C21-8E15-FCBBB50B328F}">
      <dgm:prSet phldrT="[Текст]"/>
      <dgm:spPr>
        <a:blipFill rotWithShape="0">
          <a:blip xmlns:r="http://schemas.openxmlformats.org/officeDocument/2006/relationships" r:embed="rId4"/>
          <a:stretch>
            <a:fillRect/>
          </a:stretch>
        </a:blipFill>
      </dgm:spPr>
      <dgm:t>
        <a:bodyPr/>
        <a:lstStyle/>
        <a:p>
          <a:endParaRPr lang="ru-RU" dirty="0" smtClean="0"/>
        </a:p>
        <a:p>
          <a:endParaRPr lang="ru-RU" dirty="0"/>
        </a:p>
      </dgm:t>
    </dgm:pt>
    <dgm:pt modelId="{E4A5A07A-2AA1-437E-AF8A-26D5AEE3E71F}" type="parTrans" cxnId="{97ABB10E-3D0E-45E3-BA72-4B6DA48914F8}">
      <dgm:prSet/>
      <dgm:spPr/>
      <dgm:t>
        <a:bodyPr/>
        <a:lstStyle/>
        <a:p>
          <a:endParaRPr lang="ru-RU"/>
        </a:p>
      </dgm:t>
    </dgm:pt>
    <dgm:pt modelId="{F96BC762-865E-46A5-856A-3DA863805CBF}" type="sibTrans" cxnId="{97ABB10E-3D0E-45E3-BA72-4B6DA48914F8}">
      <dgm:prSet/>
      <dgm:spPr/>
      <dgm:t>
        <a:bodyPr/>
        <a:lstStyle/>
        <a:p>
          <a:endParaRPr lang="ru-RU"/>
        </a:p>
      </dgm:t>
    </dgm:pt>
    <dgm:pt modelId="{0D00DDF8-38DA-4DBA-931A-BF7438231407}" type="pres">
      <dgm:prSet presAssocID="{8321162B-046F-46CD-BEAC-187C9B1853E7}" presName="matrix" presStyleCnt="0">
        <dgm:presLayoutVars>
          <dgm:chMax val="1"/>
          <dgm:dir/>
          <dgm:resizeHandles val="exact"/>
        </dgm:presLayoutVars>
      </dgm:prSet>
      <dgm:spPr/>
      <dgm:t>
        <a:bodyPr/>
        <a:lstStyle/>
        <a:p>
          <a:endParaRPr lang="ru-RU"/>
        </a:p>
      </dgm:t>
    </dgm:pt>
    <dgm:pt modelId="{91366594-3618-42C8-B11B-36C48BC19380}" type="pres">
      <dgm:prSet presAssocID="{8321162B-046F-46CD-BEAC-187C9B1853E7}" presName="diamond" presStyleLbl="bgShp" presStyleIdx="0" presStyleCnt="1"/>
      <dgm:spPr/>
    </dgm:pt>
    <dgm:pt modelId="{2715A770-A574-44FB-87B1-21C9C66AFFF9}" type="pres">
      <dgm:prSet presAssocID="{8321162B-046F-46CD-BEAC-187C9B1853E7}" presName="quad1" presStyleLbl="node1" presStyleIdx="0" presStyleCnt="4">
        <dgm:presLayoutVars>
          <dgm:chMax val="0"/>
          <dgm:chPref val="0"/>
          <dgm:bulletEnabled val="1"/>
        </dgm:presLayoutVars>
      </dgm:prSet>
      <dgm:spPr/>
      <dgm:t>
        <a:bodyPr/>
        <a:lstStyle/>
        <a:p>
          <a:endParaRPr lang="ru-RU"/>
        </a:p>
      </dgm:t>
    </dgm:pt>
    <dgm:pt modelId="{FFA5A2E2-373B-4126-AA4A-F7D8F361282B}" type="pres">
      <dgm:prSet presAssocID="{8321162B-046F-46CD-BEAC-187C9B1853E7}" presName="quad2" presStyleLbl="node1" presStyleIdx="1" presStyleCnt="4">
        <dgm:presLayoutVars>
          <dgm:chMax val="0"/>
          <dgm:chPref val="0"/>
          <dgm:bulletEnabled val="1"/>
        </dgm:presLayoutVars>
      </dgm:prSet>
      <dgm:spPr/>
      <dgm:t>
        <a:bodyPr/>
        <a:lstStyle/>
        <a:p>
          <a:endParaRPr lang="ru-RU"/>
        </a:p>
      </dgm:t>
    </dgm:pt>
    <dgm:pt modelId="{D0359CD0-EBAA-4DE6-82EF-86862BDFC673}" type="pres">
      <dgm:prSet presAssocID="{8321162B-046F-46CD-BEAC-187C9B1853E7}" presName="quad3" presStyleLbl="node1" presStyleIdx="2" presStyleCnt="4">
        <dgm:presLayoutVars>
          <dgm:chMax val="0"/>
          <dgm:chPref val="0"/>
          <dgm:bulletEnabled val="1"/>
        </dgm:presLayoutVars>
      </dgm:prSet>
      <dgm:spPr/>
      <dgm:t>
        <a:bodyPr/>
        <a:lstStyle/>
        <a:p>
          <a:endParaRPr lang="ru-RU"/>
        </a:p>
      </dgm:t>
    </dgm:pt>
    <dgm:pt modelId="{426A5212-4661-48F1-823C-992831B1B4A3}" type="pres">
      <dgm:prSet presAssocID="{8321162B-046F-46CD-BEAC-187C9B1853E7}" presName="quad4" presStyleLbl="node1" presStyleIdx="3" presStyleCnt="4">
        <dgm:presLayoutVars>
          <dgm:chMax val="0"/>
          <dgm:chPref val="0"/>
          <dgm:bulletEnabled val="1"/>
        </dgm:presLayoutVars>
      </dgm:prSet>
      <dgm:spPr/>
      <dgm:t>
        <a:bodyPr/>
        <a:lstStyle/>
        <a:p>
          <a:endParaRPr lang="ru-RU"/>
        </a:p>
      </dgm:t>
    </dgm:pt>
  </dgm:ptLst>
  <dgm:cxnLst>
    <dgm:cxn modelId="{EC2777B3-83C7-4721-833B-54115AF0037D}" srcId="{8321162B-046F-46CD-BEAC-187C9B1853E7}" destId="{0AC20D0F-3EBA-4801-9358-42243A14C1B1}" srcOrd="1" destOrd="0" parTransId="{E9C2F509-FB3A-4E84-B501-7558032E286C}" sibTransId="{34ABB95D-2661-4960-8178-1B5A27D62F97}"/>
    <dgm:cxn modelId="{97ABB10E-3D0E-45E3-BA72-4B6DA48914F8}" srcId="{8321162B-046F-46CD-BEAC-187C9B1853E7}" destId="{B34A930F-C72C-4C21-8E15-FCBBB50B328F}" srcOrd="3" destOrd="0" parTransId="{E4A5A07A-2AA1-437E-AF8A-26D5AEE3E71F}" sibTransId="{F96BC762-865E-46A5-856A-3DA863805CBF}"/>
    <dgm:cxn modelId="{20E49F28-573B-4226-818E-2AE97C57AF15}" type="presOf" srcId="{0AC20D0F-3EBA-4801-9358-42243A14C1B1}" destId="{FFA5A2E2-373B-4126-AA4A-F7D8F361282B}" srcOrd="0" destOrd="0" presId="urn:microsoft.com/office/officeart/2005/8/layout/matrix3"/>
    <dgm:cxn modelId="{60EB8297-6AD8-44D0-BE61-A19FF801F57D}" srcId="{8321162B-046F-46CD-BEAC-187C9B1853E7}" destId="{62B3257D-572D-4A79-AE24-C444F5E5B4B7}" srcOrd="0" destOrd="0" parTransId="{9AF7A12B-D2BA-4312-B69A-D7BE4FA584C5}" sibTransId="{3C135FDB-D87F-4241-8D19-6BAAE9A1A52F}"/>
    <dgm:cxn modelId="{8A206FCB-95EC-4DBA-AB92-3E059CC9475E}" srcId="{8321162B-046F-46CD-BEAC-187C9B1853E7}" destId="{18DA3CF9-35E6-42E1-92EE-CE114BF28245}" srcOrd="2" destOrd="0" parTransId="{B92D378F-76A2-4C28-AA36-0A52B1287B3D}" sibTransId="{E6932402-01A2-405C-9BE5-7B00E55948BB}"/>
    <dgm:cxn modelId="{5D44092A-5A96-4ADC-9C72-C836A2DB9F1C}" type="presOf" srcId="{62B3257D-572D-4A79-AE24-C444F5E5B4B7}" destId="{2715A770-A574-44FB-87B1-21C9C66AFFF9}" srcOrd="0" destOrd="0" presId="urn:microsoft.com/office/officeart/2005/8/layout/matrix3"/>
    <dgm:cxn modelId="{BF5FC4AA-05EA-4C11-B9A8-C8A9846CB567}" type="presOf" srcId="{8321162B-046F-46CD-BEAC-187C9B1853E7}" destId="{0D00DDF8-38DA-4DBA-931A-BF7438231407}" srcOrd="0" destOrd="0" presId="urn:microsoft.com/office/officeart/2005/8/layout/matrix3"/>
    <dgm:cxn modelId="{11422738-7E72-4602-AF4E-A9523B355D26}" type="presOf" srcId="{B34A930F-C72C-4C21-8E15-FCBBB50B328F}" destId="{426A5212-4661-48F1-823C-992831B1B4A3}" srcOrd="0" destOrd="0" presId="urn:microsoft.com/office/officeart/2005/8/layout/matrix3"/>
    <dgm:cxn modelId="{E699BB12-0679-4008-8C3F-EE4D256D4BE6}" type="presOf" srcId="{18DA3CF9-35E6-42E1-92EE-CE114BF28245}" destId="{D0359CD0-EBAA-4DE6-82EF-86862BDFC673}" srcOrd="0" destOrd="0" presId="urn:microsoft.com/office/officeart/2005/8/layout/matrix3"/>
    <dgm:cxn modelId="{2B6647E1-3A5D-4075-BDD0-BF29119CC20E}" type="presParOf" srcId="{0D00DDF8-38DA-4DBA-931A-BF7438231407}" destId="{91366594-3618-42C8-B11B-36C48BC19380}" srcOrd="0" destOrd="0" presId="urn:microsoft.com/office/officeart/2005/8/layout/matrix3"/>
    <dgm:cxn modelId="{B9142FEB-7749-41AA-90F3-07ED513DD78D}" type="presParOf" srcId="{0D00DDF8-38DA-4DBA-931A-BF7438231407}" destId="{2715A770-A574-44FB-87B1-21C9C66AFFF9}" srcOrd="1" destOrd="0" presId="urn:microsoft.com/office/officeart/2005/8/layout/matrix3"/>
    <dgm:cxn modelId="{EC9F9F08-5696-4356-86CC-AC16F3A3C8A8}" type="presParOf" srcId="{0D00DDF8-38DA-4DBA-931A-BF7438231407}" destId="{FFA5A2E2-373B-4126-AA4A-F7D8F361282B}" srcOrd="2" destOrd="0" presId="urn:microsoft.com/office/officeart/2005/8/layout/matrix3"/>
    <dgm:cxn modelId="{0E36D57F-8993-4FA8-A8EF-C3843DA6E906}" type="presParOf" srcId="{0D00DDF8-38DA-4DBA-931A-BF7438231407}" destId="{D0359CD0-EBAA-4DE6-82EF-86862BDFC673}" srcOrd="3" destOrd="0" presId="urn:microsoft.com/office/officeart/2005/8/layout/matrix3"/>
    <dgm:cxn modelId="{829C01CA-00D1-4097-B260-2B2122360963}" type="presParOf" srcId="{0D00DDF8-38DA-4DBA-931A-BF7438231407}" destId="{426A5212-4661-48F1-823C-992831B1B4A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89A99-3795-4F41-AEB8-CD529FD4FB0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681FE3BF-783B-46E7-8887-33A499C7EBDF}">
      <dgm:prSet phldrT="[Текст]" custT="1">
        <dgm:style>
          <a:lnRef idx="2">
            <a:schemeClr val="accent6"/>
          </a:lnRef>
          <a:fillRef idx="1">
            <a:schemeClr val="lt1"/>
          </a:fillRef>
          <a:effectRef idx="0">
            <a:schemeClr val="accent6"/>
          </a:effectRef>
          <a:fontRef idx="minor">
            <a:schemeClr val="dk1"/>
          </a:fontRef>
        </dgm:style>
      </dgm:prSet>
      <dgm:spPr/>
      <dgm:t>
        <a:bodyPr/>
        <a:lstStyle/>
        <a:p>
          <a:pPr marL="0" indent="0" algn="ctr"/>
          <a:r>
            <a:rPr lang="ru-RU" sz="2400" dirty="0" smtClean="0">
              <a:solidFill>
                <a:schemeClr val="accent3">
                  <a:lumMod val="50000"/>
                </a:schemeClr>
              </a:solidFill>
              <a:latin typeface="Times New Roman" pitchFamily="18" charset="0"/>
              <a:cs typeface="Times New Roman" pitchFamily="18" charset="0"/>
            </a:rPr>
            <a:t>Открытый информационный ресурс </a:t>
          </a:r>
          <a:r>
            <a:rPr lang="en-US" sz="2400" dirty="0" smtClean="0">
              <a:solidFill>
                <a:schemeClr val="tx2"/>
              </a:solidFill>
              <a:latin typeface="Times New Roman" pitchFamily="18" charset="0"/>
              <a:cs typeface="Times New Roman" pitchFamily="18" charset="0"/>
            </a:rPr>
            <a:t>https://nhoper-r36.gosuslugi.ru/deyatelnost/napravleniya-deyatelnosti/otdel-finansov/</a:t>
          </a:r>
          <a:endParaRPr lang="ru-RU" sz="4800" dirty="0">
            <a:solidFill>
              <a:schemeClr val="tx2"/>
            </a:solidFill>
            <a:latin typeface="Times New Roman" pitchFamily="18" charset="0"/>
            <a:cs typeface="Times New Roman" pitchFamily="18" charset="0"/>
          </a:endParaRPr>
        </a:p>
      </dgm:t>
    </dgm:pt>
    <dgm:pt modelId="{ADB3F2C6-3B03-433B-9419-C00AECB9BEE8}" type="parTrans" cxnId="{95B00EF4-1814-4A92-9120-69E26A170895}">
      <dgm:prSet/>
      <dgm:spPr/>
      <dgm:t>
        <a:bodyPr/>
        <a:lstStyle/>
        <a:p>
          <a:endParaRPr lang="ru-RU"/>
        </a:p>
      </dgm:t>
    </dgm:pt>
    <dgm:pt modelId="{85F95AA8-B8D8-4293-9BA9-8D8DA97757D7}" type="sibTrans" cxnId="{95B00EF4-1814-4A92-9120-69E26A170895}">
      <dgm:prSet/>
      <dgm:spPr/>
      <dgm:t>
        <a:bodyPr/>
        <a:lstStyle/>
        <a:p>
          <a:endParaRPr lang="ru-RU"/>
        </a:p>
      </dgm:t>
    </dgm:pt>
    <dgm:pt modelId="{1C831BDF-E8D5-4065-9082-F4B1C4DE3B60}" type="pres">
      <dgm:prSet presAssocID="{FF489A99-3795-4F41-AEB8-CD529FD4FB08}" presName="linear" presStyleCnt="0">
        <dgm:presLayoutVars>
          <dgm:dir/>
          <dgm:resizeHandles val="exact"/>
        </dgm:presLayoutVars>
      </dgm:prSet>
      <dgm:spPr/>
      <dgm:t>
        <a:bodyPr/>
        <a:lstStyle/>
        <a:p>
          <a:endParaRPr lang="ru-RU"/>
        </a:p>
      </dgm:t>
    </dgm:pt>
    <dgm:pt modelId="{B265F252-BEA6-46CC-9C04-DB7B176A2DB6}" type="pres">
      <dgm:prSet presAssocID="{681FE3BF-783B-46E7-8887-33A499C7EBDF}" presName="comp" presStyleCnt="0"/>
      <dgm:spPr/>
    </dgm:pt>
    <dgm:pt modelId="{913C778F-07E8-47D2-9526-23515892DD05}" type="pres">
      <dgm:prSet presAssocID="{681FE3BF-783B-46E7-8887-33A499C7EBDF}" presName="box" presStyleLbl="node1" presStyleIdx="0" presStyleCnt="1" custLinFactNeighborX="375"/>
      <dgm:spPr/>
      <dgm:t>
        <a:bodyPr/>
        <a:lstStyle/>
        <a:p>
          <a:endParaRPr lang="ru-RU"/>
        </a:p>
      </dgm:t>
    </dgm:pt>
    <dgm:pt modelId="{5FA22E0F-C9B3-45DC-85D0-E3C24511C698}" type="pres">
      <dgm:prSet presAssocID="{681FE3BF-783B-46E7-8887-33A499C7EBDF}" presName="img" presStyleLbl="fgImgPlace1" presStyleIdx="0" presStyleCnt="1" custScaleX="43300" custScaleY="61672" custLinFactNeighborX="-36212" custLinFactNeighborY="-33336"/>
      <dgm:spPr>
        <a:blipFill rotWithShape="0">
          <a:blip xmlns:r="http://schemas.openxmlformats.org/officeDocument/2006/relationships" r:embed="rId1"/>
          <a:stretch>
            <a:fillRect/>
          </a:stretch>
        </a:blipFill>
      </dgm:spPr>
    </dgm:pt>
    <dgm:pt modelId="{BAA31E60-AF97-413E-B5B9-3D69EAD0F21A}" type="pres">
      <dgm:prSet presAssocID="{681FE3BF-783B-46E7-8887-33A499C7EBDF}" presName="text" presStyleLbl="node1" presStyleIdx="0" presStyleCnt="1">
        <dgm:presLayoutVars>
          <dgm:bulletEnabled val="1"/>
        </dgm:presLayoutVars>
      </dgm:prSet>
      <dgm:spPr/>
      <dgm:t>
        <a:bodyPr/>
        <a:lstStyle/>
        <a:p>
          <a:endParaRPr lang="ru-RU"/>
        </a:p>
      </dgm:t>
    </dgm:pt>
  </dgm:ptLst>
  <dgm:cxnLst>
    <dgm:cxn modelId="{540A484F-40D0-4919-8FAB-2B8EA90F460D}" type="presOf" srcId="{681FE3BF-783B-46E7-8887-33A499C7EBDF}" destId="{913C778F-07E8-47D2-9526-23515892DD05}" srcOrd="0" destOrd="0" presId="urn:microsoft.com/office/officeart/2005/8/layout/vList4#1"/>
    <dgm:cxn modelId="{95B00EF4-1814-4A92-9120-69E26A170895}" srcId="{FF489A99-3795-4F41-AEB8-CD529FD4FB08}" destId="{681FE3BF-783B-46E7-8887-33A499C7EBDF}" srcOrd="0" destOrd="0" parTransId="{ADB3F2C6-3B03-433B-9419-C00AECB9BEE8}" sibTransId="{85F95AA8-B8D8-4293-9BA9-8D8DA97757D7}"/>
    <dgm:cxn modelId="{758019AA-7420-43BC-87A7-A49BC24118BE}" type="presOf" srcId="{681FE3BF-783B-46E7-8887-33A499C7EBDF}" destId="{BAA31E60-AF97-413E-B5B9-3D69EAD0F21A}" srcOrd="1" destOrd="0" presId="urn:microsoft.com/office/officeart/2005/8/layout/vList4#1"/>
    <dgm:cxn modelId="{82A25971-961C-4BA2-82B9-A83ADBE4BB24}" type="presOf" srcId="{FF489A99-3795-4F41-AEB8-CD529FD4FB08}" destId="{1C831BDF-E8D5-4065-9082-F4B1C4DE3B60}" srcOrd="0" destOrd="0" presId="urn:microsoft.com/office/officeart/2005/8/layout/vList4#1"/>
    <dgm:cxn modelId="{3060DF6B-4890-42EE-9F84-9BADDC10D4CE}" type="presParOf" srcId="{1C831BDF-E8D5-4065-9082-F4B1C4DE3B60}" destId="{B265F252-BEA6-46CC-9C04-DB7B176A2DB6}" srcOrd="0" destOrd="0" presId="urn:microsoft.com/office/officeart/2005/8/layout/vList4#1"/>
    <dgm:cxn modelId="{B2A29C87-A95C-46FB-B55B-62F6CE6F0A4F}" type="presParOf" srcId="{B265F252-BEA6-46CC-9C04-DB7B176A2DB6}" destId="{913C778F-07E8-47D2-9526-23515892DD05}" srcOrd="0" destOrd="0" presId="urn:microsoft.com/office/officeart/2005/8/layout/vList4#1"/>
    <dgm:cxn modelId="{4CEFDBF0-AEC8-4648-86BA-09664F718AFE}" type="presParOf" srcId="{B265F252-BEA6-46CC-9C04-DB7B176A2DB6}" destId="{5FA22E0F-C9B3-45DC-85D0-E3C24511C698}" srcOrd="1" destOrd="0" presId="urn:microsoft.com/office/officeart/2005/8/layout/vList4#1"/>
    <dgm:cxn modelId="{B5420648-39F1-47B0-95F5-FE7BE4B61E19}" type="presParOf" srcId="{B265F252-BEA6-46CC-9C04-DB7B176A2DB6}" destId="{BAA31E60-AF97-413E-B5B9-3D69EAD0F21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66594-3618-42C8-B11B-36C48BC19380}">
      <dsp:nvSpPr>
        <dsp:cNvPr id="0" name=""/>
        <dsp:cNvSpPr/>
      </dsp:nvSpPr>
      <dsp:spPr>
        <a:xfrm>
          <a:off x="214314" y="0"/>
          <a:ext cx="1857388" cy="18573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5A770-A574-44FB-87B1-21C9C66AFFF9}">
      <dsp:nvSpPr>
        <dsp:cNvPr id="0" name=""/>
        <dsp:cNvSpPr/>
      </dsp:nvSpPr>
      <dsp:spPr>
        <a:xfrm>
          <a:off x="390765" y="176451"/>
          <a:ext cx="724381" cy="724381"/>
        </a:xfrm>
        <a:prstGeom prst="roundRect">
          <a:avLst/>
        </a:prstGeom>
        <a:blipFill rotWithShape="0">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a:p>
      </dsp:txBody>
      <dsp:txXfrm>
        <a:off x="426126" y="211812"/>
        <a:ext cx="653659" cy="653659"/>
      </dsp:txXfrm>
    </dsp:sp>
    <dsp:sp modelId="{FFA5A2E2-373B-4126-AA4A-F7D8F361282B}">
      <dsp:nvSpPr>
        <dsp:cNvPr id="0" name=""/>
        <dsp:cNvSpPr/>
      </dsp:nvSpPr>
      <dsp:spPr>
        <a:xfrm>
          <a:off x="1170868" y="176451"/>
          <a:ext cx="724381" cy="724381"/>
        </a:xfrm>
        <a:prstGeom prst="roundRect">
          <a:avLst/>
        </a:prstGeom>
        <a:blipFill rotWithShape="0">
          <a:blip xmlns:r="http://schemas.openxmlformats.org/officeDocument/2006/relationships" r:embed="rId2"/>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1206229" y="211812"/>
        <a:ext cx="653659" cy="653659"/>
      </dsp:txXfrm>
    </dsp:sp>
    <dsp:sp modelId="{D0359CD0-EBAA-4DE6-82EF-86862BDFC673}">
      <dsp:nvSpPr>
        <dsp:cNvPr id="0" name=""/>
        <dsp:cNvSpPr/>
      </dsp:nvSpPr>
      <dsp:spPr>
        <a:xfrm>
          <a:off x="390765" y="956554"/>
          <a:ext cx="724381" cy="724381"/>
        </a:xfrm>
        <a:prstGeom prst="roundRect">
          <a:avLst/>
        </a:prstGeom>
        <a:blipFill rotWithShape="0">
          <a:blip xmlns:r="http://schemas.openxmlformats.org/officeDocument/2006/relationships" r:embed="rId3"/>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426126" y="991915"/>
        <a:ext cx="653659" cy="653659"/>
      </dsp:txXfrm>
    </dsp:sp>
    <dsp:sp modelId="{426A5212-4661-48F1-823C-992831B1B4A3}">
      <dsp:nvSpPr>
        <dsp:cNvPr id="0" name=""/>
        <dsp:cNvSpPr/>
      </dsp:nvSpPr>
      <dsp:spPr>
        <a:xfrm>
          <a:off x="1170868" y="956554"/>
          <a:ext cx="724381" cy="724381"/>
        </a:xfrm>
        <a:prstGeom prst="roundRect">
          <a:avLst/>
        </a:prstGeom>
        <a:blipFill rotWithShape="0">
          <a:blip xmlns:r="http://schemas.openxmlformats.org/officeDocument/2006/relationships" r:embed="rId4"/>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endParaRPr lang="ru-RU" sz="1600" kern="1200" dirty="0"/>
        </a:p>
      </dsp:txBody>
      <dsp:txXfrm>
        <a:off x="1206229" y="991915"/>
        <a:ext cx="653659" cy="65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C778F-07E8-47D2-9526-23515892DD05}">
      <dsp:nvSpPr>
        <dsp:cNvPr id="0" name=""/>
        <dsp:cNvSpPr/>
      </dsp:nvSpPr>
      <dsp:spPr>
        <a:xfrm>
          <a:off x="0" y="0"/>
          <a:ext cx="7619783" cy="1800199"/>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pPr>
          <a:r>
            <a:rPr lang="ru-RU" sz="2400" kern="1200" dirty="0" smtClean="0">
              <a:solidFill>
                <a:schemeClr val="accent3">
                  <a:lumMod val="50000"/>
                </a:schemeClr>
              </a:solidFill>
              <a:latin typeface="Times New Roman" pitchFamily="18" charset="0"/>
              <a:cs typeface="Times New Roman" pitchFamily="18" charset="0"/>
            </a:rPr>
            <a:t>Открытый информационный ресурс </a:t>
          </a:r>
          <a:r>
            <a:rPr lang="en-US" sz="2400" kern="1200" dirty="0" smtClean="0">
              <a:solidFill>
                <a:schemeClr val="tx2"/>
              </a:solidFill>
              <a:latin typeface="Times New Roman" pitchFamily="18" charset="0"/>
              <a:cs typeface="Times New Roman" pitchFamily="18" charset="0"/>
            </a:rPr>
            <a:t>https://nhoper-r36.gosuslugi.ru/deyatelnost/napravleniya-deyatelnosti/otdel-finansov/</a:t>
          </a:r>
          <a:endParaRPr lang="ru-RU" sz="4800" kern="1200" dirty="0">
            <a:solidFill>
              <a:schemeClr val="tx2"/>
            </a:solidFill>
            <a:latin typeface="Times New Roman" pitchFamily="18" charset="0"/>
            <a:cs typeface="Times New Roman" pitchFamily="18" charset="0"/>
          </a:endParaRPr>
        </a:p>
      </dsp:txBody>
      <dsp:txXfrm>
        <a:off x="1703976" y="0"/>
        <a:ext cx="5915807" cy="1800199"/>
      </dsp:txXfrm>
    </dsp:sp>
    <dsp:sp modelId="{5FA22E0F-C9B3-45DC-85D0-E3C24511C698}">
      <dsp:nvSpPr>
        <dsp:cNvPr id="0" name=""/>
        <dsp:cNvSpPr/>
      </dsp:nvSpPr>
      <dsp:spPr>
        <a:xfrm>
          <a:off x="60206" y="0"/>
          <a:ext cx="659873" cy="888175"/>
        </a:xfrm>
        <a:prstGeom prst="roundRect">
          <a:avLst>
            <a:gd name="adj" fmla="val 10000"/>
          </a:avLst>
        </a:prstGeom>
        <a:blipFill rotWithShape="0">
          <a:blip xmlns:r="http://schemas.openxmlformats.org/officeDocument/2006/relationships" r:embed="rId1"/>
          <a:stretch>
            <a:fillRect/>
          </a:stretch>
        </a:blip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0.31414</cdr:x>
      <cdr:y>0.55615</cdr:y>
    </cdr:from>
    <cdr:to>
      <cdr:x>0.42869</cdr:x>
      <cdr:y>0.61163</cdr:y>
    </cdr:to>
    <cdr:sp macro="" textlink="">
      <cdr:nvSpPr>
        <cdr:cNvPr id="3" name="TextBox 2"/>
        <cdr:cNvSpPr txBox="1"/>
      </cdr:nvSpPr>
      <cdr:spPr>
        <a:xfrm xmlns:a="http://schemas.openxmlformats.org/drawingml/2006/main">
          <a:off x="2369840" y="2887216"/>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56%</a:t>
          </a:r>
          <a:endParaRPr lang="ru-RU" sz="1100" dirty="0"/>
        </a:p>
      </cdr:txBody>
    </cdr:sp>
  </cdr:relSizeAnchor>
  <cdr:relSizeAnchor xmlns:cdr="http://schemas.openxmlformats.org/drawingml/2006/chartDrawing">
    <cdr:from>
      <cdr:x>0.18051</cdr:x>
      <cdr:y>0.52841</cdr:y>
    </cdr:from>
    <cdr:to>
      <cdr:x>0.22824</cdr:x>
      <cdr:y>0.58389</cdr:y>
    </cdr:to>
    <cdr:sp macro="" textlink="">
      <cdr:nvSpPr>
        <cdr:cNvPr id="4" name="TextBox 3"/>
        <cdr:cNvSpPr txBox="1"/>
      </cdr:nvSpPr>
      <cdr:spPr>
        <a:xfrm xmlns:a="http://schemas.openxmlformats.org/drawingml/2006/main">
          <a:off x="1361728" y="2743200"/>
          <a:ext cx="36004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5,7</a:t>
          </a:r>
          <a:endParaRPr lang="ru-RU" sz="1100" dirty="0"/>
        </a:p>
      </cdr:txBody>
    </cdr:sp>
  </cdr:relSizeAnchor>
  <cdr:relSizeAnchor xmlns:cdr="http://schemas.openxmlformats.org/drawingml/2006/chartDrawing">
    <cdr:from>
      <cdr:x>0.06597</cdr:x>
      <cdr:y>0.54228</cdr:y>
    </cdr:from>
    <cdr:to>
      <cdr:x>0.12324</cdr:x>
      <cdr:y>0.58389</cdr:y>
    </cdr:to>
    <cdr:sp macro="" textlink="">
      <cdr:nvSpPr>
        <cdr:cNvPr id="5" name="TextBox 4"/>
        <cdr:cNvSpPr txBox="1"/>
      </cdr:nvSpPr>
      <cdr:spPr>
        <a:xfrm xmlns:a="http://schemas.openxmlformats.org/drawingml/2006/main">
          <a:off x="497632" y="2815208"/>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2,5</a:t>
          </a:r>
          <a:endParaRPr lang="ru-RU" sz="1100" dirty="0"/>
        </a:p>
      </cdr:txBody>
    </cdr:sp>
  </cdr:relSizeAnchor>
  <cdr:relSizeAnchor xmlns:cdr="http://schemas.openxmlformats.org/drawingml/2006/chartDrawing">
    <cdr:from>
      <cdr:x>0.07551</cdr:x>
      <cdr:y>0.48679</cdr:y>
    </cdr:from>
    <cdr:to>
      <cdr:x>0.12324</cdr:x>
      <cdr:y>0.52841</cdr:y>
    </cdr:to>
    <cdr:sp macro="" textlink="">
      <cdr:nvSpPr>
        <cdr:cNvPr id="7" name="TextBox 6"/>
        <cdr:cNvSpPr txBox="1"/>
      </cdr:nvSpPr>
      <cdr:spPr>
        <a:xfrm xmlns:a="http://schemas.openxmlformats.org/drawingml/2006/main">
          <a:off x="569640" y="2527176"/>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dirty="0" smtClean="0"/>
            <a:t>3,4</a:t>
          </a:r>
          <a:endParaRPr lang="ru-RU" sz="1100" dirty="0"/>
        </a:p>
      </cdr:txBody>
    </cdr:sp>
  </cdr:relSizeAnchor>
  <cdr:relSizeAnchor xmlns:cdr="http://schemas.openxmlformats.org/drawingml/2006/chartDrawing">
    <cdr:from>
      <cdr:x>0.01909</cdr:x>
      <cdr:y>0.56869</cdr:y>
    </cdr:from>
    <cdr:to>
      <cdr:x>0.04773</cdr:x>
      <cdr:y>0.6103</cdr:y>
    </cdr:to>
    <cdr:sp macro="" textlink="">
      <cdr:nvSpPr>
        <cdr:cNvPr id="8" name="TextBox 7"/>
        <cdr:cNvSpPr txBox="1"/>
      </cdr:nvSpPr>
      <cdr:spPr>
        <a:xfrm xmlns:a="http://schemas.openxmlformats.org/drawingml/2006/main">
          <a:off x="144016" y="2952328"/>
          <a:ext cx="21602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0.01909</cdr:x>
      <cdr:y>0.59776</cdr:y>
    </cdr:from>
    <cdr:to>
      <cdr:x>0.04688</cdr:x>
      <cdr:y>0.63804</cdr:y>
    </cdr:to>
    <cdr:sp macro="" textlink="">
      <cdr:nvSpPr>
        <cdr:cNvPr id="9" name="TextBox 8"/>
        <cdr:cNvSpPr txBox="1"/>
      </cdr:nvSpPr>
      <cdr:spPr>
        <a:xfrm xmlns:a="http://schemas.openxmlformats.org/drawingml/2006/main">
          <a:off x="144016" y="3103240"/>
          <a:ext cx="209600" cy="209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a:t>
          </a:r>
          <a:endParaRPr lang="ru-RU" sz="1100" dirty="0"/>
        </a:p>
      </cdr:txBody>
    </cdr:sp>
  </cdr:relSizeAnchor>
  <cdr:relSizeAnchor xmlns:cdr="http://schemas.openxmlformats.org/drawingml/2006/chartDrawing">
    <cdr:from>
      <cdr:x>0.03818</cdr:x>
      <cdr:y>0.44385</cdr:y>
    </cdr:from>
    <cdr:to>
      <cdr:x>0.105</cdr:x>
      <cdr:y>0.48547</cdr:y>
    </cdr:to>
    <cdr:sp macro="" textlink="">
      <cdr:nvSpPr>
        <cdr:cNvPr id="10" name="TextBox 9"/>
        <cdr:cNvSpPr txBox="1"/>
      </cdr:nvSpPr>
      <cdr:spPr>
        <a:xfrm xmlns:a="http://schemas.openxmlformats.org/drawingml/2006/main">
          <a:off x="288032" y="2304256"/>
          <a:ext cx="50405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1,3</a:t>
          </a:r>
          <a:endParaRPr lang="ru-RU" sz="1100" dirty="0"/>
        </a:p>
      </cdr:txBody>
    </cdr:sp>
  </cdr:relSizeAnchor>
  <cdr:relSizeAnchor xmlns:cdr="http://schemas.openxmlformats.org/drawingml/2006/chartDrawing">
    <cdr:from>
      <cdr:x>0.05727</cdr:x>
      <cdr:y>0.36063</cdr:y>
    </cdr:from>
    <cdr:to>
      <cdr:x>0.11454</cdr:x>
      <cdr:y>0.40224</cdr:y>
    </cdr:to>
    <cdr:sp macro="" textlink="">
      <cdr:nvSpPr>
        <cdr:cNvPr id="11" name="TextBox 10"/>
        <cdr:cNvSpPr txBox="1"/>
      </cdr:nvSpPr>
      <cdr:spPr>
        <a:xfrm xmlns:a="http://schemas.openxmlformats.org/drawingml/2006/main">
          <a:off x="432048" y="1872208"/>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10,8</a:t>
          </a:r>
          <a:endParaRPr lang="ru-RU" sz="1100" dirty="0"/>
        </a:p>
      </cdr:txBody>
    </cdr:sp>
  </cdr:relSizeAnchor>
  <cdr:relSizeAnchor xmlns:cdr="http://schemas.openxmlformats.org/drawingml/2006/chartDrawing">
    <cdr:from>
      <cdr:x>0.15273</cdr:x>
      <cdr:y>0.29128</cdr:y>
    </cdr:from>
    <cdr:to>
      <cdr:x>0.22909</cdr:x>
      <cdr:y>0.33289</cdr:y>
    </cdr:to>
    <cdr:sp macro="" textlink="">
      <cdr:nvSpPr>
        <cdr:cNvPr id="12" name="TextBox 11"/>
        <cdr:cNvSpPr txBox="1"/>
      </cdr:nvSpPr>
      <cdr:spPr>
        <a:xfrm xmlns:a="http://schemas.openxmlformats.org/drawingml/2006/main">
          <a:off x="1152128" y="1512168"/>
          <a:ext cx="57606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15,7</a:t>
          </a:r>
          <a:endParaRPr lang="ru-RU" sz="1100" dirty="0"/>
        </a:p>
      </cdr:txBody>
    </cdr:sp>
  </cdr:relSizeAnchor>
  <cdr:relSizeAnchor xmlns:cdr="http://schemas.openxmlformats.org/drawingml/2006/chartDrawing">
    <cdr:from>
      <cdr:x>0.26727</cdr:x>
      <cdr:y>0.2358</cdr:y>
    </cdr:from>
    <cdr:to>
      <cdr:x>0.315</cdr:x>
      <cdr:y>0.27741</cdr:y>
    </cdr:to>
    <cdr:sp macro="" textlink="">
      <cdr:nvSpPr>
        <cdr:cNvPr id="13" name="TextBox 12"/>
        <cdr:cNvSpPr txBox="1"/>
      </cdr:nvSpPr>
      <cdr:spPr>
        <a:xfrm xmlns:a="http://schemas.openxmlformats.org/drawingml/2006/main">
          <a:off x="2016224" y="1224136"/>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2,5</a:t>
          </a:r>
          <a:endParaRPr lang="ru-RU" sz="1100" dirty="0"/>
        </a:p>
      </cdr:txBody>
    </cdr:sp>
  </cdr:relSizeAnchor>
  <cdr:relSizeAnchor xmlns:cdr="http://schemas.openxmlformats.org/drawingml/2006/chartDrawing">
    <cdr:from>
      <cdr:x>0.2959</cdr:x>
      <cdr:y>0.18032</cdr:y>
    </cdr:from>
    <cdr:to>
      <cdr:x>0.34363</cdr:x>
      <cdr:y>0.22193</cdr:y>
    </cdr:to>
    <cdr:sp macro="" textlink="">
      <cdr:nvSpPr>
        <cdr:cNvPr id="14" name="TextBox 13"/>
        <cdr:cNvSpPr txBox="1"/>
      </cdr:nvSpPr>
      <cdr:spPr>
        <a:xfrm xmlns:a="http://schemas.openxmlformats.org/drawingml/2006/main">
          <a:off x="2232248" y="936104"/>
          <a:ext cx="36004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100" dirty="0" smtClean="0"/>
            <a:t>1</a:t>
          </a:r>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6571CAA-05E8-43F4-B20C-4A2A8772C59A}" type="datetimeFigureOut">
              <a:rPr lang="ru-RU"/>
              <a:pPr>
                <a:defRPr/>
              </a:pPr>
              <a:t>31.03.2025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C535B7-4300-4885-A843-BB8F9A48FCB3}" type="slidenum">
              <a:rPr lang="ru-RU"/>
              <a:pPr>
                <a:defRPr/>
              </a:pPr>
              <a:t>‹#›</a:t>
            </a:fld>
            <a:endParaRPr lang="ru-RU"/>
          </a:p>
        </p:txBody>
      </p:sp>
    </p:spTree>
    <p:extLst>
      <p:ext uri="{BB962C8B-B14F-4D97-AF65-F5344CB8AC3E}">
        <p14:creationId xmlns:p14="http://schemas.microsoft.com/office/powerpoint/2010/main" val="3855664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592C19-D919-4BD4-8C38-F8EE58EB7A59}" type="slidenum">
              <a:rPr lang="ru-RU" smtClean="0"/>
              <a:pPr/>
              <a:t>4</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32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F27D7D-A268-437B-9CD7-C2EFD616F5FC}" type="slidenum">
              <a:rPr lang="ru-RU" smtClean="0"/>
              <a:pPr/>
              <a:t>14</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ru-RU" dirty="0"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48EDD1-28CD-432B-B1FD-8C46700280BA}" type="slidenum">
              <a:rPr lang="ru-RU" smtClean="0"/>
              <a:pPr/>
              <a:t>15</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DEE19-8376-4804-A107-A17C10A9E89E}" type="slidenum">
              <a:rPr lang="ru-RU" smtClean="0"/>
              <a:pPr/>
              <a:t>16</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418A8D-48BE-4FDB-9A56-8ECA4C160D33}" type="slidenum">
              <a:rPr lang="ru-RU" smtClean="0"/>
              <a:pPr/>
              <a:t>18</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1C535B7-4300-4885-A843-BB8F9A48FCB3}" type="slidenum">
              <a:rPr lang="ru-RU" smtClean="0"/>
              <a:pPr>
                <a:defRPr/>
              </a:pPr>
              <a:t>21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DE3A8-5309-43EB-9E86-856D19638671}" type="slidenum">
              <a:rPr lang="ru-RU" smtClean="0"/>
              <a:pPr/>
              <a:t>27</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608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1F816F-16D8-4356-85A4-58FF2C95EAF0}" type="slidenum">
              <a:rPr lang="ru-RU" smtClean="0"/>
              <a:pPr/>
              <a:t>30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DB708DF-7404-459B-A9A5-D805778403BB}" type="slidenum">
              <a:rPr lang="ru-RU" smtClean="0"/>
              <a:pPr>
                <a:defRPr/>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3560309-AA93-4D72-B8C8-1F29B4D8EB56}"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6649E0E-DB7F-46A0-829A-0E3E727264AA}"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pPr>
              <a:defRPr/>
            </a:pPr>
            <a:endParaRPr lang="ru-RU"/>
          </a:p>
        </p:txBody>
      </p:sp>
      <p:sp>
        <p:nvSpPr>
          <p:cNvPr id="4" name="Rectangle 5"/>
          <p:cNvSpPr>
            <a:spLocks noGrp="1" noChangeArrowheads="1"/>
          </p:cNvSpPr>
          <p:nvPr>
            <p:ph type="ftr" sz="quarter" idx="11"/>
          </p:nvPr>
        </p:nvSpPr>
        <p:spPr/>
        <p:txBody>
          <a:bodyPr/>
          <a:lstStyle>
            <a:lvl1pPr>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8C2456E6-9230-468E-805C-CD460A2117B8}" type="slidenum">
              <a:rPr lang="ru-RU"/>
              <a:pPr>
                <a:defRPr/>
              </a:pPr>
              <a:t>‹#›</a:t>
            </a:fld>
            <a:endParaRPr lang="ru-RU"/>
          </a:p>
        </p:txBody>
      </p:sp>
    </p:spTree>
  </p:cSld>
  <p:clrMapOvr>
    <a:masterClrMapping/>
  </p:clrMapOvr>
  <p:transition spd="slow"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FA06E87-9BC6-4EBE-A2AC-A1F4E1835F0C}"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0A85377-5FE0-44B3-A6F9-77915DE538E0}" type="slidenum">
              <a:rPr lang="ru-RU" smtClean="0"/>
              <a:pPr>
                <a:defRPr/>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B9D56EF-F0A4-45A6-AC63-415C4E7C21A0}"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E741EA9-250E-4CAD-8764-8947018A17C8}" type="slidenum">
              <a:rPr lang="ru-RU" smtClean="0"/>
              <a:pPr>
                <a:defRPr/>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7AFBE15D-D457-429C-84D8-7E2A6F9994BF}"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A80A233-D203-428B-8FCF-308BC9316511}"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76EF1AB-851A-45E9-A33C-22CA242F1DAA}" type="slidenum">
              <a:rPr lang="ru-RU" smtClean="0"/>
              <a:pPr>
                <a:defRPr/>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8896630-1502-4426-9ADD-66201DE6EE0E}" type="slidenum">
              <a:rPr lang="ru-RU" smtClean="0"/>
              <a:pPr>
                <a:defRPr/>
              </a:pPr>
              <a:t>‹#›</a:t>
            </a:fld>
            <a:endParaRPr lang="ru-RU"/>
          </a:p>
        </p:txBody>
      </p:sp>
    </p:spTree>
  </p:cSld>
  <p:clrMapOvr>
    <a:masterClrMapping/>
  </p:clrMapOvr>
  <p:transition spd="slow">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B20D7C77-567D-448F-B66C-1276E681BEB0}" type="slidenum">
              <a:rPr lang="ru-RU" smtClean="0"/>
              <a:pPr>
                <a:defRPr/>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ransition spd="slow">
    <p:dissolve/>
  </p:transition>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6.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mailto:nhoper.fin@govvrn.ru"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5"/>
          <p:cNvSpPr>
            <a:spLocks noChangeArrowheads="1"/>
          </p:cNvSpPr>
          <p:nvPr/>
        </p:nvSpPr>
        <p:spPr bwMode="auto">
          <a:xfrm>
            <a:off x="972430" y="496656"/>
            <a:ext cx="7396562" cy="830997"/>
          </a:xfrm>
          <a:prstGeom prst="rect">
            <a:avLst/>
          </a:prstGeom>
          <a:noFill/>
          <a:ln w="9525">
            <a:noFill/>
            <a:miter lim="800000"/>
            <a:headEnd/>
            <a:tailEnd/>
          </a:ln>
          <a:effectLst/>
        </p:spPr>
        <p:txBody>
          <a:bodyPr wrap="square">
            <a:spAutoFit/>
          </a:bodyPr>
          <a:lstStyle/>
          <a:p>
            <a:pPr algn="ctr">
              <a:defRPr/>
            </a:pPr>
            <a:r>
              <a:rPr lang="ru-RU" sz="1600"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К проекту решения Совета народных депутатов Новохопёрского района  </a:t>
            </a:r>
          </a:p>
          <a:p>
            <a:pPr algn="ctr">
              <a:defRPr/>
            </a:pPr>
            <a:r>
              <a:rPr lang="ru-RU" sz="1600"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«ОБ </a:t>
            </a:r>
            <a:r>
              <a:rPr lang="ru-RU" sz="1600"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ИСПОЛНЕНИИ БЮДЖЕТА НОВОХОПЕРСКОГО МУНИЦИПАЛЬНОГО РАЙОНА ЗА </a:t>
            </a:r>
            <a:r>
              <a:rPr lang="ru-RU" sz="1600"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2024 ГОД»</a:t>
            </a:r>
            <a:endParaRPr lang="ru-RU" sz="1600" dirty="0">
              <a:solidFill>
                <a:schemeClr val="accent3">
                  <a:lumMod val="75000"/>
                </a:schemeClr>
              </a:solidFill>
              <a:latin typeface="Times New Roman" pitchFamily="18" charset="0"/>
              <a:cs typeface="Times New Roman" pitchFamily="18" charset="0"/>
            </a:endParaRPr>
          </a:p>
        </p:txBody>
      </p:sp>
      <p:sp>
        <p:nvSpPr>
          <p:cNvPr id="93190" name="Rectangle 6"/>
          <p:cNvSpPr>
            <a:spLocks noChangeArrowheads="1"/>
          </p:cNvSpPr>
          <p:nvPr/>
        </p:nvSpPr>
        <p:spPr bwMode="auto">
          <a:xfrm>
            <a:off x="1760472" y="2636912"/>
            <a:ext cx="5664200" cy="1446212"/>
          </a:xfrm>
          <a:prstGeom prst="rect">
            <a:avLst/>
          </a:prstGeom>
          <a:noFill/>
          <a:ln w="9525">
            <a:noFill/>
            <a:miter lim="800000"/>
            <a:headEnd/>
            <a:tailEnd/>
          </a:ln>
          <a:effectLst/>
        </p:spPr>
        <p:txBody>
          <a:bodyPr>
            <a:spAutoFit/>
          </a:bodyPr>
          <a:lstStyle/>
          <a:p>
            <a:pPr algn="ctr">
              <a:defRPr/>
            </a:pPr>
            <a:r>
              <a:rPr lang="ru-RU" sz="4400" b="1" dirty="0">
                <a:solidFill>
                  <a:schemeClr val="accent2">
                    <a:lumMod val="40000"/>
                    <a:lumOff val="60000"/>
                  </a:schemeClr>
                </a:solidFill>
                <a:effectLst>
                  <a:outerShdw blurRad="38100" dist="38100" dir="2700000" algn="tl">
                    <a:srgbClr val="000000"/>
                  </a:outerShdw>
                </a:effectLst>
                <a:latin typeface="Times New Roman" pitchFamily="18" charset="0"/>
              </a:rPr>
              <a:t>БЮДЖЕТ </a:t>
            </a:r>
          </a:p>
          <a:p>
            <a:pPr algn="ctr">
              <a:defRPr/>
            </a:pPr>
            <a:r>
              <a:rPr lang="ru-RU" sz="4400" b="1" dirty="0">
                <a:solidFill>
                  <a:schemeClr val="accent2">
                    <a:lumMod val="40000"/>
                    <a:lumOff val="60000"/>
                  </a:schemeClr>
                </a:solidFill>
                <a:effectLst>
                  <a:outerShdw blurRad="38100" dist="38100" dir="2700000" algn="tl">
                    <a:srgbClr val="000000"/>
                  </a:outerShdw>
                </a:effectLst>
                <a:latin typeface="Times New Roman" pitchFamily="18" charset="0"/>
              </a:rPr>
              <a:t>ДЛЯ ГРАЖДАН</a:t>
            </a:r>
          </a:p>
        </p:txBody>
      </p:sp>
      <p:pic>
        <p:nvPicPr>
          <p:cNvPr id="3077"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47031" y="54904"/>
            <a:ext cx="588871" cy="709800"/>
          </a:xfrm>
          <a:prstGeom prst="rect">
            <a:avLst/>
          </a:prstGeom>
          <a:noFill/>
          <a:ln w="9525">
            <a:noFill/>
            <a:miter lim="800000"/>
            <a:headEnd/>
            <a:tailEnd/>
          </a:ln>
        </p:spPr>
      </p:pic>
    </p:spTree>
  </p:cSld>
  <p:clrMapOvr>
    <a:masterClrMapping/>
  </p:clrMapOvr>
  <p:transition spd="slow" advClick="0" advTm="1467">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3" name="Rectangle 7"/>
          <p:cNvSpPr>
            <a:spLocks noChangeArrowheads="1"/>
          </p:cNvSpPr>
          <p:nvPr/>
        </p:nvSpPr>
        <p:spPr bwMode="auto">
          <a:xfrm>
            <a:off x="0" y="555283"/>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характеристики бюджета</a:t>
            </a:r>
            <a:endParaRPr lang="ru-RU" dirty="0">
              <a:solidFill>
                <a:schemeClr val="bg2">
                  <a:lumMod val="75000"/>
                </a:schemeClr>
              </a:solidFill>
              <a:latin typeface="Times New Roman" pitchFamily="18" charset="0"/>
              <a:ea typeface="Calibri" pitchFamily="34"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5751" y="-11281"/>
            <a:ext cx="535785" cy="645813"/>
          </a:xfrm>
          <a:prstGeom prst="rect">
            <a:avLst/>
          </a:prstGeom>
          <a:noFill/>
          <a:ln w="9525">
            <a:noFill/>
            <a:miter lim="800000"/>
            <a:headEnd/>
            <a:tailEnd/>
          </a:ln>
        </p:spPr>
      </p:pic>
      <p:sp>
        <p:nvSpPr>
          <p:cNvPr id="6" name="Прямоугольник 5"/>
          <p:cNvSpPr/>
          <p:nvPr/>
        </p:nvSpPr>
        <p:spPr>
          <a:xfrm>
            <a:off x="1643042" y="857232"/>
            <a:ext cx="6745382" cy="1600438"/>
          </a:xfrm>
          <a:prstGeom prst="rect">
            <a:avLst/>
          </a:prstGeom>
        </p:spPr>
        <p:txBody>
          <a:bodyPr wrap="square">
            <a:spAutoFit/>
          </a:bodyPr>
          <a:lstStyle/>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ДОХОДЫ бюджета </a:t>
            </a:r>
            <a:r>
              <a:rPr lang="ru-RU" sz="1400" dirty="0" smtClean="0">
                <a:solidFill>
                  <a:schemeClr val="tx2"/>
                </a:solidFill>
                <a:latin typeface="Times New Roman" pitchFamily="18" charset="0"/>
                <a:cs typeface="Times New Roman" pitchFamily="18" charset="0"/>
              </a:rPr>
              <a:t>бывают: собственные - налоговые и неналоговые доходы; безвозмездные поступления от других бюджетов бюджетной системы РФ - дотации, субсидии, субвенции, иные межбюджетные трансферты. </a:t>
            </a:r>
          </a:p>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бюджета</a:t>
            </a:r>
            <a:r>
              <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совокупность средств, направляемых на оказание муниципальных услуг, социальное обеспечение населения, бюджетные инвестиции, предоставление межбюджетных трансфертов, обслуживание муниципального долга</a:t>
            </a:r>
            <a:endParaRPr lang="ru-RU" sz="1400" dirty="0">
              <a:solidFill>
                <a:schemeClr val="tx2"/>
              </a:solidFill>
              <a:latin typeface="Times New Roman" pitchFamily="18" charset="0"/>
              <a:cs typeface="Times New Roman" pitchFamily="18" charset="0"/>
            </a:endParaRPr>
          </a:p>
        </p:txBody>
      </p:sp>
      <p:pic>
        <p:nvPicPr>
          <p:cNvPr id="24578" name="Picture 2" descr="https://redak-dobroe.ru/sites/redak-dobroe/files/articles/30394/galery/budget.png"/>
          <p:cNvPicPr>
            <a:picLocks noChangeAspect="1" noChangeArrowheads="1"/>
          </p:cNvPicPr>
          <p:nvPr/>
        </p:nvPicPr>
        <p:blipFill>
          <a:blip r:embed="rId3" cstate="print"/>
          <a:srcRect/>
          <a:stretch>
            <a:fillRect/>
          </a:stretch>
        </p:blipFill>
        <p:spPr bwMode="auto">
          <a:xfrm>
            <a:off x="766637" y="928671"/>
            <a:ext cx="833754" cy="556114"/>
          </a:xfrm>
          <a:prstGeom prst="rect">
            <a:avLst/>
          </a:prstGeom>
          <a:noFill/>
        </p:spPr>
      </p:pic>
      <p:pic>
        <p:nvPicPr>
          <p:cNvPr id="24580" name="Picture 4" descr="https://special.krd.ru/uploads/cache/fancybox/e9/e7/252355-dbcf4938.jpg"/>
          <p:cNvPicPr>
            <a:picLocks noChangeAspect="1" noChangeArrowheads="1"/>
          </p:cNvPicPr>
          <p:nvPr/>
        </p:nvPicPr>
        <p:blipFill>
          <a:blip r:embed="rId4" cstate="print"/>
          <a:srcRect/>
          <a:stretch>
            <a:fillRect/>
          </a:stretch>
        </p:blipFill>
        <p:spPr bwMode="auto">
          <a:xfrm>
            <a:off x="815488" y="1785926"/>
            <a:ext cx="736051" cy="490946"/>
          </a:xfrm>
          <a:prstGeom prst="rect">
            <a:avLst/>
          </a:prstGeom>
          <a:noFill/>
        </p:spPr>
      </p:pic>
      <p:sp>
        <p:nvSpPr>
          <p:cNvPr id="8" name="Прямоугольник 7"/>
          <p:cNvSpPr/>
          <p:nvPr/>
        </p:nvSpPr>
        <p:spPr>
          <a:xfrm>
            <a:off x="1643042" y="2551837"/>
            <a:ext cx="6745382" cy="738664"/>
          </a:xfrm>
          <a:prstGeom prst="rect">
            <a:avLst/>
          </a:prstGeom>
        </p:spPr>
        <p:txBody>
          <a:bodyPr wrap="square">
            <a:spAutoFit/>
          </a:bodyPr>
          <a:lstStyle/>
          <a:p>
            <a:pPr indent="355600" algn="just"/>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indent="355600" algn="just"/>
            <a:r>
              <a:rPr lang="ru-RU" sz="140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Сбалансированность бюджета </a:t>
            </a:r>
            <a:r>
              <a:rPr lang="ru-RU" sz="1400" dirty="0" smtClean="0">
                <a:solidFill>
                  <a:schemeClr val="tx2"/>
                </a:solidFill>
                <a:latin typeface="Times New Roman" pitchFamily="18" charset="0"/>
                <a:cs typeface="Times New Roman" pitchFamily="18" charset="0"/>
              </a:rPr>
              <a:t>по доходам и расходам – основополагающее требование, предъявляемое к органам, составляющим и утверждающим бюджет</a:t>
            </a:r>
            <a:endParaRPr lang="ru-RU" sz="1400" dirty="0">
              <a:solidFill>
                <a:schemeClr val="tx2"/>
              </a:solidFill>
              <a:latin typeface="Times New Roman" pitchFamily="18" charset="0"/>
              <a:cs typeface="Times New Roman" pitchFamily="18" charset="0"/>
            </a:endParaRPr>
          </a:p>
        </p:txBody>
      </p:sp>
      <p:pic>
        <p:nvPicPr>
          <p:cNvPr id="24581" name="Picture 5"/>
          <p:cNvPicPr>
            <a:picLocks noChangeAspect="1" noChangeArrowheads="1"/>
          </p:cNvPicPr>
          <p:nvPr/>
        </p:nvPicPr>
        <p:blipFill>
          <a:blip r:embed="rId5" cstate="print"/>
          <a:srcRect/>
          <a:stretch>
            <a:fillRect/>
          </a:stretch>
        </p:blipFill>
        <p:spPr bwMode="auto">
          <a:xfrm>
            <a:off x="766637" y="2696162"/>
            <a:ext cx="784902" cy="760710"/>
          </a:xfrm>
          <a:prstGeom prst="rect">
            <a:avLst/>
          </a:prstGeom>
          <a:noFill/>
          <a:ln w="9525">
            <a:noFill/>
            <a:miter lim="800000"/>
            <a:headEnd/>
            <a:tailEnd/>
          </a:ln>
          <a:effectLst/>
        </p:spPr>
      </p:pic>
      <p:pic>
        <p:nvPicPr>
          <p:cNvPr id="24583" name="Picture 7" descr="https://img.youscreen.ru/wall/14977538424396/14977538424396_1920x1200.jpg"/>
          <p:cNvPicPr>
            <a:picLocks noChangeAspect="1" noChangeArrowheads="1"/>
          </p:cNvPicPr>
          <p:nvPr/>
        </p:nvPicPr>
        <p:blipFill>
          <a:blip r:embed="rId6" cstate="print"/>
          <a:srcRect/>
          <a:stretch>
            <a:fillRect/>
          </a:stretch>
        </p:blipFill>
        <p:spPr bwMode="auto">
          <a:xfrm>
            <a:off x="766637" y="4000503"/>
            <a:ext cx="876405" cy="547754"/>
          </a:xfrm>
          <a:prstGeom prst="rect">
            <a:avLst/>
          </a:prstGeom>
          <a:noFill/>
        </p:spPr>
      </p:pic>
      <p:pic>
        <p:nvPicPr>
          <p:cNvPr id="24585" name="Picture 9" descr="https://st2.depositphotos.com/1740193/6672/i/950/depositphotos_66722619-stock-photo-euro-coins-in-columns.jpg"/>
          <p:cNvPicPr>
            <a:picLocks noChangeAspect="1" noChangeArrowheads="1"/>
          </p:cNvPicPr>
          <p:nvPr/>
        </p:nvPicPr>
        <p:blipFill>
          <a:blip r:embed="rId7" cstate="print"/>
          <a:srcRect/>
          <a:stretch>
            <a:fillRect/>
          </a:stretch>
        </p:blipFill>
        <p:spPr bwMode="auto">
          <a:xfrm>
            <a:off x="755550" y="5072074"/>
            <a:ext cx="837131" cy="549087"/>
          </a:xfrm>
          <a:prstGeom prst="rect">
            <a:avLst/>
          </a:prstGeom>
          <a:noFill/>
        </p:spPr>
      </p:pic>
      <p:sp>
        <p:nvSpPr>
          <p:cNvPr id="15" name="Прямоугольник 14"/>
          <p:cNvSpPr/>
          <p:nvPr/>
        </p:nvSpPr>
        <p:spPr>
          <a:xfrm>
            <a:off x="4999074" y="3545179"/>
            <a:ext cx="3387796" cy="1384995"/>
          </a:xfrm>
          <a:prstGeom prst="rect">
            <a:avLst/>
          </a:prstGeom>
          <a:solidFill>
            <a:schemeClr val="bg2"/>
          </a:solidFill>
        </p:spPr>
        <p:txBody>
          <a:bodyPr wrap="square">
            <a:spAutoFit/>
          </a:bodyPr>
          <a:lstStyle/>
          <a:p>
            <a:endParaRPr lang="ru-RU" sz="14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35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ПРОФИЦИТ</a:t>
            </a:r>
            <a:r>
              <a:rPr lang="ru-RU" sz="1350" dirty="0" smtClean="0">
                <a:solidFill>
                  <a:schemeClr val="tx2"/>
                </a:solidFill>
                <a:latin typeface="Times New Roman" pitchFamily="18" charset="0"/>
                <a:cs typeface="Times New Roman" pitchFamily="18" charset="0"/>
              </a:rPr>
              <a:t>– превышение доходов над расходами образует положительный остаток бюджета (принимается решение, как их использовать: накапливать резервы, погашать долги и т.д.)</a:t>
            </a:r>
            <a:endParaRPr lang="ru-RU" sz="1350" dirty="0">
              <a:solidFill>
                <a:schemeClr val="tx2"/>
              </a:solidFill>
              <a:latin typeface="Times New Roman" pitchFamily="18" charset="0"/>
              <a:cs typeface="Times New Roman" pitchFamily="18" charset="0"/>
            </a:endParaRPr>
          </a:p>
        </p:txBody>
      </p:sp>
      <p:sp>
        <p:nvSpPr>
          <p:cNvPr id="16" name="Прямоугольник 15"/>
          <p:cNvSpPr/>
          <p:nvPr/>
        </p:nvSpPr>
        <p:spPr>
          <a:xfrm>
            <a:off x="5015733" y="4928664"/>
            <a:ext cx="3387796" cy="1384995"/>
          </a:xfrm>
          <a:prstGeom prst="rect">
            <a:avLst/>
          </a:prstGeom>
          <a:solidFill>
            <a:schemeClr val="bg2"/>
          </a:solidFill>
        </p:spPr>
        <p:txBody>
          <a:bodyPr wrap="square">
            <a:spAutoFit/>
          </a:bodyPr>
          <a:lstStyle/>
          <a:p>
            <a:r>
              <a:rPr lang="ru-RU" sz="1350" b="1" dirty="0" smtClean="0">
                <a:solidFill>
                  <a:schemeClr val="bg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ДЕФИЦИТ</a:t>
            </a:r>
            <a:r>
              <a:rPr lang="ru-RU" sz="1350" dirty="0" smtClean="0">
                <a:solidFill>
                  <a:schemeClr val="tx2"/>
                </a:solidFill>
                <a:latin typeface="Times New Roman" pitchFamily="18" charset="0"/>
                <a:cs typeface="Times New Roman" pitchFamily="18" charset="0"/>
              </a:rPr>
              <a:t>– превышение расходов над доходами (принимается решение об использовании источников финансирования дефицита: использовать имеющиеся накопления, остатки, взять в долг)</a:t>
            </a:r>
            <a:endParaRPr lang="ru-RU" sz="1350" dirty="0">
              <a:solidFill>
                <a:schemeClr val="tx2"/>
              </a:solidFill>
              <a:latin typeface="Times New Roman" pitchFamily="18" charset="0"/>
              <a:cs typeface="Times New Roman" pitchFamily="18" charset="0"/>
            </a:endParaRPr>
          </a:p>
        </p:txBody>
      </p:sp>
      <p:sp>
        <p:nvSpPr>
          <p:cNvPr id="18" name="Скругленный прямоугольник 17"/>
          <p:cNvSpPr/>
          <p:nvPr/>
        </p:nvSpPr>
        <p:spPr>
          <a:xfrm>
            <a:off x="1714480" y="4071942"/>
            <a:ext cx="1214446" cy="285752"/>
          </a:xfrm>
          <a:prstGeom prst="round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75000"/>
                  </a:schemeClr>
                </a:solidFill>
              </a:rPr>
              <a:t>ДОХОДЫ</a:t>
            </a:r>
            <a:endParaRPr lang="ru-RU" sz="1400" b="1" dirty="0">
              <a:solidFill>
                <a:schemeClr val="bg2">
                  <a:lumMod val="75000"/>
                </a:schemeClr>
              </a:solidFill>
            </a:endParaRPr>
          </a:p>
        </p:txBody>
      </p:sp>
      <p:sp>
        <p:nvSpPr>
          <p:cNvPr id="19" name="Скругленный прямоугольник 18"/>
          <p:cNvSpPr/>
          <p:nvPr/>
        </p:nvSpPr>
        <p:spPr>
          <a:xfrm>
            <a:off x="3214678" y="4071942"/>
            <a:ext cx="1214446" cy="285752"/>
          </a:xfrm>
          <a:prstGeom prst="round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75000"/>
                  </a:schemeClr>
                </a:solidFill>
              </a:rPr>
              <a:t>РАСХОДЫ</a:t>
            </a:r>
            <a:endParaRPr lang="ru-RU" sz="1400" b="1" dirty="0">
              <a:solidFill>
                <a:schemeClr val="bg2">
                  <a:lumMod val="75000"/>
                </a:schemeClr>
              </a:solidFill>
            </a:endParaRPr>
          </a:p>
        </p:txBody>
      </p:sp>
      <p:sp>
        <p:nvSpPr>
          <p:cNvPr id="20" name="Прямоугольник 19"/>
          <p:cNvSpPr/>
          <p:nvPr/>
        </p:nvSpPr>
        <p:spPr>
          <a:xfrm>
            <a:off x="3000364" y="4214818"/>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4714876" y="4143380"/>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4714876" y="4286256"/>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1643042" y="5214950"/>
            <a:ext cx="1214446" cy="285752"/>
          </a:xfrm>
          <a:prstGeom prst="round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ДОХОДЫ</a:t>
            </a:r>
            <a:endParaRPr lang="ru-RU" sz="1400" b="1" dirty="0"/>
          </a:p>
        </p:txBody>
      </p:sp>
      <p:sp>
        <p:nvSpPr>
          <p:cNvPr id="24" name="Скругленный прямоугольник 23"/>
          <p:cNvSpPr/>
          <p:nvPr/>
        </p:nvSpPr>
        <p:spPr>
          <a:xfrm>
            <a:off x="3286116" y="5214950"/>
            <a:ext cx="1214446" cy="285752"/>
          </a:xfrm>
          <a:prstGeom prst="round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РАСХОДЫ</a:t>
            </a:r>
            <a:endParaRPr lang="ru-RU" sz="1400" b="1" dirty="0"/>
          </a:p>
        </p:txBody>
      </p:sp>
      <p:sp>
        <p:nvSpPr>
          <p:cNvPr id="25" name="Прямоугольник 24"/>
          <p:cNvSpPr/>
          <p:nvPr/>
        </p:nvSpPr>
        <p:spPr>
          <a:xfrm>
            <a:off x="3000364" y="5357826"/>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714876" y="5286388"/>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714876" y="5429264"/>
            <a:ext cx="142876" cy="45719"/>
          </a:xfrm>
          <a:prstGeom prst="rect">
            <a:avLst/>
          </a:prstGeom>
          <a:solidFill>
            <a:schemeClr val="bg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3909">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39552" cy="650353"/>
          </a:xfrm>
          <a:prstGeom prst="rect">
            <a:avLst/>
          </a:prstGeom>
          <a:noFill/>
          <a:ln w="9525">
            <a:noFill/>
            <a:miter lim="800000"/>
            <a:headEnd/>
            <a:tailEnd/>
          </a:ln>
        </p:spPr>
      </p:pic>
      <p:sp>
        <p:nvSpPr>
          <p:cNvPr id="4" name="Rectangle 7"/>
          <p:cNvSpPr>
            <a:spLocks noChangeArrowheads="1"/>
          </p:cNvSpPr>
          <p:nvPr/>
        </p:nvSpPr>
        <p:spPr bwMode="auto">
          <a:xfrm>
            <a:off x="0" y="-553996"/>
            <a:ext cx="9144000" cy="1754326"/>
          </a:xfrm>
          <a:prstGeom prst="rect">
            <a:avLst/>
          </a:prstGeom>
          <a:noFill/>
          <a:ln w="9525" cap="flat" cmpd="sng" algn="ctr">
            <a:noFill/>
            <a:prstDash val="solid"/>
            <a:miter lim="800000"/>
            <a:headEnd/>
            <a:tailEnd/>
          </a:ln>
          <a:effectLst/>
        </p:spPr>
        <p:txBody>
          <a:bodyPr anchor="ctr">
            <a:spAutoFit/>
          </a:bodyPr>
          <a:lstStyle/>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endParaRPr lang="ru-RU" b="1" dirty="0" smtClean="0">
              <a:solidFill>
                <a:schemeClr val="accent1">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endParaRPr>
          </a:p>
          <a:p>
            <a:pPr algn="ctr">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Основные параметры бюджета</a:t>
            </a:r>
            <a:endParaRPr lang="ru-RU" dirty="0">
              <a:solidFill>
                <a:schemeClr val="bg2">
                  <a:lumMod val="75000"/>
                </a:schemeClr>
              </a:solidFill>
              <a:latin typeface="Times New Roman" pitchFamily="18" charset="0"/>
              <a:ea typeface="Calibri" pitchFamily="34" charset="0"/>
              <a:cs typeface="Times New Roman" pitchFamily="18" charset="0"/>
            </a:endParaRPr>
          </a:p>
          <a:p>
            <a:pPr algn="ctr" eaLnBrk="0" hangingPunct="0">
              <a:defRPr/>
            </a:pP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Новохопёрского муниципального района</a:t>
            </a:r>
            <a:r>
              <a:rPr lang="en-US"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 </a:t>
            </a:r>
            <a:r>
              <a:rPr lang="ru-RU" b="1" dirty="0" smtClean="0">
                <a:solidFill>
                  <a:schemeClr val="bg2">
                    <a:lumMod val="75000"/>
                  </a:schemeClr>
                </a:solidFill>
                <a:effectLst>
                  <a:outerShdw blurRad="38100" dist="38100" dir="2700000" algn="tl">
                    <a:srgbClr val="000000"/>
                  </a:outerShdw>
                </a:effectLst>
                <a:latin typeface="Times New Roman" pitchFamily="18" charset="0"/>
                <a:ea typeface="Calibri" pitchFamily="34" charset="0"/>
                <a:cs typeface="Times New Roman" pitchFamily="18" charset="0"/>
              </a:rPr>
              <a:t>по итогам 2024 года</a:t>
            </a:r>
            <a:endParaRPr lang="ru-RU" dirty="0">
              <a:solidFill>
                <a:schemeClr val="bg2">
                  <a:lumMod val="75000"/>
                </a:schemeClr>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278780294"/>
              </p:ext>
            </p:extLst>
          </p:nvPr>
        </p:nvGraphicFramePr>
        <p:xfrm>
          <a:off x="683568" y="1484784"/>
          <a:ext cx="7543801" cy="1598957"/>
        </p:xfrm>
        <a:graphic>
          <a:graphicData uri="http://schemas.openxmlformats.org/drawingml/2006/table">
            <a:tbl>
              <a:tblPr>
                <a:tableStyleId>{5C22544A-7EE6-4342-B048-85BDC9FD1C3A}</a:tableStyleId>
              </a:tblPr>
              <a:tblGrid>
                <a:gridCol w="2181492"/>
                <a:gridCol w="1201081"/>
                <a:gridCol w="1614052"/>
                <a:gridCol w="882684"/>
                <a:gridCol w="832246"/>
                <a:gridCol w="832246"/>
              </a:tblGrid>
              <a:tr h="983974">
                <a:tc>
                  <a:txBody>
                    <a:bodyPr/>
                    <a:lstStyle/>
                    <a:p>
                      <a:pPr algn="ctr" rtl="0" fontAlgn="ctr"/>
                      <a:r>
                        <a:rPr lang="ru-RU" sz="1200" u="none" strike="noStrike" dirty="0">
                          <a:solidFill>
                            <a:schemeClr val="accent3">
                              <a:lumMod val="50000"/>
                            </a:schemeClr>
                          </a:solidFill>
                          <a:effectLst/>
                        </a:rPr>
                        <a:t>Показатель </a:t>
                      </a:r>
                      <a:endParaRPr lang="ru-RU" sz="1200" b="1"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Первоначально утвержденный план (млн. руб.) </a:t>
                      </a:r>
                      <a:endParaRPr lang="ru-RU" sz="1200" b="1"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Уточненный план млн. руб.) </a:t>
                      </a:r>
                      <a:endParaRPr lang="ru-RU" sz="1200" b="1"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Изменение плана (%) </a:t>
                      </a:r>
                      <a:endParaRPr lang="ru-RU" sz="1200" b="1"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Фактическое исполнение(млн. руб.)  </a:t>
                      </a:r>
                      <a:endParaRPr lang="ru-RU" sz="1200" b="1"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Исполнение уточненного плана (%) </a:t>
                      </a:r>
                      <a:endParaRPr lang="ru-RU" sz="1200" b="1" i="0" u="none" strike="noStrike">
                        <a:solidFill>
                          <a:schemeClr val="accent3">
                            <a:lumMod val="50000"/>
                          </a:schemeClr>
                        </a:solidFill>
                        <a:effectLst/>
                        <a:latin typeface="Times New Roman"/>
                      </a:endParaRPr>
                    </a:p>
                  </a:txBody>
                  <a:tcPr marL="9461" marR="9461" marT="9461" marB="0" anchor="ctr"/>
                </a:tc>
              </a:tr>
              <a:tr h="208148">
                <a:tc>
                  <a:txBody>
                    <a:bodyPr/>
                    <a:lstStyle/>
                    <a:p>
                      <a:pPr algn="ctr" rtl="0" fontAlgn="ctr"/>
                      <a:r>
                        <a:rPr lang="ru-RU" sz="1200" u="none" strike="noStrike">
                          <a:solidFill>
                            <a:schemeClr val="accent3">
                              <a:lumMod val="50000"/>
                            </a:schemeClr>
                          </a:solidFill>
                          <a:effectLst/>
                        </a:rPr>
                        <a:t>Доходы</a:t>
                      </a:r>
                      <a:r>
                        <a:rPr lang="ru-RU" sz="1000" u="none" strike="noStrike">
                          <a:solidFill>
                            <a:schemeClr val="accent3">
                              <a:lumMod val="50000"/>
                            </a:schemeClr>
                          </a:solidFill>
                          <a:effectLst/>
                        </a:rPr>
                        <a:t> </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1 591,5</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2 </a:t>
                      </a:r>
                      <a:r>
                        <a:rPr lang="ru-RU" sz="1200" u="none" strike="noStrike" dirty="0" smtClean="0">
                          <a:solidFill>
                            <a:schemeClr val="accent3">
                              <a:lumMod val="50000"/>
                            </a:schemeClr>
                          </a:solidFill>
                          <a:effectLst/>
                        </a:rPr>
                        <a:t>203,3</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smtClean="0">
                          <a:solidFill>
                            <a:schemeClr val="accent3">
                              <a:lumMod val="50000"/>
                            </a:schemeClr>
                          </a:solidFill>
                          <a:effectLst/>
                        </a:rPr>
                        <a:t>138,4</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2 073,7</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smtClean="0">
                          <a:solidFill>
                            <a:schemeClr val="accent3">
                              <a:lumMod val="50000"/>
                            </a:schemeClr>
                          </a:solidFill>
                          <a:effectLst/>
                        </a:rPr>
                        <a:t>94,1</a:t>
                      </a:r>
                      <a:endParaRPr lang="ru-RU" sz="1200" b="0" i="0" u="none" strike="noStrike" dirty="0">
                        <a:solidFill>
                          <a:schemeClr val="accent3">
                            <a:lumMod val="50000"/>
                          </a:schemeClr>
                        </a:solidFill>
                        <a:effectLst/>
                        <a:latin typeface="Times New Roman"/>
                      </a:endParaRPr>
                    </a:p>
                  </a:txBody>
                  <a:tcPr marL="9461" marR="9461" marT="9461" marB="0" anchor="ctr"/>
                </a:tc>
              </a:tr>
              <a:tr h="208148">
                <a:tc>
                  <a:txBody>
                    <a:bodyPr/>
                    <a:lstStyle/>
                    <a:p>
                      <a:pPr algn="ctr" rtl="0" fontAlgn="ctr"/>
                      <a:r>
                        <a:rPr lang="ru-RU" sz="1200" u="none" strike="noStrike">
                          <a:solidFill>
                            <a:schemeClr val="accent3">
                              <a:lumMod val="50000"/>
                            </a:schemeClr>
                          </a:solidFill>
                          <a:effectLst/>
                        </a:rPr>
                        <a:t>Расходы</a:t>
                      </a:r>
                      <a:r>
                        <a:rPr lang="ru-RU" sz="1000" u="none" strike="noStrike">
                          <a:solidFill>
                            <a:schemeClr val="accent3">
                              <a:lumMod val="50000"/>
                            </a:schemeClr>
                          </a:solidFill>
                          <a:effectLst/>
                        </a:rPr>
                        <a:t> </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1 614,4</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2 167,3</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134,2</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2 007,3</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92,6</a:t>
                      </a:r>
                      <a:endParaRPr lang="ru-RU" sz="1200" b="0" i="0" u="none" strike="noStrike" dirty="0">
                        <a:solidFill>
                          <a:schemeClr val="accent3">
                            <a:lumMod val="50000"/>
                          </a:schemeClr>
                        </a:solidFill>
                        <a:effectLst/>
                        <a:latin typeface="Times New Roman"/>
                      </a:endParaRPr>
                    </a:p>
                  </a:txBody>
                  <a:tcPr marL="9461" marR="9461" marT="9461" marB="0" anchor="ctr"/>
                </a:tc>
              </a:tr>
              <a:tr h="198687">
                <a:tc>
                  <a:txBody>
                    <a:bodyPr/>
                    <a:lstStyle/>
                    <a:p>
                      <a:pPr algn="ctr" rtl="0" fontAlgn="ctr"/>
                      <a:r>
                        <a:rPr lang="ru-RU" sz="1200" u="none" strike="noStrike">
                          <a:solidFill>
                            <a:schemeClr val="accent3">
                              <a:lumMod val="50000"/>
                            </a:schemeClr>
                          </a:solidFill>
                          <a:effectLst/>
                        </a:rPr>
                        <a:t>Дефицит (-), профицит (+)</a:t>
                      </a:r>
                      <a:r>
                        <a:rPr lang="ru-RU" sz="1000" u="none" strike="noStrike">
                          <a:solidFill>
                            <a:schemeClr val="accent3">
                              <a:lumMod val="50000"/>
                            </a:schemeClr>
                          </a:solidFill>
                          <a:effectLst/>
                        </a:rPr>
                        <a:t> </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-22,9</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smtClean="0">
                          <a:solidFill>
                            <a:schemeClr val="accent3">
                              <a:lumMod val="50000"/>
                            </a:schemeClr>
                          </a:solidFill>
                          <a:effectLst/>
                        </a:rPr>
                        <a:t>36,0</a:t>
                      </a:r>
                      <a:endParaRPr lang="ru-RU" sz="1200" b="0" i="0" u="none" strike="noStrike" dirty="0">
                        <a:solidFill>
                          <a:schemeClr val="accent3">
                            <a:lumMod val="50000"/>
                          </a:schemeClr>
                        </a:solidFill>
                        <a:effectLst/>
                        <a:latin typeface="Times New Roman"/>
                      </a:endParaRPr>
                    </a:p>
                  </a:txBody>
                  <a:tcPr marL="9461" marR="9461" marT="9461" marB="0" anchor="ctr"/>
                </a:tc>
                <a:tc>
                  <a:txBody>
                    <a:bodyPr/>
                    <a:lstStyle/>
                    <a:p>
                      <a:pPr algn="ctr" fontAlgn="ctr"/>
                      <a:r>
                        <a:rPr lang="ru-RU" sz="1200" u="none" strike="noStrike">
                          <a:solidFill>
                            <a:schemeClr val="accent3">
                              <a:lumMod val="50000"/>
                            </a:schemeClr>
                          </a:solidFill>
                          <a:effectLst/>
                        </a:rPr>
                        <a:t> </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a:solidFill>
                            <a:schemeClr val="accent3">
                              <a:lumMod val="50000"/>
                            </a:schemeClr>
                          </a:solidFill>
                          <a:effectLst/>
                        </a:rPr>
                        <a:t>66,4</a:t>
                      </a:r>
                      <a:endParaRPr lang="ru-RU" sz="1200" b="0" i="0" u="none" strike="noStrike">
                        <a:solidFill>
                          <a:schemeClr val="accent3">
                            <a:lumMod val="50000"/>
                          </a:schemeClr>
                        </a:solidFill>
                        <a:effectLst/>
                        <a:latin typeface="Times New Roman"/>
                      </a:endParaRPr>
                    </a:p>
                  </a:txBody>
                  <a:tcPr marL="9461" marR="9461" marT="9461" marB="0" anchor="ctr"/>
                </a:tc>
                <a:tc>
                  <a:txBody>
                    <a:bodyPr/>
                    <a:lstStyle/>
                    <a:p>
                      <a:pPr algn="ctr" rtl="0" fontAlgn="ctr"/>
                      <a:r>
                        <a:rPr lang="ru-RU" sz="1200" u="none" strike="noStrike" dirty="0">
                          <a:solidFill>
                            <a:schemeClr val="accent3">
                              <a:lumMod val="50000"/>
                            </a:schemeClr>
                          </a:solidFill>
                          <a:effectLst/>
                        </a:rPr>
                        <a:t>-</a:t>
                      </a:r>
                      <a:r>
                        <a:rPr lang="ru-RU" sz="1000" u="none" strike="noStrike" dirty="0">
                          <a:solidFill>
                            <a:schemeClr val="accent3">
                              <a:lumMod val="50000"/>
                            </a:schemeClr>
                          </a:solidFill>
                          <a:effectLst/>
                        </a:rPr>
                        <a:t> </a:t>
                      </a:r>
                      <a:endParaRPr lang="ru-RU" sz="1200" b="0" i="0" u="none" strike="noStrike" dirty="0">
                        <a:solidFill>
                          <a:schemeClr val="accent3">
                            <a:lumMod val="50000"/>
                          </a:schemeClr>
                        </a:solidFill>
                        <a:effectLst/>
                        <a:latin typeface="Times New Roman"/>
                      </a:endParaRPr>
                    </a:p>
                  </a:txBody>
                  <a:tcPr marL="9461" marR="9461" marT="9461" marB="0" anchor="ctr"/>
                </a:tc>
              </a:tr>
            </a:tbl>
          </a:graphicData>
        </a:graphic>
      </p:graphicFrame>
    </p:spTree>
  </p:cSld>
  <p:clrMapOvr>
    <a:masterClrMapping/>
  </p:clrMapOvr>
  <p:transition spd="slow" advClick="0" advTm="4071">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27584" y="620688"/>
          <a:ext cx="7543800"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07704" y="548680"/>
            <a:ext cx="6264696" cy="646331"/>
          </a:xfrm>
          <a:prstGeom prst="rect">
            <a:avLst/>
          </a:prstGeom>
          <a:noFill/>
        </p:spPr>
        <p:txBody>
          <a:bodyPr wrap="square" rtlCol="0">
            <a:spAutoFit/>
          </a:bodyPr>
          <a:lstStyle/>
          <a:p>
            <a:pPr algn="ctr"/>
            <a:r>
              <a:rPr lang="ru-RU" b="1" dirty="0" smtClean="0">
                <a:solidFill>
                  <a:schemeClr val="tx2">
                    <a:lumMod val="90000"/>
                    <a:lumOff val="1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Структура </a:t>
            </a:r>
            <a:r>
              <a:rPr lang="ru-RU" b="1" dirty="0" smtClean="0">
                <a:solidFill>
                  <a:schemeClr val="tx2">
                    <a:lumMod val="90000"/>
                    <a:lumOff val="10000"/>
                  </a:schemeClr>
                </a:solidFill>
                <a:effectLst>
                  <a:outerShdw blurRad="38100" dist="38100" dir="2700000" algn="tl">
                    <a:srgbClr val="C0C0C0"/>
                  </a:outerShdw>
                </a:effectLst>
                <a:latin typeface="Times New Roman" pitchFamily="18" charset="0"/>
                <a:cs typeface="Times New Roman" pitchFamily="18" charset="0"/>
              </a:rPr>
              <a:t>налоговых и неналоговых </a:t>
            </a:r>
            <a:r>
              <a:rPr lang="ru-RU" b="1" dirty="0" smtClean="0">
                <a:solidFill>
                  <a:schemeClr val="tx2">
                    <a:lumMod val="90000"/>
                    <a:lumOff val="10000"/>
                  </a:schemeClr>
                </a:solidFill>
                <a:effectLst>
                  <a:outerShdw blurRad="38100" dist="38100" dir="2700000" algn="tl">
                    <a:srgbClr val="C0C0C0"/>
                  </a:outerShdw>
                </a:effectLst>
                <a:latin typeface="Times New Roman" pitchFamily="18" charset="0"/>
                <a:cs typeface="Calibri" pitchFamily="34" charset="0"/>
              </a:rPr>
              <a:t>доходов </a:t>
            </a:r>
            <a:endParaRPr lang="ru-RU" b="1" dirty="0" smtClean="0">
              <a:solidFill>
                <a:schemeClr val="tx2">
                  <a:lumMod val="90000"/>
                  <a:lumOff val="10000"/>
                </a:schemeClr>
              </a:solidFill>
              <a:effectLst>
                <a:outerShdw blurRad="38100" dist="38100" dir="2700000" algn="tl">
                  <a:srgbClr val="C0C0C0"/>
                </a:outerShdw>
              </a:effectLst>
              <a:latin typeface="Times New Roman" pitchFamily="18" charset="0"/>
              <a:cs typeface="Times New Roman" pitchFamily="18" charset="0"/>
            </a:endParaRPr>
          </a:p>
          <a:p>
            <a:pPr algn="ctr"/>
            <a:r>
              <a:rPr lang="ru-RU" b="1" dirty="0" smtClean="0">
                <a:solidFill>
                  <a:schemeClr val="tx2">
                    <a:lumMod val="90000"/>
                    <a:lumOff val="10000"/>
                  </a:schemeClr>
                </a:solidFill>
                <a:effectLst>
                  <a:outerShdw blurRad="38100" dist="38100" dir="2700000" algn="tl">
                    <a:srgbClr val="C0C0C0"/>
                  </a:outerShdw>
                </a:effectLst>
                <a:latin typeface="Times New Roman" pitchFamily="18" charset="0"/>
                <a:cs typeface="Times New Roman" pitchFamily="18" charset="0"/>
              </a:rPr>
              <a:t>районного </a:t>
            </a:r>
            <a:r>
              <a:rPr lang="ru-RU" b="1" dirty="0" smtClean="0">
                <a:solidFill>
                  <a:schemeClr val="tx2">
                    <a:lumMod val="90000"/>
                    <a:lumOff val="10000"/>
                  </a:schemeClr>
                </a:solidFill>
                <a:effectLst>
                  <a:outerShdw blurRad="38100" dist="38100" dir="2700000" algn="tl">
                    <a:srgbClr val="C0C0C0"/>
                  </a:outerShdw>
                </a:effectLst>
                <a:latin typeface="Times New Roman" pitchFamily="18" charset="0"/>
                <a:cs typeface="Calibri" pitchFamily="34" charset="0"/>
              </a:rPr>
              <a:t>бюджета в 2024 году, %</a:t>
            </a:r>
            <a:endParaRPr lang="ru-RU" b="1" dirty="0">
              <a:solidFill>
                <a:schemeClr val="tx2">
                  <a:lumMod val="90000"/>
                  <a:lumOff val="10000"/>
                </a:schemeClr>
              </a:solidFill>
            </a:endParaRPr>
          </a:p>
        </p:txBody>
      </p:sp>
    </p:spTree>
  </p:cSld>
  <p:clrMapOvr>
    <a:masterClrMapping/>
  </p:clrMapOvr>
  <p:transition spd="slow" advTm="3544">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nvGraphicFramePr>
        <p:xfrm>
          <a:off x="827584" y="1340768"/>
          <a:ext cx="7704856"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47664" y="620688"/>
            <a:ext cx="6480720" cy="707886"/>
          </a:xfrm>
          <a:prstGeom prst="rect">
            <a:avLst/>
          </a:prstGeom>
          <a:noFill/>
        </p:spPr>
        <p:txBody>
          <a:bodyPr wrap="square" rtlCol="0">
            <a:spAutoFit/>
          </a:bodyPr>
          <a:lstStyle/>
          <a:p>
            <a:pPr algn="ct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rPr>
              <a:t>Структура б</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езвозмездны</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Times New Roman" pitchFamily="18" charset="0"/>
              </a:rPr>
              <a:t>х</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Calibri" pitchFamily="34" charset="0"/>
              </a:rPr>
              <a:t> поступлени</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Times New Roman" pitchFamily="18" charset="0"/>
              </a:rPr>
              <a:t>й</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Calibri" pitchFamily="34" charset="0"/>
              </a:rPr>
              <a:t>  </a:t>
            </a:r>
            <a:endParaRPr lang="ru-RU" sz="2000" dirty="0" smtClean="0">
              <a:solidFill>
                <a:schemeClr val="tx1">
                  <a:lumMod val="75000"/>
                  <a:lumOff val="25000"/>
                </a:schemeClr>
              </a:solidFill>
              <a:latin typeface="Times New Roman" pitchFamily="18" charset="0"/>
              <a:cs typeface="Calibri" pitchFamily="34" charset="0"/>
            </a:endParaRPr>
          </a:p>
          <a:p>
            <a:pPr algn="ctr" eaLnBrk="0" hangingPunct="0"/>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Calibri" pitchFamily="34" charset="0"/>
              </a:rPr>
              <a:t> районного  бюджета  в </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Times New Roman" pitchFamily="18" charset="0"/>
              </a:rPr>
              <a:t> 2</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Calibri" pitchFamily="34" charset="0"/>
              </a:rPr>
              <a:t>024 год</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cs typeface="Times New Roman" pitchFamily="18" charset="0"/>
              </a:rPr>
              <a:t>у, </a:t>
            </a:r>
            <a:r>
              <a:rPr lang="ru-RU" sz="2000" b="1" dirty="0" smtClean="0">
                <a:solidFill>
                  <a:schemeClr val="tx1">
                    <a:lumMod val="75000"/>
                    <a:lumOff val="25000"/>
                  </a:schemeClr>
                </a:solidFill>
                <a:effectLst>
                  <a:outerShdw blurRad="38100" dist="38100" dir="2700000" algn="tl">
                    <a:srgbClr val="C0C0C0"/>
                  </a:outerShdw>
                </a:effectLst>
                <a:latin typeface="Times New Roman" pitchFamily="18" charset="0"/>
              </a:rPr>
              <a:t>%</a:t>
            </a:r>
            <a:endParaRPr lang="ru-RU" sz="2000" b="1" dirty="0">
              <a:solidFill>
                <a:schemeClr val="tx1">
                  <a:lumMod val="75000"/>
                  <a:lumOff val="25000"/>
                </a:schemeClr>
              </a:solidFill>
              <a:effectLst>
                <a:outerShdw blurRad="38100" dist="38100" dir="2700000" algn="tl">
                  <a:srgbClr val="C0C0C0"/>
                </a:outerShdw>
              </a:effectLst>
              <a:latin typeface="Times New Roman" pitchFamily="18" charset="0"/>
            </a:endParaRPr>
          </a:p>
        </p:txBody>
      </p:sp>
    </p:spTree>
  </p:cSld>
  <p:clrMapOvr>
    <a:masterClrMapping/>
  </p:clrMapOvr>
  <p:transition spd="slow" advTm="4069">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35" name="Rectangle 39"/>
          <p:cNvSpPr>
            <a:spLocks noChangeArrowheads="1"/>
          </p:cNvSpPr>
          <p:nvPr/>
        </p:nvSpPr>
        <p:spPr bwMode="auto">
          <a:xfrm>
            <a:off x="0" y="548680"/>
            <a:ext cx="9144000" cy="923330"/>
          </a:xfrm>
          <a:prstGeom prst="rect">
            <a:avLst/>
          </a:prstGeom>
          <a:noFill/>
          <a:ln w="9525" cap="flat" cmpd="sng" algn="ctr">
            <a:noFill/>
            <a:prstDash val="solid"/>
            <a:miter lim="800000"/>
            <a:headEnd/>
            <a:tailEnd/>
          </a:ln>
          <a:effectLst/>
        </p:spPr>
        <p:txBody>
          <a:bodyPr anchor="ctr">
            <a:spAutoFit/>
          </a:bodyPr>
          <a:lstStyle/>
          <a:p>
            <a:pPr algn="ctr" hangingPunct="0"/>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Динамика исполнения районного бюджета </a:t>
            </a:r>
            <a:endParaRPr lang="ru-RU"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по разделам классификации расходов бюджетов </a:t>
            </a:r>
            <a:endParaRPr lang="ru-RU"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в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a:t>
            </a:r>
            <a:r>
              <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3-2024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годах</a:t>
            </a: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млн.рублей</a:t>
            </a:r>
            <a:r>
              <a:rPr lang="ru-RU" dirty="0">
                <a:solidFill>
                  <a:schemeClr val="accent3">
                    <a:lumMod val="50000"/>
                  </a:schemeClr>
                </a:solidFill>
                <a:effectLst>
                  <a:outerShdw blurRad="38100" dist="38100" dir="2700000" algn="tl">
                    <a:srgbClr val="000000">
                      <a:alpha val="43137"/>
                    </a:srgbClr>
                  </a:outerShdw>
                </a:effectLst>
                <a:latin typeface="Arial" pitchFamily="34" charset="0"/>
              </a:rPr>
              <a:t> </a:t>
            </a: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39552" cy="650353"/>
          </a:xfrm>
          <a:prstGeom prst="rect">
            <a:avLst/>
          </a:prstGeom>
          <a:noFill/>
          <a:ln w="9525">
            <a:noFill/>
            <a:miter lim="800000"/>
            <a:headEnd/>
            <a:tailEnd/>
          </a:ln>
        </p:spPr>
      </p:pic>
      <p:graphicFrame>
        <p:nvGraphicFramePr>
          <p:cNvPr id="5" name="Диаграмма 4"/>
          <p:cNvGraphicFramePr>
            <a:graphicFrameLocks/>
          </p:cNvGraphicFramePr>
          <p:nvPr>
            <p:extLst>
              <p:ext uri="{D42A27DB-BD31-4B8C-83A1-F6EECF244321}">
                <p14:modId xmlns:p14="http://schemas.microsoft.com/office/powerpoint/2010/main" val="4078344125"/>
              </p:ext>
            </p:extLst>
          </p:nvPr>
        </p:nvGraphicFramePr>
        <p:xfrm>
          <a:off x="755576" y="1340768"/>
          <a:ext cx="6192688" cy="3240360"/>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149081"/>
            <a:ext cx="3826792" cy="1978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396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0" y="548680"/>
            <a:ext cx="9144000" cy="646331"/>
          </a:xfrm>
          <a:prstGeom prst="rect">
            <a:avLst/>
          </a:prstGeom>
          <a:noFill/>
          <a:ln w="9525" cap="flat" cmpd="sng" algn="ctr">
            <a:noFill/>
            <a:prstDash val="solid"/>
            <a:miter lim="800000"/>
            <a:headEnd/>
            <a:tailEnd/>
          </a:ln>
          <a:effectLst/>
        </p:spPr>
        <p:txBody>
          <a:bodyPr wrap="square" anchor="ctr">
            <a:spAutoFit/>
          </a:bodyPr>
          <a:lstStyle/>
          <a:p>
            <a:pPr algn="ctr" hangingPunct="0"/>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расходов </a:t>
            </a:r>
            <a:endPar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hangingPunct="0"/>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районного </a:t>
            </a:r>
            <a:r>
              <a:rPr lang="ru-RU"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в </a:t>
            </a:r>
            <a:r>
              <a:rPr lang="ru-RU"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2024 году</a:t>
            </a:r>
            <a:r>
              <a:rPr lang="ru-RU" b="1" dirty="0" smtClean="0">
                <a:solidFill>
                  <a:srgbClr val="002060"/>
                </a:solidFill>
                <a:effectLst>
                  <a:outerShdw blurRad="38100" dist="38100" dir="2700000" algn="tl">
                    <a:srgbClr val="C0C0C0"/>
                  </a:outerShdw>
                </a:effectLst>
                <a:latin typeface="Times New Roman" pitchFamily="18" charset="0"/>
                <a:ea typeface="Calibri" pitchFamily="34" charset="0"/>
                <a:cs typeface="Times New Roman" pitchFamily="18" charset="0"/>
              </a:rPr>
              <a:t>, </a:t>
            </a:r>
            <a:r>
              <a:rPr lang="ru-RU" b="1" dirty="0">
                <a:solidFill>
                  <a:srgbClr val="00206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endParaRPr lang="ru-RU" dirty="0">
              <a:solidFill>
                <a:srgbClr val="002060"/>
              </a:solidFill>
              <a:effectLst>
                <a:outerShdw blurRad="38100" dist="38100" dir="2700000" algn="tl">
                  <a:srgbClr val="000000">
                    <a:alpha val="43137"/>
                  </a:srgbClr>
                </a:outerShdw>
              </a:effectLst>
              <a:latin typeface="Arial" pitchFamily="34"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64423" cy="680331"/>
          </a:xfrm>
          <a:prstGeom prst="rect">
            <a:avLst/>
          </a:prstGeom>
          <a:noFill/>
          <a:ln w="9525">
            <a:noFill/>
            <a:miter lim="800000"/>
            <a:headEnd/>
            <a:tailEnd/>
          </a:ln>
        </p:spPr>
      </p:pic>
      <p:graphicFrame>
        <p:nvGraphicFramePr>
          <p:cNvPr id="5" name="Диаграмма 4"/>
          <p:cNvGraphicFramePr>
            <a:graphicFrameLocks/>
          </p:cNvGraphicFramePr>
          <p:nvPr/>
        </p:nvGraphicFramePr>
        <p:xfrm>
          <a:off x="1219200" y="595312"/>
          <a:ext cx="6705600" cy="56673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81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615717"/>
            <a:ext cx="7704856" cy="923330"/>
          </a:xfrm>
          <a:prstGeom prst="rect">
            <a:avLst/>
          </a:prstGeom>
        </p:spPr>
        <p:txBody>
          <a:bodyPr wrap="square">
            <a:spAutoFit/>
          </a:bodyPr>
          <a:lstStyle/>
          <a:p>
            <a:pPr algn="ctr">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Информация о финансировании муниципальных программ Новохоперского муниципального района, сгруппированных по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направлениям за  2024 год, %</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9284" y="18851"/>
            <a:ext cx="499302" cy="601837"/>
          </a:xfrm>
          <a:prstGeom prst="rect">
            <a:avLst/>
          </a:prstGeom>
          <a:noFill/>
          <a:ln w="9525">
            <a:noFill/>
            <a:miter lim="800000"/>
            <a:headEnd/>
            <a:tailEnd/>
          </a:ln>
        </p:spPr>
      </p:pic>
      <p:graphicFrame>
        <p:nvGraphicFramePr>
          <p:cNvPr id="8" name="Диаграмма 7"/>
          <p:cNvGraphicFramePr>
            <a:graphicFrameLocks/>
          </p:cNvGraphicFramePr>
          <p:nvPr>
            <p:extLst>
              <p:ext uri="{D42A27DB-BD31-4B8C-83A1-F6EECF244321}">
                <p14:modId xmlns:p14="http://schemas.microsoft.com/office/powerpoint/2010/main" val="1848289481"/>
              </p:ext>
            </p:extLst>
          </p:nvPr>
        </p:nvGraphicFramePr>
        <p:xfrm>
          <a:off x="755575" y="1539047"/>
          <a:ext cx="7920881" cy="469826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996">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615717"/>
            <a:ext cx="7704856" cy="369332"/>
          </a:xfrm>
          <a:prstGeom prst="rect">
            <a:avLst/>
          </a:prstGeom>
        </p:spPr>
        <p:txBody>
          <a:bodyPr wrap="square">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МУНИЦИПАЛЬНЫЕ  ПРОГРАММЫ</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755576" y="1052736"/>
            <a:ext cx="7632848" cy="738664"/>
          </a:xfrm>
          <a:prstGeom prst="rect">
            <a:avLst/>
          </a:prstGeom>
        </p:spPr>
        <p:txBody>
          <a:bodyPr wrap="square">
            <a:spAutoFit/>
          </a:bodyPr>
          <a:lstStyle/>
          <a:p>
            <a:pPr algn="just"/>
            <a:r>
              <a:rPr lang="ru-RU" sz="1400" dirty="0">
                <a:solidFill>
                  <a:schemeClr val="bg2">
                    <a:lumMod val="50000"/>
                  </a:schemeClr>
                </a:solidFill>
                <a:latin typeface="Times New Roman" pitchFamily="18" charset="0"/>
                <a:cs typeface="Times New Roman" pitchFamily="18" charset="0"/>
              </a:rPr>
              <a:t>Муниципальная программа имеет цель , задачи и показатели эффективности, которые отражают степень их достижения (решения), то есть действия и бюджетные средства, направленные на достижение заданного результата. </a:t>
            </a:r>
          </a:p>
        </p:txBody>
      </p:sp>
      <p:sp>
        <p:nvSpPr>
          <p:cNvPr id="7" name="Скругленный прямоугольник 6"/>
          <p:cNvSpPr/>
          <p:nvPr/>
        </p:nvSpPr>
        <p:spPr>
          <a:xfrm>
            <a:off x="827584" y="1795515"/>
            <a:ext cx="7488832" cy="432048"/>
          </a:xfrm>
          <a:prstGeom prst="roundRect">
            <a:avLst/>
          </a:prstGeom>
          <a:ln>
            <a:solidFill>
              <a:schemeClr val="bg2">
                <a:lumMod val="90000"/>
              </a:schemeClr>
            </a:solidFill>
          </a:ln>
          <a:scene3d>
            <a:camera prst="orthographicFront"/>
            <a:lightRig rig="threePt" dir="t"/>
          </a:scene3d>
          <a:sp3d>
            <a:bevelT/>
          </a:sp3d>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ru-RU" sz="1400" b="1" dirty="0">
                <a:solidFill>
                  <a:schemeClr val="bg2">
                    <a:lumMod val="50000"/>
                  </a:schemeClr>
                </a:solidFill>
                <a:latin typeface="Times New Roman" pitchFamily="18" charset="0"/>
                <a:cs typeface="Times New Roman" pitchFamily="18" charset="0"/>
              </a:rPr>
              <a:t>Объем программных расходов </a:t>
            </a:r>
            <a:r>
              <a:rPr lang="ru-RU" sz="1400" b="1" dirty="0" smtClean="0">
                <a:solidFill>
                  <a:schemeClr val="bg2">
                    <a:lumMod val="50000"/>
                  </a:schemeClr>
                </a:solidFill>
                <a:latin typeface="Times New Roman" pitchFamily="18" charset="0"/>
                <a:cs typeface="Times New Roman" pitchFamily="18" charset="0"/>
              </a:rPr>
              <a:t>в 2024  году составил 2 007,2 млн </a:t>
            </a:r>
            <a:r>
              <a:rPr lang="ru-RU" sz="1400" b="1" dirty="0">
                <a:solidFill>
                  <a:schemeClr val="bg2">
                    <a:lumMod val="50000"/>
                  </a:schemeClr>
                </a:solidFill>
                <a:latin typeface="Times New Roman" pitchFamily="18" charset="0"/>
                <a:cs typeface="Times New Roman" pitchFamily="18" charset="0"/>
              </a:rPr>
              <a:t>рублей или </a:t>
            </a:r>
            <a:r>
              <a:rPr lang="ru-RU" sz="1400" b="1" dirty="0" smtClean="0">
                <a:solidFill>
                  <a:schemeClr val="bg2">
                    <a:lumMod val="50000"/>
                  </a:schemeClr>
                </a:solidFill>
                <a:latin typeface="Times New Roman" pitchFamily="18" charset="0"/>
                <a:cs typeface="Times New Roman" pitchFamily="18" charset="0"/>
              </a:rPr>
              <a:t>100 </a:t>
            </a:r>
            <a:r>
              <a:rPr lang="ru-RU" sz="1400" b="1" dirty="0">
                <a:solidFill>
                  <a:schemeClr val="bg2">
                    <a:lumMod val="50000"/>
                  </a:schemeClr>
                </a:solidFill>
                <a:latin typeface="Times New Roman" pitchFamily="18" charset="0"/>
                <a:cs typeface="Times New Roman" pitchFamily="18" charset="0"/>
              </a:rPr>
              <a:t>процентов от общего объема расходов бюджета</a:t>
            </a:r>
          </a:p>
        </p:txBody>
      </p:sp>
      <p:sp>
        <p:nvSpPr>
          <p:cNvPr id="8" name="Прямоугольник с одним вырезанным углом 7"/>
          <p:cNvSpPr/>
          <p:nvPr/>
        </p:nvSpPr>
        <p:spPr>
          <a:xfrm>
            <a:off x="1109354" y="2348880"/>
            <a:ext cx="1080120" cy="1152128"/>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«Развитие образования Новохоперского муниципального района</a:t>
            </a:r>
            <a:r>
              <a:rPr lang="ru-RU" sz="800" b="1" dirty="0" smtClean="0">
                <a:solidFill>
                  <a:schemeClr val="accent3">
                    <a:lumMod val="50000"/>
                  </a:schemeClr>
                </a:solidFill>
                <a:latin typeface="Times New Roman" pitchFamily="18" charset="0"/>
                <a:cs typeface="Times New Roman" pitchFamily="18" charset="0"/>
              </a:rPr>
              <a:t>»</a:t>
            </a: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1 339,4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9" name="Прямоугольник с одним вырезанным углом 8"/>
          <p:cNvSpPr/>
          <p:nvPr/>
        </p:nvSpPr>
        <p:spPr>
          <a:xfrm>
            <a:off x="2627784" y="2348879"/>
            <a:ext cx="1080120" cy="1763233"/>
          </a:xfrm>
          <a:prstGeom prst="snip1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«Обеспечение доступным и комфортным жильем, коммунальными услугами населения Новохоперского муниципального района»</a:t>
            </a:r>
          </a:p>
          <a:p>
            <a:pPr algn="ctr"/>
            <a:r>
              <a:rPr lang="ru-RU" sz="800" b="1" dirty="0" smtClean="0">
                <a:solidFill>
                  <a:schemeClr val="accent3">
                    <a:lumMod val="50000"/>
                  </a:schemeClr>
                </a:solidFill>
                <a:latin typeface="Times New Roman" pitchFamily="18" charset="0"/>
                <a:cs typeface="Times New Roman" pitchFamily="18" charset="0"/>
              </a:rPr>
              <a:t>8,7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0" name="Прямоугольник с одним вырезанным углом 9"/>
          <p:cNvSpPr/>
          <p:nvPr/>
        </p:nvSpPr>
        <p:spPr>
          <a:xfrm>
            <a:off x="4031940" y="2385345"/>
            <a:ext cx="1080120" cy="1152128"/>
          </a:xfrm>
          <a:prstGeom prst="snip1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800" b="1" noProof="1" smtClean="0">
                <a:solidFill>
                  <a:schemeClr val="accent3">
                    <a:lumMod val="50000"/>
                  </a:schemeClr>
                </a:solidFill>
                <a:latin typeface="Times New Roman" pitchFamily="18" charset="0"/>
                <a:cs typeface="Times New Roman" pitchFamily="18" charset="0"/>
              </a:rPr>
              <a:t>МП«Культура Новохопёрского муниципального </a:t>
            </a:r>
            <a:r>
              <a:rPr lang="ru-RU" sz="800" b="1" dirty="0" smtClean="0">
                <a:solidFill>
                  <a:schemeClr val="accent3">
                    <a:lumMod val="50000"/>
                  </a:schemeClr>
                </a:solidFill>
                <a:latin typeface="Times New Roman" pitchFamily="18" charset="0"/>
                <a:cs typeface="Times New Roman" pitchFamily="18" charset="0"/>
              </a:rPr>
              <a:t>района»</a:t>
            </a: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50,7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1" name="Прямоугольник с одним вырезанным углом 10"/>
          <p:cNvSpPr/>
          <p:nvPr/>
        </p:nvSpPr>
        <p:spPr>
          <a:xfrm>
            <a:off x="5508104" y="2381364"/>
            <a:ext cx="1080120" cy="1335668"/>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800" b="1" noProof="1" smtClean="0">
                <a:solidFill>
                  <a:schemeClr val="accent3">
                    <a:lumMod val="50000"/>
                  </a:schemeClr>
                </a:solidFill>
                <a:latin typeface="Times New Roman" pitchFamily="18" charset="0"/>
                <a:cs typeface="Times New Roman" pitchFamily="18" charset="0"/>
              </a:rPr>
              <a:t>МП«Развитие физической </a:t>
            </a:r>
            <a:r>
              <a:rPr lang="ru-RU" sz="800" b="1" dirty="0" smtClean="0">
                <a:solidFill>
                  <a:schemeClr val="accent3">
                    <a:lumMod val="50000"/>
                  </a:schemeClr>
                </a:solidFill>
                <a:latin typeface="Times New Roman" pitchFamily="18" charset="0"/>
                <a:cs typeface="Times New Roman" pitchFamily="18" charset="0"/>
              </a:rPr>
              <a:t>культуры </a:t>
            </a:r>
            <a:r>
              <a:rPr lang="ru-RU" sz="800" b="1" dirty="0">
                <a:solidFill>
                  <a:schemeClr val="accent3">
                    <a:lumMod val="50000"/>
                  </a:schemeClr>
                </a:solidFill>
                <a:latin typeface="Times New Roman" pitchFamily="18" charset="0"/>
                <a:cs typeface="Times New Roman" pitchFamily="18" charset="0"/>
              </a:rPr>
              <a:t>и спорта  Новохоперского муниципального </a:t>
            </a:r>
            <a:r>
              <a:rPr lang="ru-RU" sz="800" b="1" dirty="0" smtClean="0">
                <a:solidFill>
                  <a:schemeClr val="accent3">
                    <a:lumMod val="50000"/>
                  </a:schemeClr>
                </a:solidFill>
                <a:latin typeface="Times New Roman" pitchFamily="18" charset="0"/>
                <a:cs typeface="Times New Roman" pitchFamily="18" charset="0"/>
              </a:rPr>
              <a:t>района»</a:t>
            </a: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3,1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2" name="Прямоугольник с одним вырезанным углом 11"/>
          <p:cNvSpPr/>
          <p:nvPr/>
        </p:nvSpPr>
        <p:spPr>
          <a:xfrm>
            <a:off x="7014493" y="2385344"/>
            <a:ext cx="1080120" cy="1331687"/>
          </a:xfrm>
          <a:prstGeom prst="snip1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«Охрана окружающей среды, воспроизводство и использование природных ресурсов»</a:t>
            </a:r>
            <a:endParaRPr lang="ru-RU" sz="800" b="1" dirty="0" smtClean="0">
              <a:solidFill>
                <a:schemeClr val="accent3">
                  <a:lumMod val="50000"/>
                </a:schemeClr>
              </a:solidFill>
              <a:latin typeface="Times New Roman" pitchFamily="18" charset="0"/>
              <a:cs typeface="Times New Roman" pitchFamily="18" charset="0"/>
            </a:endParaRP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2,5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3" name="Прямоугольник с одним вырезанным углом 12"/>
          <p:cNvSpPr/>
          <p:nvPr/>
        </p:nvSpPr>
        <p:spPr>
          <a:xfrm>
            <a:off x="1154513" y="3596290"/>
            <a:ext cx="1080120" cy="1152128"/>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«Экономическое развитие»</a:t>
            </a:r>
            <a:endParaRPr lang="ru-RU" sz="800" b="1" dirty="0" smtClean="0">
              <a:solidFill>
                <a:schemeClr val="accent3">
                  <a:lumMod val="50000"/>
                </a:schemeClr>
              </a:solidFill>
              <a:latin typeface="Times New Roman" pitchFamily="18" charset="0"/>
              <a:cs typeface="Times New Roman" pitchFamily="18" charset="0"/>
            </a:endParaRP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105,3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4" name="Прямоугольник с одним вырезанным углом 13"/>
          <p:cNvSpPr/>
          <p:nvPr/>
        </p:nvSpPr>
        <p:spPr>
          <a:xfrm>
            <a:off x="7020272" y="4085456"/>
            <a:ext cx="1080120" cy="1431776"/>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«Муниципальное управление и гражданское общество Новохоперского муниципального района»</a:t>
            </a:r>
            <a:endParaRPr lang="ru-RU" sz="800" b="1" dirty="0" smtClean="0">
              <a:solidFill>
                <a:schemeClr val="accent3">
                  <a:lumMod val="50000"/>
                </a:schemeClr>
              </a:solidFill>
              <a:latin typeface="Times New Roman" pitchFamily="18" charset="0"/>
              <a:cs typeface="Times New Roman" pitchFamily="18" charset="0"/>
            </a:endParaRP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112,0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5" name="Прямоугольник с одним вырезанным углом 14"/>
          <p:cNvSpPr/>
          <p:nvPr/>
        </p:nvSpPr>
        <p:spPr>
          <a:xfrm>
            <a:off x="2627784" y="4219710"/>
            <a:ext cx="1296144" cy="1915957"/>
          </a:xfrm>
          <a:prstGeom prst="snip1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«Энергосбережение и повышение энергетической эффективности, обеспечение качественными жилищно-коммунальными услугами населения </a:t>
            </a:r>
            <a:r>
              <a:rPr lang="ru-RU" sz="800" b="1" noProof="1" smtClean="0">
                <a:solidFill>
                  <a:schemeClr val="accent3">
                    <a:lumMod val="50000"/>
                  </a:schemeClr>
                </a:solidFill>
                <a:latin typeface="Times New Roman" pitchFamily="18" charset="0"/>
                <a:cs typeface="Times New Roman" pitchFamily="18" charset="0"/>
              </a:rPr>
              <a:t>Новохопёрского </a:t>
            </a:r>
            <a:r>
              <a:rPr lang="ru-RU" sz="800" b="1" dirty="0" smtClean="0">
                <a:solidFill>
                  <a:schemeClr val="accent3">
                    <a:lumMod val="50000"/>
                  </a:schemeClr>
                </a:solidFill>
                <a:latin typeface="Times New Roman" pitchFamily="18" charset="0"/>
                <a:cs typeface="Times New Roman" pitchFamily="18" charset="0"/>
              </a:rPr>
              <a:t>муниципального </a:t>
            </a:r>
            <a:r>
              <a:rPr lang="ru-RU" sz="800" b="1" dirty="0">
                <a:solidFill>
                  <a:schemeClr val="accent3">
                    <a:lumMod val="50000"/>
                  </a:schemeClr>
                </a:solidFill>
                <a:latin typeface="Times New Roman" pitchFamily="18" charset="0"/>
                <a:cs typeface="Times New Roman" pitchFamily="18" charset="0"/>
              </a:rPr>
              <a:t>района</a:t>
            </a:r>
            <a:r>
              <a:rPr lang="ru-RU" sz="800" b="1" dirty="0" smtClean="0">
                <a:solidFill>
                  <a:schemeClr val="accent3">
                    <a:lumMod val="50000"/>
                  </a:schemeClr>
                </a:solidFill>
                <a:latin typeface="Times New Roman" pitchFamily="18" charset="0"/>
                <a:cs typeface="Times New Roman" pitchFamily="18" charset="0"/>
              </a:rPr>
              <a:t>»</a:t>
            </a: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44,2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6" name="Прямоугольник с одним вырезанным углом 15"/>
          <p:cNvSpPr/>
          <p:nvPr/>
        </p:nvSpPr>
        <p:spPr>
          <a:xfrm>
            <a:off x="5652120" y="4085456"/>
            <a:ext cx="1080120" cy="1287760"/>
          </a:xfrm>
          <a:prstGeom prst="snip1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«Управление муниципальными финансами  </a:t>
            </a:r>
            <a:r>
              <a:rPr lang="ru-RU" sz="800" b="1" noProof="1" smtClean="0">
                <a:solidFill>
                  <a:schemeClr val="accent3">
                    <a:lumMod val="50000"/>
                  </a:schemeClr>
                </a:solidFill>
                <a:latin typeface="Times New Roman" pitchFamily="18" charset="0"/>
                <a:cs typeface="Times New Roman" pitchFamily="18" charset="0"/>
              </a:rPr>
              <a:t>Новохопёрского </a:t>
            </a:r>
            <a:r>
              <a:rPr lang="ru-RU" sz="800" b="1" dirty="0" smtClean="0">
                <a:solidFill>
                  <a:schemeClr val="accent3">
                    <a:lumMod val="50000"/>
                  </a:schemeClr>
                </a:solidFill>
                <a:latin typeface="Times New Roman" pitchFamily="18" charset="0"/>
                <a:cs typeface="Times New Roman" pitchFamily="18" charset="0"/>
              </a:rPr>
              <a:t>муниципального </a:t>
            </a:r>
            <a:r>
              <a:rPr lang="ru-RU" sz="800" b="1" dirty="0">
                <a:solidFill>
                  <a:schemeClr val="accent3">
                    <a:lumMod val="50000"/>
                  </a:schemeClr>
                </a:solidFill>
                <a:latin typeface="Times New Roman" pitchFamily="18" charset="0"/>
                <a:cs typeface="Times New Roman" pitchFamily="18" charset="0"/>
              </a:rPr>
              <a:t>района»</a:t>
            </a:r>
            <a:endParaRPr lang="ru-RU" sz="800" b="1" dirty="0" smtClean="0">
              <a:solidFill>
                <a:schemeClr val="accent3">
                  <a:lumMod val="50000"/>
                </a:schemeClr>
              </a:solidFill>
              <a:latin typeface="Times New Roman" pitchFamily="18" charset="0"/>
              <a:cs typeface="Times New Roman" pitchFamily="18" charset="0"/>
            </a:endParaRPr>
          </a:p>
          <a:p>
            <a:pPr algn="ct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174,6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7" name="Прямоугольник с одним вырезанным углом 16"/>
          <p:cNvSpPr/>
          <p:nvPr/>
        </p:nvSpPr>
        <p:spPr>
          <a:xfrm>
            <a:off x="4139952" y="3717032"/>
            <a:ext cx="1080120" cy="1152128"/>
          </a:xfrm>
          <a:prstGeom prst="snip1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«Управление муниципальным имуществом и земельными ресурсами</a:t>
            </a:r>
            <a:r>
              <a:rPr lang="ru-RU" sz="800" b="1" dirty="0" smtClean="0">
                <a:solidFill>
                  <a:schemeClr val="accent3">
                    <a:lumMod val="50000"/>
                  </a:schemeClr>
                </a:solidFill>
                <a:latin typeface="Times New Roman" pitchFamily="18" charset="0"/>
                <a:cs typeface="Times New Roman" pitchFamily="18" charset="0"/>
              </a:rPr>
              <a:t>»</a:t>
            </a: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5,2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8" name="Прямоугольник с одним вырезанным углом 17"/>
          <p:cNvSpPr/>
          <p:nvPr/>
        </p:nvSpPr>
        <p:spPr>
          <a:xfrm>
            <a:off x="1163833" y="4867782"/>
            <a:ext cx="1080120" cy="1267885"/>
          </a:xfrm>
          <a:prstGeom prst="snip1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«Комплексное развитие сельских территорий </a:t>
            </a:r>
            <a:r>
              <a:rPr lang="ru-RU" sz="800" b="1" noProof="1" smtClean="0">
                <a:solidFill>
                  <a:schemeClr val="accent3">
                    <a:lumMod val="50000"/>
                  </a:schemeClr>
                </a:solidFill>
                <a:latin typeface="Times New Roman" pitchFamily="18" charset="0"/>
                <a:cs typeface="Times New Roman" pitchFamily="18" charset="0"/>
              </a:rPr>
              <a:t>Новохопёрского </a:t>
            </a:r>
            <a:r>
              <a:rPr lang="ru-RU" sz="800" b="1" dirty="0" smtClean="0">
                <a:solidFill>
                  <a:schemeClr val="accent3">
                    <a:lumMod val="50000"/>
                  </a:schemeClr>
                </a:solidFill>
                <a:latin typeface="Times New Roman" pitchFamily="18" charset="0"/>
                <a:cs typeface="Times New Roman" pitchFamily="18" charset="0"/>
              </a:rPr>
              <a:t>муниципального </a:t>
            </a:r>
            <a:r>
              <a:rPr lang="ru-RU" sz="800" b="1" dirty="0">
                <a:solidFill>
                  <a:schemeClr val="accent3">
                    <a:lumMod val="50000"/>
                  </a:schemeClr>
                </a:solidFill>
                <a:latin typeface="Times New Roman" pitchFamily="18" charset="0"/>
                <a:cs typeface="Times New Roman" pitchFamily="18" charset="0"/>
              </a:rPr>
              <a:t>района</a:t>
            </a:r>
            <a:r>
              <a:rPr lang="ru-RU" sz="800" b="1" dirty="0" smtClean="0">
                <a:solidFill>
                  <a:schemeClr val="accent3">
                    <a:lumMod val="50000"/>
                  </a:schemeClr>
                </a:solidFill>
                <a:latin typeface="Times New Roman" pitchFamily="18" charset="0"/>
                <a:cs typeface="Times New Roman" pitchFamily="18" charset="0"/>
              </a:rPr>
              <a:t>»</a:t>
            </a:r>
            <a:endParaRPr lang="ru-RU" sz="800" b="1" dirty="0">
              <a:solidFill>
                <a:schemeClr val="accent3">
                  <a:lumMod val="50000"/>
                </a:schemeClr>
              </a:solidFill>
              <a:latin typeface="Times New Roman" pitchFamily="18" charset="0"/>
              <a:cs typeface="Times New Roman" pitchFamily="18" charset="0"/>
            </a:endParaRPr>
          </a:p>
          <a:p>
            <a:pPr algn="ctr"/>
            <a:r>
              <a:rPr lang="ru-RU" sz="800" b="1" dirty="0" smtClean="0">
                <a:solidFill>
                  <a:schemeClr val="accent3">
                    <a:lumMod val="50000"/>
                  </a:schemeClr>
                </a:solidFill>
                <a:latin typeface="Times New Roman" pitchFamily="18" charset="0"/>
                <a:cs typeface="Times New Roman" pitchFamily="18" charset="0"/>
              </a:rPr>
              <a:t>161,3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sp>
        <p:nvSpPr>
          <p:cNvPr id="19" name="Прямоугольник с одним вырезанным углом 18"/>
          <p:cNvSpPr/>
          <p:nvPr/>
        </p:nvSpPr>
        <p:spPr>
          <a:xfrm>
            <a:off x="4174427" y="5043930"/>
            <a:ext cx="1143744" cy="1071737"/>
          </a:xfrm>
          <a:prstGeom prst="snip1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800" b="1" dirty="0">
                <a:solidFill>
                  <a:schemeClr val="accent3">
                    <a:lumMod val="50000"/>
                  </a:schemeClr>
                </a:solidFill>
                <a:latin typeface="Times New Roman" pitchFamily="18" charset="0"/>
                <a:cs typeface="Times New Roman" pitchFamily="18" charset="0"/>
              </a:rPr>
              <a:t>МП «Обеспечение общественного порядка и противодействие преступности»</a:t>
            </a:r>
          </a:p>
          <a:p>
            <a:pPr algn="ctr"/>
            <a:r>
              <a:rPr lang="ru-RU" sz="800" b="1" dirty="0" smtClean="0">
                <a:solidFill>
                  <a:schemeClr val="accent3">
                    <a:lumMod val="50000"/>
                  </a:schemeClr>
                </a:solidFill>
                <a:latin typeface="Times New Roman" pitchFamily="18" charset="0"/>
                <a:cs typeface="Times New Roman" pitchFamily="18" charset="0"/>
              </a:rPr>
              <a:t>0,2 </a:t>
            </a:r>
            <a:r>
              <a:rPr lang="ru-RU" sz="800" b="1" noProof="1" smtClean="0">
                <a:solidFill>
                  <a:schemeClr val="accent3">
                    <a:lumMod val="50000"/>
                  </a:schemeClr>
                </a:solidFill>
                <a:latin typeface="Times New Roman" pitchFamily="18" charset="0"/>
                <a:cs typeface="Times New Roman" pitchFamily="18" charset="0"/>
              </a:rPr>
              <a:t>млн.рублей</a:t>
            </a:r>
            <a:endParaRPr lang="ru-RU" sz="800" b="1" noProof="1">
              <a:solidFill>
                <a:schemeClr val="accent3">
                  <a:lumMod val="50000"/>
                </a:schemeClr>
              </a:solidFill>
              <a:latin typeface="Times New Roman" pitchFamily="18" charset="0"/>
              <a:cs typeface="Times New Roman" pitchFamily="18" charset="0"/>
            </a:endParaRPr>
          </a:p>
        </p:txBody>
      </p:sp>
      <p:pic>
        <p:nvPicPr>
          <p:cNvPr id="20"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2821"/>
            <a:ext cx="564045" cy="679876"/>
          </a:xfrm>
          <a:prstGeom prst="rect">
            <a:avLst/>
          </a:prstGeom>
          <a:noFill/>
          <a:ln w="9525">
            <a:noFill/>
            <a:miter lim="800000"/>
            <a:headEnd/>
            <a:tailEnd/>
          </a:ln>
        </p:spPr>
      </p:pic>
    </p:spTree>
    <p:extLst>
      <p:ext uri="{BB962C8B-B14F-4D97-AF65-F5344CB8AC3E}">
        <p14:creationId xmlns:p14="http://schemas.microsoft.com/office/powerpoint/2010/main" val="613757647"/>
      </p:ext>
    </p:extLst>
  </p:cSld>
  <p:clrMapOvr>
    <a:masterClrMapping/>
  </p:clrMapOvr>
  <p:transition spd="slow" advTm="4197">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620688"/>
            <a:ext cx="9144000" cy="646331"/>
          </a:xfrm>
          <a:prstGeom prst="rect">
            <a:avLst/>
          </a:prstGeom>
        </p:spPr>
        <p:txBody>
          <a:bodyPr>
            <a:spAutoFit/>
          </a:bodyPr>
          <a:lstStyle/>
          <a:p>
            <a:pPr algn="ctr">
              <a:defRPr/>
            </a:pP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«Развитие образования </a:t>
            </a:r>
            <a:endParaRPr lang="en-US"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Новохоперского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2024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3">
                  <a:lumMod val="75000"/>
                </a:schemeClr>
              </a:solidFill>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2821"/>
            <a:ext cx="564045" cy="679876"/>
          </a:xfrm>
          <a:prstGeom prst="rect">
            <a:avLst/>
          </a:prstGeom>
          <a:noFill/>
          <a:ln w="9525">
            <a:noFill/>
            <a:miter lim="800000"/>
            <a:headEnd/>
            <a:tailEnd/>
          </a:ln>
        </p:spPr>
      </p:pic>
      <p:pic>
        <p:nvPicPr>
          <p:cNvPr id="3074" name="Picture 2" descr="https://sun1-21.userapi.com/s/v1/ig2/S5TOki2REcg5NVA1DGUqRvIio8kyxrfk7NRxpVqaETfScCchDufEvF_EqeYZOxs0e-k5FwZCgwuKXg09N4xZ-nH_.jpg?quality=95&amp;as=32x24,48x36,72x54,108x81,160x120,240x180,360x270,480x360,540x405,640x480,720x540,1080x810,1280x960,1440x1080,2560x1920&amp;from=bu&amp;u=YutGh4nbfnSopBgmLQ1y5lXr7y5mS9IbFYyZ5oMAZBM&amp;cs=604x4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706" y="4005064"/>
            <a:ext cx="1811759" cy="13588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un1-19.userapi.com/s/v1/ig2/6yUDgLxFK5oICtM7o8HOjJ96zVuJwX3GRjSWWwoLhReB740jz64Kn1acAnMhq9swhBDXwHEPA9JER0JtkR0JpeeU.jpg?quality=95&amp;as=32x43,48x64,72x96,108x144,160x213,240x320,360x480,480x640,540x720,640x853,720x960,1080x1440,1280x1707,1440x1920,1920x2560&amp;from=bu&amp;u=2CecAYAF-gPGKKWQMnbtCWAMDc2OWRh-gY9-49mAYt8&amp;cs=453x6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88" y="1340768"/>
            <a:ext cx="1811759" cy="2415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3902898647"/>
              </p:ext>
            </p:extLst>
          </p:nvPr>
        </p:nvGraphicFramePr>
        <p:xfrm>
          <a:off x="2056764" y="1340768"/>
          <a:ext cx="6547684" cy="4075344"/>
        </p:xfrm>
        <a:graphic>
          <a:graphicData uri="http://schemas.openxmlformats.org/drawingml/2006/table">
            <a:tbl>
              <a:tblPr>
                <a:tableStyleId>{5C22544A-7EE6-4342-B048-85BDC9FD1C3A}</a:tableStyleId>
              </a:tblPr>
              <a:tblGrid>
                <a:gridCol w="2429489"/>
                <a:gridCol w="1337623"/>
                <a:gridCol w="1797541"/>
                <a:gridCol w="983031"/>
              </a:tblGrid>
              <a:tr h="504056">
                <a:tc>
                  <a:txBody>
                    <a:bodyPr/>
                    <a:lstStyle/>
                    <a:p>
                      <a:pPr algn="ctr" fontAlgn="t"/>
                      <a:r>
                        <a:rPr lang="ru-RU" sz="1100" u="none" strike="noStrike" dirty="0">
                          <a:effectLst/>
                        </a:rPr>
                        <a:t>Наименование программы, подпрограмм, основных</a:t>
                      </a:r>
                      <a:br>
                        <a:rPr lang="ru-RU" sz="1100" u="none" strike="noStrike" dirty="0">
                          <a:effectLst/>
                        </a:rPr>
                      </a:br>
                      <a:r>
                        <a:rPr lang="ru-RU" sz="1100" u="none" strike="noStrike" dirty="0">
                          <a:effectLst/>
                        </a:rPr>
                        <a:t>мероприятий</a:t>
                      </a:r>
                      <a:endParaRPr lang="ru-RU" sz="1100" b="0" i="0" u="none" strike="noStrike" dirty="0">
                        <a:solidFill>
                          <a:srgbClr val="000000"/>
                        </a:solidFill>
                        <a:effectLst/>
                        <a:latin typeface="Times New Roman"/>
                      </a:endParaRPr>
                    </a:p>
                  </a:txBody>
                  <a:tcPr marL="8096" marR="8096" marT="8096" marB="0"/>
                </a:tc>
                <a:tc>
                  <a:txBody>
                    <a:bodyPr/>
                    <a:lstStyle/>
                    <a:p>
                      <a:pPr algn="ctr" fontAlgn="t"/>
                      <a:r>
                        <a:rPr lang="ru-RU" sz="1100" u="none" strike="noStrike">
                          <a:effectLst/>
                        </a:rPr>
                        <a:t>План 2024 год, млн. рублей</a:t>
                      </a:r>
                      <a:endParaRPr lang="ru-RU" sz="1100" b="0" i="0" u="none" strike="noStrike">
                        <a:solidFill>
                          <a:srgbClr val="000000"/>
                        </a:solidFill>
                        <a:effectLst/>
                        <a:latin typeface="Times New Roman"/>
                      </a:endParaRPr>
                    </a:p>
                  </a:txBody>
                  <a:tcPr marL="8096" marR="8096" marT="8096" marB="0"/>
                </a:tc>
                <a:tc>
                  <a:txBody>
                    <a:bodyPr/>
                    <a:lstStyle/>
                    <a:p>
                      <a:pPr algn="ctr" fontAlgn="t"/>
                      <a:r>
                        <a:rPr lang="ru-RU" sz="1100" u="none" strike="noStrike">
                          <a:effectLst/>
                        </a:rPr>
                        <a:t>Факт 2024 год, млн. рублей</a:t>
                      </a:r>
                      <a:endParaRPr lang="ru-RU" sz="1100" b="0" i="0" u="none" strike="noStrike">
                        <a:solidFill>
                          <a:srgbClr val="000000"/>
                        </a:solidFill>
                        <a:effectLst/>
                        <a:latin typeface="Times New Roman"/>
                      </a:endParaRPr>
                    </a:p>
                  </a:txBody>
                  <a:tcPr marL="8096" marR="8096" marT="8096" marB="0"/>
                </a:tc>
                <a:tc>
                  <a:txBody>
                    <a:bodyPr/>
                    <a:lstStyle/>
                    <a:p>
                      <a:pPr algn="ctr" fontAlgn="t"/>
                      <a:r>
                        <a:rPr lang="ru-RU" sz="1100" u="none" strike="noStrike">
                          <a:effectLst/>
                        </a:rPr>
                        <a:t>Процент исполнения</a:t>
                      </a:r>
                      <a:endParaRPr lang="ru-RU" sz="1100" b="0" i="0" u="none" strike="noStrike">
                        <a:solidFill>
                          <a:srgbClr val="000000"/>
                        </a:solidFill>
                        <a:effectLst/>
                        <a:latin typeface="Times New Roman"/>
                      </a:endParaRPr>
                    </a:p>
                  </a:txBody>
                  <a:tcPr marL="8096" marR="8096" marT="8096" marB="0"/>
                </a:tc>
              </a:tr>
              <a:tr h="840093">
                <a:tc>
                  <a:txBody>
                    <a:bodyPr/>
                    <a:lstStyle/>
                    <a:p>
                      <a:pPr algn="l" fontAlgn="b"/>
                      <a:r>
                        <a:rPr lang="ru-RU" sz="1100" u="none" strike="noStrike" dirty="0">
                          <a:effectLst/>
                        </a:rPr>
                        <a:t>Муниципальная программа </a:t>
                      </a:r>
                      <a:r>
                        <a:rPr lang="ru-RU" sz="1100" u="none" strike="noStrike" dirty="0" err="1">
                          <a:effectLst/>
                        </a:rPr>
                        <a:t>Новохопёрского</a:t>
                      </a:r>
                      <a:r>
                        <a:rPr lang="ru-RU" sz="1100" u="none" strike="noStrike" dirty="0">
                          <a:effectLst/>
                        </a:rPr>
                        <a:t> муниципального района «Развитие образования </a:t>
                      </a:r>
                      <a:r>
                        <a:rPr lang="ru-RU" sz="1100" u="none" strike="noStrike" dirty="0" err="1">
                          <a:effectLst/>
                        </a:rPr>
                        <a:t>Новохопёрского</a:t>
                      </a:r>
                      <a:r>
                        <a:rPr lang="ru-RU" sz="1100" u="none" strike="noStrike" dirty="0">
                          <a:effectLst/>
                        </a:rPr>
                        <a:t> муниципального района»</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1486,8</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dirty="0" smtClean="0">
                          <a:effectLst/>
                        </a:rPr>
                        <a:t>1339,4</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a:effectLst/>
                        </a:rPr>
                        <a:t>90,1</a:t>
                      </a:r>
                      <a:endParaRPr lang="ru-RU" sz="1100" b="0" i="0" u="none" strike="noStrike">
                        <a:solidFill>
                          <a:srgbClr val="000000"/>
                        </a:solidFill>
                        <a:effectLst/>
                        <a:latin typeface="Times New Roman"/>
                      </a:endParaRPr>
                    </a:p>
                  </a:txBody>
                  <a:tcPr marL="8096" marR="8096" marT="8096" marB="0" anchor="b"/>
                </a:tc>
              </a:tr>
              <a:tr h="336037">
                <a:tc>
                  <a:txBody>
                    <a:bodyPr/>
                    <a:lstStyle/>
                    <a:p>
                      <a:pPr algn="l" fontAlgn="b"/>
                      <a:r>
                        <a:rPr lang="ru-RU" sz="1100" u="none" strike="noStrike">
                          <a:effectLst/>
                        </a:rPr>
                        <a:t>в том числе по подпрограммам и основным мероприятиям:</a:t>
                      </a:r>
                      <a:endParaRPr lang="ru-RU" sz="1100" b="0" i="0" u="none" strike="noStrike">
                        <a:solidFill>
                          <a:srgbClr val="000000"/>
                        </a:solidFill>
                        <a:effectLst/>
                        <a:latin typeface="Times New Roman"/>
                      </a:endParaRPr>
                    </a:p>
                  </a:txBody>
                  <a:tcPr marL="8096" marR="8096" marT="8096" marB="0" anchor="b"/>
                </a:tc>
                <a:tc>
                  <a:txBody>
                    <a:bodyPr/>
                    <a:lstStyle/>
                    <a:p>
                      <a:pPr algn="l" fontAlgn="b"/>
                      <a:r>
                        <a:rPr lang="ru-RU" sz="1100" u="none" strike="noStrike" dirty="0">
                          <a:effectLst/>
                        </a:rPr>
                        <a:t> </a:t>
                      </a:r>
                      <a:endParaRPr lang="ru-RU" sz="1100" b="0" i="0" u="none" strike="noStrike" dirty="0">
                        <a:solidFill>
                          <a:srgbClr val="000000"/>
                        </a:solidFill>
                        <a:effectLst/>
                        <a:latin typeface="Times New Roman"/>
                      </a:endParaRPr>
                    </a:p>
                  </a:txBody>
                  <a:tcPr marL="8096" marR="8096" marT="8096"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8096" marR="8096" marT="8096"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8096" marR="8096" marT="8096" marB="0" anchor="b"/>
                </a:tc>
              </a:tr>
              <a:tr h="672075">
                <a:tc>
                  <a:txBody>
                    <a:bodyPr/>
                    <a:lstStyle/>
                    <a:p>
                      <a:pPr algn="l" fontAlgn="b"/>
                      <a:r>
                        <a:rPr lang="ru-RU" sz="1100" u="none" strike="noStrike">
                          <a:effectLst/>
                        </a:rPr>
                        <a:t>Подпрограмма «Развитие системы образования Новохоперского муниципального района»</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1448,4</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dirty="0" smtClean="0">
                          <a:effectLst/>
                        </a:rPr>
                        <a:t>1305,4</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a:effectLst/>
                        </a:rPr>
                        <a:t>90,1</a:t>
                      </a:r>
                      <a:endParaRPr lang="ru-RU" sz="1100" b="0" i="0" u="none" strike="noStrike">
                        <a:solidFill>
                          <a:srgbClr val="000000"/>
                        </a:solidFill>
                        <a:effectLst/>
                        <a:latin typeface="Times New Roman"/>
                      </a:endParaRPr>
                    </a:p>
                  </a:txBody>
                  <a:tcPr marL="8096" marR="8096" marT="8096" marB="0" anchor="b"/>
                </a:tc>
              </a:tr>
              <a:tr h="168019">
                <a:tc>
                  <a:txBody>
                    <a:bodyPr/>
                    <a:lstStyle/>
                    <a:p>
                      <a:pPr algn="l" fontAlgn="b"/>
                      <a:r>
                        <a:rPr lang="ru-RU" sz="1100" u="none" strike="noStrike">
                          <a:effectLst/>
                        </a:rPr>
                        <a:t>Подпрограмма «Молодежь» </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a:effectLst/>
                        </a:rPr>
                        <a:t>2,8</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2,8</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a:effectLst/>
                        </a:rPr>
                        <a:t>100,0</a:t>
                      </a:r>
                      <a:endParaRPr lang="ru-RU" sz="1100" b="0" i="0" u="none" strike="noStrike">
                        <a:solidFill>
                          <a:srgbClr val="000000"/>
                        </a:solidFill>
                        <a:effectLst/>
                        <a:latin typeface="Times New Roman"/>
                      </a:endParaRPr>
                    </a:p>
                  </a:txBody>
                  <a:tcPr marL="8096" marR="8096" marT="8096" marB="0" anchor="b"/>
                </a:tc>
              </a:tr>
              <a:tr h="504056">
                <a:tc>
                  <a:txBody>
                    <a:bodyPr/>
                    <a:lstStyle/>
                    <a:p>
                      <a:pPr algn="l" fontAlgn="b"/>
                      <a:r>
                        <a:rPr lang="ru-RU" sz="1100" u="none" strike="noStrike">
                          <a:effectLst/>
                        </a:rPr>
                        <a:t>Подпрограмма «Одаренные дети Новохоперского муниципального района»</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a:effectLst/>
                        </a:rPr>
                        <a:t>0,4</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0,4</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a:effectLst/>
                        </a:rPr>
                        <a:t>100,0</a:t>
                      </a:r>
                      <a:endParaRPr lang="ru-RU" sz="1100" b="0" i="0" u="none" strike="noStrike">
                        <a:solidFill>
                          <a:srgbClr val="000000"/>
                        </a:solidFill>
                        <a:effectLst/>
                        <a:latin typeface="Times New Roman"/>
                      </a:endParaRPr>
                    </a:p>
                  </a:txBody>
                  <a:tcPr marL="8096" marR="8096" marT="8096" marB="0" anchor="b"/>
                </a:tc>
              </a:tr>
              <a:tr h="840093">
                <a:tc>
                  <a:txBody>
                    <a:bodyPr/>
                    <a:lstStyle/>
                    <a:p>
                      <a:pPr algn="l" fontAlgn="b"/>
                      <a:r>
                        <a:rPr lang="ru-RU" sz="1100" u="none" strike="noStrike">
                          <a:effectLst/>
                        </a:rPr>
                        <a:t>Подпрограмма «Организация отдыха, оздоровления, занятости детей и подростков Новохопёрского муниципального района»</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a:effectLst/>
                        </a:rPr>
                        <a:t>7,1</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7,1</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100,0</a:t>
                      </a:r>
                      <a:endParaRPr lang="ru-RU" sz="1100" b="0" i="0" u="none" strike="noStrike" dirty="0">
                        <a:solidFill>
                          <a:srgbClr val="000000"/>
                        </a:solidFill>
                        <a:effectLst/>
                        <a:latin typeface="Times New Roman"/>
                      </a:endParaRPr>
                    </a:p>
                  </a:txBody>
                  <a:tcPr marL="8096" marR="8096" marT="8096" marB="0" anchor="b"/>
                </a:tc>
              </a:tr>
              <a:tr h="168019">
                <a:tc>
                  <a:txBody>
                    <a:bodyPr/>
                    <a:lstStyle/>
                    <a:p>
                      <a:pPr algn="l" fontAlgn="b"/>
                      <a:r>
                        <a:rPr lang="ru-RU" sz="1100" u="none" strike="noStrike">
                          <a:effectLst/>
                        </a:rPr>
                        <a:t>Подпрограмма «Дети сироты»</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a:effectLst/>
                        </a:rPr>
                        <a:t>28,1</a:t>
                      </a:r>
                      <a:endParaRPr lang="ru-RU" sz="1100" b="0" i="0" u="none" strike="noStrike">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23,7</a:t>
                      </a:r>
                      <a:endParaRPr lang="ru-RU" sz="1100" b="0" i="0" u="none" strike="noStrike" dirty="0">
                        <a:solidFill>
                          <a:srgbClr val="000000"/>
                        </a:solidFill>
                        <a:effectLst/>
                        <a:latin typeface="Times New Roman"/>
                      </a:endParaRPr>
                    </a:p>
                  </a:txBody>
                  <a:tcPr marL="8096" marR="8096" marT="8096" marB="0" anchor="b"/>
                </a:tc>
                <a:tc>
                  <a:txBody>
                    <a:bodyPr/>
                    <a:lstStyle/>
                    <a:p>
                      <a:pPr algn="r" fontAlgn="b"/>
                      <a:r>
                        <a:rPr lang="ru-RU" sz="1100" u="none" strike="noStrike" dirty="0">
                          <a:effectLst/>
                        </a:rPr>
                        <a:t>84,3</a:t>
                      </a:r>
                      <a:endParaRPr lang="ru-RU" sz="1100" b="0" i="0" u="none" strike="noStrike" dirty="0">
                        <a:solidFill>
                          <a:srgbClr val="000000"/>
                        </a:solidFill>
                        <a:effectLst/>
                        <a:latin typeface="Times New Roman"/>
                      </a:endParaRPr>
                    </a:p>
                  </a:txBody>
                  <a:tcPr marL="8096" marR="8096" marT="8096" marB="0" anchor="b"/>
                </a:tc>
              </a:tr>
            </a:tbl>
          </a:graphicData>
        </a:graphic>
      </p:graphicFrame>
    </p:spTree>
  </p:cSld>
  <p:clrMapOvr>
    <a:masterClrMapping/>
  </p:clrMapOvr>
  <p:transition spd="slow" advClick="0" advTm="416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29" y="476672"/>
            <a:ext cx="9144000" cy="923330"/>
          </a:xfrm>
          <a:prstGeom prst="rect">
            <a:avLst/>
          </a:prstGeom>
        </p:spPr>
        <p:txBody>
          <a:bodyPr>
            <a:spAutoFit/>
          </a:bodyPr>
          <a:lstStyle/>
          <a:p>
            <a:pPr algn="ctr">
              <a:defRPr/>
            </a:pP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r>
              <a:rPr lang="ru-RU" b="1" dirty="0">
                <a:solidFill>
                  <a:schemeClr val="accent3">
                    <a:lumMod val="75000"/>
                  </a:schemeClr>
                </a:solidFill>
                <a:effectLst>
                  <a:outerShdw blurRad="38100" dist="38100" dir="2700000" algn="tl">
                    <a:srgbClr val="000000">
                      <a:alpha val="43137"/>
                    </a:srgbClr>
                  </a:outerShdw>
                </a:effectLst>
                <a:latin typeface="Times New Roman"/>
              </a:rPr>
              <a:t>Обеспечение жильем молодых семей и врачей, работающих в медицинских учреждениях </a:t>
            </a:r>
            <a:r>
              <a:rPr lang="ru-RU" b="1" dirty="0" err="1">
                <a:solidFill>
                  <a:schemeClr val="accent3">
                    <a:lumMod val="75000"/>
                  </a:schemeClr>
                </a:solidFill>
                <a:effectLst>
                  <a:outerShdw blurRad="38100" dist="38100" dir="2700000" algn="tl">
                    <a:srgbClr val="000000">
                      <a:alpha val="43137"/>
                    </a:srgbClr>
                  </a:outerShdw>
                </a:effectLst>
                <a:latin typeface="Times New Roman"/>
              </a:rPr>
              <a:t>Новохопёрского</a:t>
            </a:r>
            <a:r>
              <a:rPr lang="ru-RU" b="1" dirty="0">
                <a:solidFill>
                  <a:schemeClr val="accent3">
                    <a:lumMod val="75000"/>
                  </a:schemeClr>
                </a:solidFill>
                <a:effectLst>
                  <a:outerShdw blurRad="38100" dist="38100" dir="2700000" algn="tl">
                    <a:srgbClr val="000000">
                      <a:alpha val="43137"/>
                    </a:srgbClr>
                  </a:outerShdw>
                </a:effectLst>
                <a:latin typeface="Times New Roman"/>
              </a:rPr>
              <a:t> муниципального района</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за  </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2024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3">
                  <a:lumMod val="75000"/>
                </a:schemeClr>
              </a:solidFill>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2821"/>
            <a:ext cx="564045" cy="679876"/>
          </a:xfrm>
          <a:prstGeom prst="rect">
            <a:avLst/>
          </a:prstGeom>
          <a:noFill/>
          <a:ln w="9525">
            <a:noFill/>
            <a:miter lim="800000"/>
            <a:headEnd/>
            <a:tailEnd/>
          </a:ln>
        </p:spPr>
      </p:pic>
      <p:sp>
        <p:nvSpPr>
          <p:cNvPr id="6" name="Прямоугольник 5"/>
          <p:cNvSpPr/>
          <p:nvPr/>
        </p:nvSpPr>
        <p:spPr>
          <a:xfrm>
            <a:off x="4355976" y="4437112"/>
            <a:ext cx="4474515" cy="954107"/>
          </a:xfrm>
          <a:prstGeom prst="rect">
            <a:avLst/>
          </a:prstGeom>
        </p:spPr>
        <p:txBody>
          <a:bodyPr wrap="square">
            <a:spAutoFit/>
          </a:bodyPr>
          <a:lstStyle/>
          <a:p>
            <a:r>
              <a:rPr lang="ru-RU" sz="1400" dirty="0">
                <a:latin typeface="+mn-lt"/>
              </a:rPr>
              <a:t> </a:t>
            </a:r>
            <a:r>
              <a:rPr lang="ru-RU" sz="1400" dirty="0" smtClean="0">
                <a:latin typeface="+mn-lt"/>
              </a:rPr>
              <a:t>В 2024 году Глава </a:t>
            </a:r>
            <a:r>
              <a:rPr lang="ru-RU" sz="1400" dirty="0">
                <a:latin typeface="+mn-lt"/>
              </a:rPr>
              <a:t>района Виктор Королев вручил  16  молодым семьям  свидетельства о праве на получение социальной выплаты на приобретение или строительство жилья. </a:t>
            </a:r>
          </a:p>
        </p:txBody>
      </p:sp>
      <p:pic>
        <p:nvPicPr>
          <p:cNvPr id="8" name="Picture 2"/>
          <p:cNvPicPr/>
          <p:nvPr/>
        </p:nvPicPr>
        <p:blipFill rotWithShape="1">
          <a:blip r:embed="rId3" cstate="print">
            <a:extLst>
              <a:ext uri="{28A0092B-C50C-407E-A947-70E740481C1C}">
                <a14:useLocalDpi xmlns:a14="http://schemas.microsoft.com/office/drawing/2010/main" val="0"/>
              </a:ext>
            </a:extLst>
          </a:blip>
          <a:srcRect l="37413" t="37845" r="38300" b="39227"/>
          <a:stretch/>
        </p:blipFill>
        <p:spPr bwMode="auto">
          <a:xfrm>
            <a:off x="4283968" y="1400002"/>
            <a:ext cx="4680520" cy="2965102"/>
          </a:xfrm>
          <a:prstGeom prst="rect">
            <a:avLst/>
          </a:prstGeom>
          <a:noFill/>
          <a:ln>
            <a:noFill/>
          </a:ln>
          <a:effectLst/>
          <a:extLst>
            <a:ext uri="{53640926-AAD7-44D8-BBD7-CCE9431645EC}">
              <a14:shadowObscured xmlns:a14="http://schemas.microsoft.com/office/drawing/2010/main"/>
            </a:ext>
          </a:extLst>
        </p:spPr>
      </p:pic>
      <p:graphicFrame>
        <p:nvGraphicFramePr>
          <p:cNvPr id="7" name="Таблица 6"/>
          <p:cNvGraphicFramePr>
            <a:graphicFrameLocks noGrp="1"/>
          </p:cNvGraphicFramePr>
          <p:nvPr>
            <p:extLst>
              <p:ext uri="{D42A27DB-BD31-4B8C-83A1-F6EECF244321}">
                <p14:modId xmlns:p14="http://schemas.microsoft.com/office/powerpoint/2010/main" val="371256518"/>
              </p:ext>
            </p:extLst>
          </p:nvPr>
        </p:nvGraphicFramePr>
        <p:xfrm>
          <a:off x="292164" y="1368845"/>
          <a:ext cx="3991803" cy="5071440"/>
        </p:xfrm>
        <a:graphic>
          <a:graphicData uri="http://schemas.openxmlformats.org/drawingml/2006/table">
            <a:tbl>
              <a:tblPr>
                <a:tableStyleId>{5C22544A-7EE6-4342-B048-85BDC9FD1C3A}</a:tableStyleId>
              </a:tblPr>
              <a:tblGrid>
                <a:gridCol w="1481140"/>
                <a:gridCol w="815484"/>
                <a:gridCol w="831084"/>
                <a:gridCol w="864095"/>
              </a:tblGrid>
              <a:tr h="584537">
                <a:tc>
                  <a:txBody>
                    <a:bodyPr/>
                    <a:lstStyle/>
                    <a:p>
                      <a:pPr algn="ctr" fontAlgn="t"/>
                      <a:r>
                        <a:rPr lang="ru-RU" sz="1000" u="none" strike="noStrike" dirty="0">
                          <a:effectLst/>
                        </a:rPr>
                        <a:t>Наименование программы, подпрограмм, основных</a:t>
                      </a:r>
                      <a:br>
                        <a:rPr lang="ru-RU" sz="1000" u="none" strike="noStrike" dirty="0">
                          <a:effectLst/>
                        </a:rPr>
                      </a:br>
                      <a:r>
                        <a:rPr lang="ru-RU" sz="1000" u="none" strike="noStrike" dirty="0">
                          <a:effectLst/>
                        </a:rPr>
                        <a:t>мероприятий</a:t>
                      </a:r>
                      <a:endParaRPr lang="ru-RU" sz="1000" b="0" i="0" u="none" strike="noStrike" dirty="0">
                        <a:solidFill>
                          <a:srgbClr val="000000"/>
                        </a:solidFill>
                        <a:effectLst/>
                        <a:latin typeface="Times New Roman"/>
                      </a:endParaRPr>
                    </a:p>
                  </a:txBody>
                  <a:tcPr marL="8448" marR="8448" marT="8448" marB="0"/>
                </a:tc>
                <a:tc>
                  <a:txBody>
                    <a:bodyPr/>
                    <a:lstStyle/>
                    <a:p>
                      <a:pPr algn="ctr" fontAlgn="t"/>
                      <a:r>
                        <a:rPr lang="ru-RU" sz="1000" u="none" strike="noStrike" dirty="0">
                          <a:effectLst/>
                        </a:rPr>
                        <a:t>План 2024 год, млн. рублей</a:t>
                      </a:r>
                      <a:endParaRPr lang="ru-RU" sz="1000" b="0" i="0" u="none" strike="noStrike" dirty="0">
                        <a:solidFill>
                          <a:srgbClr val="000000"/>
                        </a:solidFill>
                        <a:effectLst/>
                        <a:latin typeface="Times New Roman"/>
                      </a:endParaRPr>
                    </a:p>
                  </a:txBody>
                  <a:tcPr marL="8448" marR="8448" marT="8448" marB="0"/>
                </a:tc>
                <a:tc>
                  <a:txBody>
                    <a:bodyPr/>
                    <a:lstStyle/>
                    <a:p>
                      <a:pPr algn="ctr" fontAlgn="t"/>
                      <a:r>
                        <a:rPr lang="ru-RU" sz="1000" u="none" strike="noStrike">
                          <a:effectLst/>
                        </a:rPr>
                        <a:t>Факт 2024 год, млн. рублей</a:t>
                      </a:r>
                      <a:endParaRPr lang="ru-RU" sz="1000" b="0" i="0" u="none" strike="noStrike">
                        <a:solidFill>
                          <a:srgbClr val="000000"/>
                        </a:solidFill>
                        <a:effectLst/>
                        <a:latin typeface="Times New Roman"/>
                      </a:endParaRPr>
                    </a:p>
                  </a:txBody>
                  <a:tcPr marL="8448" marR="8448" marT="8448" marB="0"/>
                </a:tc>
                <a:tc>
                  <a:txBody>
                    <a:bodyPr/>
                    <a:lstStyle/>
                    <a:p>
                      <a:pPr algn="ctr" fontAlgn="t"/>
                      <a:r>
                        <a:rPr lang="ru-RU" sz="1000" u="none" strike="noStrike">
                          <a:effectLst/>
                        </a:rPr>
                        <a:t>Процент исполнения</a:t>
                      </a:r>
                      <a:endParaRPr lang="ru-RU" sz="1000" b="0" i="0" u="none" strike="noStrike">
                        <a:solidFill>
                          <a:srgbClr val="000000"/>
                        </a:solidFill>
                        <a:effectLst/>
                        <a:latin typeface="Times New Roman"/>
                      </a:endParaRPr>
                    </a:p>
                  </a:txBody>
                  <a:tcPr marL="8448" marR="8448" marT="8448" marB="0"/>
                </a:tc>
              </a:tr>
              <a:tr h="1593493">
                <a:tc>
                  <a:txBody>
                    <a:bodyPr/>
                    <a:lstStyle/>
                    <a:p>
                      <a:pPr algn="l" fontAlgn="b"/>
                      <a:r>
                        <a:rPr lang="ru-RU" sz="1000" u="none" strike="noStrike">
                          <a:effectLst/>
                        </a:rPr>
                        <a:t>Муниципальная программа Новохопёрского муниципального района «Обеспечение жильем молодых семей и врачей, работающих в медицинских учреждениях Новохопёрского муниципального района»</a:t>
                      </a:r>
                      <a:endParaRPr lang="ru-RU" sz="1000" b="0" i="0" u="none" strike="noStrike">
                        <a:solidFill>
                          <a:srgbClr val="000000"/>
                        </a:solidFill>
                        <a:effectLst/>
                        <a:latin typeface="Times New Roman"/>
                      </a:endParaRPr>
                    </a:p>
                  </a:txBody>
                  <a:tcPr marL="8448" marR="8448" marT="8448" marB="0" anchor="b"/>
                </a:tc>
                <a:tc>
                  <a:txBody>
                    <a:bodyPr/>
                    <a:lstStyle/>
                    <a:p>
                      <a:pPr algn="r" fontAlgn="b"/>
                      <a:r>
                        <a:rPr lang="ru-RU" sz="1000" u="none" strike="noStrike" dirty="0" smtClean="0">
                          <a:effectLst/>
                        </a:rPr>
                        <a:t>8,7</a:t>
                      </a:r>
                      <a:endParaRPr lang="ru-RU" sz="1000" b="0" i="0" u="none" strike="noStrike" dirty="0">
                        <a:solidFill>
                          <a:srgbClr val="000000"/>
                        </a:solidFill>
                        <a:effectLst/>
                        <a:latin typeface="Times New Roman"/>
                      </a:endParaRPr>
                    </a:p>
                  </a:txBody>
                  <a:tcPr marL="8448" marR="8448" marT="8448" marB="0" anchor="b"/>
                </a:tc>
                <a:tc>
                  <a:txBody>
                    <a:bodyPr/>
                    <a:lstStyle/>
                    <a:p>
                      <a:pPr algn="r" fontAlgn="b"/>
                      <a:r>
                        <a:rPr lang="ru-RU" sz="1000" u="none" strike="noStrike" dirty="0" smtClean="0">
                          <a:effectLst/>
                        </a:rPr>
                        <a:t>8,7</a:t>
                      </a:r>
                      <a:endParaRPr lang="ru-RU" sz="1000" b="0" i="0" u="none" strike="noStrike" dirty="0">
                        <a:solidFill>
                          <a:srgbClr val="000000"/>
                        </a:solidFill>
                        <a:effectLst/>
                        <a:latin typeface="Times New Roman"/>
                      </a:endParaRPr>
                    </a:p>
                  </a:txBody>
                  <a:tcPr marL="8448" marR="8448" marT="8448"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8448" marR="8448" marT="8448" marB="0" anchor="b"/>
                </a:tc>
              </a:tr>
              <a:tr h="440400">
                <a:tc>
                  <a:txBody>
                    <a:bodyPr/>
                    <a:lstStyle/>
                    <a:p>
                      <a:pPr algn="l" fontAlgn="b"/>
                      <a:r>
                        <a:rPr lang="ru-RU" sz="1000" u="none" strike="noStrike">
                          <a:effectLst/>
                        </a:rPr>
                        <a:t>в том числе по подпрограммам и основным мероприятиям:</a:t>
                      </a:r>
                      <a:endParaRPr lang="ru-RU" sz="1000" b="0" i="0" u="none" strike="noStrike">
                        <a:solidFill>
                          <a:srgbClr val="000000"/>
                        </a:solidFill>
                        <a:effectLst/>
                        <a:latin typeface="Times New Roman"/>
                      </a:endParaRPr>
                    </a:p>
                  </a:txBody>
                  <a:tcPr marL="8448" marR="8448" marT="8448"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8448" marR="8448" marT="8448"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8448" marR="8448" marT="8448"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8448" marR="8448" marT="8448" marB="0" anchor="b"/>
                </a:tc>
              </a:tr>
              <a:tr h="728673">
                <a:tc>
                  <a:txBody>
                    <a:bodyPr/>
                    <a:lstStyle/>
                    <a:p>
                      <a:pPr algn="l" fontAlgn="b"/>
                      <a:r>
                        <a:rPr lang="ru-RU" sz="1000" u="none" strike="noStrike">
                          <a:effectLst/>
                        </a:rPr>
                        <a:t>Основное мероприятие «Обеспечение жильем молодых семей Новохопёрского муниципального района»</a:t>
                      </a:r>
                      <a:endParaRPr lang="ru-RU" sz="1000" b="0" i="0" u="none" strike="noStrike">
                        <a:solidFill>
                          <a:srgbClr val="000000"/>
                        </a:solidFill>
                        <a:effectLst/>
                        <a:latin typeface="Times New Roman"/>
                      </a:endParaRPr>
                    </a:p>
                  </a:txBody>
                  <a:tcPr marL="8448" marR="8448" marT="8448" marB="0" anchor="b"/>
                </a:tc>
                <a:tc>
                  <a:txBody>
                    <a:bodyPr/>
                    <a:lstStyle/>
                    <a:p>
                      <a:pPr algn="r" fontAlgn="b"/>
                      <a:r>
                        <a:rPr lang="ru-RU" sz="1000" u="none" strike="noStrike">
                          <a:effectLst/>
                        </a:rPr>
                        <a:t>8,4</a:t>
                      </a:r>
                      <a:endParaRPr lang="ru-RU" sz="1000" b="0" i="0" u="none" strike="noStrike">
                        <a:solidFill>
                          <a:srgbClr val="000000"/>
                        </a:solidFill>
                        <a:effectLst/>
                        <a:latin typeface="Times New Roman"/>
                      </a:endParaRPr>
                    </a:p>
                  </a:txBody>
                  <a:tcPr marL="8448" marR="8448" marT="8448" marB="0" anchor="b"/>
                </a:tc>
                <a:tc>
                  <a:txBody>
                    <a:bodyPr/>
                    <a:lstStyle/>
                    <a:p>
                      <a:pPr algn="r" fontAlgn="b"/>
                      <a:r>
                        <a:rPr lang="ru-RU" sz="1000" u="none" strike="noStrike">
                          <a:effectLst/>
                        </a:rPr>
                        <a:t>8,4</a:t>
                      </a:r>
                      <a:endParaRPr lang="ru-RU" sz="1000" b="0" i="0" u="none" strike="noStrike">
                        <a:solidFill>
                          <a:srgbClr val="000000"/>
                        </a:solidFill>
                        <a:effectLst/>
                        <a:latin typeface="Times New Roman"/>
                      </a:endParaRPr>
                    </a:p>
                  </a:txBody>
                  <a:tcPr marL="8448" marR="8448" marT="8448" marB="0" anchor="b"/>
                </a:tc>
                <a:tc>
                  <a:txBody>
                    <a:bodyPr/>
                    <a:lstStyle/>
                    <a:p>
                      <a:pPr algn="r" fontAlgn="b"/>
                      <a:r>
                        <a:rPr lang="ru-RU" sz="1000" u="none" strike="noStrike" dirty="0">
                          <a:effectLst/>
                        </a:rPr>
                        <a:t>100,0</a:t>
                      </a:r>
                      <a:endParaRPr lang="ru-RU" sz="1000" b="0" i="0" u="none" strike="noStrike" dirty="0">
                        <a:solidFill>
                          <a:srgbClr val="000000"/>
                        </a:solidFill>
                        <a:effectLst/>
                        <a:latin typeface="Times New Roman"/>
                      </a:endParaRPr>
                    </a:p>
                  </a:txBody>
                  <a:tcPr marL="8448" marR="8448" marT="8448" marB="0" anchor="b"/>
                </a:tc>
              </a:tr>
              <a:tr h="1449356">
                <a:tc>
                  <a:txBody>
                    <a:bodyPr/>
                    <a:lstStyle/>
                    <a:p>
                      <a:pPr algn="l" fontAlgn="b"/>
                      <a:r>
                        <a:rPr lang="ru-RU" sz="1000" u="none" strike="noStrike">
                          <a:effectLst/>
                        </a:rPr>
                        <a:t>Основное мероприятие «Обеспечение жильем квалифицированных врачей, работающих в медицинских  учреждениях, расположенных на территории Новохопёрского муниципального района»</a:t>
                      </a:r>
                      <a:endParaRPr lang="ru-RU" sz="1000" b="0" i="0" u="none" strike="noStrike">
                        <a:solidFill>
                          <a:srgbClr val="000000"/>
                        </a:solidFill>
                        <a:effectLst/>
                        <a:latin typeface="Times New Roman"/>
                      </a:endParaRPr>
                    </a:p>
                  </a:txBody>
                  <a:tcPr marL="8448" marR="8448" marT="8448" marB="0" anchor="b"/>
                </a:tc>
                <a:tc>
                  <a:txBody>
                    <a:bodyPr/>
                    <a:lstStyle/>
                    <a:p>
                      <a:pPr algn="r" fontAlgn="b"/>
                      <a:r>
                        <a:rPr lang="ru-RU" sz="1000" u="none" strike="noStrike" dirty="0" smtClean="0">
                          <a:effectLst/>
                        </a:rPr>
                        <a:t>0,3</a:t>
                      </a:r>
                      <a:endParaRPr lang="ru-RU" sz="1000" b="0" i="0" u="none" strike="noStrike" dirty="0">
                        <a:solidFill>
                          <a:srgbClr val="000000"/>
                        </a:solidFill>
                        <a:effectLst/>
                        <a:latin typeface="Times New Roman"/>
                      </a:endParaRPr>
                    </a:p>
                  </a:txBody>
                  <a:tcPr marL="8448" marR="8448" marT="8448" marB="0" anchor="b"/>
                </a:tc>
                <a:tc>
                  <a:txBody>
                    <a:bodyPr/>
                    <a:lstStyle/>
                    <a:p>
                      <a:pPr algn="r" fontAlgn="b"/>
                      <a:r>
                        <a:rPr lang="ru-RU" sz="1000" u="none" strike="noStrike" dirty="0" smtClean="0">
                          <a:effectLst/>
                        </a:rPr>
                        <a:t>0,3</a:t>
                      </a:r>
                      <a:endParaRPr lang="ru-RU" sz="1000" b="0" i="0" u="none" strike="noStrike" dirty="0">
                        <a:solidFill>
                          <a:srgbClr val="000000"/>
                        </a:solidFill>
                        <a:effectLst/>
                        <a:latin typeface="Times New Roman"/>
                      </a:endParaRPr>
                    </a:p>
                  </a:txBody>
                  <a:tcPr marL="8448" marR="8448" marT="8448" marB="0" anchor="b"/>
                </a:tc>
                <a:tc>
                  <a:txBody>
                    <a:bodyPr/>
                    <a:lstStyle/>
                    <a:p>
                      <a:pPr algn="r" fontAlgn="b"/>
                      <a:r>
                        <a:rPr lang="ru-RU" sz="1000" u="none" strike="noStrike" dirty="0">
                          <a:effectLst/>
                        </a:rPr>
                        <a:t>100,0</a:t>
                      </a:r>
                      <a:endParaRPr lang="ru-RU" sz="1000" b="0" i="0" u="none" strike="noStrike" dirty="0">
                        <a:solidFill>
                          <a:srgbClr val="000000"/>
                        </a:solidFill>
                        <a:effectLst/>
                        <a:latin typeface="Times New Roman"/>
                      </a:endParaRPr>
                    </a:p>
                  </a:txBody>
                  <a:tcPr marL="8448" marR="8448" marT="8448" marB="0" anchor="b"/>
                </a:tc>
              </a:tr>
            </a:tbl>
          </a:graphicData>
        </a:graphic>
      </p:graphicFrame>
    </p:spTree>
    <p:extLst>
      <p:ext uri="{BB962C8B-B14F-4D97-AF65-F5344CB8AC3E}">
        <p14:creationId xmlns:p14="http://schemas.microsoft.com/office/powerpoint/2010/main" val="236940795"/>
      </p:ext>
    </p:extLst>
  </p:cSld>
  <p:clrMapOvr>
    <a:masterClrMapping/>
  </p:clrMapOvr>
  <p:transition spd="slow" advTm="3978">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5701" y="548680"/>
            <a:ext cx="8229600" cy="571504"/>
          </a:xfrm>
        </p:spPr>
        <p:txBody>
          <a:bodyPr>
            <a:normAutofit fontScale="90000"/>
          </a:bodyPr>
          <a:lstStyle/>
          <a:p>
            <a:pPr algn="ctr"/>
            <a:r>
              <a:rPr lang="ru-RU" sz="20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Новохопёрский муниципальный район </a:t>
            </a:r>
            <a:br>
              <a:rPr lang="ru-RU" sz="20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Воронежской области</a:t>
            </a:r>
            <a:endParaRPr lang="ru-RU" sz="20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9394" name="Picture 2"/>
          <p:cNvPicPr>
            <a:picLocks noChangeAspect="1" noChangeArrowheads="1"/>
          </p:cNvPicPr>
          <p:nvPr/>
        </p:nvPicPr>
        <p:blipFill>
          <a:blip r:embed="rId2" cstate="print"/>
          <a:srcRect/>
          <a:stretch>
            <a:fillRect/>
          </a:stretch>
        </p:blipFill>
        <p:spPr bwMode="auto">
          <a:xfrm>
            <a:off x="879385" y="1285860"/>
            <a:ext cx="3190000" cy="2719204"/>
          </a:xfrm>
          <a:prstGeom prst="rect">
            <a:avLst/>
          </a:prstGeom>
          <a:noFill/>
          <a:ln w="9525">
            <a:noFill/>
            <a:miter lim="800000"/>
            <a:headEnd/>
            <a:tailEnd/>
          </a:ln>
          <a:effectLst/>
        </p:spPr>
      </p:pic>
      <p:sp>
        <p:nvSpPr>
          <p:cNvPr id="4" name="Прямоугольник 3"/>
          <p:cNvSpPr/>
          <p:nvPr/>
        </p:nvSpPr>
        <p:spPr>
          <a:xfrm>
            <a:off x="4286248" y="1285860"/>
            <a:ext cx="4214842" cy="3600986"/>
          </a:xfrm>
          <a:prstGeom prst="rect">
            <a:avLst/>
          </a:prstGeom>
        </p:spPr>
        <p:txBody>
          <a:bodyPr wrap="square">
            <a:spAutoFit/>
          </a:bodyPr>
          <a:lstStyle/>
          <a:p>
            <a:pPr algn="just" eaLnBrk="1" hangingPunct="1"/>
            <a:r>
              <a:rPr lang="ru-RU" altLang="ru-RU" sz="1400" b="1" dirty="0" smtClean="0">
                <a:solidFill>
                  <a:schemeClr val="accent3">
                    <a:lumMod val="50000"/>
                  </a:schemeClr>
                </a:solidFill>
                <a:latin typeface="Times New Roman" pitchFamily="18" charset="0"/>
                <a:cs typeface="Times New Roman" pitchFamily="18" charset="0"/>
              </a:rPr>
              <a:t>В состав Новохопёрского муниципального района входят 11 поселений, из них:</a:t>
            </a:r>
          </a:p>
          <a:p>
            <a:pPr algn="ctr" eaLnBrk="1" hangingPunct="1"/>
            <a:r>
              <a:rPr lang="ru-RU" altLang="ru-RU" sz="1400" b="1" dirty="0" smtClean="0">
                <a:solidFill>
                  <a:schemeClr val="accent3">
                    <a:lumMod val="50000"/>
                  </a:schemeClr>
                </a:solidFill>
                <a:latin typeface="Times New Roman" pitchFamily="18" charset="0"/>
                <a:cs typeface="Times New Roman" pitchFamily="18" charset="0"/>
              </a:rPr>
              <a:t>2 городских поселения:</a:t>
            </a:r>
          </a:p>
          <a:p>
            <a:pPr algn="just" eaLnBrk="1" hangingPunct="1">
              <a:buFontTx/>
              <a:buChar char="-"/>
            </a:pPr>
            <a:r>
              <a:rPr lang="ru-RU" altLang="ru-RU" sz="1400" b="1" dirty="0" smtClean="0">
                <a:solidFill>
                  <a:schemeClr val="accent3">
                    <a:lumMod val="50000"/>
                  </a:schemeClr>
                </a:solidFill>
                <a:latin typeface="Times New Roman" pitchFamily="18" charset="0"/>
                <a:cs typeface="Times New Roman" pitchFamily="18" charset="0"/>
              </a:rPr>
              <a:t>Городское поселение – город Новохоперск;</a:t>
            </a:r>
          </a:p>
          <a:p>
            <a:pPr algn="just" eaLnBrk="1" hangingPunct="1">
              <a:buFontTx/>
              <a:buChar char="-"/>
            </a:pPr>
            <a:r>
              <a:rPr lang="ru-RU" altLang="ru-RU" sz="1400" b="1" dirty="0" smtClean="0">
                <a:solidFill>
                  <a:schemeClr val="accent3">
                    <a:lumMod val="50000"/>
                  </a:schemeClr>
                </a:solidFill>
                <a:latin typeface="Times New Roman" pitchFamily="18" charset="0"/>
                <a:cs typeface="Times New Roman" pitchFamily="18" charset="0"/>
              </a:rPr>
              <a:t> Елань- </a:t>
            </a:r>
            <a:r>
              <a:rPr lang="ru-RU" altLang="ru-RU" sz="1400" b="1" dirty="0" err="1" smtClean="0">
                <a:solidFill>
                  <a:schemeClr val="accent3">
                    <a:lumMod val="50000"/>
                  </a:schemeClr>
                </a:solidFill>
                <a:latin typeface="Times New Roman" pitchFamily="18" charset="0"/>
                <a:cs typeface="Times New Roman" pitchFamily="18" charset="0"/>
              </a:rPr>
              <a:t>Коленовское</a:t>
            </a:r>
            <a:r>
              <a:rPr lang="ru-RU" altLang="ru-RU" sz="1400" b="1" dirty="0" smtClean="0">
                <a:solidFill>
                  <a:schemeClr val="accent3">
                    <a:lumMod val="50000"/>
                  </a:schemeClr>
                </a:solidFill>
                <a:latin typeface="Times New Roman" pitchFamily="18" charset="0"/>
                <a:cs typeface="Times New Roman" pitchFamily="18" charset="0"/>
              </a:rPr>
              <a:t> городское поселение.</a:t>
            </a:r>
          </a:p>
          <a:p>
            <a:pPr algn="ctr" eaLnBrk="1" hangingPunct="1"/>
            <a:r>
              <a:rPr lang="ru-RU" altLang="ru-RU" sz="1400" b="1" dirty="0" smtClean="0">
                <a:solidFill>
                  <a:schemeClr val="accent3">
                    <a:lumMod val="50000"/>
                  </a:schemeClr>
                </a:solidFill>
                <a:latin typeface="Times New Roman" pitchFamily="18" charset="0"/>
                <a:cs typeface="Times New Roman" pitchFamily="18" charset="0"/>
              </a:rPr>
              <a:t>9 сельских поселений:</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Коленовское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Краснянское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accent3">
                    <a:lumMod val="50000"/>
                  </a:schemeClr>
                </a:solidFill>
                <a:latin typeface="Times New Roman" pitchFamily="18" charset="0"/>
                <a:cs typeface="Times New Roman" pitchFamily="18" charset="0"/>
              </a:rPr>
              <a:t>Михайловское сельское поселение;</a:t>
            </a:r>
          </a:p>
          <a:p>
            <a:pPr algn="just" eaLnBrk="1" hangingPunct="1">
              <a:buFontTx/>
              <a:buChar char="-"/>
            </a:pPr>
            <a:r>
              <a:rPr lang="ru-RU" altLang="ru-RU" sz="1400" b="1" dirty="0" smtClean="0">
                <a:solidFill>
                  <a:schemeClr val="accent3">
                    <a:lumMod val="50000"/>
                  </a:schemeClr>
                </a:solidFill>
                <a:latin typeface="Times New Roman" pitchFamily="18" charset="0"/>
                <a:cs typeface="Times New Roman" pitchFamily="18" charset="0"/>
              </a:rPr>
              <a:t>Новопокровское сельское поселение;</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Пыховское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Терновское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smtClean="0">
                <a:solidFill>
                  <a:schemeClr val="accent3">
                    <a:lumMod val="50000"/>
                  </a:schemeClr>
                </a:solidFill>
                <a:latin typeface="Times New Roman" pitchFamily="18" charset="0"/>
                <a:cs typeface="Times New Roman" pitchFamily="18" charset="0"/>
              </a:rPr>
              <a:t>Троицкое сельское поселение;</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Центральское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buFontTx/>
              <a:buChar char="-"/>
            </a:pPr>
            <a:r>
              <a:rPr lang="ru-RU" altLang="ru-RU" sz="1400" b="1" dirty="0" err="1" smtClean="0">
                <a:solidFill>
                  <a:schemeClr val="accent3">
                    <a:lumMod val="50000"/>
                  </a:schemeClr>
                </a:solidFill>
                <a:latin typeface="Times New Roman" pitchFamily="18" charset="0"/>
                <a:cs typeface="Times New Roman" pitchFamily="18" charset="0"/>
              </a:rPr>
              <a:t>Ярковское</a:t>
            </a:r>
            <a:r>
              <a:rPr lang="ru-RU" altLang="ru-RU" sz="1400" b="1" dirty="0" smtClean="0">
                <a:solidFill>
                  <a:schemeClr val="accent3">
                    <a:lumMod val="50000"/>
                  </a:schemeClr>
                </a:solidFill>
                <a:latin typeface="Times New Roman" pitchFamily="18" charset="0"/>
                <a:cs typeface="Times New Roman" pitchFamily="18" charset="0"/>
              </a:rPr>
              <a:t> сельское поселение.</a:t>
            </a:r>
          </a:p>
          <a:p>
            <a:pPr algn="just" eaLnBrk="1" hangingPunct="1"/>
            <a:endParaRPr lang="ru-RU" altLang="ru-RU" b="1" dirty="0" smtClean="0">
              <a:solidFill>
                <a:schemeClr val="accent3">
                  <a:lumMod val="50000"/>
                </a:schemeClr>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74681" cy="692696"/>
          </a:xfrm>
          <a:prstGeom prst="rect">
            <a:avLst/>
          </a:prstGeom>
          <a:noFill/>
          <a:ln w="9525">
            <a:noFill/>
            <a:miter lim="800000"/>
            <a:headEnd/>
            <a:tailEnd/>
          </a:ln>
        </p:spPr>
      </p:pic>
    </p:spTree>
  </p:cSld>
  <p:clrMapOvr>
    <a:masterClrMapping/>
  </p:clrMapOvr>
  <p:transition spd="slow" advClick="0" advTm="3985">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940" y="548680"/>
            <a:ext cx="9144000" cy="923330"/>
          </a:xfrm>
          <a:prstGeom prst="rect">
            <a:avLst/>
          </a:prstGeom>
        </p:spPr>
        <p:txBody>
          <a:bodyPr>
            <a:spAutoFit/>
          </a:bodyPr>
          <a:lstStyle/>
          <a:p>
            <a:pPr algn="ctr">
              <a:defRPr/>
            </a:pP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Муниципальная программа </a:t>
            </a:r>
            <a:endParaRPr lang="en-US"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Культура Новохоперского муниципального района</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a:t>
            </a:r>
            <a:endParaRPr lang="en-US"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за  </a:t>
            </a:r>
            <a:r>
              <a:rPr lang="ru-RU" b="1" dirty="0" smtClean="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2024 </a:t>
            </a:r>
            <a:r>
              <a:rPr lang="ru-RU" b="1" dirty="0">
                <a:solidFill>
                  <a:schemeClr val="accent3">
                    <a:lumMod val="75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3">
                  <a:lumMod val="75000"/>
                </a:schemeClr>
              </a:solidFill>
              <a:latin typeface="Times New Roman" pitchFamily="18" charset="0"/>
              <a:cs typeface="Times New Roman" pitchFamily="18" charset="0"/>
            </a:endParaRPr>
          </a:p>
        </p:txBody>
      </p:sp>
      <p:pic>
        <p:nvPicPr>
          <p:cNvPr id="9"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6461"/>
            <a:ext cx="561024" cy="676235"/>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918356896"/>
              </p:ext>
            </p:extLst>
          </p:nvPr>
        </p:nvGraphicFramePr>
        <p:xfrm>
          <a:off x="548982" y="1472010"/>
          <a:ext cx="4167034" cy="4621677"/>
        </p:xfrm>
        <a:graphic>
          <a:graphicData uri="http://schemas.openxmlformats.org/drawingml/2006/table">
            <a:tbl>
              <a:tblPr>
                <a:tableStyleId>{5C22544A-7EE6-4342-B048-85BDC9FD1C3A}</a:tableStyleId>
              </a:tblPr>
              <a:tblGrid>
                <a:gridCol w="1731884"/>
                <a:gridCol w="863440"/>
                <a:gridCol w="870948"/>
                <a:gridCol w="700762"/>
              </a:tblGrid>
              <a:tr h="420117">
                <a:tc>
                  <a:txBody>
                    <a:bodyPr/>
                    <a:lstStyle/>
                    <a:p>
                      <a:pPr algn="ctr" fontAlgn="t"/>
                      <a:r>
                        <a:rPr lang="ru-RU" sz="900" u="none" strike="noStrike" dirty="0">
                          <a:effectLst/>
                        </a:rPr>
                        <a:t>Наименование программы, подпрограмм, основных</a:t>
                      </a:r>
                      <a:br>
                        <a:rPr lang="ru-RU" sz="900" u="none" strike="noStrike" dirty="0">
                          <a:effectLst/>
                        </a:rPr>
                      </a:br>
                      <a:r>
                        <a:rPr lang="ru-RU" sz="900" u="none" strike="noStrike" dirty="0">
                          <a:effectLst/>
                        </a:rPr>
                        <a:t>мероприятий</a:t>
                      </a:r>
                      <a:endParaRPr lang="ru-RU" sz="900" b="0" i="0" u="none" strike="noStrike" dirty="0">
                        <a:solidFill>
                          <a:srgbClr val="000000"/>
                        </a:solidFill>
                        <a:effectLst/>
                        <a:latin typeface="Times New Roman"/>
                      </a:endParaRPr>
                    </a:p>
                  </a:txBody>
                  <a:tcPr marL="5888" marR="5888" marT="5888" marB="0"/>
                </a:tc>
                <a:tc>
                  <a:txBody>
                    <a:bodyPr/>
                    <a:lstStyle/>
                    <a:p>
                      <a:pPr algn="ctr" fontAlgn="t"/>
                      <a:r>
                        <a:rPr lang="ru-RU" sz="900" u="none" strike="noStrike">
                          <a:effectLst/>
                        </a:rPr>
                        <a:t>План 2024 год, млн. рублей</a:t>
                      </a:r>
                      <a:endParaRPr lang="ru-RU" sz="900" b="0" i="0" u="none" strike="noStrike">
                        <a:solidFill>
                          <a:srgbClr val="000000"/>
                        </a:solidFill>
                        <a:effectLst/>
                        <a:latin typeface="Times New Roman"/>
                      </a:endParaRPr>
                    </a:p>
                  </a:txBody>
                  <a:tcPr marL="5888" marR="5888" marT="5888" marB="0"/>
                </a:tc>
                <a:tc>
                  <a:txBody>
                    <a:bodyPr/>
                    <a:lstStyle/>
                    <a:p>
                      <a:pPr algn="ctr" fontAlgn="t"/>
                      <a:r>
                        <a:rPr lang="ru-RU" sz="900" u="none" strike="noStrike">
                          <a:effectLst/>
                        </a:rPr>
                        <a:t>Факт 2024 год, млн. рублей</a:t>
                      </a:r>
                      <a:endParaRPr lang="ru-RU" sz="900" b="0" i="0" u="none" strike="noStrike">
                        <a:solidFill>
                          <a:srgbClr val="000000"/>
                        </a:solidFill>
                        <a:effectLst/>
                        <a:latin typeface="Times New Roman"/>
                      </a:endParaRPr>
                    </a:p>
                  </a:txBody>
                  <a:tcPr marL="5888" marR="5888" marT="5888" marB="0"/>
                </a:tc>
                <a:tc>
                  <a:txBody>
                    <a:bodyPr/>
                    <a:lstStyle/>
                    <a:p>
                      <a:pPr algn="ctr" fontAlgn="t"/>
                      <a:r>
                        <a:rPr lang="ru-RU" sz="900" u="none" strike="noStrike">
                          <a:effectLst/>
                        </a:rPr>
                        <a:t>Процент исполнения</a:t>
                      </a:r>
                      <a:endParaRPr lang="ru-RU" sz="900" b="0" i="0" u="none" strike="noStrike">
                        <a:solidFill>
                          <a:srgbClr val="000000"/>
                        </a:solidFill>
                        <a:effectLst/>
                        <a:latin typeface="Times New Roman"/>
                      </a:endParaRPr>
                    </a:p>
                  </a:txBody>
                  <a:tcPr marL="5888" marR="5888" marT="5888" marB="0"/>
                </a:tc>
              </a:tr>
              <a:tr h="560156">
                <a:tc>
                  <a:txBody>
                    <a:bodyPr/>
                    <a:lstStyle/>
                    <a:p>
                      <a:pPr algn="l" fontAlgn="b"/>
                      <a:r>
                        <a:rPr lang="ru-RU" sz="900" u="none" strike="noStrike" dirty="0">
                          <a:effectLst/>
                        </a:rPr>
                        <a:t>Муниципальная программа </a:t>
                      </a:r>
                      <a:r>
                        <a:rPr lang="ru-RU" sz="900" u="none" strike="noStrike" dirty="0" err="1">
                          <a:effectLst/>
                        </a:rPr>
                        <a:t>Новохопёрского</a:t>
                      </a:r>
                      <a:r>
                        <a:rPr lang="ru-RU" sz="900" u="none" strike="noStrike" dirty="0">
                          <a:effectLst/>
                        </a:rPr>
                        <a:t> муниципального района «Культура </a:t>
                      </a:r>
                      <a:r>
                        <a:rPr lang="ru-RU" sz="900" u="none" strike="noStrike" dirty="0" err="1">
                          <a:effectLst/>
                        </a:rPr>
                        <a:t>Новохопёрского</a:t>
                      </a:r>
                      <a:r>
                        <a:rPr lang="ru-RU" sz="900" u="none" strike="noStrike" dirty="0">
                          <a:effectLst/>
                        </a:rPr>
                        <a:t> муниципального района»</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a:effectLst/>
                        </a:rPr>
                        <a:t>50,7</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50,7</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280078">
                <a:tc>
                  <a:txBody>
                    <a:bodyPr/>
                    <a:lstStyle/>
                    <a:p>
                      <a:pPr algn="l" fontAlgn="b"/>
                      <a:r>
                        <a:rPr lang="ru-RU" sz="900" u="none" strike="noStrike" dirty="0">
                          <a:effectLst/>
                        </a:rPr>
                        <a:t>в том числе по подпрограммам и основным мероприятиям:</a:t>
                      </a:r>
                      <a:endParaRPr lang="ru-RU" sz="900" b="0" i="0" u="none" strike="noStrike" dirty="0">
                        <a:solidFill>
                          <a:srgbClr val="000000"/>
                        </a:solidFill>
                        <a:effectLst/>
                        <a:latin typeface="Times New Roman"/>
                      </a:endParaRPr>
                    </a:p>
                  </a:txBody>
                  <a:tcPr marL="5888" marR="5888" marT="5888" marB="0" anchor="b"/>
                </a:tc>
                <a:tc>
                  <a:txBody>
                    <a:bodyPr/>
                    <a:lstStyle/>
                    <a:p>
                      <a:pPr algn="l" fontAlgn="b"/>
                      <a:r>
                        <a:rPr lang="ru-RU" sz="900" u="none" strike="noStrike">
                          <a:effectLst/>
                        </a:rPr>
                        <a:t> </a:t>
                      </a:r>
                      <a:endParaRPr lang="ru-RU" sz="900" b="0" i="0" u="none" strike="noStrike">
                        <a:solidFill>
                          <a:srgbClr val="000000"/>
                        </a:solidFill>
                        <a:effectLst/>
                        <a:latin typeface="Times New Roman"/>
                      </a:endParaRPr>
                    </a:p>
                  </a:txBody>
                  <a:tcPr marL="5888" marR="5888" marT="5888" marB="0" anchor="b"/>
                </a:tc>
                <a:tc>
                  <a:txBody>
                    <a:bodyPr/>
                    <a:lstStyle/>
                    <a:p>
                      <a:pPr algn="l" fontAlgn="b"/>
                      <a:r>
                        <a:rPr lang="ru-RU" sz="900" u="none" strike="noStrike">
                          <a:effectLst/>
                        </a:rPr>
                        <a:t> </a:t>
                      </a:r>
                      <a:endParaRPr lang="ru-RU" sz="900" b="0" i="0" u="none" strike="noStrike">
                        <a:solidFill>
                          <a:srgbClr val="000000"/>
                        </a:solidFill>
                        <a:effectLst/>
                        <a:latin typeface="Times New Roman"/>
                      </a:endParaRPr>
                    </a:p>
                  </a:txBody>
                  <a:tcPr marL="5888" marR="5888" marT="5888" marB="0" anchor="b"/>
                </a:tc>
                <a:tc>
                  <a:txBody>
                    <a:bodyPr/>
                    <a:lstStyle/>
                    <a:p>
                      <a:pPr algn="l" fontAlgn="b"/>
                      <a:r>
                        <a:rPr lang="ru-RU" sz="900" u="none" strike="noStrike">
                          <a:effectLst/>
                        </a:rPr>
                        <a:t> </a:t>
                      </a:r>
                      <a:endParaRPr lang="ru-RU" sz="900" b="0" i="0" u="none" strike="noStrike">
                        <a:solidFill>
                          <a:srgbClr val="000000"/>
                        </a:solidFill>
                        <a:effectLst/>
                        <a:latin typeface="Times New Roman"/>
                      </a:endParaRPr>
                    </a:p>
                  </a:txBody>
                  <a:tcPr marL="5888" marR="5888" marT="5888" marB="0" anchor="b"/>
                </a:tc>
              </a:tr>
              <a:tr h="280078">
                <a:tc>
                  <a:txBody>
                    <a:bodyPr/>
                    <a:lstStyle/>
                    <a:p>
                      <a:pPr algn="l" fontAlgn="b"/>
                      <a:r>
                        <a:rPr lang="ru-RU" sz="900" u="none" strike="noStrike" dirty="0">
                          <a:effectLst/>
                        </a:rPr>
                        <a:t>Региональный проект «Творческие люди»</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dirty="0">
                          <a:effectLst/>
                        </a:rPr>
                        <a:t>0,1</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a:effectLst/>
                        </a:rPr>
                        <a:t>0,1</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420117">
                <a:tc>
                  <a:txBody>
                    <a:bodyPr/>
                    <a:lstStyle/>
                    <a:p>
                      <a:pPr algn="l" fontAlgn="b"/>
                      <a:r>
                        <a:rPr lang="ru-RU" sz="900" u="none" strike="noStrike">
                          <a:effectLst/>
                        </a:rPr>
                        <a:t>Основное мероприятие «Развитие библиотечно-информационной деятельности»</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dirty="0">
                          <a:effectLst/>
                        </a:rPr>
                        <a:t>14,6</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a:effectLst/>
                        </a:rPr>
                        <a:t>14,6</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280078">
                <a:tc>
                  <a:txBody>
                    <a:bodyPr/>
                    <a:lstStyle/>
                    <a:p>
                      <a:pPr algn="l" fontAlgn="b"/>
                      <a:r>
                        <a:rPr lang="ru-RU" sz="900" u="none" strike="noStrike">
                          <a:effectLst/>
                        </a:rPr>
                        <a:t>Основное мероприятие «Развитие музейного дела»</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dirty="0">
                          <a:effectLst/>
                        </a:rPr>
                        <a:t>3,3</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a:effectLst/>
                        </a:rPr>
                        <a:t>3,3</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420117">
                <a:tc>
                  <a:txBody>
                    <a:bodyPr/>
                    <a:lstStyle/>
                    <a:p>
                      <a:pPr algn="l" fontAlgn="b"/>
                      <a:r>
                        <a:rPr lang="ru-RU" sz="900" u="none" strike="noStrike">
                          <a:effectLst/>
                        </a:rPr>
                        <a:t>Основное мероприятие «Развитие дополнительного образования детей»</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dirty="0">
                          <a:effectLst/>
                        </a:rPr>
                        <a:t>22,2</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dirty="0">
                          <a:effectLst/>
                        </a:rPr>
                        <a:t>22,2</a:t>
                      </a:r>
                      <a:endParaRPr lang="ru-RU" sz="900" b="0" i="0" u="none" strike="noStrike" dirty="0">
                        <a:solidFill>
                          <a:srgbClr val="000000"/>
                        </a:solidFill>
                        <a:effectLst/>
                        <a:latin typeface="Times New Roman"/>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700195">
                <a:tc>
                  <a:txBody>
                    <a:bodyPr/>
                    <a:lstStyle/>
                    <a:p>
                      <a:pPr algn="l" fontAlgn="b"/>
                      <a:r>
                        <a:rPr lang="ru-RU" sz="900" u="none" strike="noStrike">
                          <a:effectLst/>
                        </a:rPr>
                        <a:t>Основное мероприятие «Организация и проведение мероприятий, посвященных значимым событиям российской культуры»</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0,2</a:t>
                      </a:r>
                      <a:endParaRPr lang="ru-RU" sz="900" b="0" i="0" u="none" strike="noStrike">
                        <a:solidFill>
                          <a:srgbClr val="000000"/>
                        </a:solidFill>
                        <a:effectLst/>
                        <a:latin typeface="Calibri"/>
                      </a:endParaRPr>
                    </a:p>
                  </a:txBody>
                  <a:tcPr marL="5888" marR="5888" marT="5888" marB="0" anchor="b"/>
                </a:tc>
                <a:tc>
                  <a:txBody>
                    <a:bodyPr/>
                    <a:lstStyle/>
                    <a:p>
                      <a:pPr algn="r" fontAlgn="b"/>
                      <a:r>
                        <a:rPr lang="ru-RU" sz="900" u="none" strike="noStrike" dirty="0">
                          <a:effectLst/>
                        </a:rPr>
                        <a:t>0,2</a:t>
                      </a:r>
                      <a:endParaRPr lang="ru-RU" sz="900" b="0" i="0" u="none" strike="noStrike" dirty="0">
                        <a:solidFill>
                          <a:srgbClr val="000000"/>
                        </a:solidFill>
                        <a:effectLst/>
                        <a:latin typeface="Calibri"/>
                      </a:endParaRPr>
                    </a:p>
                  </a:txBody>
                  <a:tcPr marL="5888" marR="5888" marT="5888" marB="0" anchor="b"/>
                </a:tc>
                <a:tc>
                  <a:txBody>
                    <a:bodyPr/>
                    <a:lstStyle/>
                    <a:p>
                      <a:pPr algn="r" fontAlgn="b"/>
                      <a:r>
                        <a:rPr lang="ru-RU" sz="900" u="none" strike="noStrike">
                          <a:effectLst/>
                        </a:rPr>
                        <a:t>100,0</a:t>
                      </a:r>
                      <a:endParaRPr lang="ru-RU" sz="900" b="0" i="0" u="none" strike="noStrike">
                        <a:solidFill>
                          <a:srgbClr val="000000"/>
                        </a:solidFill>
                        <a:effectLst/>
                        <a:latin typeface="Times New Roman"/>
                      </a:endParaRPr>
                    </a:p>
                  </a:txBody>
                  <a:tcPr marL="5888" marR="5888" marT="5888" marB="0" anchor="b"/>
                </a:tc>
              </a:tr>
              <a:tr h="560156">
                <a:tc>
                  <a:txBody>
                    <a:bodyPr/>
                    <a:lstStyle/>
                    <a:p>
                      <a:pPr algn="l" fontAlgn="b"/>
                      <a:r>
                        <a:rPr lang="ru-RU" sz="900" u="none" strike="noStrike">
                          <a:effectLst/>
                        </a:rPr>
                        <a:t>Основное мероприятие «Финансовое обеспечение деятельности районных муниципальных учреждений»</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9,0</a:t>
                      </a:r>
                      <a:endParaRPr lang="ru-RU" sz="900" b="0" i="0" u="none" strike="noStrike">
                        <a:solidFill>
                          <a:srgbClr val="000000"/>
                        </a:solidFill>
                        <a:effectLst/>
                        <a:latin typeface="Calibri"/>
                      </a:endParaRPr>
                    </a:p>
                  </a:txBody>
                  <a:tcPr marL="5888" marR="5888" marT="5888" marB="0" anchor="b"/>
                </a:tc>
                <a:tc>
                  <a:txBody>
                    <a:bodyPr/>
                    <a:lstStyle/>
                    <a:p>
                      <a:pPr algn="r" fontAlgn="b"/>
                      <a:r>
                        <a:rPr lang="ru-RU" sz="900" u="none" strike="noStrike" dirty="0">
                          <a:effectLst/>
                        </a:rPr>
                        <a:t>9,0</a:t>
                      </a:r>
                      <a:endParaRPr lang="ru-RU" sz="900" b="0" i="0" u="none" strike="noStrike" dirty="0">
                        <a:solidFill>
                          <a:srgbClr val="000000"/>
                        </a:solidFill>
                        <a:effectLst/>
                        <a:latin typeface="Calibri"/>
                      </a:endParaRPr>
                    </a:p>
                  </a:txBody>
                  <a:tcPr marL="5888" marR="5888" marT="5888" marB="0" anchor="b"/>
                </a:tc>
                <a:tc>
                  <a:txBody>
                    <a:bodyPr/>
                    <a:lstStyle/>
                    <a:p>
                      <a:pPr algn="r" fontAlgn="b"/>
                      <a:r>
                        <a:rPr lang="ru-RU" sz="900" u="none" strike="noStrike" dirty="0">
                          <a:effectLst/>
                        </a:rPr>
                        <a:t>100,0</a:t>
                      </a:r>
                      <a:endParaRPr lang="ru-RU" sz="900" b="0" i="0" u="none" strike="noStrike" dirty="0">
                        <a:solidFill>
                          <a:srgbClr val="000000"/>
                        </a:solidFill>
                        <a:effectLst/>
                        <a:latin typeface="Times New Roman"/>
                      </a:endParaRPr>
                    </a:p>
                  </a:txBody>
                  <a:tcPr marL="5888" marR="5888" marT="5888" marB="0" anchor="b"/>
                </a:tc>
              </a:tr>
              <a:tr h="700195">
                <a:tc>
                  <a:txBody>
                    <a:bodyPr/>
                    <a:lstStyle/>
                    <a:p>
                      <a:pPr algn="l" fontAlgn="b"/>
                      <a:r>
                        <a:rPr lang="ru-RU" sz="900" u="none" strike="noStrike">
                          <a:effectLst/>
                        </a:rPr>
                        <a:t>Основное мероприятие «Обеспечение развития и укрепления материально-технической базы муниципальных домов культуры»</a:t>
                      </a:r>
                      <a:endParaRPr lang="ru-RU" sz="900" b="0" i="0" u="none" strike="noStrike">
                        <a:solidFill>
                          <a:srgbClr val="000000"/>
                        </a:solidFill>
                        <a:effectLst/>
                        <a:latin typeface="Times New Roman"/>
                      </a:endParaRPr>
                    </a:p>
                  </a:txBody>
                  <a:tcPr marL="5888" marR="5888" marT="5888" marB="0" anchor="b"/>
                </a:tc>
                <a:tc>
                  <a:txBody>
                    <a:bodyPr/>
                    <a:lstStyle/>
                    <a:p>
                      <a:pPr algn="r" fontAlgn="b"/>
                      <a:r>
                        <a:rPr lang="ru-RU" sz="900" u="none" strike="noStrike">
                          <a:effectLst/>
                        </a:rPr>
                        <a:t>1,3</a:t>
                      </a:r>
                      <a:endParaRPr lang="ru-RU" sz="900" b="0" i="0" u="none" strike="noStrike">
                        <a:solidFill>
                          <a:srgbClr val="000000"/>
                        </a:solidFill>
                        <a:effectLst/>
                        <a:latin typeface="Calibri"/>
                      </a:endParaRPr>
                    </a:p>
                  </a:txBody>
                  <a:tcPr marL="5888" marR="5888" marT="5888" marB="0" anchor="b"/>
                </a:tc>
                <a:tc>
                  <a:txBody>
                    <a:bodyPr/>
                    <a:lstStyle/>
                    <a:p>
                      <a:pPr algn="r" fontAlgn="b"/>
                      <a:r>
                        <a:rPr lang="ru-RU" sz="900" u="none" strike="noStrike">
                          <a:effectLst/>
                        </a:rPr>
                        <a:t>1,3</a:t>
                      </a:r>
                      <a:endParaRPr lang="ru-RU" sz="900" b="0" i="0" u="none" strike="noStrike">
                        <a:solidFill>
                          <a:srgbClr val="000000"/>
                        </a:solidFill>
                        <a:effectLst/>
                        <a:latin typeface="Calibri"/>
                      </a:endParaRPr>
                    </a:p>
                  </a:txBody>
                  <a:tcPr marL="5888" marR="5888" marT="5888" marB="0" anchor="b"/>
                </a:tc>
                <a:tc>
                  <a:txBody>
                    <a:bodyPr/>
                    <a:lstStyle/>
                    <a:p>
                      <a:pPr algn="r" fontAlgn="b"/>
                      <a:r>
                        <a:rPr lang="ru-RU" sz="900" u="none" strike="noStrike" dirty="0">
                          <a:effectLst/>
                        </a:rPr>
                        <a:t>100,0</a:t>
                      </a:r>
                      <a:endParaRPr lang="ru-RU" sz="900" b="0" i="0" u="none" strike="noStrike" dirty="0">
                        <a:solidFill>
                          <a:srgbClr val="000000"/>
                        </a:solidFill>
                        <a:effectLst/>
                        <a:latin typeface="Times New Roman"/>
                      </a:endParaRPr>
                    </a:p>
                  </a:txBody>
                  <a:tcPr marL="5888" marR="5888" marT="5888" marB="0" anchor="b"/>
                </a:tc>
              </a:tr>
            </a:tbl>
          </a:graphicData>
        </a:graphic>
      </p:graphicFrame>
      <p:pic>
        <p:nvPicPr>
          <p:cNvPr id="6146" name="Picture 2" descr="Фестиваль «В Троицком на Троицу» прошел в селе Троицком Новохопёрского рай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996" y="1503617"/>
            <a:ext cx="2307049" cy="17302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Фестивальное движение и реализация культурных брендов территорий Новохопёрского район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2132856"/>
            <a:ext cx="212613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ДОБРЫЕ СОСЕДИ."/>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3096" y="3992272"/>
            <a:ext cx="2877929" cy="2158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97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520" y="404664"/>
            <a:ext cx="9144000" cy="1200329"/>
          </a:xfrm>
          <a:prstGeom prst="rect">
            <a:avLst/>
          </a:prstGeom>
        </p:spPr>
        <p:txBody>
          <a:bodyPr>
            <a:spAutoFit/>
          </a:bodyPr>
          <a:lstStyle/>
          <a:p>
            <a:pPr algn="ctr">
              <a:defRPr/>
            </a:pP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Развитие физической культуры и спорта  </a:t>
            </a:r>
            <a:endParaRPr lang="en-US"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p>
          <a:p>
            <a:pPr algn="ctr">
              <a:defRPr/>
            </a:pP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2024 </a:t>
            </a:r>
            <a:r>
              <a:rPr lang="ru-RU" b="1"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0706" y="1"/>
            <a:ext cx="514941" cy="620688"/>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p14="http://schemas.microsoft.com/office/powerpoint/2010/main" val="1259607022"/>
              </p:ext>
            </p:extLst>
          </p:nvPr>
        </p:nvGraphicFramePr>
        <p:xfrm>
          <a:off x="272547" y="1700808"/>
          <a:ext cx="4371461" cy="4392489"/>
        </p:xfrm>
        <a:graphic>
          <a:graphicData uri="http://schemas.openxmlformats.org/drawingml/2006/table">
            <a:tbl>
              <a:tblPr>
                <a:tableStyleId>{5C22544A-7EE6-4342-B048-85BDC9FD1C3A}</a:tableStyleId>
              </a:tblPr>
              <a:tblGrid>
                <a:gridCol w="1905175"/>
                <a:gridCol w="766100"/>
                <a:gridCol w="850093"/>
                <a:gridCol w="850093"/>
              </a:tblGrid>
              <a:tr h="732082">
                <a:tc>
                  <a:txBody>
                    <a:bodyPr/>
                    <a:lstStyle/>
                    <a:p>
                      <a:pPr algn="ctr" fontAlgn="t"/>
                      <a:r>
                        <a:rPr lang="ru-RU" sz="1100" u="none" strike="noStrike">
                          <a:effectLst/>
                        </a:rPr>
                        <a:t>Наименование программы, подпрограмм, основных</a:t>
                      </a:r>
                      <a:br>
                        <a:rPr lang="ru-RU" sz="1100" u="none" strike="noStrike">
                          <a:effectLst/>
                        </a:rPr>
                      </a:br>
                      <a:r>
                        <a:rPr lang="ru-RU" sz="1100" u="none" strike="noStrike">
                          <a:effectLst/>
                        </a:rPr>
                        <a:t>мероприятий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План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Факт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Процент исполнения</a:t>
                      </a:r>
                      <a:endParaRPr lang="ru-RU" sz="1100" b="0" i="0" u="none" strike="noStrike">
                        <a:solidFill>
                          <a:srgbClr val="000000"/>
                        </a:solidFill>
                        <a:effectLst/>
                        <a:latin typeface="Times New Roman"/>
                      </a:endParaRPr>
                    </a:p>
                  </a:txBody>
                  <a:tcPr marL="9525" marR="9525" marT="9525" marB="0"/>
                </a:tc>
              </a:tr>
              <a:tr h="976109">
                <a:tc>
                  <a:txBody>
                    <a:bodyPr/>
                    <a:lstStyle/>
                    <a:p>
                      <a:pPr algn="l" fontAlgn="b"/>
                      <a:r>
                        <a:rPr lang="ru-RU" sz="1100" u="none" strike="noStrike">
                          <a:effectLst/>
                        </a:rPr>
                        <a:t>Муниципальная программа  «Развитие физической культуры и спорта  Новохоперского муниципального района»</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3,1</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3,1</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100,0</a:t>
                      </a:r>
                      <a:endParaRPr lang="ru-RU" sz="1100" b="0" i="0" u="none" strike="noStrike">
                        <a:solidFill>
                          <a:srgbClr val="000000"/>
                        </a:solidFill>
                        <a:effectLst/>
                        <a:latin typeface="Times New Roman"/>
                      </a:endParaRPr>
                    </a:p>
                  </a:txBody>
                  <a:tcPr marL="9525" marR="9525" marT="9525" marB="0" anchor="b"/>
                </a:tc>
              </a:tr>
              <a:tr h="488054">
                <a:tc>
                  <a:txBody>
                    <a:bodyPr/>
                    <a:lstStyle/>
                    <a:p>
                      <a:pPr algn="l" fontAlgn="b"/>
                      <a:r>
                        <a:rPr lang="ru-RU" sz="1100" u="none" strike="noStrike">
                          <a:effectLst/>
                        </a:rPr>
                        <a:t>в том числе по подпрограммам и основным мероприятиям:</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r>
              <a:tr h="1220135">
                <a:tc>
                  <a:txBody>
                    <a:bodyPr/>
                    <a:lstStyle/>
                    <a:p>
                      <a:pPr algn="l" fontAlgn="b"/>
                      <a:r>
                        <a:rPr lang="ru-RU" sz="1100" u="none" strike="noStrike">
                          <a:effectLst/>
                        </a:rPr>
                        <a:t>Основное мероприятие « Строительство и реконструкция объектов спорта; развитие физкультурно-спортивной работы с детьми и молодежью»</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1,4</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1,4</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100,0</a:t>
                      </a:r>
                      <a:endParaRPr lang="ru-RU" sz="1100" b="0" i="0" u="none" strike="noStrike">
                        <a:solidFill>
                          <a:srgbClr val="000000"/>
                        </a:solidFill>
                        <a:effectLst/>
                        <a:latin typeface="Times New Roman"/>
                      </a:endParaRPr>
                    </a:p>
                  </a:txBody>
                  <a:tcPr marL="9525" marR="9525" marT="9525" marB="0" anchor="b"/>
                </a:tc>
              </a:tr>
              <a:tr h="976109">
                <a:tc>
                  <a:txBody>
                    <a:bodyPr/>
                    <a:lstStyle/>
                    <a:p>
                      <a:pPr algn="l" fontAlgn="b"/>
                      <a:r>
                        <a:rPr lang="ru-RU" sz="1100" u="none" strike="noStrike">
                          <a:effectLst/>
                        </a:rPr>
                        <a:t>Основное мероприятие «Проведение мероприятий в соответствии с областным, районным календарем на год»</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1,7</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1,7</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dirty="0">
                          <a:effectLst/>
                        </a:rPr>
                        <a:t>100,0</a:t>
                      </a:r>
                      <a:endParaRPr lang="ru-RU" sz="1100" b="0" i="0" u="none" strike="noStrike" dirty="0">
                        <a:solidFill>
                          <a:srgbClr val="000000"/>
                        </a:solidFill>
                        <a:effectLst/>
                        <a:latin typeface="Times New Roman"/>
                      </a:endParaRPr>
                    </a:p>
                  </a:txBody>
                  <a:tcPr marL="9525" marR="9525" marT="9525" marB="0" anchor="b"/>
                </a:tc>
              </a:tr>
            </a:tbl>
          </a:graphicData>
        </a:graphic>
      </p:graphicFrame>
      <p:pic>
        <p:nvPicPr>
          <p:cNvPr id="7170" name="Picture 2" descr="Президентские состязан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586" y="1512919"/>
            <a:ext cx="2104894" cy="15786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Президентские состязани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2564904"/>
            <a:ext cx="2179341" cy="16345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8 марта в физкультурно – оздоровительном комплексе «Хопер» г. Новохопёрска прошли соревнования по мини-футбол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2898" y="3789040"/>
            <a:ext cx="2199889" cy="164991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13 и 15 февраля в физкультурно-оздоровительном комплексе «Хопер» г.Новохопёрск прошли соревнования по волейболу среди команд юношей и девушек в рамках спартакиады Новохопёрского муниципального района 2023-2024 годов.."/>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4941168"/>
            <a:ext cx="2160926" cy="121694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С радостью сообщаем вам о знаменательном событии — в городе Семилуки состоялось первенство Семилукского муниципального района по спортивной акробатике «Метелиц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8626" y="1625510"/>
            <a:ext cx="2059433" cy="154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891">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9233" y="404664"/>
            <a:ext cx="7317456" cy="660003"/>
          </a:xfrm>
        </p:spPr>
        <p:txBody>
          <a:bodyPr/>
          <a:lstStyle/>
          <a:p>
            <a:pPr algn="ctr">
              <a:defRPr/>
            </a:pP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«Охрана окружающей среды, воспроизводство и использование природных ресурсов» </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 2024 год</a:t>
            </a:r>
            <a:endParaRPr lang="ru-RU" sz="1800" dirty="0">
              <a:solidFill>
                <a:schemeClr val="accent3">
                  <a:lumMod val="75000"/>
                </a:schemeClr>
              </a:solidFill>
            </a:endParaRPr>
          </a:p>
        </p:txBody>
      </p:sp>
      <p:pic>
        <p:nvPicPr>
          <p:cNvPr id="5"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4681" cy="692696"/>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1423034897"/>
              </p:ext>
            </p:extLst>
          </p:nvPr>
        </p:nvGraphicFramePr>
        <p:xfrm>
          <a:off x="827584" y="1196752"/>
          <a:ext cx="7560840" cy="2173815"/>
        </p:xfrm>
        <a:graphic>
          <a:graphicData uri="http://schemas.openxmlformats.org/drawingml/2006/table">
            <a:tbl>
              <a:tblPr>
                <a:tableStyleId>{5C22544A-7EE6-4342-B048-85BDC9FD1C3A}</a:tableStyleId>
              </a:tblPr>
              <a:tblGrid>
                <a:gridCol w="3142402"/>
                <a:gridCol w="1566661"/>
                <a:gridCol w="1580284"/>
                <a:gridCol w="1271493"/>
              </a:tblGrid>
              <a:tr h="504056">
                <a:tc>
                  <a:txBody>
                    <a:bodyPr/>
                    <a:lstStyle/>
                    <a:p>
                      <a:pPr algn="ctr" fontAlgn="t"/>
                      <a:r>
                        <a:rPr lang="ru-RU" sz="1100" u="none" strike="noStrike" dirty="0">
                          <a:solidFill>
                            <a:schemeClr val="accent3">
                              <a:lumMod val="50000"/>
                            </a:schemeClr>
                          </a:solidFill>
                          <a:effectLst/>
                        </a:rPr>
                        <a:t>Наименование программы, подпрограмм, основных</a:t>
                      </a:r>
                      <a:br>
                        <a:rPr lang="ru-RU" sz="1100" u="none" strike="noStrike" dirty="0">
                          <a:solidFill>
                            <a:schemeClr val="accent3">
                              <a:lumMod val="50000"/>
                            </a:schemeClr>
                          </a:solidFill>
                          <a:effectLst/>
                        </a:rPr>
                      </a:br>
                      <a:r>
                        <a:rPr lang="ru-RU" sz="1100" u="none" strike="noStrike" dirty="0">
                          <a:solidFill>
                            <a:schemeClr val="accent3">
                              <a:lumMod val="50000"/>
                            </a:schemeClr>
                          </a:solidFill>
                          <a:effectLst/>
                        </a:rPr>
                        <a:t>мероприятий</a:t>
                      </a:r>
                      <a:endParaRPr lang="ru-RU" sz="1100" b="0" i="0" u="none" strike="noStrike" dirty="0">
                        <a:solidFill>
                          <a:schemeClr val="accent3">
                            <a:lumMod val="50000"/>
                          </a:schemeClr>
                        </a:solidFill>
                        <a:effectLst/>
                        <a:latin typeface="Times New Roman"/>
                      </a:endParaRPr>
                    </a:p>
                  </a:txBody>
                  <a:tcPr marL="9525" marR="9525" marT="9525" marB="0"/>
                </a:tc>
                <a:tc>
                  <a:txBody>
                    <a:bodyPr/>
                    <a:lstStyle/>
                    <a:p>
                      <a:pPr algn="ctr" fontAlgn="t"/>
                      <a:r>
                        <a:rPr lang="ru-RU" sz="1100" u="none" strike="noStrike">
                          <a:solidFill>
                            <a:schemeClr val="accent3">
                              <a:lumMod val="50000"/>
                            </a:schemeClr>
                          </a:solidFill>
                          <a:effectLst/>
                        </a:rPr>
                        <a:t>План 2024 год, млн. рублей</a:t>
                      </a:r>
                      <a:endParaRPr lang="ru-RU" sz="1100" b="0" i="0" u="none" strike="noStrike">
                        <a:solidFill>
                          <a:schemeClr val="accent3">
                            <a:lumMod val="50000"/>
                          </a:schemeClr>
                        </a:solidFill>
                        <a:effectLst/>
                        <a:latin typeface="Times New Roman"/>
                      </a:endParaRPr>
                    </a:p>
                  </a:txBody>
                  <a:tcPr marL="9525" marR="9525" marT="9525" marB="0"/>
                </a:tc>
                <a:tc>
                  <a:txBody>
                    <a:bodyPr/>
                    <a:lstStyle/>
                    <a:p>
                      <a:pPr algn="ctr" fontAlgn="t"/>
                      <a:r>
                        <a:rPr lang="ru-RU" sz="1100" u="none" strike="noStrike">
                          <a:solidFill>
                            <a:schemeClr val="accent3">
                              <a:lumMod val="50000"/>
                            </a:schemeClr>
                          </a:solidFill>
                          <a:effectLst/>
                        </a:rPr>
                        <a:t>Факт 2024 год, млн. рублей</a:t>
                      </a:r>
                      <a:endParaRPr lang="ru-RU" sz="1100" b="0" i="0" u="none" strike="noStrike">
                        <a:solidFill>
                          <a:schemeClr val="accent3">
                            <a:lumMod val="50000"/>
                          </a:schemeClr>
                        </a:solidFill>
                        <a:effectLst/>
                        <a:latin typeface="Times New Roman"/>
                      </a:endParaRPr>
                    </a:p>
                  </a:txBody>
                  <a:tcPr marL="9525" marR="9525" marT="9525" marB="0"/>
                </a:tc>
                <a:tc>
                  <a:txBody>
                    <a:bodyPr/>
                    <a:lstStyle/>
                    <a:p>
                      <a:pPr algn="ctr" fontAlgn="t"/>
                      <a:r>
                        <a:rPr lang="ru-RU" sz="1100" u="none" strike="noStrike">
                          <a:solidFill>
                            <a:schemeClr val="accent3">
                              <a:lumMod val="50000"/>
                            </a:schemeClr>
                          </a:solidFill>
                          <a:effectLst/>
                        </a:rPr>
                        <a:t>Процент исполнения</a:t>
                      </a:r>
                      <a:endParaRPr lang="ru-RU" sz="1100" b="0" i="0" u="none" strike="noStrike">
                        <a:solidFill>
                          <a:schemeClr val="accent3">
                            <a:lumMod val="50000"/>
                          </a:schemeClr>
                        </a:solidFill>
                        <a:effectLst/>
                        <a:latin typeface="Times New Roman"/>
                      </a:endParaRPr>
                    </a:p>
                  </a:txBody>
                  <a:tcPr marL="9525" marR="9525" marT="9525" marB="0"/>
                </a:tc>
              </a:tr>
              <a:tr h="576064">
                <a:tc>
                  <a:txBody>
                    <a:bodyPr/>
                    <a:lstStyle/>
                    <a:p>
                      <a:pPr algn="l" fontAlgn="b"/>
                      <a:r>
                        <a:rPr lang="ru-RU" sz="1100" u="none" strike="noStrike" dirty="0">
                          <a:solidFill>
                            <a:schemeClr val="accent3">
                              <a:lumMod val="50000"/>
                            </a:schemeClr>
                          </a:solidFill>
                          <a:effectLst/>
                        </a:rPr>
                        <a:t>Муниципальная программа  «Охрана окружающей среды, воспроизводство и использование природных ресурсов»</a:t>
                      </a:r>
                      <a:endParaRPr lang="ru-RU" sz="1100" b="0" i="0" u="none" strike="noStrike" dirty="0">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a:solidFill>
                            <a:schemeClr val="accent3">
                              <a:lumMod val="50000"/>
                            </a:schemeClr>
                          </a:solidFill>
                          <a:effectLst/>
                        </a:rPr>
                        <a:t>3,9</a:t>
                      </a:r>
                      <a:endParaRPr lang="ru-RU" sz="1100" b="0" i="0" u="none" strike="noStrike">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a:solidFill>
                            <a:schemeClr val="accent3">
                              <a:lumMod val="50000"/>
                            </a:schemeClr>
                          </a:solidFill>
                          <a:effectLst/>
                        </a:rPr>
                        <a:t>2,5</a:t>
                      </a:r>
                      <a:endParaRPr lang="ru-RU" sz="1100" b="0" i="0" u="none" strike="noStrike">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a:solidFill>
                            <a:schemeClr val="accent3">
                              <a:lumMod val="50000"/>
                            </a:schemeClr>
                          </a:solidFill>
                          <a:effectLst/>
                        </a:rPr>
                        <a:t>64,1</a:t>
                      </a:r>
                      <a:endParaRPr lang="ru-RU" sz="1100" b="0" i="0" u="none" strike="noStrike">
                        <a:solidFill>
                          <a:schemeClr val="accent3">
                            <a:lumMod val="50000"/>
                          </a:schemeClr>
                        </a:solidFill>
                        <a:effectLst/>
                        <a:latin typeface="Times New Roman"/>
                      </a:endParaRPr>
                    </a:p>
                  </a:txBody>
                  <a:tcPr marL="9525" marR="9525" marT="9525" marB="0" anchor="b"/>
                </a:tc>
              </a:tr>
              <a:tr h="461559">
                <a:tc>
                  <a:txBody>
                    <a:bodyPr/>
                    <a:lstStyle/>
                    <a:p>
                      <a:pPr algn="l" fontAlgn="b"/>
                      <a:r>
                        <a:rPr lang="ru-RU" sz="1100" u="none" strike="noStrike" dirty="0">
                          <a:solidFill>
                            <a:schemeClr val="accent3">
                              <a:lumMod val="50000"/>
                            </a:schemeClr>
                          </a:solidFill>
                          <a:effectLst/>
                        </a:rPr>
                        <a:t>в том числе по подпрограммам и основным мероприятиям:</a:t>
                      </a:r>
                      <a:endParaRPr lang="ru-RU" sz="1100" b="0" i="0" u="none" strike="noStrike" dirty="0">
                        <a:solidFill>
                          <a:schemeClr val="accent3">
                            <a:lumMod val="50000"/>
                          </a:schemeClr>
                        </a:solidFill>
                        <a:effectLst/>
                        <a:latin typeface="Times New Roman"/>
                      </a:endParaRPr>
                    </a:p>
                  </a:txBody>
                  <a:tcPr marL="9525" marR="9525" marT="9525" marB="0" anchor="b"/>
                </a:tc>
                <a:tc>
                  <a:txBody>
                    <a:bodyPr/>
                    <a:lstStyle/>
                    <a:p>
                      <a:pPr algn="l" fontAlgn="b"/>
                      <a:r>
                        <a:rPr lang="ru-RU" sz="1100" u="none" strike="noStrike" dirty="0">
                          <a:solidFill>
                            <a:schemeClr val="accent3">
                              <a:lumMod val="50000"/>
                            </a:schemeClr>
                          </a:solidFill>
                          <a:effectLst/>
                        </a:rPr>
                        <a:t> </a:t>
                      </a:r>
                      <a:endParaRPr lang="ru-RU" sz="1100" b="0" i="0" u="none" strike="noStrike" dirty="0">
                        <a:solidFill>
                          <a:schemeClr val="accent3">
                            <a:lumMod val="50000"/>
                          </a:schemeClr>
                        </a:solidFill>
                        <a:effectLst/>
                        <a:latin typeface="Times New Roman"/>
                      </a:endParaRPr>
                    </a:p>
                  </a:txBody>
                  <a:tcPr marL="9525" marR="9525" marT="9525" marB="0" anchor="b"/>
                </a:tc>
                <a:tc>
                  <a:txBody>
                    <a:bodyPr/>
                    <a:lstStyle/>
                    <a:p>
                      <a:pPr algn="l" fontAlgn="b"/>
                      <a:r>
                        <a:rPr lang="ru-RU" sz="1100" u="none" strike="noStrike">
                          <a:solidFill>
                            <a:schemeClr val="accent3">
                              <a:lumMod val="50000"/>
                            </a:schemeClr>
                          </a:solidFill>
                          <a:effectLst/>
                        </a:rPr>
                        <a:t> </a:t>
                      </a:r>
                      <a:endParaRPr lang="ru-RU" sz="1100" b="0" i="0" u="none" strike="noStrike">
                        <a:solidFill>
                          <a:schemeClr val="accent3">
                            <a:lumMod val="50000"/>
                          </a:schemeClr>
                        </a:solidFill>
                        <a:effectLst/>
                        <a:latin typeface="Times New Roman"/>
                      </a:endParaRPr>
                    </a:p>
                  </a:txBody>
                  <a:tcPr marL="9525" marR="9525" marT="9525" marB="0" anchor="b"/>
                </a:tc>
                <a:tc>
                  <a:txBody>
                    <a:bodyPr/>
                    <a:lstStyle/>
                    <a:p>
                      <a:pPr algn="l" fontAlgn="b"/>
                      <a:r>
                        <a:rPr lang="ru-RU" sz="1100" u="none" strike="noStrike">
                          <a:solidFill>
                            <a:schemeClr val="accent3">
                              <a:lumMod val="50000"/>
                            </a:schemeClr>
                          </a:solidFill>
                          <a:effectLst/>
                        </a:rPr>
                        <a:t> </a:t>
                      </a:r>
                      <a:endParaRPr lang="ru-RU" sz="1100" b="0" i="0" u="none" strike="noStrike">
                        <a:solidFill>
                          <a:schemeClr val="accent3">
                            <a:lumMod val="50000"/>
                          </a:schemeClr>
                        </a:solidFill>
                        <a:effectLst/>
                        <a:latin typeface="Times New Roman"/>
                      </a:endParaRPr>
                    </a:p>
                  </a:txBody>
                  <a:tcPr marL="9525" marR="9525" marT="9525" marB="0" anchor="b"/>
                </a:tc>
              </a:tr>
              <a:tr h="632136">
                <a:tc>
                  <a:txBody>
                    <a:bodyPr/>
                    <a:lstStyle/>
                    <a:p>
                      <a:pPr algn="l" fontAlgn="b"/>
                      <a:r>
                        <a:rPr lang="ru-RU" sz="1100" u="none" strike="noStrike" dirty="0">
                          <a:solidFill>
                            <a:schemeClr val="accent3">
                              <a:lumMod val="50000"/>
                            </a:schemeClr>
                          </a:solidFill>
                          <a:effectLst/>
                        </a:rPr>
                        <a:t>Основное мероприятие «Проведение рейдовых мероприятий по исполнению природоохранного законодательства на территории района»</a:t>
                      </a:r>
                      <a:endParaRPr lang="ru-RU" sz="1100" b="0" i="0" u="none" strike="noStrike" dirty="0">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a:solidFill>
                            <a:schemeClr val="accent3">
                              <a:lumMod val="50000"/>
                            </a:schemeClr>
                          </a:solidFill>
                          <a:effectLst/>
                        </a:rPr>
                        <a:t>3,9</a:t>
                      </a:r>
                      <a:endParaRPr lang="ru-RU" sz="1100" b="0" i="0" u="none" strike="noStrike">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dirty="0">
                          <a:solidFill>
                            <a:schemeClr val="accent3">
                              <a:lumMod val="50000"/>
                            </a:schemeClr>
                          </a:solidFill>
                          <a:effectLst/>
                        </a:rPr>
                        <a:t>2,5</a:t>
                      </a:r>
                      <a:endParaRPr lang="ru-RU" sz="1100" b="0" i="0" u="none" strike="noStrike" dirty="0">
                        <a:solidFill>
                          <a:schemeClr val="accent3">
                            <a:lumMod val="50000"/>
                          </a:schemeClr>
                        </a:solidFill>
                        <a:effectLst/>
                        <a:latin typeface="Times New Roman"/>
                      </a:endParaRPr>
                    </a:p>
                  </a:txBody>
                  <a:tcPr marL="9525" marR="9525" marT="9525" marB="0" anchor="b"/>
                </a:tc>
                <a:tc>
                  <a:txBody>
                    <a:bodyPr/>
                    <a:lstStyle/>
                    <a:p>
                      <a:pPr algn="r" fontAlgn="b"/>
                      <a:r>
                        <a:rPr lang="ru-RU" sz="1100" u="none" strike="noStrike" dirty="0">
                          <a:solidFill>
                            <a:schemeClr val="accent3">
                              <a:lumMod val="50000"/>
                            </a:schemeClr>
                          </a:solidFill>
                          <a:effectLst/>
                        </a:rPr>
                        <a:t>64,1</a:t>
                      </a:r>
                      <a:endParaRPr lang="ru-RU" sz="1100" b="0" i="0" u="none" strike="noStrike" dirty="0">
                        <a:solidFill>
                          <a:schemeClr val="accent3">
                            <a:lumMod val="50000"/>
                          </a:schemeClr>
                        </a:solidFill>
                        <a:effectLst/>
                        <a:latin typeface="Times New Roman"/>
                      </a:endParaRPr>
                    </a:p>
                  </a:txBody>
                  <a:tcPr marL="9525" marR="9525" marT="9525" marB="0" anchor="b"/>
                </a:tc>
              </a:tr>
            </a:tbl>
          </a:graphicData>
        </a:graphic>
      </p:graphicFrame>
      <p:sp>
        <p:nvSpPr>
          <p:cNvPr id="6" name="Прямоугольник 5"/>
          <p:cNvSpPr/>
          <p:nvPr/>
        </p:nvSpPr>
        <p:spPr>
          <a:xfrm>
            <a:off x="574535" y="3534013"/>
            <a:ext cx="7920880" cy="2677656"/>
          </a:xfrm>
          <a:prstGeom prst="rect">
            <a:avLst/>
          </a:prstGeom>
        </p:spPr>
        <p:txBody>
          <a:bodyPr wrap="square">
            <a:spAutoFit/>
          </a:bodyPr>
          <a:lstStyle/>
          <a:p>
            <a:pPr indent="358775" algn="just"/>
            <a:r>
              <a:rPr lang="ru-RU" sz="1200" dirty="0">
                <a:solidFill>
                  <a:schemeClr val="accent3">
                    <a:lumMod val="50000"/>
                  </a:schemeClr>
                </a:solidFill>
                <a:latin typeface="+mn-lt"/>
              </a:rPr>
              <a:t>Муниципальная программа «Охрана окружающей среды, воспроизводство и использование природных ресурсов» содержит комплекс мероприятий по решению приоритетных задач в области охраны окружающей среды и природных ресурсов на территории </a:t>
            </a:r>
            <a:r>
              <a:rPr lang="ru-RU" sz="1200" dirty="0" err="1">
                <a:solidFill>
                  <a:schemeClr val="accent3">
                    <a:lumMod val="50000"/>
                  </a:schemeClr>
                </a:solidFill>
                <a:latin typeface="+mn-lt"/>
              </a:rPr>
              <a:t>Новохопёрского</a:t>
            </a:r>
            <a:r>
              <a:rPr lang="ru-RU" sz="1200" dirty="0">
                <a:solidFill>
                  <a:schemeClr val="accent3">
                    <a:lumMod val="50000"/>
                  </a:schemeClr>
                </a:solidFill>
                <a:latin typeface="+mn-lt"/>
              </a:rPr>
              <a:t> муниципального района, осуществление которых направлено на обеспечение благоприятной окружающей среды, повышение уровня экологической безопасности, улучшение состояния здоровья населения. Определение мероприятий Программы основано на анализе экологической ситуации в </a:t>
            </a:r>
            <a:r>
              <a:rPr lang="ru-RU" sz="1200" dirty="0" err="1">
                <a:solidFill>
                  <a:schemeClr val="accent3">
                    <a:lumMod val="50000"/>
                  </a:schemeClr>
                </a:solidFill>
                <a:latin typeface="+mn-lt"/>
              </a:rPr>
              <a:t>Новохопёрском</a:t>
            </a:r>
            <a:r>
              <a:rPr lang="ru-RU" sz="1200" dirty="0">
                <a:solidFill>
                  <a:schemeClr val="accent3">
                    <a:lumMod val="50000"/>
                  </a:schemeClr>
                </a:solidFill>
                <a:latin typeface="+mn-lt"/>
              </a:rPr>
              <a:t> муниципальном районе, определившем наиболее острые проблемы.</a:t>
            </a:r>
          </a:p>
          <a:p>
            <a:pPr indent="358775" algn="just"/>
            <a:r>
              <a:rPr lang="ru-RU" sz="1200" b="1" u="sng" dirty="0">
                <a:solidFill>
                  <a:schemeClr val="accent3">
                    <a:lumMod val="50000"/>
                  </a:schemeClr>
                </a:solidFill>
                <a:latin typeface="+mn-lt"/>
              </a:rPr>
              <a:t> Основные цели, принципы и задачи программы</a:t>
            </a:r>
            <a:endParaRPr lang="ru-RU" sz="1200" dirty="0">
              <a:solidFill>
                <a:schemeClr val="accent3">
                  <a:lumMod val="50000"/>
                </a:schemeClr>
              </a:solidFill>
              <a:latin typeface="+mn-lt"/>
            </a:endParaRPr>
          </a:p>
          <a:p>
            <a:pPr indent="358775" algn="just"/>
            <a:r>
              <a:rPr lang="ru-RU" sz="1200" dirty="0">
                <a:solidFill>
                  <a:schemeClr val="accent3">
                    <a:lumMod val="50000"/>
                  </a:schemeClr>
                </a:solidFill>
                <a:latin typeface="+mn-lt"/>
              </a:rPr>
              <a:t>- выход станции сортировки ТБО на полную мощность к 2026 году;</a:t>
            </a:r>
          </a:p>
          <a:p>
            <a:pPr indent="358775" algn="just"/>
            <a:r>
              <a:rPr lang="ru-RU" sz="1200" dirty="0">
                <a:solidFill>
                  <a:schemeClr val="accent3">
                    <a:lumMod val="50000"/>
                  </a:schemeClr>
                </a:solidFill>
                <a:latin typeface="+mn-lt"/>
              </a:rPr>
              <a:t>- процент выбираемого сырья из ТБО для вторичного использования составит к 2026 г 30% по сравнению с 2018г.;</a:t>
            </a:r>
          </a:p>
          <a:p>
            <a:pPr indent="358775" algn="just"/>
            <a:r>
              <a:rPr lang="ru-RU" sz="1200" dirty="0">
                <a:solidFill>
                  <a:schemeClr val="accent3">
                    <a:lumMod val="50000"/>
                  </a:schemeClr>
                </a:solidFill>
                <a:latin typeface="+mn-lt"/>
              </a:rPr>
              <a:t>- увеличение срока эксплуатации полигона ТБО на 15 лет;</a:t>
            </a:r>
          </a:p>
          <a:p>
            <a:pPr indent="358775" algn="just"/>
            <a:r>
              <a:rPr lang="ru-RU" sz="1200" dirty="0">
                <a:solidFill>
                  <a:schemeClr val="accent3">
                    <a:lumMod val="50000"/>
                  </a:schemeClr>
                </a:solidFill>
                <a:latin typeface="+mn-lt"/>
              </a:rPr>
              <a:t>- формирование детской экологической культуры и бережного отношения к природе;</a:t>
            </a:r>
          </a:p>
          <a:p>
            <a:pPr indent="358775" algn="just"/>
            <a:r>
              <a:rPr lang="ru-RU" sz="1200" dirty="0">
                <a:solidFill>
                  <a:schemeClr val="accent3">
                    <a:lumMod val="50000"/>
                  </a:schemeClr>
                </a:solidFill>
                <a:latin typeface="+mn-lt"/>
              </a:rPr>
              <a:t>- стабилизация и улучшение экологической обстановки;</a:t>
            </a:r>
          </a:p>
          <a:p>
            <a:pPr indent="358775" algn="just"/>
            <a:r>
              <a:rPr lang="ru-RU" sz="1200" dirty="0">
                <a:solidFill>
                  <a:schemeClr val="accent3">
                    <a:lumMod val="50000"/>
                  </a:schemeClr>
                </a:solidFill>
                <a:latin typeface="+mn-lt"/>
              </a:rPr>
              <a:t>- повышение уровня экологической безопасности населения.</a:t>
            </a:r>
          </a:p>
        </p:txBody>
      </p:sp>
    </p:spTree>
  </p:cSld>
  <p:clrMapOvr>
    <a:masterClrMapping/>
  </p:clrMapOvr>
  <p:transition spd="slow" advClick="0" advTm="393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4681" cy="692696"/>
          </a:xfrm>
          <a:prstGeom prst="rect">
            <a:avLst/>
          </a:prstGeom>
          <a:noFill/>
          <a:ln w="9525">
            <a:noFill/>
            <a:miter lim="800000"/>
            <a:headEnd/>
            <a:tailEnd/>
          </a:ln>
        </p:spPr>
      </p:pic>
      <p:sp>
        <p:nvSpPr>
          <p:cNvPr id="5" name="Заголовок 1"/>
          <p:cNvSpPr>
            <a:spLocks noGrp="1"/>
          </p:cNvSpPr>
          <p:nvPr>
            <p:ph type="title"/>
          </p:nvPr>
        </p:nvSpPr>
        <p:spPr>
          <a:xfrm>
            <a:off x="1019233" y="404664"/>
            <a:ext cx="7317456" cy="660003"/>
          </a:xfrm>
        </p:spPr>
        <p:txBody>
          <a:bodyPr/>
          <a:lstStyle/>
          <a:p>
            <a:pPr algn="ctr">
              <a:defRPr/>
            </a:pP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r>
              <a:rPr lang="ru-RU" sz="18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«Обеспечение общественного порядка и противодействие преступности» </a:t>
            </a:r>
            <a:r>
              <a:rPr lang="ru-RU" sz="1800"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 2024 год</a:t>
            </a:r>
            <a:endParaRPr lang="ru-RU" sz="1800" dirty="0">
              <a:solidFill>
                <a:schemeClr val="accent3">
                  <a:lumMod val="7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95300028"/>
              </p:ext>
            </p:extLst>
          </p:nvPr>
        </p:nvGraphicFramePr>
        <p:xfrm>
          <a:off x="395536" y="1268760"/>
          <a:ext cx="8136903" cy="2448271"/>
        </p:xfrm>
        <a:graphic>
          <a:graphicData uri="http://schemas.openxmlformats.org/drawingml/2006/table">
            <a:tbl>
              <a:tblPr>
                <a:tableStyleId>{5C22544A-7EE6-4342-B048-85BDC9FD1C3A}</a:tableStyleId>
              </a:tblPr>
              <a:tblGrid>
                <a:gridCol w="3381824"/>
                <a:gridCol w="1686025"/>
                <a:gridCol w="1700686"/>
                <a:gridCol w="1368368"/>
              </a:tblGrid>
              <a:tr h="564986">
                <a:tc>
                  <a:txBody>
                    <a:bodyPr/>
                    <a:lstStyle/>
                    <a:p>
                      <a:pPr algn="ctr" fontAlgn="t"/>
                      <a:r>
                        <a:rPr lang="ru-RU" sz="1100" u="none" strike="noStrike">
                          <a:effectLst/>
                        </a:rPr>
                        <a:t>Наименование программы, подпрограмм, основных</a:t>
                      </a:r>
                      <a:br>
                        <a:rPr lang="ru-RU" sz="1100" u="none" strike="noStrike">
                          <a:effectLst/>
                        </a:rPr>
                      </a:br>
                      <a:r>
                        <a:rPr lang="ru-RU" sz="1100" u="none" strike="noStrike">
                          <a:effectLst/>
                        </a:rPr>
                        <a:t>мероприятий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План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Факт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Процент исполнения</a:t>
                      </a:r>
                      <a:endParaRPr lang="ru-RU" sz="1100" b="0" i="0" u="none" strike="noStrike">
                        <a:solidFill>
                          <a:srgbClr val="000000"/>
                        </a:solidFill>
                        <a:effectLst/>
                        <a:latin typeface="Times New Roman"/>
                      </a:endParaRPr>
                    </a:p>
                  </a:txBody>
                  <a:tcPr marL="9525" marR="9525" marT="9525" marB="0"/>
                </a:tc>
              </a:tr>
              <a:tr h="753314">
                <a:tc>
                  <a:txBody>
                    <a:bodyPr/>
                    <a:lstStyle/>
                    <a:p>
                      <a:pPr algn="l" fontAlgn="b"/>
                      <a:r>
                        <a:rPr lang="ru-RU" sz="1100" u="none" strike="noStrike">
                          <a:effectLst/>
                        </a:rPr>
                        <a:t>Муниципальная программа  «Обеспечение общественного порядка и противодействие преступности»</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0,2</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0,2</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100,0</a:t>
                      </a:r>
                      <a:endParaRPr lang="ru-RU" sz="1100" b="0" i="0" u="none" strike="noStrike">
                        <a:solidFill>
                          <a:srgbClr val="000000"/>
                        </a:solidFill>
                        <a:effectLst/>
                        <a:latin typeface="Times New Roman"/>
                      </a:endParaRPr>
                    </a:p>
                  </a:txBody>
                  <a:tcPr marL="9525" marR="9525" marT="9525" marB="0" anchor="b"/>
                </a:tc>
              </a:tr>
              <a:tr h="376657">
                <a:tc>
                  <a:txBody>
                    <a:bodyPr/>
                    <a:lstStyle/>
                    <a:p>
                      <a:pPr algn="l" fontAlgn="b"/>
                      <a:r>
                        <a:rPr lang="ru-RU" sz="1100" u="none" strike="noStrike">
                          <a:effectLst/>
                        </a:rPr>
                        <a:t>в том числе по подпрограммам и основным мероприятиям:</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r>
              <a:tr h="753314">
                <a:tc>
                  <a:txBody>
                    <a:bodyPr/>
                    <a:lstStyle/>
                    <a:p>
                      <a:pPr algn="l" fontAlgn="b"/>
                      <a:r>
                        <a:rPr lang="ru-RU" sz="1100" u="none" strike="noStrike">
                          <a:effectLst/>
                        </a:rPr>
                        <a:t>Повышение уровня защищенности помещений, представленных для работы участковых уполномоченных полиции</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0,2</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0,2</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dirty="0">
                          <a:effectLst/>
                        </a:rPr>
                        <a:t>100,0</a:t>
                      </a:r>
                      <a:endParaRPr lang="ru-RU" sz="11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2284324010"/>
      </p:ext>
    </p:extLst>
  </p:cSld>
  <p:clrMapOvr>
    <a:masterClrMapping/>
  </p:clrMapOvr>
  <p:transition spd="slow" advTm="3944">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04664"/>
            <a:ext cx="9144000" cy="923330"/>
          </a:xfrm>
          <a:prstGeom prst="rect">
            <a:avLst/>
          </a:prstGeom>
        </p:spPr>
        <p:txBody>
          <a:bodyPr>
            <a:spAutoFit/>
          </a:bodyPr>
          <a:lstStyle/>
          <a:p>
            <a:pPr algn="ctr">
              <a:defRPr/>
            </a:pP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муниципального района </a:t>
            </a:r>
            <a:endParaRPr lang="en-US"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Экономическое развитие</a:t>
            </a:r>
            <a:r>
              <a:rPr lang="ru-RU" b="1" dirty="0" smtClean="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2024 </a:t>
            </a:r>
            <a:r>
              <a:rPr lang="ru-RU" b="1"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3">
                  <a:lumMod val="75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39552" cy="650353"/>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p14="http://schemas.microsoft.com/office/powerpoint/2010/main" val="2631553723"/>
              </p:ext>
            </p:extLst>
          </p:nvPr>
        </p:nvGraphicFramePr>
        <p:xfrm>
          <a:off x="305222" y="1412776"/>
          <a:ext cx="5283199" cy="2857500"/>
        </p:xfrm>
        <a:graphic>
          <a:graphicData uri="http://schemas.openxmlformats.org/drawingml/2006/table">
            <a:tbl>
              <a:tblPr>
                <a:tableStyleId>{5C22544A-7EE6-4342-B048-85BDC9FD1C3A}</a:tableStyleId>
              </a:tblPr>
              <a:tblGrid>
                <a:gridCol w="2195780"/>
                <a:gridCol w="1094717"/>
                <a:gridCol w="1104236"/>
                <a:gridCol w="888466"/>
              </a:tblGrid>
              <a:tr h="571500">
                <a:tc>
                  <a:txBody>
                    <a:bodyPr/>
                    <a:lstStyle/>
                    <a:p>
                      <a:pPr algn="ctr" fontAlgn="t"/>
                      <a:r>
                        <a:rPr lang="ru-RU" sz="1100" u="none" strike="noStrike">
                          <a:effectLst/>
                        </a:rPr>
                        <a:t>Наименование программы, подпрограмм, основных</a:t>
                      </a:r>
                      <a:br>
                        <a:rPr lang="ru-RU" sz="1100" u="none" strike="noStrike">
                          <a:effectLst/>
                        </a:rPr>
                      </a:br>
                      <a:r>
                        <a:rPr lang="ru-RU" sz="1100" u="none" strike="noStrike">
                          <a:effectLst/>
                        </a:rPr>
                        <a:t>мероприятий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План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Факт 2024 год, млн. рублей</a:t>
                      </a:r>
                      <a:endParaRPr lang="ru-RU" sz="1100" b="0" i="0" u="none" strike="noStrike">
                        <a:solidFill>
                          <a:srgbClr val="000000"/>
                        </a:solidFill>
                        <a:effectLst/>
                        <a:latin typeface="Times New Roman"/>
                      </a:endParaRPr>
                    </a:p>
                  </a:txBody>
                  <a:tcPr marL="9525" marR="9525" marT="9525" marB="0"/>
                </a:tc>
                <a:tc>
                  <a:txBody>
                    <a:bodyPr/>
                    <a:lstStyle/>
                    <a:p>
                      <a:pPr algn="ctr" fontAlgn="t"/>
                      <a:r>
                        <a:rPr lang="ru-RU" sz="1100" u="none" strike="noStrike">
                          <a:effectLst/>
                        </a:rPr>
                        <a:t>Процент исполнения</a:t>
                      </a:r>
                      <a:endParaRPr lang="ru-RU" sz="1100" b="0" i="0" u="none" strike="noStrike">
                        <a:solidFill>
                          <a:srgbClr val="000000"/>
                        </a:solidFill>
                        <a:effectLst/>
                        <a:latin typeface="Times New Roman"/>
                      </a:endParaRPr>
                    </a:p>
                  </a:txBody>
                  <a:tcPr marL="9525" marR="9525" marT="9525" marB="0"/>
                </a:tc>
              </a:tr>
              <a:tr h="381000">
                <a:tc>
                  <a:txBody>
                    <a:bodyPr/>
                    <a:lstStyle/>
                    <a:p>
                      <a:pPr algn="l" fontAlgn="b"/>
                      <a:r>
                        <a:rPr lang="ru-RU" sz="1100" u="none" strike="noStrike">
                          <a:effectLst/>
                        </a:rPr>
                        <a:t>Муниципальная программа  «Экономическое развитие»</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114,8</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105,3</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91,7</a:t>
                      </a:r>
                      <a:endParaRPr lang="ru-RU" sz="1100" b="0" i="0" u="none" strike="noStrike">
                        <a:solidFill>
                          <a:srgbClr val="000000"/>
                        </a:solidFill>
                        <a:effectLst/>
                        <a:latin typeface="Times New Roman"/>
                      </a:endParaRPr>
                    </a:p>
                  </a:txBody>
                  <a:tcPr marL="9525" marR="9525" marT="9525" marB="0" anchor="b"/>
                </a:tc>
              </a:tr>
              <a:tr h="381000">
                <a:tc>
                  <a:txBody>
                    <a:bodyPr/>
                    <a:lstStyle/>
                    <a:p>
                      <a:pPr algn="l" fontAlgn="b"/>
                      <a:r>
                        <a:rPr lang="ru-RU" sz="1100" u="none" strike="noStrike">
                          <a:effectLst/>
                        </a:rPr>
                        <a:t>в том числе по подпрограммам и основным мероприятиям:</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c>
                  <a:txBody>
                    <a:bodyPr/>
                    <a:lstStyle/>
                    <a:p>
                      <a:pPr algn="l" fontAlgn="b"/>
                      <a:r>
                        <a:rPr lang="ru-RU" sz="1100" u="none" strike="noStrike">
                          <a:effectLst/>
                        </a:rPr>
                        <a:t> </a:t>
                      </a:r>
                      <a:endParaRPr lang="ru-RU" sz="1100" b="0" i="0" u="none" strike="noStrike">
                        <a:solidFill>
                          <a:srgbClr val="000000"/>
                        </a:solidFill>
                        <a:effectLst/>
                        <a:latin typeface="Times New Roman"/>
                      </a:endParaRPr>
                    </a:p>
                  </a:txBody>
                  <a:tcPr marL="9525" marR="9525" marT="9525" marB="0" anchor="b"/>
                </a:tc>
              </a:tr>
              <a:tr h="571500">
                <a:tc>
                  <a:txBody>
                    <a:bodyPr/>
                    <a:lstStyle/>
                    <a:p>
                      <a:pPr algn="l" fontAlgn="b"/>
                      <a:r>
                        <a:rPr lang="ru-RU" sz="1100" u="none" strike="noStrike">
                          <a:effectLst/>
                        </a:rPr>
                        <a:t>Капитальный ремонт и ремонт автомобильных дорог общего пользования местного значения </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104,5</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96,7</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92,5</a:t>
                      </a:r>
                      <a:endParaRPr lang="ru-RU" sz="1100" b="0" i="0" u="none" strike="noStrike">
                        <a:solidFill>
                          <a:srgbClr val="000000"/>
                        </a:solidFill>
                        <a:effectLst/>
                        <a:latin typeface="Times New Roman"/>
                      </a:endParaRPr>
                    </a:p>
                  </a:txBody>
                  <a:tcPr marL="9525" marR="9525" marT="9525" marB="0" anchor="b"/>
                </a:tc>
              </a:tr>
              <a:tr h="952500">
                <a:tc>
                  <a:txBody>
                    <a:bodyPr/>
                    <a:lstStyle/>
                    <a:p>
                      <a:pPr algn="l" fontAlgn="b"/>
                      <a:r>
                        <a:rPr lang="ru-RU" sz="1100" u="none" strike="noStrike">
                          <a:effectLst/>
                        </a:rPr>
                        <a:t>Подпрограмма «Развитие и поддержка малого и среднего предпринимательства в Новохопёрском муниципальном районе»</a:t>
                      </a:r>
                      <a:endParaRPr lang="ru-RU" sz="1100" b="0" i="0" u="none" strike="noStrike">
                        <a:solidFill>
                          <a:srgbClr val="000000"/>
                        </a:solidFill>
                        <a:effectLst/>
                        <a:latin typeface="Times New Roman"/>
                      </a:endParaRPr>
                    </a:p>
                  </a:txBody>
                  <a:tcPr marL="9525" marR="9525" marT="9525" marB="0" anchor="b"/>
                </a:tc>
                <a:tc>
                  <a:txBody>
                    <a:bodyPr/>
                    <a:lstStyle/>
                    <a:p>
                      <a:pPr algn="r" fontAlgn="b"/>
                      <a:r>
                        <a:rPr lang="ru-RU" sz="1100" u="none" strike="noStrike">
                          <a:effectLst/>
                        </a:rPr>
                        <a:t>10,3</a:t>
                      </a:r>
                      <a:endParaRPr lang="ru-RU" sz="1100" b="0" i="0" u="none" strike="noStrike">
                        <a:solidFill>
                          <a:srgbClr val="000000"/>
                        </a:solidFill>
                        <a:effectLst/>
                        <a:latin typeface="Calibri"/>
                      </a:endParaRPr>
                    </a:p>
                  </a:txBody>
                  <a:tcPr marL="9525" marR="9525" marT="9525" marB="0" anchor="b"/>
                </a:tc>
                <a:tc>
                  <a:txBody>
                    <a:bodyPr/>
                    <a:lstStyle/>
                    <a:p>
                      <a:pPr algn="r" fontAlgn="b"/>
                      <a:r>
                        <a:rPr lang="ru-RU" sz="1100" u="none" strike="noStrike">
                          <a:effectLst/>
                        </a:rPr>
                        <a:t>8,6</a:t>
                      </a:r>
                      <a:endParaRPr lang="ru-RU" sz="1100" b="0" i="0" u="none" strike="noStrike">
                        <a:solidFill>
                          <a:srgbClr val="000000"/>
                        </a:solidFill>
                        <a:effectLst/>
                        <a:latin typeface="Calibri"/>
                      </a:endParaRPr>
                    </a:p>
                  </a:txBody>
                  <a:tcPr marL="9525" marR="9525" marT="9525" marB="0" anchor="b"/>
                </a:tc>
                <a:tc>
                  <a:txBody>
                    <a:bodyPr/>
                    <a:lstStyle/>
                    <a:p>
                      <a:pPr algn="r" fontAlgn="b"/>
                      <a:r>
                        <a:rPr lang="ru-RU" sz="1100" u="none" strike="noStrike" dirty="0">
                          <a:effectLst/>
                        </a:rPr>
                        <a:t>83,5</a:t>
                      </a:r>
                      <a:endParaRPr lang="ru-RU" sz="1100" b="0" i="0" u="none" strike="noStrike" dirty="0">
                        <a:solidFill>
                          <a:srgbClr val="000000"/>
                        </a:solidFill>
                        <a:effectLst/>
                        <a:latin typeface="Times New Roman"/>
                      </a:endParaRPr>
                    </a:p>
                  </a:txBody>
                  <a:tcPr marL="9525" marR="9525" marT="9525" marB="0" anchor="b"/>
                </a:tc>
              </a:tr>
            </a:tbl>
          </a:graphicData>
        </a:graphic>
      </p:graphicFrame>
      <p:pic>
        <p:nvPicPr>
          <p:cNvPr id="10242" name="Picture 2" descr="Делегация от Новохопёрского муниципального района приняла участие в IX Воронежском форуме предпринимателей, который прошёл 22 ноября на площадке «Экспо Ивент Холл» сити-парка «Гра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7" y="1412776"/>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риглашаем на IX Воронежский форум предпринимателей, который состоится  22 ноября 2024 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5" y="3429000"/>
            <a:ext cx="2736305" cy="273630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4318840"/>
            <a:ext cx="2827490" cy="181587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Ремонт доро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776" y="4305267"/>
            <a:ext cx="2470725" cy="1853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847">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530339"/>
            <a:ext cx="7776864" cy="1200329"/>
          </a:xfrm>
          <a:prstGeom prst="rect">
            <a:avLst/>
          </a:prstGeom>
        </p:spPr>
        <p:txBody>
          <a:bodyPr wrap="square">
            <a:spAutoFit/>
          </a:bodyPr>
          <a:lstStyle/>
          <a:p>
            <a:pPr algn="ctr" fontAlgn="auto">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«Энергосбережение и повышение энергетической эффективности,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обеспечение качественными жилищно-коммунальными услугами населения Новохопёрского муниципального района»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2024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1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571472" y="142852"/>
            <a:ext cx="642942" cy="774975"/>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p14="http://schemas.microsoft.com/office/powerpoint/2010/main" val="2932277576"/>
              </p:ext>
            </p:extLst>
          </p:nvPr>
        </p:nvGraphicFramePr>
        <p:xfrm>
          <a:off x="395536" y="1730668"/>
          <a:ext cx="8208911" cy="4274608"/>
        </p:xfrm>
        <a:graphic>
          <a:graphicData uri="http://schemas.openxmlformats.org/drawingml/2006/table">
            <a:tbl>
              <a:tblPr>
                <a:tableStyleId>{5C22544A-7EE6-4342-B048-85BDC9FD1C3A}</a:tableStyleId>
              </a:tblPr>
              <a:tblGrid>
                <a:gridCol w="3411751"/>
                <a:gridCol w="1700946"/>
                <a:gridCol w="1715736"/>
                <a:gridCol w="1380478"/>
              </a:tblGrid>
              <a:tr h="376964">
                <a:tc>
                  <a:txBody>
                    <a:bodyPr/>
                    <a:lstStyle/>
                    <a:p>
                      <a:pPr algn="ctr" fontAlgn="t"/>
                      <a:r>
                        <a:rPr lang="ru-RU" sz="1200" u="none" strike="noStrike" dirty="0">
                          <a:effectLst/>
                        </a:rPr>
                        <a:t>Наименование программы, подпрограмм, основных</a:t>
                      </a:r>
                      <a:br>
                        <a:rPr lang="ru-RU" sz="1200" u="none" strike="noStrike" dirty="0">
                          <a:effectLst/>
                        </a:rPr>
                      </a:br>
                      <a:r>
                        <a:rPr lang="ru-RU" sz="1200" u="none" strike="noStrike" dirty="0">
                          <a:effectLst/>
                        </a:rPr>
                        <a:t>мероприятий</a:t>
                      </a:r>
                      <a:endParaRPr lang="ru-RU" sz="1200" b="0" i="0" u="none" strike="noStrike" dirty="0">
                        <a:solidFill>
                          <a:srgbClr val="000000"/>
                        </a:solidFill>
                        <a:effectLst/>
                        <a:latin typeface="Times New Roman"/>
                      </a:endParaRPr>
                    </a:p>
                  </a:txBody>
                  <a:tcPr marL="5888" marR="5888" marT="5888" marB="0"/>
                </a:tc>
                <a:tc>
                  <a:txBody>
                    <a:bodyPr/>
                    <a:lstStyle/>
                    <a:p>
                      <a:pPr algn="ctr" fontAlgn="t"/>
                      <a:r>
                        <a:rPr lang="ru-RU" sz="1200" u="none" strike="noStrike">
                          <a:effectLst/>
                        </a:rPr>
                        <a:t>План 2024 год, млн. рублей</a:t>
                      </a:r>
                      <a:endParaRPr lang="ru-RU" sz="1200" b="0" i="0" u="none" strike="noStrike">
                        <a:solidFill>
                          <a:srgbClr val="000000"/>
                        </a:solidFill>
                        <a:effectLst/>
                        <a:latin typeface="Times New Roman"/>
                      </a:endParaRPr>
                    </a:p>
                  </a:txBody>
                  <a:tcPr marL="5888" marR="5888" marT="5888" marB="0"/>
                </a:tc>
                <a:tc>
                  <a:txBody>
                    <a:bodyPr/>
                    <a:lstStyle/>
                    <a:p>
                      <a:pPr algn="ctr" fontAlgn="t"/>
                      <a:r>
                        <a:rPr lang="ru-RU" sz="1200" u="none" strike="noStrike">
                          <a:effectLst/>
                        </a:rPr>
                        <a:t>Факт 2024 год, млн. рублей</a:t>
                      </a:r>
                      <a:endParaRPr lang="ru-RU" sz="1200" b="0" i="0" u="none" strike="noStrike">
                        <a:solidFill>
                          <a:srgbClr val="000000"/>
                        </a:solidFill>
                        <a:effectLst/>
                        <a:latin typeface="Times New Roman"/>
                      </a:endParaRPr>
                    </a:p>
                  </a:txBody>
                  <a:tcPr marL="5888" marR="5888" marT="5888" marB="0"/>
                </a:tc>
                <a:tc>
                  <a:txBody>
                    <a:bodyPr/>
                    <a:lstStyle/>
                    <a:p>
                      <a:pPr algn="ctr" fontAlgn="t"/>
                      <a:r>
                        <a:rPr lang="ru-RU" sz="1200" u="none" strike="noStrike">
                          <a:effectLst/>
                        </a:rPr>
                        <a:t>Процент исполнения</a:t>
                      </a:r>
                      <a:endParaRPr lang="ru-RU" sz="1200" b="0" i="0" u="none" strike="noStrike">
                        <a:solidFill>
                          <a:srgbClr val="000000"/>
                        </a:solidFill>
                        <a:effectLst/>
                        <a:latin typeface="Times New Roman"/>
                      </a:endParaRPr>
                    </a:p>
                  </a:txBody>
                  <a:tcPr marL="5888" marR="5888" marT="5888" marB="0"/>
                </a:tc>
              </a:tr>
              <a:tr h="673296">
                <a:tc>
                  <a:txBody>
                    <a:bodyPr/>
                    <a:lstStyle/>
                    <a:p>
                      <a:pPr algn="l" fontAlgn="b"/>
                      <a:r>
                        <a:rPr lang="ru-RU" sz="1200" u="none" strike="noStrike">
                          <a:effectLst/>
                        </a:rPr>
                        <a:t>Муниципальная программа  «Энергосбережение и повышение энергетической эффективности, обеспечение качественными жилищно-коммунальными услугами населения Новохопёрского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45,9</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44,2</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96,3</a:t>
                      </a:r>
                      <a:endParaRPr lang="ru-RU" sz="1200" b="0" i="0" u="none" strike="noStrike">
                        <a:solidFill>
                          <a:srgbClr val="000000"/>
                        </a:solidFill>
                        <a:effectLst/>
                        <a:latin typeface="Times New Roman"/>
                      </a:endParaRPr>
                    </a:p>
                  </a:txBody>
                  <a:tcPr marL="5888" marR="5888" marT="5888" marB="0" anchor="b"/>
                </a:tc>
              </a:tr>
              <a:tr h="251309">
                <a:tc>
                  <a:txBody>
                    <a:bodyPr/>
                    <a:lstStyle/>
                    <a:p>
                      <a:pPr algn="l" fontAlgn="b"/>
                      <a:r>
                        <a:rPr lang="ru-RU" sz="1200" u="none" strike="noStrike">
                          <a:effectLst/>
                        </a:rPr>
                        <a:t>в том числе по подпрограммам и основным мероприятиям:</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r>
              <a:tr h="502619">
                <a:tc>
                  <a:txBody>
                    <a:bodyPr/>
                    <a:lstStyle/>
                    <a:p>
                      <a:pPr algn="l" fontAlgn="b"/>
                      <a:r>
                        <a:rPr lang="ru-RU" sz="1200" u="none" strike="noStrike">
                          <a:effectLst/>
                        </a:rPr>
                        <a:t>Основное мероприятие «Реализация мероприятий в области обращения с твердыми коммунальными отходами»</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12,7</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12,7</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614224">
                <a:tc>
                  <a:txBody>
                    <a:bodyPr/>
                    <a:lstStyle/>
                    <a:p>
                      <a:pPr algn="l" fontAlgn="b"/>
                      <a:r>
                        <a:rPr lang="ru-RU" sz="1200" u="none" strike="noStrike">
                          <a:effectLst/>
                        </a:rPr>
                        <a:t>Подпрограмма «Энергосбережение и повышение энергетической эффективности, обеспечение в организациях с участием муниципального образования Новохопёрского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1,7</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a:effectLst/>
                        </a:rPr>
                        <a:t>1,7</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376964">
                <a:tc>
                  <a:txBody>
                    <a:bodyPr/>
                    <a:lstStyle/>
                    <a:p>
                      <a:pPr algn="l" fontAlgn="b"/>
                      <a:r>
                        <a:rPr lang="ru-RU" sz="1200" u="none" strike="noStrike">
                          <a:effectLst/>
                        </a:rPr>
                        <a:t>Основное мероприятие «Приобретение коммунальной специализированной техники»</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11,9</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a:effectLst/>
                        </a:rPr>
                        <a:t>11,9</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Times New Roman"/>
                      </a:endParaRPr>
                    </a:p>
                  </a:txBody>
                  <a:tcPr marL="5888" marR="5888" marT="5888" marB="0" anchor="b"/>
                </a:tc>
              </a:tr>
              <a:tr h="753928">
                <a:tc>
                  <a:txBody>
                    <a:bodyPr/>
                    <a:lstStyle/>
                    <a:p>
                      <a:pPr algn="l" fontAlgn="b"/>
                      <a:r>
                        <a:rPr lang="ru-RU" sz="1200" u="none" strike="noStrike">
                          <a:effectLst/>
                        </a:rPr>
                        <a:t>Организация перевозок пассажиров автомобильным транспортом общего пользования по муниципальным маршрутам регулярных перевозок по регулярным тарифам</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19,6</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a:effectLst/>
                        </a:rPr>
                        <a:t>17,9</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dirty="0">
                          <a:effectLst/>
                        </a:rPr>
                        <a:t>91,3</a:t>
                      </a:r>
                      <a:endParaRPr lang="ru-RU" sz="1200" b="0" i="0" u="none" strike="noStrike" dirty="0">
                        <a:solidFill>
                          <a:srgbClr val="000000"/>
                        </a:solidFill>
                        <a:effectLst/>
                        <a:latin typeface="Calibri"/>
                      </a:endParaRPr>
                    </a:p>
                  </a:txBody>
                  <a:tcPr marL="5888" marR="5888" marT="5888" marB="0" anchor="b"/>
                </a:tc>
              </a:tr>
            </a:tbl>
          </a:graphicData>
        </a:graphic>
      </p:graphicFrame>
    </p:spTree>
  </p:cSld>
  <p:clrMapOvr>
    <a:masterClrMapping/>
  </p:clrMapOvr>
  <p:transition spd="slow" advClick="0" advTm="395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067" y="548680"/>
            <a:ext cx="9144000" cy="923330"/>
          </a:xfrm>
          <a:prstGeom prst="rect">
            <a:avLst/>
          </a:prstGeom>
        </p:spPr>
        <p:txBody>
          <a:bodyPr>
            <a:spAutoFit/>
          </a:bodyPr>
          <a:lstStyle/>
          <a:p>
            <a:pPr algn="ctr" fontAlgn="auto">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Управление муниципальным имуществом и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земельными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ресурсами»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2024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4286248" y="2214554"/>
            <a:ext cx="4214810" cy="523220"/>
          </a:xfrm>
          <a:prstGeom prst="rect">
            <a:avLst/>
          </a:prstGeom>
        </p:spPr>
        <p:txBody>
          <a:bodyPr wrap="square">
            <a:spAutoFit/>
          </a:bodyPr>
          <a:lstStyle/>
          <a:p>
            <a:r>
              <a:rPr lang="ru-RU" sz="1400" dirty="0" smtClean="0">
                <a:solidFill>
                  <a:schemeClr val="accent3">
                    <a:lumMod val="50000"/>
                  </a:schemeClr>
                </a:solidFill>
                <a:latin typeface="Times New Roman" pitchFamily="18" charset="0"/>
                <a:cs typeface="Times New Roman" pitchFamily="18" charset="0"/>
              </a:rPr>
              <a:t>Финансовое обеспечение реализации муниципальной программы в сумме 5,2 млн. рублей</a:t>
            </a:r>
            <a:endParaRPr lang="ru-RU" sz="1400" dirty="0">
              <a:solidFill>
                <a:schemeClr val="accent3">
                  <a:lumMod val="50000"/>
                </a:schemeClr>
              </a:solidFill>
              <a:latin typeface="Times New Roman" pitchFamily="18" charset="0"/>
              <a:cs typeface="Times New Roman" pitchFamily="18" charset="0"/>
            </a:endParaRPr>
          </a:p>
        </p:txBody>
      </p:sp>
      <p:pic>
        <p:nvPicPr>
          <p:cNvPr id="8"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14941" cy="620688"/>
          </a:xfrm>
          <a:prstGeom prst="rect">
            <a:avLst/>
          </a:prstGeom>
          <a:noFill/>
          <a:ln w="9525">
            <a:noFill/>
            <a:miter lim="800000"/>
            <a:headEnd/>
            <a:tailEnd/>
          </a:ln>
        </p:spPr>
      </p:pic>
      <p:sp>
        <p:nvSpPr>
          <p:cNvPr id="9" name="Скругленный прямоугольник 8"/>
          <p:cNvSpPr/>
          <p:nvPr/>
        </p:nvSpPr>
        <p:spPr>
          <a:xfrm>
            <a:off x="785786" y="1643050"/>
            <a:ext cx="3214710" cy="2714644"/>
          </a:xfrm>
          <a:prstGeom prst="roundRect">
            <a:avLst/>
          </a:prstGeom>
          <a:blipFill>
            <a:blip r:embed="rId3" cstate="print"/>
            <a:stretch>
              <a:fillRect/>
            </a:stretch>
          </a:bli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3487">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9144000" cy="923330"/>
          </a:xfrm>
          <a:prstGeom prst="rect">
            <a:avLst/>
          </a:prstGeom>
        </p:spPr>
        <p:txBody>
          <a:bodyPr wrap="square">
            <a:spAutoFit/>
          </a:bodyPr>
          <a:lstStyle/>
          <a:p>
            <a:pPr algn="ctr" fontAlgn="auto">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«У</a:t>
            </a:r>
            <a:r>
              <a:rPr lang="ru-RU" b="1" dirty="0" smtClean="0">
                <a:solidFill>
                  <a:schemeClr val="accent3">
                    <a:lumMod val="50000"/>
                  </a:schemeClr>
                </a:solidFill>
                <a:effectLst>
                  <a:outerShdw blurRad="38100" dist="38100" dir="2700000" algn="tl">
                    <a:srgbClr val="000000">
                      <a:alpha val="43137"/>
                    </a:srgbClr>
                  </a:outerShdw>
                </a:effectLst>
                <a:latin typeface="Times New Roman"/>
              </a:rPr>
              <a:t>правление муниципальными финансами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a:rPr>
              <a:t>Новохопёрского муниципального района</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за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2024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год</a:t>
            </a: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
            <a:ext cx="514941" cy="620688"/>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p14="http://schemas.microsoft.com/office/powerpoint/2010/main" val="3013924617"/>
              </p:ext>
            </p:extLst>
          </p:nvPr>
        </p:nvGraphicFramePr>
        <p:xfrm>
          <a:off x="514940" y="1405248"/>
          <a:ext cx="8233525" cy="4760897"/>
        </p:xfrm>
        <a:graphic>
          <a:graphicData uri="http://schemas.openxmlformats.org/drawingml/2006/table">
            <a:tbl>
              <a:tblPr>
                <a:tableStyleId>{5C22544A-7EE6-4342-B048-85BDC9FD1C3A}</a:tableStyleId>
              </a:tblPr>
              <a:tblGrid>
                <a:gridCol w="3421982"/>
                <a:gridCol w="1706048"/>
                <a:gridCol w="1720880"/>
                <a:gridCol w="1384615"/>
              </a:tblGrid>
              <a:tr h="243551">
                <a:tc>
                  <a:txBody>
                    <a:bodyPr/>
                    <a:lstStyle/>
                    <a:p>
                      <a:pPr algn="ctr" fontAlgn="t"/>
                      <a:r>
                        <a:rPr lang="ru-RU" sz="1000" u="none" strike="noStrike">
                          <a:effectLst/>
                        </a:rPr>
                        <a:t>Наименование программы, подпрограмм, основных</a:t>
                      </a:r>
                      <a:br>
                        <a:rPr lang="ru-RU" sz="1000" u="none" strike="noStrike">
                          <a:effectLst/>
                        </a:rPr>
                      </a:br>
                      <a:r>
                        <a:rPr lang="ru-RU" sz="1000" u="none" strike="noStrike">
                          <a:effectLst/>
                        </a:rPr>
                        <a:t>мероприятий</a:t>
                      </a:r>
                      <a:endParaRPr lang="ru-RU" sz="1000" b="0" i="0" u="none" strike="noStrike">
                        <a:solidFill>
                          <a:srgbClr val="000000"/>
                        </a:solidFill>
                        <a:effectLst/>
                        <a:latin typeface="Times New Roman"/>
                      </a:endParaRPr>
                    </a:p>
                  </a:txBody>
                  <a:tcPr marL="3470" marR="3470" marT="3470" marB="0"/>
                </a:tc>
                <a:tc>
                  <a:txBody>
                    <a:bodyPr/>
                    <a:lstStyle/>
                    <a:p>
                      <a:pPr algn="ctr" fontAlgn="t"/>
                      <a:r>
                        <a:rPr lang="ru-RU" sz="1000" u="none" strike="noStrike">
                          <a:effectLst/>
                        </a:rPr>
                        <a:t>План 2024 год, млн. рублей</a:t>
                      </a:r>
                      <a:endParaRPr lang="ru-RU" sz="1000" b="0" i="0" u="none" strike="noStrike">
                        <a:solidFill>
                          <a:srgbClr val="000000"/>
                        </a:solidFill>
                        <a:effectLst/>
                        <a:latin typeface="Times New Roman"/>
                      </a:endParaRPr>
                    </a:p>
                  </a:txBody>
                  <a:tcPr marL="3470" marR="3470" marT="3470" marB="0"/>
                </a:tc>
                <a:tc>
                  <a:txBody>
                    <a:bodyPr/>
                    <a:lstStyle/>
                    <a:p>
                      <a:pPr algn="ctr" fontAlgn="t"/>
                      <a:r>
                        <a:rPr lang="ru-RU" sz="1000" u="none" strike="noStrike">
                          <a:effectLst/>
                        </a:rPr>
                        <a:t>Факт 2024 год, млн. рублей</a:t>
                      </a:r>
                      <a:endParaRPr lang="ru-RU" sz="1000" b="0" i="0" u="none" strike="noStrike">
                        <a:solidFill>
                          <a:srgbClr val="000000"/>
                        </a:solidFill>
                        <a:effectLst/>
                        <a:latin typeface="Times New Roman"/>
                      </a:endParaRPr>
                    </a:p>
                  </a:txBody>
                  <a:tcPr marL="3470" marR="3470" marT="3470" marB="0"/>
                </a:tc>
                <a:tc>
                  <a:txBody>
                    <a:bodyPr/>
                    <a:lstStyle/>
                    <a:p>
                      <a:pPr algn="ctr" fontAlgn="t"/>
                      <a:r>
                        <a:rPr lang="ru-RU" sz="1000" u="none" strike="noStrike">
                          <a:effectLst/>
                        </a:rPr>
                        <a:t>Процент исполнения</a:t>
                      </a:r>
                      <a:endParaRPr lang="ru-RU" sz="1000" b="0" i="0" u="none" strike="noStrike">
                        <a:solidFill>
                          <a:srgbClr val="000000"/>
                        </a:solidFill>
                        <a:effectLst/>
                        <a:latin typeface="Times New Roman"/>
                      </a:endParaRPr>
                    </a:p>
                  </a:txBody>
                  <a:tcPr marL="3470" marR="3470" marT="3470" marB="0"/>
                </a:tc>
              </a:tr>
              <a:tr h="323223">
                <a:tc>
                  <a:txBody>
                    <a:bodyPr/>
                    <a:lstStyle/>
                    <a:p>
                      <a:pPr algn="l" fontAlgn="b"/>
                      <a:r>
                        <a:rPr lang="ru-RU" sz="1000" u="none" strike="noStrike">
                          <a:effectLst/>
                        </a:rPr>
                        <a:t>Муниципальная программа  «Управление муниципальными финансами  Новохопёрского муниципального района»</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174,8</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174,6</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99,9</a:t>
                      </a:r>
                      <a:endParaRPr lang="ru-RU" sz="1000" b="0" i="0" u="none" strike="noStrike">
                        <a:solidFill>
                          <a:srgbClr val="000000"/>
                        </a:solidFill>
                        <a:effectLst/>
                        <a:latin typeface="Times New Roman"/>
                      </a:endParaRPr>
                    </a:p>
                  </a:txBody>
                  <a:tcPr marL="3470" marR="3470" marT="3470" marB="0" anchor="b"/>
                </a:tc>
              </a:tr>
              <a:tr h="163879">
                <a:tc>
                  <a:txBody>
                    <a:bodyPr/>
                    <a:lstStyle/>
                    <a:p>
                      <a:pPr algn="l" fontAlgn="b"/>
                      <a:r>
                        <a:rPr lang="ru-RU" sz="1000" u="none" strike="noStrike">
                          <a:effectLst/>
                        </a:rPr>
                        <a:t>в том числе по подпрограммам и основным мероприятиям:</a:t>
                      </a:r>
                      <a:endParaRPr lang="ru-RU" sz="1000" b="0" i="0" u="none" strike="noStrike">
                        <a:solidFill>
                          <a:srgbClr val="000000"/>
                        </a:solidFill>
                        <a:effectLst/>
                        <a:latin typeface="Times New Roman"/>
                      </a:endParaRPr>
                    </a:p>
                  </a:txBody>
                  <a:tcPr marL="3470" marR="3470" marT="3470"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3470" marR="3470" marT="3470"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3470" marR="3470" marT="3470" marB="0" anchor="b"/>
                </a:tc>
                <a:tc>
                  <a:txBody>
                    <a:bodyPr/>
                    <a:lstStyle/>
                    <a:p>
                      <a:pPr algn="l" fontAlgn="b"/>
                      <a:r>
                        <a:rPr lang="ru-RU" sz="1000" u="none" strike="noStrike">
                          <a:effectLst/>
                        </a:rPr>
                        <a:t> </a:t>
                      </a:r>
                      <a:endParaRPr lang="ru-RU" sz="1000" b="0" i="0" u="none" strike="noStrike">
                        <a:solidFill>
                          <a:srgbClr val="000000"/>
                        </a:solidFill>
                        <a:effectLst/>
                        <a:latin typeface="Times New Roman"/>
                      </a:endParaRPr>
                    </a:p>
                  </a:txBody>
                  <a:tcPr marL="3470" marR="3470" marT="3470" marB="0" anchor="b"/>
                </a:tc>
              </a:tr>
              <a:tr h="518208">
                <a:tc>
                  <a:txBody>
                    <a:bodyPr/>
                    <a:lstStyle/>
                    <a:p>
                      <a:pPr algn="l" fontAlgn="b"/>
                      <a:r>
                        <a:rPr lang="ru-RU" sz="1000" u="none" strike="noStrike">
                          <a:effectLst/>
                        </a:rPr>
                        <a:t>Основное мероприятие « Управление резервным фондом бюджета муниципального района и иными средствами на исполнение расходных обязательств муниципального района»</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0,1</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0,0</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dirty="0">
                          <a:effectLst/>
                        </a:rPr>
                        <a:t>0,0</a:t>
                      </a:r>
                      <a:endParaRPr lang="ru-RU" sz="1000" b="0" i="0" u="none" strike="noStrike" dirty="0">
                        <a:solidFill>
                          <a:srgbClr val="000000"/>
                        </a:solidFill>
                        <a:effectLst/>
                        <a:latin typeface="Times New Roman"/>
                      </a:endParaRPr>
                    </a:p>
                  </a:txBody>
                  <a:tcPr marL="3470" marR="3470" marT="3470" marB="0" anchor="b"/>
                </a:tc>
              </a:tr>
              <a:tr h="243551">
                <a:tc>
                  <a:txBody>
                    <a:bodyPr/>
                    <a:lstStyle/>
                    <a:p>
                      <a:pPr algn="l" fontAlgn="b"/>
                      <a:r>
                        <a:rPr lang="ru-RU" sz="1000" u="none" strike="noStrike">
                          <a:effectLst/>
                        </a:rPr>
                        <a:t>Основное мероприятие «Выравнивание бюджетной обеспеченности поселений»</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16,4</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16,4</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323223">
                <a:tc>
                  <a:txBody>
                    <a:bodyPr/>
                    <a:lstStyle/>
                    <a:p>
                      <a:pPr algn="l" fontAlgn="b"/>
                      <a:r>
                        <a:rPr lang="ru-RU" sz="1000" u="none" strike="noStrike">
                          <a:effectLst/>
                        </a:rPr>
                        <a:t>Основное мероприятие «Поддержка мер по обеспечению сбалансированности местных бюджетов»</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123,9</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123,9</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641912">
                <a:tc>
                  <a:txBody>
                    <a:bodyPr/>
                    <a:lstStyle/>
                    <a:p>
                      <a:pPr algn="l" fontAlgn="b"/>
                      <a:r>
                        <a:rPr lang="ru-RU" sz="1000" u="none" strike="noStrike">
                          <a:effectLst/>
                        </a:rPr>
                        <a:t>Основное мероприятие «Осуществление отдельных государственных полномочий  Воронежской области на создание и организацию деятельности комиссий по делам несовершеннолетних и защите их прав»</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721584">
                <a:tc>
                  <a:txBody>
                    <a:bodyPr/>
                    <a:lstStyle/>
                    <a:p>
                      <a:pPr algn="l" fontAlgn="b"/>
                      <a:r>
                        <a:rPr lang="ru-RU" sz="1000" u="none" strike="noStrike">
                          <a:effectLst/>
                        </a:rPr>
                        <a:t>Основное мероприятие «Осуществление отдельных государственных полномочий Воронежской области по сбору информации от поселений, входящих в муниципальный район, необходимой для ведения регистра муниципальных нормативных правовых актов»</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163879">
                <a:tc>
                  <a:txBody>
                    <a:bodyPr/>
                    <a:lstStyle/>
                    <a:p>
                      <a:pPr algn="l" fontAlgn="b"/>
                      <a:r>
                        <a:rPr lang="ru-RU" sz="1000" u="none" strike="noStrike">
                          <a:effectLst/>
                        </a:rPr>
                        <a:t>Основное мероприятие «Взаимные расчеты»</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0,6</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562239">
                <a:tc>
                  <a:txBody>
                    <a:bodyPr/>
                    <a:lstStyle/>
                    <a:p>
                      <a:pPr algn="l" fontAlgn="b"/>
                      <a:r>
                        <a:rPr lang="ru-RU" sz="1000" u="none" strike="noStrike">
                          <a:effectLst/>
                        </a:rPr>
                        <a:t>Иные межбюджетные трансферты из районного бюджета на мероприятия по развитию инфраструктуры бюджетов городских и сельских поселений Новохопёрского муниципального района </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5,1</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5</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98,0</a:t>
                      </a:r>
                      <a:endParaRPr lang="ru-RU" sz="1000" b="0" i="0" u="none" strike="noStrike">
                        <a:solidFill>
                          <a:srgbClr val="000000"/>
                        </a:solidFill>
                        <a:effectLst/>
                        <a:latin typeface="Times New Roman"/>
                      </a:endParaRPr>
                    </a:p>
                  </a:txBody>
                  <a:tcPr marL="3470" marR="3470" marT="3470" marB="0" anchor="b"/>
                </a:tc>
              </a:tr>
              <a:tr h="323223">
                <a:tc>
                  <a:txBody>
                    <a:bodyPr/>
                    <a:lstStyle/>
                    <a:p>
                      <a:pPr algn="l" fontAlgn="b"/>
                      <a:r>
                        <a:rPr lang="ru-RU" sz="1000" u="none" strike="noStrike">
                          <a:effectLst/>
                        </a:rPr>
                        <a:t>Основное мероприятие «Финансовое обеспечение деятельности МКУ "Централизованная бухгалтерия»</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12,2</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12,2</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100,0</a:t>
                      </a:r>
                      <a:endParaRPr lang="ru-RU" sz="1000" b="0" i="0" u="none" strike="noStrike">
                        <a:solidFill>
                          <a:srgbClr val="000000"/>
                        </a:solidFill>
                        <a:effectLst/>
                        <a:latin typeface="Times New Roman"/>
                      </a:endParaRPr>
                    </a:p>
                  </a:txBody>
                  <a:tcPr marL="3470" marR="3470" marT="3470" marB="0" anchor="b"/>
                </a:tc>
              </a:tr>
              <a:tr h="243551">
                <a:tc>
                  <a:txBody>
                    <a:bodyPr/>
                    <a:lstStyle/>
                    <a:p>
                      <a:pPr algn="l" fontAlgn="b"/>
                      <a:r>
                        <a:rPr lang="ru-RU" sz="1000" u="none" strike="noStrike">
                          <a:effectLst/>
                        </a:rPr>
                        <a:t>Основное мероприятие «Финансовое обеспечение деятельности отдела финансов»</a:t>
                      </a:r>
                      <a:endParaRPr lang="ru-RU" sz="1000" b="0" i="0" u="none" strike="noStrike">
                        <a:solidFill>
                          <a:srgbClr val="000000"/>
                        </a:solidFill>
                        <a:effectLst/>
                        <a:latin typeface="Times New Roman"/>
                      </a:endParaRPr>
                    </a:p>
                  </a:txBody>
                  <a:tcPr marL="3470" marR="3470" marT="3470" marB="0" anchor="b"/>
                </a:tc>
                <a:tc>
                  <a:txBody>
                    <a:bodyPr/>
                    <a:lstStyle/>
                    <a:p>
                      <a:pPr algn="r" fontAlgn="b"/>
                      <a:r>
                        <a:rPr lang="ru-RU" sz="1000" u="none" strike="noStrike">
                          <a:effectLst/>
                        </a:rPr>
                        <a:t>15,3</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a:effectLst/>
                        </a:rPr>
                        <a:t>15,3</a:t>
                      </a:r>
                      <a:endParaRPr lang="ru-RU" sz="1000" b="0" i="0" u="none" strike="noStrike">
                        <a:solidFill>
                          <a:srgbClr val="000000"/>
                        </a:solidFill>
                        <a:effectLst/>
                        <a:latin typeface="Calibri"/>
                      </a:endParaRPr>
                    </a:p>
                  </a:txBody>
                  <a:tcPr marL="3470" marR="3470" marT="3470" marB="0" anchor="b"/>
                </a:tc>
                <a:tc>
                  <a:txBody>
                    <a:bodyPr/>
                    <a:lstStyle/>
                    <a:p>
                      <a:pPr algn="r" fontAlgn="b"/>
                      <a:r>
                        <a:rPr lang="ru-RU" sz="1000" u="none" strike="noStrike" dirty="0">
                          <a:effectLst/>
                        </a:rPr>
                        <a:t>100</a:t>
                      </a:r>
                      <a:endParaRPr lang="ru-RU" sz="1000" b="0" i="0" u="none" strike="noStrike" dirty="0">
                        <a:solidFill>
                          <a:srgbClr val="000000"/>
                        </a:solidFill>
                        <a:effectLst/>
                        <a:latin typeface="Calibri"/>
                      </a:endParaRPr>
                    </a:p>
                  </a:txBody>
                  <a:tcPr marL="3470" marR="3470" marT="3470" marB="0" anchor="b"/>
                </a:tc>
              </a:tr>
            </a:tbl>
          </a:graphicData>
        </a:graphic>
      </p:graphicFrame>
    </p:spTree>
  </p:cSld>
  <p:clrMapOvr>
    <a:masterClrMapping/>
  </p:clrMapOvr>
  <p:transition spd="slow" advClick="0" advTm="4012">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48680"/>
            <a:ext cx="9144000" cy="923330"/>
          </a:xfrm>
          <a:prstGeom prst="rect">
            <a:avLst/>
          </a:prstGeom>
        </p:spPr>
        <p:txBody>
          <a:bodyPr>
            <a:spAutoFit/>
          </a:bodyPr>
          <a:lstStyle/>
          <a:p>
            <a:pPr algn="ctr" fontAlgn="auto">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программа</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«Муниципальное управление и гражданское общество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Новохоперского </a:t>
            </a: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муниципального района</a:t>
            </a: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a:t>
            </a:r>
            <a:r>
              <a:rPr lang="ru-RU" b="1" dirty="0" smtClean="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2024 </a:t>
            </a:r>
            <a:r>
              <a:rPr lang="ru-RU" b="1"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год</a:t>
            </a:r>
            <a:endParaRPr lang="ru-RU"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14941" cy="620688"/>
          </a:xfrm>
          <a:prstGeom prst="rect">
            <a:avLst/>
          </a:prstGeom>
          <a:noFill/>
          <a:ln w="9525">
            <a:noFill/>
            <a:miter lim="800000"/>
            <a:headEnd/>
            <a:tailEnd/>
          </a:ln>
        </p:spPr>
      </p:pic>
      <p:graphicFrame>
        <p:nvGraphicFramePr>
          <p:cNvPr id="3" name="Таблица 2"/>
          <p:cNvGraphicFramePr>
            <a:graphicFrameLocks noGrp="1"/>
          </p:cNvGraphicFramePr>
          <p:nvPr>
            <p:extLst>
              <p:ext uri="{D42A27DB-BD31-4B8C-83A1-F6EECF244321}">
                <p14:modId xmlns:p14="http://schemas.microsoft.com/office/powerpoint/2010/main" val="3674945931"/>
              </p:ext>
            </p:extLst>
          </p:nvPr>
        </p:nvGraphicFramePr>
        <p:xfrm>
          <a:off x="611560" y="1472011"/>
          <a:ext cx="7776865" cy="4701669"/>
        </p:xfrm>
        <a:graphic>
          <a:graphicData uri="http://schemas.openxmlformats.org/drawingml/2006/table">
            <a:tbl>
              <a:tblPr>
                <a:tableStyleId>{5C22544A-7EE6-4342-B048-85BDC9FD1C3A}</a:tableStyleId>
              </a:tblPr>
              <a:tblGrid>
                <a:gridCol w="3232186"/>
                <a:gridCol w="1611423"/>
                <a:gridCol w="1625436"/>
                <a:gridCol w="1307820"/>
              </a:tblGrid>
              <a:tr h="420117">
                <a:tc>
                  <a:txBody>
                    <a:bodyPr/>
                    <a:lstStyle/>
                    <a:p>
                      <a:pPr algn="ctr" fontAlgn="t"/>
                      <a:r>
                        <a:rPr lang="ru-RU" sz="1200" u="none" strike="noStrike" dirty="0">
                          <a:effectLst/>
                        </a:rPr>
                        <a:t>Наименование программы, подпрограмм, основных</a:t>
                      </a:r>
                      <a:br>
                        <a:rPr lang="ru-RU" sz="1200" u="none" strike="noStrike" dirty="0">
                          <a:effectLst/>
                        </a:rPr>
                      </a:br>
                      <a:r>
                        <a:rPr lang="ru-RU" sz="1200" u="none" strike="noStrike" dirty="0">
                          <a:effectLst/>
                        </a:rPr>
                        <a:t>мероприятий</a:t>
                      </a:r>
                      <a:endParaRPr lang="ru-RU" sz="1200" b="0" i="0" u="none" strike="noStrike" dirty="0">
                        <a:solidFill>
                          <a:srgbClr val="000000"/>
                        </a:solidFill>
                        <a:effectLst/>
                        <a:latin typeface="Times New Roman"/>
                      </a:endParaRPr>
                    </a:p>
                  </a:txBody>
                  <a:tcPr marL="5888" marR="5888" marT="5888" marB="0"/>
                </a:tc>
                <a:tc>
                  <a:txBody>
                    <a:bodyPr/>
                    <a:lstStyle/>
                    <a:p>
                      <a:pPr algn="ctr" fontAlgn="t"/>
                      <a:r>
                        <a:rPr lang="ru-RU" sz="1200" u="none" strike="noStrike">
                          <a:effectLst/>
                        </a:rPr>
                        <a:t>План 2024 год, млн. рублей</a:t>
                      </a:r>
                      <a:endParaRPr lang="ru-RU" sz="1200" b="0" i="0" u="none" strike="noStrike">
                        <a:solidFill>
                          <a:srgbClr val="000000"/>
                        </a:solidFill>
                        <a:effectLst/>
                        <a:latin typeface="Times New Roman"/>
                      </a:endParaRPr>
                    </a:p>
                  </a:txBody>
                  <a:tcPr marL="5888" marR="5888" marT="5888" marB="0"/>
                </a:tc>
                <a:tc>
                  <a:txBody>
                    <a:bodyPr/>
                    <a:lstStyle/>
                    <a:p>
                      <a:pPr algn="ctr" fontAlgn="t"/>
                      <a:r>
                        <a:rPr lang="ru-RU" sz="1200" u="none" strike="noStrike">
                          <a:effectLst/>
                        </a:rPr>
                        <a:t>Факт 2024 год, млн. рублей</a:t>
                      </a:r>
                      <a:endParaRPr lang="ru-RU" sz="1200" b="0" i="0" u="none" strike="noStrike">
                        <a:solidFill>
                          <a:srgbClr val="000000"/>
                        </a:solidFill>
                        <a:effectLst/>
                        <a:latin typeface="Times New Roman"/>
                      </a:endParaRPr>
                    </a:p>
                  </a:txBody>
                  <a:tcPr marL="5888" marR="5888" marT="5888" marB="0"/>
                </a:tc>
                <a:tc>
                  <a:txBody>
                    <a:bodyPr/>
                    <a:lstStyle/>
                    <a:p>
                      <a:pPr algn="ctr" fontAlgn="t"/>
                      <a:r>
                        <a:rPr lang="ru-RU" sz="1200" u="none" strike="noStrike">
                          <a:effectLst/>
                        </a:rPr>
                        <a:t>Процент исполнения</a:t>
                      </a:r>
                      <a:endParaRPr lang="ru-RU" sz="1200" b="0" i="0" u="none" strike="noStrike">
                        <a:solidFill>
                          <a:srgbClr val="000000"/>
                        </a:solidFill>
                        <a:effectLst/>
                        <a:latin typeface="Times New Roman"/>
                      </a:endParaRPr>
                    </a:p>
                  </a:txBody>
                  <a:tcPr marL="5888" marR="5888" marT="5888" marB="0"/>
                </a:tc>
              </a:tr>
              <a:tr h="700195">
                <a:tc>
                  <a:txBody>
                    <a:bodyPr/>
                    <a:lstStyle/>
                    <a:p>
                      <a:pPr algn="l" fontAlgn="b"/>
                      <a:r>
                        <a:rPr lang="ru-RU" sz="1200" u="none" strike="noStrike">
                          <a:effectLst/>
                        </a:rPr>
                        <a:t>Муниципальная программа  «Муниципальное управление и гражданское общество Новохопёрского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dirty="0" smtClean="0">
                          <a:effectLst/>
                        </a:rPr>
                        <a:t>112,0</a:t>
                      </a:r>
                      <a:endParaRPr lang="ru-RU" sz="1200" b="0" i="0" u="none" strike="noStrike" dirty="0">
                        <a:solidFill>
                          <a:srgbClr val="000000"/>
                        </a:solidFill>
                        <a:effectLst/>
                        <a:latin typeface="Times New Roman"/>
                      </a:endParaRPr>
                    </a:p>
                  </a:txBody>
                  <a:tcPr marL="5888" marR="5888" marT="5888" marB="0" anchor="b"/>
                </a:tc>
                <a:tc>
                  <a:txBody>
                    <a:bodyPr/>
                    <a:lstStyle/>
                    <a:p>
                      <a:pPr algn="r" fontAlgn="b"/>
                      <a:r>
                        <a:rPr lang="ru-RU" sz="1200" u="none" strike="noStrike" dirty="0" smtClean="0">
                          <a:effectLst/>
                        </a:rPr>
                        <a:t>112,0</a:t>
                      </a:r>
                      <a:endParaRPr lang="ru-RU" sz="1200" b="0" i="0" u="none" strike="noStrike" dirty="0">
                        <a:solidFill>
                          <a:srgbClr val="000000"/>
                        </a:solidFill>
                        <a:effectLst/>
                        <a:latin typeface="Times New Roman"/>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280077">
                <a:tc>
                  <a:txBody>
                    <a:bodyPr/>
                    <a:lstStyle/>
                    <a:p>
                      <a:pPr algn="l" fontAlgn="b"/>
                      <a:r>
                        <a:rPr lang="ru-RU" sz="1200" u="none" strike="noStrike">
                          <a:effectLst/>
                        </a:rPr>
                        <a:t>в том числе по подпрограммам и основным мероприятиям:</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c>
                  <a:txBody>
                    <a:bodyPr/>
                    <a:lstStyle/>
                    <a:p>
                      <a:pPr algn="l" fontAlgn="b"/>
                      <a:r>
                        <a:rPr lang="ru-RU" sz="1200" u="none" strike="noStrike">
                          <a:effectLst/>
                        </a:rPr>
                        <a:t> </a:t>
                      </a:r>
                      <a:endParaRPr lang="ru-RU" sz="1200" b="0" i="0" u="none" strike="noStrike">
                        <a:solidFill>
                          <a:srgbClr val="000000"/>
                        </a:solidFill>
                        <a:effectLst/>
                        <a:latin typeface="Times New Roman"/>
                      </a:endParaRPr>
                    </a:p>
                  </a:txBody>
                  <a:tcPr marL="5888" marR="5888" marT="5888" marB="0" anchor="b"/>
                </a:tc>
              </a:tr>
              <a:tr h="834674">
                <a:tc>
                  <a:txBody>
                    <a:bodyPr/>
                    <a:lstStyle/>
                    <a:p>
                      <a:pPr algn="l" fontAlgn="b"/>
                      <a:r>
                        <a:rPr lang="ru-RU" sz="1200" u="none" strike="noStrike">
                          <a:effectLst/>
                        </a:rPr>
                        <a:t>Основное мероприятие «Финансовое обеспечение деятельности по защите населения и территории от чрезвычайных ситуаций природного и техногенного характера»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6,0</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6,0</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840234">
                <a:tc>
                  <a:txBody>
                    <a:bodyPr/>
                    <a:lstStyle/>
                    <a:p>
                      <a:pPr algn="l" fontAlgn="b"/>
                      <a:r>
                        <a:rPr lang="ru-RU" sz="1200" u="none" strike="noStrike">
                          <a:effectLst/>
                        </a:rPr>
                        <a:t>Подпрограмма «Подготовка, переподготовка и повышение квалификации кадров органов местного самоуправления Новохоперского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dirty="0">
                          <a:effectLst/>
                        </a:rPr>
                        <a:t>0,1</a:t>
                      </a:r>
                      <a:endParaRPr lang="ru-RU" sz="1200" b="0" i="0" u="none" strike="noStrike" dirty="0">
                        <a:solidFill>
                          <a:srgbClr val="000000"/>
                        </a:solidFill>
                        <a:effectLst/>
                        <a:latin typeface="Times New Roman"/>
                      </a:endParaRPr>
                    </a:p>
                  </a:txBody>
                  <a:tcPr marL="5888" marR="5888" marT="5888" marB="0" anchor="b"/>
                </a:tc>
                <a:tc>
                  <a:txBody>
                    <a:bodyPr/>
                    <a:lstStyle/>
                    <a:p>
                      <a:pPr algn="r" fontAlgn="b"/>
                      <a:r>
                        <a:rPr lang="ru-RU" sz="1200" u="none" strike="noStrike">
                          <a:effectLst/>
                        </a:rPr>
                        <a:t>0,1</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840234">
                <a:tc>
                  <a:txBody>
                    <a:bodyPr/>
                    <a:lstStyle/>
                    <a:p>
                      <a:pPr algn="l" fontAlgn="b"/>
                      <a:r>
                        <a:rPr lang="ru-RU" sz="1200" u="none" strike="noStrike">
                          <a:effectLst/>
                        </a:rPr>
                        <a:t>Подпрограмма «Финансовое и материально- техническое обеспечение деятельности органов местного самоуправления Новохоперского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dirty="0" smtClean="0">
                          <a:effectLst/>
                        </a:rPr>
                        <a:t>86,4</a:t>
                      </a:r>
                      <a:endParaRPr lang="ru-RU" sz="1200" b="0" i="0" u="none" strike="noStrike" dirty="0">
                        <a:solidFill>
                          <a:srgbClr val="000000"/>
                        </a:solidFill>
                        <a:effectLst/>
                        <a:latin typeface="Calibri"/>
                      </a:endParaRPr>
                    </a:p>
                  </a:txBody>
                  <a:tcPr marL="5888" marR="5888" marT="5888" marB="0" anchor="b"/>
                </a:tc>
                <a:tc>
                  <a:txBody>
                    <a:bodyPr/>
                    <a:lstStyle/>
                    <a:p>
                      <a:pPr algn="r" fontAlgn="b"/>
                      <a:r>
                        <a:rPr lang="ru-RU" sz="1200" u="none" strike="noStrike" dirty="0" smtClean="0">
                          <a:effectLst/>
                        </a:rPr>
                        <a:t>86,4</a:t>
                      </a:r>
                      <a:endParaRPr lang="ru-RU" sz="1200" b="0" i="0" u="none" strike="noStrike" dirty="0">
                        <a:solidFill>
                          <a:srgbClr val="000000"/>
                        </a:solidFill>
                        <a:effectLst/>
                        <a:latin typeface="Calibri"/>
                      </a:endParaRPr>
                    </a:p>
                  </a:txBody>
                  <a:tcPr marL="5888" marR="5888" marT="5888" marB="0" anchor="b"/>
                </a:tc>
                <a:tc>
                  <a:txBody>
                    <a:bodyPr/>
                    <a:lstStyle/>
                    <a:p>
                      <a:pPr algn="r" fontAlgn="b"/>
                      <a:r>
                        <a:rPr lang="ru-RU" sz="1200" u="none" strike="noStrike">
                          <a:effectLst/>
                        </a:rPr>
                        <a:t>100,0</a:t>
                      </a:r>
                      <a:endParaRPr lang="ru-RU" sz="1200" b="0" i="0" u="none" strike="noStrike">
                        <a:solidFill>
                          <a:srgbClr val="000000"/>
                        </a:solidFill>
                        <a:effectLst/>
                        <a:latin typeface="Times New Roman"/>
                      </a:endParaRPr>
                    </a:p>
                  </a:txBody>
                  <a:tcPr marL="5888" marR="5888" marT="5888" marB="0" anchor="b"/>
                </a:tc>
              </a:tr>
              <a:tr h="560156">
                <a:tc>
                  <a:txBody>
                    <a:bodyPr/>
                    <a:lstStyle/>
                    <a:p>
                      <a:pPr algn="l" fontAlgn="b"/>
                      <a:r>
                        <a:rPr lang="ru-RU" sz="1200" u="none" strike="noStrike">
                          <a:effectLst/>
                        </a:rPr>
                        <a:t>Подпрограмма «Социальная поддержка населения Новохопёрского муниципального района»</a:t>
                      </a:r>
                      <a:endParaRPr lang="ru-RU" sz="1200" b="0" i="0" u="none" strike="noStrike">
                        <a:solidFill>
                          <a:srgbClr val="000000"/>
                        </a:solidFill>
                        <a:effectLst/>
                        <a:latin typeface="Times New Roman"/>
                      </a:endParaRPr>
                    </a:p>
                  </a:txBody>
                  <a:tcPr marL="5888" marR="5888" marT="5888" marB="0" anchor="b"/>
                </a:tc>
                <a:tc>
                  <a:txBody>
                    <a:bodyPr/>
                    <a:lstStyle/>
                    <a:p>
                      <a:pPr algn="r" fontAlgn="b"/>
                      <a:r>
                        <a:rPr lang="ru-RU" sz="1200" u="none" strike="noStrike">
                          <a:effectLst/>
                        </a:rPr>
                        <a:t>19,5</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a:effectLst/>
                        </a:rPr>
                        <a:t>19,5</a:t>
                      </a:r>
                      <a:endParaRPr lang="ru-RU" sz="1200" b="0" i="0" u="none" strike="noStrike">
                        <a:solidFill>
                          <a:srgbClr val="000000"/>
                        </a:solidFill>
                        <a:effectLst/>
                        <a:latin typeface="Calibri"/>
                      </a:endParaRPr>
                    </a:p>
                  </a:txBody>
                  <a:tcPr marL="5888" marR="5888" marT="5888" marB="0" anchor="b"/>
                </a:tc>
                <a:tc>
                  <a:txBody>
                    <a:bodyPr/>
                    <a:lstStyle/>
                    <a:p>
                      <a:pPr algn="r" fontAlgn="b"/>
                      <a:r>
                        <a:rPr lang="ru-RU" sz="1200" u="none" strike="noStrike" dirty="0">
                          <a:effectLst/>
                        </a:rPr>
                        <a:t>100,0</a:t>
                      </a:r>
                      <a:endParaRPr lang="ru-RU" sz="1200" b="0" i="0" u="none" strike="noStrike" dirty="0">
                        <a:solidFill>
                          <a:srgbClr val="000000"/>
                        </a:solidFill>
                        <a:effectLst/>
                        <a:latin typeface="Times New Roman"/>
                      </a:endParaRPr>
                    </a:p>
                  </a:txBody>
                  <a:tcPr marL="5888" marR="5888" marT="5888" marB="0" anchor="b"/>
                </a:tc>
              </a:tr>
            </a:tbl>
          </a:graphicData>
        </a:graphic>
      </p:graphicFrame>
    </p:spTree>
  </p:cSld>
  <p:clrMapOvr>
    <a:masterClrMapping/>
  </p:clrMapOvr>
  <p:transition spd="slow" advClick="0" advTm="3926">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548680"/>
            <a:ext cx="9144000" cy="923330"/>
          </a:xfrm>
          <a:prstGeom prst="rect">
            <a:avLst/>
          </a:prstGeom>
        </p:spPr>
        <p:txBody>
          <a:bodyPr>
            <a:spAutoFit/>
          </a:bodyPr>
          <a:lstStyle/>
          <a:p>
            <a:pPr algn="ctr" fontAlgn="auto">
              <a:defRPr/>
            </a:pPr>
            <a:r>
              <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Муниципальная программа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«Комплексное развитие сельских территорий </a:t>
            </a:r>
            <a:endPar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Новохопёрского муниципального района»</a:t>
            </a:r>
            <a:r>
              <a:rPr lang="en-US"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smtClean="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rPr>
              <a:t>за  2024год</a:t>
            </a:r>
            <a:endParaRPr lang="ru-RU" dirty="0">
              <a:solidFill>
                <a:schemeClr val="accent3">
                  <a:lumMod val="50000"/>
                </a:schemeClr>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252624" y="2412862"/>
            <a:ext cx="3571900" cy="938719"/>
          </a:xfrm>
          <a:prstGeom prst="rect">
            <a:avLst/>
          </a:prstGeom>
        </p:spPr>
        <p:txBody>
          <a:bodyPr wrap="square">
            <a:spAutoFit/>
          </a:bodyPr>
          <a:lstStyle/>
          <a:p>
            <a:r>
              <a:rPr lang="ru-RU" sz="1100" dirty="0" smtClean="0">
                <a:solidFill>
                  <a:srgbClr val="0070C0"/>
                </a:solidFill>
                <a:latin typeface="Times New Roman" pitchFamily="18" charset="0"/>
                <a:cs typeface="Times New Roman" pitchFamily="18" charset="0"/>
              </a:rPr>
              <a:t>Благоустройство </a:t>
            </a:r>
            <a:r>
              <a:rPr lang="ru-RU" sz="1100" dirty="0">
                <a:solidFill>
                  <a:srgbClr val="0070C0"/>
                </a:solidFill>
                <a:latin typeface="Times New Roman" pitchFamily="18" charset="0"/>
                <a:cs typeface="Times New Roman" pitchFamily="18" charset="0"/>
              </a:rPr>
              <a:t>прилегающей территории дома культуры, расположенного по адресу: Воронежская область, район </a:t>
            </a:r>
            <a:r>
              <a:rPr lang="ru-RU" sz="1100" dirty="0" err="1">
                <a:solidFill>
                  <a:srgbClr val="0070C0"/>
                </a:solidFill>
                <a:latin typeface="Times New Roman" pitchFamily="18" charset="0"/>
                <a:cs typeface="Times New Roman" pitchFamily="18" charset="0"/>
              </a:rPr>
              <a:t>Новохопёрский</a:t>
            </a:r>
            <a:r>
              <a:rPr lang="ru-RU" sz="1100" dirty="0">
                <a:solidFill>
                  <a:srgbClr val="0070C0"/>
                </a:solidFill>
                <a:latin typeface="Times New Roman" pitchFamily="18" charset="0"/>
                <a:cs typeface="Times New Roman" pitchFamily="18" charset="0"/>
              </a:rPr>
              <a:t>, п. </a:t>
            </a:r>
            <a:r>
              <a:rPr lang="ru-RU" sz="1100" dirty="0" err="1">
                <a:solidFill>
                  <a:srgbClr val="0070C0"/>
                </a:solidFill>
                <a:latin typeface="Times New Roman" pitchFamily="18" charset="0"/>
                <a:cs typeface="Times New Roman" pitchFamily="18" charset="0"/>
              </a:rPr>
              <a:t>Новопокровский</a:t>
            </a:r>
            <a:r>
              <a:rPr lang="ru-RU" sz="1100" dirty="0">
                <a:solidFill>
                  <a:srgbClr val="0070C0"/>
                </a:solidFill>
                <a:latin typeface="Times New Roman" pitchFamily="18" charset="0"/>
                <a:cs typeface="Times New Roman" pitchFamily="18" charset="0"/>
              </a:rPr>
              <a:t>, ул. Калинина, 41 (в границах территории перспективного развития)в </a:t>
            </a:r>
            <a:r>
              <a:rPr lang="ru-RU" sz="1100" dirty="0" smtClean="0">
                <a:solidFill>
                  <a:srgbClr val="0070C0"/>
                </a:solidFill>
                <a:latin typeface="Times New Roman" pitchFamily="18" charset="0"/>
                <a:cs typeface="Times New Roman" pitchFamily="18" charset="0"/>
              </a:rPr>
              <a:t>сумме 1,4 млн. рублей</a:t>
            </a:r>
            <a:endParaRPr lang="ru-RU" sz="1100" dirty="0">
              <a:solidFill>
                <a:srgbClr val="0070C0"/>
              </a:solidFill>
              <a:latin typeface="Times New Roman" pitchFamily="18" charset="0"/>
              <a:cs typeface="Times New Roman" pitchFamily="18" charset="0"/>
            </a:endParaRPr>
          </a:p>
        </p:txBody>
      </p:sp>
      <p:sp>
        <p:nvSpPr>
          <p:cNvPr id="9" name="Прямоугольник 8"/>
          <p:cNvSpPr/>
          <p:nvPr/>
        </p:nvSpPr>
        <p:spPr>
          <a:xfrm>
            <a:off x="384004" y="4741555"/>
            <a:ext cx="3214678" cy="1277273"/>
          </a:xfrm>
          <a:prstGeom prst="rect">
            <a:avLst/>
          </a:prstGeom>
        </p:spPr>
        <p:txBody>
          <a:bodyPr wrap="square">
            <a:spAutoFit/>
          </a:bodyPr>
          <a:lstStyle/>
          <a:p>
            <a:r>
              <a:rPr lang="ru-RU" sz="1100" dirty="0" smtClean="0">
                <a:solidFill>
                  <a:schemeClr val="accent3">
                    <a:lumMod val="50000"/>
                  </a:schemeClr>
                </a:solidFill>
                <a:latin typeface="Times New Roman" pitchFamily="18" charset="0"/>
                <a:cs typeface="Times New Roman" pitchFamily="18" charset="0"/>
              </a:rPr>
              <a:t>Оказание </a:t>
            </a:r>
            <a:r>
              <a:rPr lang="ru-RU" sz="1100" noProof="1" smtClean="0">
                <a:solidFill>
                  <a:schemeClr val="accent3">
                    <a:lumMod val="50000"/>
                  </a:schemeClr>
                </a:solidFill>
                <a:latin typeface="Times New Roman" pitchFamily="18" charset="0"/>
                <a:cs typeface="Times New Roman" pitchFamily="18" charset="0"/>
              </a:rPr>
              <a:t>сельхозтоваропроизводителям</a:t>
            </a:r>
            <a:r>
              <a:rPr lang="ru-RU" sz="1100" dirty="0" smtClean="0">
                <a:solidFill>
                  <a:schemeClr val="accent3">
                    <a:lumMod val="50000"/>
                  </a:schemeClr>
                </a:solidFill>
                <a:latin typeface="Times New Roman" pitchFamily="18" charset="0"/>
                <a:cs typeface="Times New Roman" pitchFamily="18" charset="0"/>
              </a:rPr>
              <a:t>,  ЛПХ консультационной помощи и предоставление информации по вопросам ведения сельхозпроизводства и другим вопросам, связанным с производством и реализацией сельскохозяйственной продукции в сумме 31,5 млн. рублей</a:t>
            </a:r>
            <a:endParaRPr lang="ru-RU" sz="1100" dirty="0">
              <a:solidFill>
                <a:schemeClr val="accent3">
                  <a:lumMod val="50000"/>
                </a:schemeClr>
              </a:solidFill>
              <a:latin typeface="Times New Roman" pitchFamily="18" charset="0"/>
              <a:cs typeface="Times New Roman" pitchFamily="18" charset="0"/>
            </a:endParaRPr>
          </a:p>
        </p:txBody>
      </p:sp>
      <p:pic>
        <p:nvPicPr>
          <p:cNvPr id="1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4681" cy="692696"/>
          </a:xfrm>
          <a:prstGeom prst="rect">
            <a:avLst/>
          </a:prstGeom>
          <a:noFill/>
          <a:ln w="9525">
            <a:noFill/>
            <a:miter lim="800000"/>
            <a:headEnd/>
            <a:tailEnd/>
          </a:ln>
        </p:spPr>
      </p:pic>
      <p:sp>
        <p:nvSpPr>
          <p:cNvPr id="16" name="Прямоугольник 15"/>
          <p:cNvSpPr/>
          <p:nvPr/>
        </p:nvSpPr>
        <p:spPr>
          <a:xfrm>
            <a:off x="2458203" y="3284984"/>
            <a:ext cx="1857372" cy="1107996"/>
          </a:xfrm>
          <a:prstGeom prst="rect">
            <a:avLst/>
          </a:prstGeom>
        </p:spPr>
        <p:txBody>
          <a:bodyPr wrap="square">
            <a:spAutoFit/>
          </a:bodyPr>
          <a:lstStyle/>
          <a:p>
            <a:r>
              <a:rPr lang="ru-RU" sz="1100" dirty="0">
                <a:solidFill>
                  <a:srgbClr val="660033"/>
                </a:solidFill>
                <a:latin typeface="Times New Roman" pitchFamily="18" charset="0"/>
                <a:cs typeface="Times New Roman" pitchFamily="18" charset="0"/>
              </a:rPr>
              <a:t>Физкультурно-оздоровительный комплекс в с. Елань-Колено  </a:t>
            </a:r>
            <a:r>
              <a:rPr lang="ru-RU" sz="1100" dirty="0" err="1">
                <a:solidFill>
                  <a:srgbClr val="660033"/>
                </a:solidFill>
                <a:latin typeface="Times New Roman" pitchFamily="18" charset="0"/>
                <a:cs typeface="Times New Roman" pitchFamily="18" charset="0"/>
              </a:rPr>
              <a:t>Новохопёрского</a:t>
            </a:r>
            <a:r>
              <a:rPr lang="ru-RU" sz="1100" dirty="0">
                <a:solidFill>
                  <a:srgbClr val="660033"/>
                </a:solidFill>
                <a:latin typeface="Times New Roman" pitchFamily="18" charset="0"/>
                <a:cs typeface="Times New Roman" pitchFamily="18" charset="0"/>
              </a:rPr>
              <a:t> района Воронежской области </a:t>
            </a:r>
            <a:r>
              <a:rPr lang="ru-RU" sz="1100" dirty="0" smtClean="0">
                <a:solidFill>
                  <a:srgbClr val="660033"/>
                </a:solidFill>
                <a:latin typeface="Times New Roman" pitchFamily="18" charset="0"/>
                <a:cs typeface="Times New Roman" pitchFamily="18" charset="0"/>
              </a:rPr>
              <a:t>в сумме 126,0 млн.рублей</a:t>
            </a:r>
            <a:endParaRPr lang="ru-RU" sz="1100" dirty="0">
              <a:solidFill>
                <a:srgbClr val="660033"/>
              </a:solidFill>
              <a:latin typeface="Times New Roman" pitchFamily="18" charset="0"/>
              <a:cs typeface="Times New Roman" pitchFamily="18" charset="0"/>
            </a:endParaRPr>
          </a:p>
        </p:txBody>
      </p:sp>
      <p:sp>
        <p:nvSpPr>
          <p:cNvPr id="4" name="Прямоугольник 3"/>
          <p:cNvSpPr/>
          <p:nvPr/>
        </p:nvSpPr>
        <p:spPr>
          <a:xfrm>
            <a:off x="3588874" y="4833446"/>
            <a:ext cx="4572000" cy="600164"/>
          </a:xfrm>
          <a:prstGeom prst="rect">
            <a:avLst/>
          </a:prstGeom>
        </p:spPr>
        <p:txBody>
          <a:bodyPr>
            <a:spAutoFit/>
          </a:bodyPr>
          <a:lstStyle/>
          <a:p>
            <a:r>
              <a:rPr lang="ru-RU" sz="1100" dirty="0">
                <a:solidFill>
                  <a:schemeClr val="accent3">
                    <a:lumMod val="50000"/>
                  </a:schemeClr>
                </a:solidFill>
                <a:latin typeface="+mn-lt"/>
              </a:rPr>
              <a:t>Улучшение жилищных условий граждан, проживающих на сельских </a:t>
            </a:r>
            <a:r>
              <a:rPr lang="ru-RU" sz="1100" dirty="0" smtClean="0">
                <a:solidFill>
                  <a:schemeClr val="accent3">
                    <a:lumMod val="50000"/>
                  </a:schemeClr>
                </a:solidFill>
                <a:latin typeface="+mn-lt"/>
              </a:rPr>
              <a:t>территориях </a:t>
            </a:r>
            <a:r>
              <a:rPr lang="ru-RU" sz="1100" dirty="0">
                <a:solidFill>
                  <a:schemeClr val="accent3">
                    <a:lumMod val="50000"/>
                  </a:schemeClr>
                </a:solidFill>
                <a:latin typeface="Times New Roman" pitchFamily="18" charset="0"/>
                <a:cs typeface="Times New Roman" pitchFamily="18" charset="0"/>
              </a:rPr>
              <a:t>в сумме </a:t>
            </a:r>
            <a:r>
              <a:rPr lang="ru-RU" sz="1100" dirty="0" smtClean="0">
                <a:solidFill>
                  <a:schemeClr val="accent3">
                    <a:lumMod val="50000"/>
                  </a:schemeClr>
                </a:solidFill>
                <a:latin typeface="Times New Roman" pitchFamily="18" charset="0"/>
                <a:cs typeface="Times New Roman" pitchFamily="18" charset="0"/>
              </a:rPr>
              <a:t>1,9 </a:t>
            </a:r>
            <a:r>
              <a:rPr lang="ru-RU" sz="1100" dirty="0">
                <a:solidFill>
                  <a:schemeClr val="accent3">
                    <a:lumMod val="50000"/>
                  </a:schemeClr>
                </a:solidFill>
                <a:latin typeface="Times New Roman" pitchFamily="18" charset="0"/>
                <a:cs typeface="Times New Roman" pitchFamily="18" charset="0"/>
              </a:rPr>
              <a:t>млн. рублей</a:t>
            </a:r>
          </a:p>
          <a:p>
            <a:endParaRPr lang="ru-RU" sz="1100" dirty="0">
              <a:solidFill>
                <a:schemeClr val="accent3">
                  <a:lumMod val="50000"/>
                </a:schemeClr>
              </a:solidFill>
              <a:latin typeface="+mn-lt"/>
            </a:endParaRPr>
          </a:p>
        </p:txBody>
      </p:sp>
      <p:sp>
        <p:nvSpPr>
          <p:cNvPr id="5" name="Прямоугольник 4"/>
          <p:cNvSpPr/>
          <p:nvPr/>
        </p:nvSpPr>
        <p:spPr>
          <a:xfrm>
            <a:off x="4219120" y="4203098"/>
            <a:ext cx="4572000" cy="600164"/>
          </a:xfrm>
          <a:prstGeom prst="rect">
            <a:avLst/>
          </a:prstGeom>
        </p:spPr>
        <p:txBody>
          <a:bodyPr>
            <a:spAutoFit/>
          </a:bodyPr>
          <a:lstStyle/>
          <a:p>
            <a:r>
              <a:rPr lang="ru-RU" sz="1100" dirty="0">
                <a:solidFill>
                  <a:srgbClr val="7030A0"/>
                </a:solidFill>
                <a:latin typeface="+mn-lt"/>
              </a:rPr>
              <a:t>строительство зоны </a:t>
            </a:r>
            <a:r>
              <a:rPr lang="ru-RU" sz="1100" dirty="0" err="1">
                <a:solidFill>
                  <a:srgbClr val="7030A0"/>
                </a:solidFill>
                <a:latin typeface="+mn-lt"/>
              </a:rPr>
              <a:t>Wi-Fi</a:t>
            </a:r>
            <a:r>
              <a:rPr lang="ru-RU" sz="1100" dirty="0">
                <a:solidFill>
                  <a:srgbClr val="7030A0"/>
                </a:solidFill>
                <a:latin typeface="+mn-lt"/>
              </a:rPr>
              <a:t> по адресу: с. Елань-Колено, ул. Красная площадь, 29а </a:t>
            </a:r>
            <a:r>
              <a:rPr lang="ru-RU" sz="1100" dirty="0">
                <a:solidFill>
                  <a:srgbClr val="7030A0"/>
                </a:solidFill>
                <a:latin typeface="Times New Roman" pitchFamily="18" charset="0"/>
                <a:cs typeface="Times New Roman" pitchFamily="18" charset="0"/>
              </a:rPr>
              <a:t>в сумме </a:t>
            </a:r>
            <a:r>
              <a:rPr lang="ru-RU" sz="1100" dirty="0" smtClean="0">
                <a:solidFill>
                  <a:srgbClr val="7030A0"/>
                </a:solidFill>
                <a:latin typeface="Times New Roman" pitchFamily="18" charset="0"/>
                <a:cs typeface="Times New Roman" pitchFamily="18" charset="0"/>
              </a:rPr>
              <a:t>0,24 </a:t>
            </a:r>
            <a:r>
              <a:rPr lang="ru-RU" sz="1100" dirty="0">
                <a:solidFill>
                  <a:srgbClr val="7030A0"/>
                </a:solidFill>
                <a:latin typeface="Times New Roman" pitchFamily="18" charset="0"/>
                <a:cs typeface="Times New Roman" pitchFamily="18" charset="0"/>
              </a:rPr>
              <a:t>млн. рублей</a:t>
            </a:r>
          </a:p>
          <a:p>
            <a:endParaRPr lang="ru-RU" sz="1100" dirty="0">
              <a:solidFill>
                <a:schemeClr val="accent3">
                  <a:lumMod val="50000"/>
                </a:schemeClr>
              </a:solidFill>
              <a:latin typeface="+mn-lt"/>
            </a:endParaRPr>
          </a:p>
        </p:txBody>
      </p:sp>
      <p:sp>
        <p:nvSpPr>
          <p:cNvPr id="6" name="Прямоугольник 5"/>
          <p:cNvSpPr/>
          <p:nvPr/>
        </p:nvSpPr>
        <p:spPr>
          <a:xfrm>
            <a:off x="3598682" y="5432852"/>
            <a:ext cx="3744416" cy="769441"/>
          </a:xfrm>
          <a:prstGeom prst="rect">
            <a:avLst/>
          </a:prstGeom>
        </p:spPr>
        <p:txBody>
          <a:bodyPr wrap="square">
            <a:spAutoFit/>
          </a:bodyPr>
          <a:lstStyle/>
          <a:p>
            <a:r>
              <a:rPr lang="ru-RU" sz="1100" dirty="0">
                <a:solidFill>
                  <a:schemeClr val="accent3">
                    <a:lumMod val="50000"/>
                  </a:schemeClr>
                </a:solidFill>
                <a:latin typeface="+mn-lt"/>
              </a:rPr>
              <a:t>Осуществление отдельных государственных полномочий в области обращения с животными без </a:t>
            </a:r>
            <a:r>
              <a:rPr lang="ru-RU" sz="1100" dirty="0" smtClean="0">
                <a:solidFill>
                  <a:schemeClr val="accent3">
                    <a:lumMod val="50000"/>
                  </a:schemeClr>
                </a:solidFill>
                <a:latin typeface="+mn-lt"/>
              </a:rPr>
              <a:t>владельцев </a:t>
            </a:r>
            <a:r>
              <a:rPr lang="ru-RU" sz="1100" dirty="0">
                <a:solidFill>
                  <a:schemeClr val="accent3">
                    <a:lumMod val="50000"/>
                  </a:schemeClr>
                </a:solidFill>
                <a:latin typeface="Times New Roman" pitchFamily="18" charset="0"/>
                <a:cs typeface="Times New Roman" pitchFamily="18" charset="0"/>
              </a:rPr>
              <a:t>в сумме </a:t>
            </a:r>
            <a:r>
              <a:rPr lang="ru-RU" sz="1100" dirty="0" smtClean="0">
                <a:solidFill>
                  <a:schemeClr val="accent3">
                    <a:lumMod val="50000"/>
                  </a:schemeClr>
                </a:solidFill>
                <a:latin typeface="Times New Roman" pitchFamily="18" charset="0"/>
                <a:cs typeface="Times New Roman" pitchFamily="18" charset="0"/>
              </a:rPr>
              <a:t>0,24 </a:t>
            </a:r>
            <a:r>
              <a:rPr lang="ru-RU" sz="1100" dirty="0" err="1">
                <a:solidFill>
                  <a:schemeClr val="accent3">
                    <a:lumMod val="50000"/>
                  </a:schemeClr>
                </a:solidFill>
                <a:latin typeface="Times New Roman" pitchFamily="18" charset="0"/>
                <a:cs typeface="Times New Roman" pitchFamily="18" charset="0"/>
              </a:rPr>
              <a:t>млн.рублей</a:t>
            </a:r>
            <a:endParaRPr lang="ru-RU" sz="1100" dirty="0">
              <a:solidFill>
                <a:schemeClr val="accent3">
                  <a:lumMod val="50000"/>
                </a:schemeClr>
              </a:solidFill>
              <a:latin typeface="Times New Roman" pitchFamily="18" charset="0"/>
              <a:cs typeface="Times New Roman" pitchFamily="18" charset="0"/>
            </a:endParaRPr>
          </a:p>
          <a:p>
            <a:endParaRPr lang="ru-RU" sz="1100" dirty="0">
              <a:latin typeface="+mn-lt"/>
            </a:endParaRPr>
          </a:p>
        </p:txBody>
      </p:sp>
      <p:sp>
        <p:nvSpPr>
          <p:cNvPr id="7" name="Прямоугольник 6"/>
          <p:cNvSpPr/>
          <p:nvPr/>
        </p:nvSpPr>
        <p:spPr>
          <a:xfrm>
            <a:off x="2360631" y="1474143"/>
            <a:ext cx="4572000" cy="938719"/>
          </a:xfrm>
          <a:prstGeom prst="rect">
            <a:avLst/>
          </a:prstGeom>
        </p:spPr>
        <p:txBody>
          <a:bodyPr>
            <a:spAutoFit/>
          </a:bodyPr>
          <a:lstStyle/>
          <a:p>
            <a:r>
              <a:rPr lang="ru-RU" sz="1100" b="1" dirty="0">
                <a:solidFill>
                  <a:schemeClr val="accent3">
                    <a:lumMod val="50000"/>
                  </a:schemeClr>
                </a:solidFill>
                <a:latin typeface="Times New Roman" pitchFamily="18" charset="0"/>
                <a:cs typeface="Times New Roman" pitchFamily="18" charset="0"/>
              </a:rPr>
              <a:t>Создание и развитие инфраструктуры на сельских территориях в рамках  проекта «Современный облик сельских территорий », а также в рамках проекта «Благоустройство сельских территорий» создание и благоустройство зон отдыха, детских спортивных площадок» </a:t>
            </a:r>
            <a:r>
              <a:rPr lang="ru-RU" sz="1100" b="1" dirty="0" smtClean="0">
                <a:solidFill>
                  <a:schemeClr val="accent3">
                    <a:lumMod val="50000"/>
                  </a:schemeClr>
                </a:solidFill>
                <a:latin typeface="Times New Roman" pitchFamily="18" charset="0"/>
                <a:cs typeface="Times New Roman" pitchFamily="18" charset="0"/>
              </a:rPr>
              <a:t>реализуются проекты: </a:t>
            </a:r>
            <a:endParaRPr lang="ru-RU" sz="1100" b="1" dirty="0"/>
          </a:p>
        </p:txBody>
      </p:sp>
      <p:pic>
        <p:nvPicPr>
          <p:cNvPr id="13" name="Рисунок 12"/>
          <p:cNvPicPr/>
          <p:nvPr/>
        </p:nvPicPr>
        <p:blipFill rotWithShape="1">
          <a:blip r:embed="rId3" cstate="print"/>
          <a:srcRect l="33654" t="27351" r="39103" b="50996"/>
          <a:stretch/>
        </p:blipFill>
        <p:spPr bwMode="auto">
          <a:xfrm>
            <a:off x="4184868" y="2412861"/>
            <a:ext cx="2348802" cy="872123"/>
          </a:xfrm>
          <a:prstGeom prst="rect">
            <a:avLst/>
          </a:prstGeom>
          <a:ln>
            <a:noFill/>
          </a:ln>
          <a:extLst>
            <a:ext uri="{53640926-AAD7-44D8-BBD7-CCE9431645EC}">
              <a14:shadowObscured xmlns:a14="http://schemas.microsoft.com/office/drawing/2010/main"/>
            </a:ext>
          </a:extLst>
        </p:spPr>
      </p:pic>
      <p:pic>
        <p:nvPicPr>
          <p:cNvPr id="14338" name="Picture 2" descr="В селе Елань-Колено Новохоперского района Воронежской области появится новый физкультурно-оздоровительный комплекс. - 9745378208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8469" y="3310233"/>
            <a:ext cx="1583864" cy="89286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avatars.mds.yandex.net/i?id=e56911b681844e557a9881de206948f13a19c4eb-5220954-images-thumbs&amp;n=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7559" y="4422080"/>
            <a:ext cx="573315" cy="32846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icture backgroun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595" t="11647" r="20752" b="5518"/>
          <a:stretch/>
        </p:blipFill>
        <p:spPr bwMode="auto">
          <a:xfrm>
            <a:off x="7405721" y="5086446"/>
            <a:ext cx="936990" cy="58748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Picture backgroun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270" t="48316" r="41337" b="31813"/>
          <a:stretch/>
        </p:blipFill>
        <p:spPr bwMode="auto">
          <a:xfrm>
            <a:off x="4674874" y="5773305"/>
            <a:ext cx="514329" cy="3500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236">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71770" y="785794"/>
            <a:ext cx="5316654" cy="1754326"/>
          </a:xfrm>
          <a:prstGeom prst="rect">
            <a:avLst/>
          </a:prstGeom>
        </p:spPr>
        <p:txBody>
          <a:bodyPr wrap="square">
            <a:spAutoFit/>
          </a:bodyPr>
          <a:lstStyle/>
          <a:p>
            <a:pPr algn="just"/>
            <a:r>
              <a:rPr lang="ru-RU" dirty="0" smtClean="0">
                <a:solidFill>
                  <a:schemeClr val="accent3">
                    <a:lumMod val="50000"/>
                  </a:schemeClr>
                </a:solidFill>
                <a:latin typeface="Times New Roman" pitchFamily="18" charset="0"/>
                <a:cs typeface="Times New Roman" pitchFamily="18" charset="0"/>
              </a:rPr>
              <a:t>«Бюджет для граждан» позволит Вам составить представление об источниках формирования доходов бюджета Новохопёрского муниципального района, направлениях расходования бюджетных средств в 2024 году и сделать выводы об эффективности использования бюджетных средств.</a:t>
            </a:r>
            <a:endParaRPr lang="ru-RU" dirty="0">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a:off x="357158" y="457290"/>
            <a:ext cx="8786842" cy="400110"/>
          </a:xfrm>
          <a:prstGeom prst="rect">
            <a:avLst/>
          </a:prstGeom>
        </p:spPr>
        <p:txBody>
          <a:bodyPr wrap="square">
            <a:spAutoFit/>
          </a:bodyPr>
          <a:lstStyle/>
          <a:p>
            <a:pPr algn="ctr"/>
            <a:r>
              <a:rPr lang="ru-RU" sz="20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Что такое «Бюджет для граждан» ?</a:t>
            </a:r>
            <a:endParaRPr lang="ru-RU" sz="2000"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755576" y="2420888"/>
            <a:ext cx="7632848" cy="3693319"/>
          </a:xfrm>
          <a:prstGeom prst="rect">
            <a:avLst/>
          </a:prstGeom>
        </p:spPr>
        <p:txBody>
          <a:bodyPr wrap="square">
            <a:spAutoFit/>
          </a:bodyPr>
          <a:lstStyle/>
          <a:p>
            <a:pPr algn="just" eaLnBrk="1" hangingPunct="1"/>
            <a:r>
              <a:rPr lang="ru-RU" altLang="ru-RU" b="1" dirty="0" smtClean="0">
                <a:solidFill>
                  <a:schemeClr val="accent3">
                    <a:lumMod val="50000"/>
                  </a:schemeClr>
                </a:solidFill>
              </a:rPr>
              <a:t> </a:t>
            </a:r>
            <a:r>
              <a:rPr lang="ru-RU" altLang="ru-RU" dirty="0" smtClean="0">
                <a:solidFill>
                  <a:schemeClr val="accent3">
                    <a:lumMod val="50000"/>
                  </a:schemeClr>
                </a:solidFill>
                <a:latin typeface="Times New Roman" pitchFamily="18" charset="0"/>
                <a:cs typeface="Times New Roman" pitchFamily="18" charset="0"/>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пенсионерам и другим категориям населения, так как районный бюджет затрагивает интересы каждого жителя Новохопёрского муниципального района Воронежской области.</a:t>
            </a:r>
          </a:p>
          <a:p>
            <a:pPr algn="just" eaLnBrk="1" hangingPunct="1"/>
            <a:r>
              <a:rPr lang="ru-RU" altLang="ru-RU" dirty="0" smtClean="0">
                <a:solidFill>
                  <a:schemeClr val="accent3">
                    <a:lumMod val="50000"/>
                  </a:schemeClr>
                </a:solidFill>
                <a:latin typeface="Times New Roman" pitchFamily="18" charset="0"/>
                <a:cs typeface="Times New Roman" pitchFamily="18" charset="0"/>
              </a:rPr>
              <a:t>    </a:t>
            </a:r>
          </a:p>
          <a:p>
            <a:pPr algn="just" eaLnBrk="1" hangingPunct="1"/>
            <a:r>
              <a:rPr lang="ru-RU" altLang="ru-RU" dirty="0" smtClean="0">
                <a:solidFill>
                  <a:schemeClr val="accent3">
                    <a:lumMod val="50000"/>
                  </a:schemeClr>
                </a:solidFill>
                <a:latin typeface="Times New Roman" pitchFamily="18" charset="0"/>
                <a:cs typeface="Times New Roman" pitchFamily="18" charset="0"/>
              </a:rPr>
              <a:t>    Граждане — и как налогоплательщики, и как потребители общественных благ — должны быть уверены в том, что передаваемые ими в распоряжение государства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algn="just" eaLnBrk="1" hangingPunct="1"/>
            <a:r>
              <a:rPr lang="ru-RU" altLang="ru-RU" dirty="0" smtClean="0">
                <a:solidFill>
                  <a:schemeClr val="accent3">
                    <a:lumMod val="50000"/>
                  </a:schemeClr>
                </a:solidFill>
                <a:latin typeface="Times New Roman" pitchFamily="18" charset="0"/>
                <a:cs typeface="Times New Roman" pitchFamily="18" charset="0"/>
              </a:rPr>
              <a:t>    Мы постарались в доступной и понятной для граждан форме показать</a:t>
            </a:r>
            <a:r>
              <a:rPr lang="en-US" altLang="ru-RU" dirty="0" smtClean="0">
                <a:solidFill>
                  <a:schemeClr val="accent3">
                    <a:lumMod val="50000"/>
                  </a:schemeClr>
                </a:solidFill>
                <a:latin typeface="Times New Roman" pitchFamily="18" charset="0"/>
                <a:cs typeface="Times New Roman" pitchFamily="18" charset="0"/>
              </a:rPr>
              <a:t> </a:t>
            </a:r>
            <a:r>
              <a:rPr lang="ru-RU" altLang="ru-RU" dirty="0" smtClean="0">
                <a:solidFill>
                  <a:schemeClr val="accent3">
                    <a:lumMod val="50000"/>
                  </a:schemeClr>
                </a:solidFill>
                <a:latin typeface="Times New Roman" pitchFamily="18" charset="0"/>
                <a:cs typeface="Times New Roman" pitchFamily="18" charset="0"/>
              </a:rPr>
              <a:t>основные параметры районного бюджета.</a:t>
            </a:r>
            <a:endParaRPr lang="ru-RU" dirty="0">
              <a:solidFill>
                <a:schemeClr val="accent3">
                  <a:lumMod val="50000"/>
                </a:schemeClr>
              </a:solidFill>
              <a:latin typeface="Times New Roman" pitchFamily="18" charset="0"/>
              <a:cs typeface="Times New Roman" pitchFamily="18" charset="0"/>
            </a:endParaRPr>
          </a:p>
        </p:txBody>
      </p:sp>
      <p:pic>
        <p:nvPicPr>
          <p:cNvPr id="6"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45285"/>
            <a:ext cx="552511" cy="665973"/>
          </a:xfrm>
          <a:prstGeom prst="rect">
            <a:avLst/>
          </a:prstGeom>
          <a:noFill/>
          <a:ln w="9525">
            <a:noFill/>
            <a:miter lim="800000"/>
            <a:headEnd/>
            <a:tailEnd/>
          </a:ln>
        </p:spPr>
      </p:pic>
      <p:pic>
        <p:nvPicPr>
          <p:cNvPr id="2050" name="Picture 2" descr="Фото Анализ графиков фондового рынка финансового учета крупным плано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365" y="917418"/>
            <a:ext cx="2238405" cy="1491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998">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021" y="476672"/>
            <a:ext cx="9144000" cy="646331"/>
          </a:xfrm>
          <a:prstGeom prst="rect">
            <a:avLst/>
          </a:prstGeom>
        </p:spPr>
        <p:txBody>
          <a:bodyPr>
            <a:spAutoFit/>
          </a:bodyPr>
          <a:lstStyle/>
          <a:p>
            <a:pPr algn="ctr">
              <a:defRPr/>
            </a:pP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Социальная направленность бюджета </a:t>
            </a:r>
            <a:endParaRPr lang="en-US"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Новохопёрского </a:t>
            </a: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муниципального района за  </a:t>
            </a: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20</a:t>
            </a:r>
            <a:r>
              <a:rPr lang="en-US"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a:t>
            </a: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4 </a:t>
            </a: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3">
                  <a:lumMod val="50000"/>
                </a:schemeClr>
              </a:solidFill>
              <a:latin typeface="Times New Roman" pitchFamily="18" charset="0"/>
              <a:cs typeface="Times New Roman" pitchFamily="18" charset="0"/>
            </a:endParaRPr>
          </a:p>
        </p:txBody>
      </p:sp>
      <p:sp>
        <p:nvSpPr>
          <p:cNvPr id="26627" name="Rectangle 1"/>
          <p:cNvSpPr>
            <a:spLocks noChangeArrowheads="1"/>
          </p:cNvSpPr>
          <p:nvPr/>
        </p:nvSpPr>
        <p:spPr bwMode="auto">
          <a:xfrm>
            <a:off x="755576" y="5178666"/>
            <a:ext cx="7632848" cy="738664"/>
          </a:xfrm>
          <a:prstGeom prst="rect">
            <a:avLst/>
          </a:prstGeom>
          <a:noFill/>
          <a:ln w="9525">
            <a:noFill/>
            <a:miter lim="800000"/>
            <a:headEnd/>
            <a:tailEnd/>
          </a:ln>
        </p:spPr>
        <p:txBody>
          <a:bodyPr wrap="square" anchor="ctr">
            <a:spAutoFit/>
          </a:bodyPr>
          <a:lstStyle/>
          <a:p>
            <a:pPr indent="431800" algn="just"/>
            <a:r>
              <a:rPr lang="ru-RU" sz="1400" dirty="0">
                <a:solidFill>
                  <a:schemeClr val="accent3">
                    <a:lumMod val="50000"/>
                  </a:schemeClr>
                </a:solidFill>
                <a:latin typeface="Times New Roman" pitchFamily="18" charset="0"/>
                <a:cs typeface="Times New Roman" pitchFamily="18" charset="0"/>
              </a:rPr>
              <a:t>В отчетном году н</a:t>
            </a:r>
            <a:r>
              <a:rPr lang="ru-RU" sz="1400" dirty="0">
                <a:solidFill>
                  <a:schemeClr val="accent3">
                    <a:lumMod val="50000"/>
                  </a:schemeClr>
                </a:solidFill>
                <a:latin typeface="Times New Roman" pitchFamily="18" charset="0"/>
                <a:ea typeface="Arial" charset="0"/>
                <a:cs typeface="Times New Roman" pitchFamily="18" charset="0"/>
              </a:rPr>
              <a:t>а социальную сферу (образование, культура</a:t>
            </a:r>
            <a:r>
              <a:rPr lang="ru-RU" sz="1400" dirty="0" smtClean="0">
                <a:solidFill>
                  <a:schemeClr val="accent3">
                    <a:lumMod val="50000"/>
                  </a:schemeClr>
                </a:solidFill>
                <a:latin typeface="Times New Roman" pitchFamily="18" charset="0"/>
                <a:ea typeface="Arial" charset="0"/>
                <a:cs typeface="Times New Roman" pitchFamily="18" charset="0"/>
              </a:rPr>
              <a:t>,</a:t>
            </a:r>
            <a:r>
              <a:rPr lang="en-US" sz="1400" dirty="0" smtClean="0">
                <a:solidFill>
                  <a:schemeClr val="accent3">
                    <a:lumMod val="50000"/>
                  </a:schemeClr>
                </a:solidFill>
                <a:latin typeface="Times New Roman" pitchFamily="18" charset="0"/>
                <a:ea typeface="Arial" charset="0"/>
                <a:cs typeface="Times New Roman" pitchFamily="18" charset="0"/>
              </a:rPr>
              <a:t> </a:t>
            </a:r>
            <a:r>
              <a:rPr lang="ru-RU" sz="1400" dirty="0" smtClean="0">
                <a:solidFill>
                  <a:schemeClr val="accent3">
                    <a:lumMod val="50000"/>
                  </a:schemeClr>
                </a:solidFill>
                <a:latin typeface="Times New Roman" pitchFamily="18" charset="0"/>
                <a:ea typeface="Arial" charset="0"/>
                <a:cs typeface="Times New Roman" pitchFamily="18" charset="0"/>
              </a:rPr>
              <a:t>здравоохранение, социальная </a:t>
            </a:r>
            <a:r>
              <a:rPr lang="ru-RU" sz="1400" dirty="0">
                <a:solidFill>
                  <a:schemeClr val="accent3">
                    <a:lumMod val="50000"/>
                  </a:schemeClr>
                </a:solidFill>
                <a:latin typeface="Times New Roman" pitchFamily="18" charset="0"/>
                <a:ea typeface="Arial" charset="0"/>
                <a:cs typeface="Times New Roman" pitchFamily="18" charset="0"/>
              </a:rPr>
              <a:t>политика, физическая культура) было направлено </a:t>
            </a:r>
            <a:r>
              <a:rPr lang="ru-RU" sz="1400" dirty="0" smtClean="0">
                <a:solidFill>
                  <a:schemeClr val="accent3">
                    <a:lumMod val="50000"/>
                  </a:schemeClr>
                </a:solidFill>
                <a:latin typeface="Times New Roman" pitchFamily="18" charset="0"/>
                <a:ea typeface="Arial" charset="0"/>
                <a:cs typeface="Times New Roman" pitchFamily="18" charset="0"/>
              </a:rPr>
              <a:t>77,1 </a:t>
            </a:r>
            <a:r>
              <a:rPr lang="ru-RU" sz="1400" dirty="0">
                <a:solidFill>
                  <a:schemeClr val="accent3">
                    <a:lumMod val="50000"/>
                  </a:schemeClr>
                </a:solidFill>
                <a:latin typeface="Times New Roman" pitchFamily="18" charset="0"/>
                <a:ea typeface="Arial" charset="0"/>
                <a:cs typeface="Times New Roman" pitchFamily="18" charset="0"/>
              </a:rPr>
              <a:t>% общей суммы </a:t>
            </a:r>
            <a:r>
              <a:rPr lang="ru-RU" sz="1400" dirty="0" smtClean="0">
                <a:solidFill>
                  <a:schemeClr val="accent3">
                    <a:lumMod val="50000"/>
                  </a:schemeClr>
                </a:solidFill>
                <a:latin typeface="Times New Roman" pitchFamily="18" charset="0"/>
                <a:ea typeface="Arial" charset="0"/>
                <a:cs typeface="Times New Roman" pitchFamily="18" charset="0"/>
              </a:rPr>
              <a:t>расходов         2 007,2 млн</a:t>
            </a:r>
            <a:r>
              <a:rPr lang="ru-RU" sz="1400" dirty="0">
                <a:solidFill>
                  <a:schemeClr val="accent3">
                    <a:lumMod val="50000"/>
                  </a:schemeClr>
                </a:solidFill>
                <a:latin typeface="Times New Roman" pitchFamily="18" charset="0"/>
                <a:ea typeface="Arial" charset="0"/>
                <a:cs typeface="Times New Roman" pitchFamily="18" charset="0"/>
              </a:rPr>
              <a:t>. рублей.</a:t>
            </a:r>
            <a:endParaRPr lang="ru-RU" dirty="0">
              <a:solidFill>
                <a:schemeClr val="accent3">
                  <a:lumMod val="50000"/>
                </a:schemeClr>
              </a:solidFill>
              <a:latin typeface="Times New Roman" pitchFamily="18" charset="0"/>
              <a:cs typeface="Times New Roman" pitchFamily="18" charset="0"/>
            </a:endParaRPr>
          </a:p>
        </p:txBody>
      </p:sp>
      <p:pic>
        <p:nvPicPr>
          <p:cNvPr id="7"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10295"/>
            <a:ext cx="506400" cy="610393"/>
          </a:xfrm>
          <a:prstGeom prst="rect">
            <a:avLst/>
          </a:prstGeom>
          <a:noFill/>
          <a:ln w="9525">
            <a:noFill/>
            <a:miter lim="800000"/>
            <a:headEnd/>
            <a:tailEnd/>
          </a:ln>
        </p:spPr>
      </p:pic>
      <p:graphicFrame>
        <p:nvGraphicFramePr>
          <p:cNvPr id="18" name="Схема 17"/>
          <p:cNvGraphicFramePr/>
          <p:nvPr>
            <p:extLst>
              <p:ext uri="{D42A27DB-BD31-4B8C-83A1-F6EECF244321}">
                <p14:modId xmlns:p14="http://schemas.microsoft.com/office/powerpoint/2010/main" val="2755168064"/>
              </p:ext>
            </p:extLst>
          </p:nvPr>
        </p:nvGraphicFramePr>
        <p:xfrm>
          <a:off x="683568" y="1094744"/>
          <a:ext cx="2286016" cy="1857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376765850"/>
              </p:ext>
            </p:extLst>
          </p:nvPr>
        </p:nvGraphicFramePr>
        <p:xfrm>
          <a:off x="899592" y="2852936"/>
          <a:ext cx="3867150" cy="22002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711856054"/>
              </p:ext>
            </p:extLst>
          </p:nvPr>
        </p:nvGraphicFramePr>
        <p:xfrm>
          <a:off x="4211961" y="1340769"/>
          <a:ext cx="4176463" cy="2131619"/>
        </p:xfrm>
        <a:graphic>
          <a:graphicData uri="http://schemas.openxmlformats.org/drawingml/2006/table">
            <a:tbl>
              <a:tblPr>
                <a:tableStyleId>{5C22544A-7EE6-4342-B048-85BDC9FD1C3A}</a:tableStyleId>
              </a:tblPr>
              <a:tblGrid>
                <a:gridCol w="1823415"/>
                <a:gridCol w="1003932"/>
                <a:gridCol w="1349116"/>
              </a:tblGrid>
              <a:tr h="768250">
                <a:tc>
                  <a:txBody>
                    <a:bodyPr/>
                    <a:lstStyle/>
                    <a:p>
                      <a:pPr algn="ctr" rtl="0" fontAlgn="t"/>
                      <a:r>
                        <a:rPr lang="ru-RU" sz="1200" u="none" strike="noStrike" dirty="0">
                          <a:solidFill>
                            <a:schemeClr val="accent3">
                              <a:lumMod val="50000"/>
                            </a:schemeClr>
                          </a:solidFill>
                          <a:effectLst/>
                        </a:rPr>
                        <a:t>Наименование разделов и подразделов функциональной классификации расходов</a:t>
                      </a:r>
                      <a:endParaRPr lang="ru-RU" sz="1200" b="1" i="0" u="none" strike="noStrike" dirty="0">
                        <a:solidFill>
                          <a:schemeClr val="accent3">
                            <a:lumMod val="50000"/>
                          </a:schemeClr>
                        </a:solidFill>
                        <a:effectLst/>
                        <a:latin typeface="Times New Roman"/>
                      </a:endParaRPr>
                    </a:p>
                  </a:txBody>
                  <a:tcPr marL="9525" marR="9525" marT="9525" marB="0"/>
                </a:tc>
                <a:tc>
                  <a:txBody>
                    <a:bodyPr/>
                    <a:lstStyle/>
                    <a:p>
                      <a:pPr algn="ctr" rtl="0" fontAlgn="t"/>
                      <a:r>
                        <a:rPr lang="ru-RU" sz="1200" u="none" strike="noStrike">
                          <a:solidFill>
                            <a:schemeClr val="accent3">
                              <a:lumMod val="50000"/>
                            </a:schemeClr>
                          </a:solidFill>
                          <a:effectLst/>
                        </a:rPr>
                        <a:t>Исполнено за 2024 год, млн. рублей</a:t>
                      </a:r>
                      <a:endParaRPr lang="ru-RU" sz="1200" b="1" i="0" u="none" strike="noStrike">
                        <a:solidFill>
                          <a:schemeClr val="accent3">
                            <a:lumMod val="50000"/>
                          </a:schemeClr>
                        </a:solidFill>
                        <a:effectLst/>
                        <a:latin typeface="Times New Roman"/>
                      </a:endParaRPr>
                    </a:p>
                  </a:txBody>
                  <a:tcPr marL="9525" marR="9525" marT="9525" marB="0"/>
                </a:tc>
                <a:tc>
                  <a:txBody>
                    <a:bodyPr/>
                    <a:lstStyle/>
                    <a:p>
                      <a:pPr algn="ctr" rtl="0" fontAlgn="t"/>
                      <a:r>
                        <a:rPr lang="ru-RU" sz="1200" u="none" strike="noStrike">
                          <a:solidFill>
                            <a:schemeClr val="accent3">
                              <a:lumMod val="50000"/>
                            </a:schemeClr>
                          </a:solidFill>
                          <a:effectLst/>
                        </a:rPr>
                        <a:t>доля расходов в социальной сфере,% </a:t>
                      </a:r>
                      <a:endParaRPr lang="ru-RU" sz="1200" b="1" i="0" u="none" strike="noStrike">
                        <a:solidFill>
                          <a:schemeClr val="accent3">
                            <a:lumMod val="50000"/>
                          </a:schemeClr>
                        </a:solidFill>
                        <a:effectLst/>
                        <a:latin typeface="Times New Roman"/>
                      </a:endParaRPr>
                    </a:p>
                  </a:txBody>
                  <a:tcPr marL="9525" marR="9525" marT="9525" marB="0"/>
                </a:tc>
              </a:tr>
              <a:tr h="247021">
                <a:tc>
                  <a:txBody>
                    <a:bodyPr/>
                    <a:lstStyle/>
                    <a:p>
                      <a:pPr algn="l" rtl="0" fontAlgn="b"/>
                      <a:r>
                        <a:rPr lang="ru-RU" sz="1200" u="none" strike="noStrike" dirty="0">
                          <a:solidFill>
                            <a:schemeClr val="accent3">
                              <a:lumMod val="50000"/>
                            </a:schemeClr>
                          </a:solidFill>
                          <a:effectLst/>
                        </a:rPr>
                        <a:t>Образование</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1337,9</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a:solidFill>
                            <a:schemeClr val="accent3">
                              <a:lumMod val="50000"/>
                            </a:schemeClr>
                          </a:solidFill>
                          <a:effectLst/>
                        </a:rPr>
                        <a:t>86,4</a:t>
                      </a:r>
                      <a:endParaRPr lang="ru-RU" sz="1200" b="0" i="0" u="none" strike="noStrike">
                        <a:solidFill>
                          <a:schemeClr val="accent3">
                            <a:lumMod val="50000"/>
                          </a:schemeClr>
                        </a:solidFill>
                        <a:effectLst/>
                        <a:latin typeface="Times New Roman"/>
                      </a:endParaRPr>
                    </a:p>
                  </a:txBody>
                  <a:tcPr marL="9525" marR="9525" marT="9525" marB="0" anchor="b"/>
                </a:tc>
              </a:tr>
              <a:tr h="247021">
                <a:tc>
                  <a:txBody>
                    <a:bodyPr/>
                    <a:lstStyle/>
                    <a:p>
                      <a:pPr algn="l" rtl="0" fontAlgn="b"/>
                      <a:r>
                        <a:rPr lang="ru-RU" sz="1200" u="none" strike="noStrike" dirty="0">
                          <a:solidFill>
                            <a:schemeClr val="accent3">
                              <a:lumMod val="50000"/>
                            </a:schemeClr>
                          </a:solidFill>
                          <a:effectLst/>
                        </a:rPr>
                        <a:t>Культура </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28,5</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a:solidFill>
                            <a:schemeClr val="accent3">
                              <a:lumMod val="50000"/>
                            </a:schemeClr>
                          </a:solidFill>
                          <a:effectLst/>
                        </a:rPr>
                        <a:t>1,8</a:t>
                      </a:r>
                      <a:endParaRPr lang="ru-RU" sz="1200" b="0" i="0" u="none" strike="noStrike">
                        <a:solidFill>
                          <a:schemeClr val="accent3">
                            <a:lumMod val="50000"/>
                          </a:schemeClr>
                        </a:solidFill>
                        <a:effectLst/>
                        <a:latin typeface="Times New Roman"/>
                      </a:endParaRPr>
                    </a:p>
                  </a:txBody>
                  <a:tcPr marL="9525" marR="9525" marT="9525" marB="0" anchor="b"/>
                </a:tc>
              </a:tr>
              <a:tr h="247021">
                <a:tc>
                  <a:txBody>
                    <a:bodyPr/>
                    <a:lstStyle/>
                    <a:p>
                      <a:pPr algn="l" rtl="0" fontAlgn="b"/>
                      <a:r>
                        <a:rPr lang="ru-RU" sz="1200" u="none" strike="noStrike">
                          <a:solidFill>
                            <a:schemeClr val="accent3">
                              <a:lumMod val="50000"/>
                            </a:schemeClr>
                          </a:solidFill>
                          <a:effectLst/>
                        </a:rPr>
                        <a:t>Социальная политика</a:t>
                      </a:r>
                      <a:endParaRPr lang="ru-RU" sz="1200" b="0" i="0" u="none" strike="noStrike">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52,2</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3,4</a:t>
                      </a:r>
                      <a:endParaRPr lang="ru-RU" sz="1200" b="0" i="0" u="none" strike="noStrike" dirty="0">
                        <a:solidFill>
                          <a:schemeClr val="accent3">
                            <a:lumMod val="50000"/>
                          </a:schemeClr>
                        </a:solidFill>
                        <a:effectLst/>
                        <a:latin typeface="Times New Roman"/>
                      </a:endParaRPr>
                    </a:p>
                  </a:txBody>
                  <a:tcPr marL="9525" marR="9525" marT="9525" marB="0" anchor="b"/>
                </a:tc>
              </a:tr>
              <a:tr h="259887">
                <a:tc>
                  <a:txBody>
                    <a:bodyPr/>
                    <a:lstStyle/>
                    <a:p>
                      <a:pPr algn="l" rtl="0" fontAlgn="t"/>
                      <a:r>
                        <a:rPr lang="ru-RU" sz="1200" u="none" strike="noStrike">
                          <a:solidFill>
                            <a:schemeClr val="accent3">
                              <a:lumMod val="50000"/>
                            </a:schemeClr>
                          </a:solidFill>
                          <a:effectLst/>
                        </a:rPr>
                        <a:t>Физическая культура и спорт</a:t>
                      </a:r>
                      <a:endParaRPr lang="ru-RU" sz="1200" b="0" i="0" u="none" strike="noStrike">
                        <a:solidFill>
                          <a:schemeClr val="accent3">
                            <a:lumMod val="50000"/>
                          </a:schemeClr>
                        </a:solidFill>
                        <a:effectLst/>
                        <a:latin typeface="Times New Roman"/>
                      </a:endParaRPr>
                    </a:p>
                  </a:txBody>
                  <a:tcPr marL="9525" marR="9525" marT="9525" marB="0"/>
                </a:tc>
                <a:tc>
                  <a:txBody>
                    <a:bodyPr/>
                    <a:lstStyle/>
                    <a:p>
                      <a:pPr algn="r" rtl="0" fontAlgn="b"/>
                      <a:r>
                        <a:rPr lang="ru-RU" sz="1200" u="none" strike="noStrike" dirty="0">
                          <a:solidFill>
                            <a:schemeClr val="accent3">
                              <a:lumMod val="50000"/>
                            </a:schemeClr>
                          </a:solidFill>
                          <a:effectLst/>
                        </a:rPr>
                        <a:t>129</a:t>
                      </a:r>
                      <a:endParaRPr lang="ru-RU" sz="1200" b="0"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8,3</a:t>
                      </a:r>
                      <a:endParaRPr lang="ru-RU" sz="1200" b="0" i="0" u="none" strike="noStrike" dirty="0">
                        <a:solidFill>
                          <a:schemeClr val="accent3">
                            <a:lumMod val="50000"/>
                          </a:schemeClr>
                        </a:solidFill>
                        <a:effectLst/>
                        <a:latin typeface="Times New Roman"/>
                      </a:endParaRPr>
                    </a:p>
                  </a:txBody>
                  <a:tcPr marL="9525" marR="9525" marT="9525" marB="0" anchor="b"/>
                </a:tc>
              </a:tr>
              <a:tr h="247021">
                <a:tc>
                  <a:txBody>
                    <a:bodyPr/>
                    <a:lstStyle/>
                    <a:p>
                      <a:pPr algn="l" rtl="0" fontAlgn="b"/>
                      <a:r>
                        <a:rPr lang="ru-RU" sz="1200" u="none" strike="noStrike" dirty="0">
                          <a:solidFill>
                            <a:schemeClr val="accent3">
                              <a:lumMod val="50000"/>
                            </a:schemeClr>
                          </a:solidFill>
                          <a:effectLst/>
                        </a:rPr>
                        <a:t>Итого:</a:t>
                      </a:r>
                      <a:endParaRPr lang="ru-RU" sz="1200" b="1" i="0" u="none" strike="noStrike" dirty="0">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a:solidFill>
                            <a:schemeClr val="accent3">
                              <a:lumMod val="50000"/>
                            </a:schemeClr>
                          </a:solidFill>
                          <a:effectLst/>
                        </a:rPr>
                        <a:t>1547,6</a:t>
                      </a:r>
                      <a:endParaRPr lang="ru-RU" sz="1200" b="1" i="0" u="none" strike="noStrike">
                        <a:solidFill>
                          <a:schemeClr val="accent3">
                            <a:lumMod val="50000"/>
                          </a:schemeClr>
                        </a:solidFill>
                        <a:effectLst/>
                        <a:latin typeface="Times New Roman"/>
                      </a:endParaRPr>
                    </a:p>
                  </a:txBody>
                  <a:tcPr marL="9525" marR="9525" marT="9525" marB="0" anchor="b"/>
                </a:tc>
                <a:tc>
                  <a:txBody>
                    <a:bodyPr/>
                    <a:lstStyle/>
                    <a:p>
                      <a:pPr algn="r" rtl="0" fontAlgn="b"/>
                      <a:r>
                        <a:rPr lang="ru-RU" sz="1200" u="none" strike="noStrike" dirty="0">
                          <a:solidFill>
                            <a:schemeClr val="accent3">
                              <a:lumMod val="50000"/>
                            </a:schemeClr>
                          </a:solidFill>
                          <a:effectLst/>
                        </a:rPr>
                        <a:t>100,0</a:t>
                      </a:r>
                      <a:endParaRPr lang="ru-RU" sz="1200" b="0" i="0" u="none" strike="noStrike" dirty="0">
                        <a:solidFill>
                          <a:schemeClr val="accent3">
                            <a:lumMod val="50000"/>
                          </a:schemeClr>
                        </a:solidFill>
                        <a:effectLst/>
                        <a:latin typeface="Times New Roman"/>
                      </a:endParaRPr>
                    </a:p>
                  </a:txBody>
                  <a:tcPr marL="9525" marR="9525" marT="9525" marB="0" anchor="b"/>
                </a:tc>
              </a:tr>
            </a:tbl>
          </a:graphicData>
        </a:graphic>
      </p:graphicFrame>
    </p:spTree>
  </p:cSld>
  <p:clrMapOvr>
    <a:masterClrMapping/>
  </p:clrMapOvr>
  <p:transition spd="slow" advClick="0" advTm="3775">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21" y="476672"/>
            <a:ext cx="9144000" cy="646331"/>
          </a:xfrm>
          <a:prstGeom prst="rect">
            <a:avLst/>
          </a:prstGeom>
        </p:spPr>
        <p:txBody>
          <a:bodyPr>
            <a:spAutoFit/>
          </a:bodyPr>
          <a:lstStyle/>
          <a:p>
            <a:pPr algn="ctr">
              <a:defRPr/>
            </a:pP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Распределение бюджетных ассигнований </a:t>
            </a:r>
            <a:endParaRPr lang="en-US"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endParaRPr>
          </a:p>
          <a:p>
            <a:pPr algn="ctr">
              <a:defRPr/>
            </a:pP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по </a:t>
            </a: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группам видов расходов классификации расходов районного бюджета за  </a:t>
            </a: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20</a:t>
            </a:r>
            <a:r>
              <a:rPr lang="en-US"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2</a:t>
            </a:r>
            <a:r>
              <a:rPr lang="ru-RU" b="1" dirty="0" smtClean="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4 </a:t>
            </a:r>
            <a:r>
              <a:rPr lang="ru-RU" b="1" dirty="0">
                <a:solidFill>
                  <a:schemeClr val="accent3">
                    <a:lumMod val="50000"/>
                  </a:schemeClr>
                </a:solidFill>
                <a:effectLst>
                  <a:outerShdw blurRad="50800" dist="38100" algn="tr" rotWithShape="0">
                    <a:prstClr val="black">
                      <a:alpha val="40000"/>
                    </a:prstClr>
                  </a:outerShdw>
                </a:effectLst>
                <a:latin typeface="Times New Roman" pitchFamily="18" charset="0"/>
                <a:cs typeface="Times New Roman" pitchFamily="18" charset="0"/>
              </a:rPr>
              <a:t>год</a:t>
            </a:r>
            <a:endParaRPr lang="ru-RU" dirty="0">
              <a:solidFill>
                <a:schemeClr val="accent3">
                  <a:lumMod val="50000"/>
                </a:schemeClr>
              </a:solidFill>
              <a:latin typeface="Times New Roman" pitchFamily="18" charset="0"/>
              <a:cs typeface="Times New Roman" pitchFamily="18" charset="0"/>
            </a:endParaRPr>
          </a:p>
        </p:txBody>
      </p:sp>
      <p:graphicFrame>
        <p:nvGraphicFramePr>
          <p:cNvPr id="3" name="Диаграмма 2"/>
          <p:cNvGraphicFramePr>
            <a:graphicFrameLocks/>
          </p:cNvGraphicFramePr>
          <p:nvPr/>
        </p:nvGraphicFramePr>
        <p:xfrm>
          <a:off x="1400174" y="1100138"/>
          <a:ext cx="6343651" cy="4657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352752"/>
      </p:ext>
    </p:extLst>
  </p:cSld>
  <p:clrMapOvr>
    <a:masterClrMapping/>
  </p:clrMapOvr>
  <p:transition spd="slow" advTm="4219">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3" name="Rectangle 15"/>
          <p:cNvSpPr>
            <a:spLocks noChangeArrowheads="1"/>
          </p:cNvSpPr>
          <p:nvPr/>
        </p:nvSpPr>
        <p:spPr bwMode="auto">
          <a:xfrm>
            <a:off x="-1358" y="606038"/>
            <a:ext cx="9144000" cy="369332"/>
          </a:xfrm>
          <a:prstGeom prst="rect">
            <a:avLst/>
          </a:prstGeom>
          <a:noFill/>
          <a:ln w="9525" cap="flat" cmpd="sng" algn="ctr">
            <a:noFill/>
            <a:prstDash val="solid"/>
            <a:miter lim="800000"/>
            <a:headEnd/>
            <a:tailEnd/>
          </a:ln>
          <a:effectLst/>
        </p:spPr>
        <p:txBody>
          <a:bodyPr anchor="ctr">
            <a:spAutoFit/>
          </a:bodyPr>
          <a:lstStyle/>
          <a:p>
            <a:pPr algn="ctr"/>
            <a:r>
              <a:rPr lang="ru-RU" b="1" dirty="0" smtClean="0">
                <a:solidFill>
                  <a:schemeClr val="tx2">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rPr>
              <a:t>Межбюджетные трансферты в 2024 году, млн.рублей</a:t>
            </a:r>
            <a:endParaRPr lang="ru-RU" dirty="0">
              <a:solidFill>
                <a:schemeClr val="tx2">
                  <a:lumMod val="75000"/>
                  <a:lumOff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1358" y="22962"/>
            <a:ext cx="540910" cy="651990"/>
          </a:xfrm>
          <a:prstGeom prst="rect">
            <a:avLst/>
          </a:prstGeom>
          <a:noFill/>
          <a:ln w="9525">
            <a:noFill/>
            <a:miter lim="800000"/>
            <a:headEnd/>
            <a:tailEnd/>
          </a:ln>
        </p:spPr>
      </p:pic>
      <p:graphicFrame>
        <p:nvGraphicFramePr>
          <p:cNvPr id="7" name="Диаграмма 6"/>
          <p:cNvGraphicFramePr>
            <a:graphicFrameLocks/>
          </p:cNvGraphicFramePr>
          <p:nvPr>
            <p:extLst>
              <p:ext uri="{D42A27DB-BD31-4B8C-83A1-F6EECF244321}">
                <p14:modId xmlns:p14="http://schemas.microsoft.com/office/powerpoint/2010/main" val="2610329309"/>
              </p:ext>
            </p:extLst>
          </p:nvPr>
        </p:nvGraphicFramePr>
        <p:xfrm>
          <a:off x="704850" y="1352550"/>
          <a:ext cx="7734300" cy="4152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advClick="0" advTm="3385">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29818" y="22962"/>
            <a:ext cx="509734" cy="614412"/>
          </a:xfrm>
          <a:prstGeom prst="rect">
            <a:avLst/>
          </a:prstGeom>
          <a:noFill/>
          <a:ln w="9525">
            <a:noFill/>
            <a:miter lim="800000"/>
            <a:headEnd/>
            <a:tailEnd/>
          </a:ln>
        </p:spPr>
      </p:pic>
      <p:sp>
        <p:nvSpPr>
          <p:cNvPr id="4" name="Прямоугольник 3"/>
          <p:cNvSpPr/>
          <p:nvPr/>
        </p:nvSpPr>
        <p:spPr>
          <a:xfrm>
            <a:off x="1071538" y="580401"/>
            <a:ext cx="7429552" cy="369332"/>
          </a:xfrm>
          <a:prstGeom prst="rect">
            <a:avLst/>
          </a:prstGeom>
        </p:spPr>
        <p:txBody>
          <a:bodyPr wrap="squar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5" name="Скругленный прямоугольник 4"/>
          <p:cNvSpPr/>
          <p:nvPr/>
        </p:nvSpPr>
        <p:spPr>
          <a:xfrm>
            <a:off x="714348" y="1071546"/>
            <a:ext cx="473276" cy="701270"/>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
        <p:nvSpPr>
          <p:cNvPr id="6" name="Прямоугольник 5"/>
          <p:cNvSpPr/>
          <p:nvPr/>
        </p:nvSpPr>
        <p:spPr>
          <a:xfrm>
            <a:off x="1428728" y="1071546"/>
            <a:ext cx="6959696" cy="1928826"/>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АДМИНИСТРАТОР ДОХОДОВ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если иное не установлено настоящим Кодексом</a:t>
            </a:r>
          </a:p>
          <a:p>
            <a:pPr algn="just"/>
            <a:r>
              <a:rPr lang="ru-RU" sz="1000" b="1" dirty="0" smtClean="0">
                <a:solidFill>
                  <a:schemeClr val="accent3">
                    <a:lumMod val="50000"/>
                  </a:schemeClr>
                </a:solidFill>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a:t>
            </a:r>
            <a:r>
              <a:rPr lang="ru-RU" sz="1000" dirty="0" smtClean="0">
                <a:solidFill>
                  <a:schemeClr val="accent3">
                    <a:lumMod val="50000"/>
                  </a:schemeClr>
                </a:solidFill>
                <a:latin typeface="Times New Roman" pitchFamily="18" charset="0"/>
                <a:cs typeface="Times New Roman" pitchFamily="18" charset="0"/>
              </a:rPr>
              <a:t>  </a:t>
            </a:r>
          </a:p>
          <a:p>
            <a:pPr algn="just"/>
            <a:r>
              <a:rPr lang="ru-RU" sz="1000" dirty="0" smtClean="0">
                <a:solidFill>
                  <a:schemeClr val="accent3">
                    <a:lumMod val="50000"/>
                  </a:schemeClr>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lang="ru-RU" sz="1000" dirty="0">
              <a:solidFill>
                <a:schemeClr val="accent3">
                  <a:lumMod val="50000"/>
                </a:schemeClr>
              </a:solidFill>
              <a:latin typeface="Times New Roman" pitchFamily="18" charset="0"/>
              <a:cs typeface="Times New Roman" pitchFamily="18" charset="0"/>
            </a:endParaRPr>
          </a:p>
        </p:txBody>
      </p:sp>
      <p:sp>
        <p:nvSpPr>
          <p:cNvPr id="8" name="Скругленный прямоугольник 7"/>
          <p:cNvSpPr/>
          <p:nvPr/>
        </p:nvSpPr>
        <p:spPr>
          <a:xfrm>
            <a:off x="714348" y="2857496"/>
            <a:ext cx="473276" cy="715520"/>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28728" y="3000372"/>
            <a:ext cx="6959696" cy="3170099"/>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БЮДЖЕТ</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00" b="1" dirty="0" smtClean="0">
                <a:solidFill>
                  <a:schemeClr val="accent3">
                    <a:lumMod val="50000"/>
                  </a:schemeClr>
                </a:solidFill>
                <a:latin typeface="Times New Roman" pitchFamily="18" charset="0"/>
                <a:cs typeface="Times New Roman" pitchFamily="18" charset="0"/>
              </a:rPr>
              <a:t>БЮДЖЕТНАЯ РОСПИСЬ</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Бюджетным Кодексом в целях исполнения бюджета по расходам (источникам финансирования дефицита бюджета)</a:t>
            </a:r>
          </a:p>
          <a:p>
            <a:pPr algn="just"/>
            <a:r>
              <a:rPr lang="ru-RU" sz="1000" b="1" dirty="0" smtClean="0">
                <a:solidFill>
                  <a:schemeClr val="accent3">
                    <a:lumMod val="50000"/>
                  </a:schemeClr>
                </a:solidFill>
                <a:latin typeface="Times New Roman" pitchFamily="18" charset="0"/>
                <a:cs typeface="Times New Roman" pitchFamily="18" charset="0"/>
              </a:rPr>
              <a:t>БЮДЖЕТНАЯ СИСТЕМА РОССИЙСКОЙ ФЕДЕРАЦИИ</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gn="just"/>
            <a:r>
              <a:rPr lang="ru-RU" sz="1000" b="1" dirty="0" smtClean="0">
                <a:solidFill>
                  <a:schemeClr val="accent3">
                    <a:lumMod val="50000"/>
                  </a:schemeClr>
                </a:solidFill>
                <a:latin typeface="Times New Roman" pitchFamily="18" charset="0"/>
                <a:cs typeface="Times New Roman" pitchFamily="18" charset="0"/>
              </a:rPr>
              <a:t>БЮДЖЕТНАЯ СМЕТА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Документ, устанавливающий в соответствии с классификацией расходов бюджетов лимиты бюджетных обязательств казенного учреждения</a:t>
            </a:r>
          </a:p>
          <a:p>
            <a:pPr algn="just"/>
            <a:r>
              <a:rPr lang="ru-RU" sz="1000" b="1" dirty="0" smtClean="0">
                <a:solidFill>
                  <a:schemeClr val="accent3">
                    <a:lumMod val="50000"/>
                  </a:schemeClr>
                </a:solidFill>
                <a:latin typeface="Times New Roman" pitchFamily="18" charset="0"/>
                <a:cs typeface="Times New Roman" pitchFamily="18" charset="0"/>
              </a:rPr>
              <a:t>БЮДЖЕТНЫЕ АССИГНОВАНИЯ</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algn="just"/>
            <a:r>
              <a:rPr lang="ru-RU" sz="1000" b="1" dirty="0" smtClean="0">
                <a:solidFill>
                  <a:schemeClr val="accent3">
                    <a:lumMod val="50000"/>
                  </a:schemeClr>
                </a:solidFill>
                <a:latin typeface="Times New Roman" pitchFamily="18" charset="0"/>
                <a:cs typeface="Times New Roman" pitchFamily="18" charset="0"/>
              </a:rPr>
              <a:t>БЮДЖЕТНЫЕ ИНВЕСТИЦИИ</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Бюджетные средства, направляемые на создание или увеличение за счет средств бюджета стоимости государственного (муниципального) имущества.</a:t>
            </a:r>
          </a:p>
        </p:txBody>
      </p:sp>
    </p:spTree>
  </p:cSld>
  <p:clrMapOvr>
    <a:masterClrMapping/>
  </p:clrMapOvr>
  <p:transition spd="slow" advClick="0" advTm="4215">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928671"/>
            <a:ext cx="7344816" cy="2428892"/>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БЮДЖЕТНЫЕ ОБЯЗАТЕЛЬСТВА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algn="just"/>
            <a:r>
              <a:rPr lang="ru-RU" sz="1000" b="1" dirty="0" smtClean="0">
                <a:solidFill>
                  <a:schemeClr val="accent3">
                    <a:lumMod val="50000"/>
                  </a:schemeClr>
                </a:solidFill>
                <a:latin typeface="Times New Roman" pitchFamily="18" charset="0"/>
                <a:cs typeface="Times New Roman" pitchFamily="18" charset="0"/>
              </a:rPr>
              <a:t>БЮДЖЕТНЫЕ ПОЛНОМОЧИЯ</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Установленные Бюджетным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p>
          <a:p>
            <a:pPr algn="just"/>
            <a:r>
              <a:rPr lang="ru-RU" sz="1000" b="1" dirty="0" smtClean="0">
                <a:solidFill>
                  <a:schemeClr val="accent3">
                    <a:lumMod val="50000"/>
                  </a:schemeClr>
                </a:solidFill>
                <a:latin typeface="Times New Roman" pitchFamily="18" charset="0"/>
                <a:cs typeface="Times New Roman" pitchFamily="18" charset="0"/>
              </a:rPr>
              <a:t>БЮДЖЕТНЫЙ КРЕДИТ</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a:t>
            </a:r>
          </a:p>
          <a:p>
            <a:pPr algn="just"/>
            <a:r>
              <a:rPr lang="ru-RU" sz="1000" b="1" dirty="0" smtClean="0">
                <a:solidFill>
                  <a:schemeClr val="accent3">
                    <a:lumMod val="50000"/>
                  </a:schemeClr>
                </a:solidFill>
                <a:latin typeface="Times New Roman" pitchFamily="18" charset="0"/>
                <a:cs typeface="Times New Roman" pitchFamily="18" charset="0"/>
              </a:rPr>
              <a:t>БЮДЖЕТНЫЙ ПРОЦЕСС</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000" dirty="0">
              <a:solidFill>
                <a:schemeClr val="accent3">
                  <a:lumMod val="50000"/>
                </a:schemeClr>
              </a:solidFill>
              <a:latin typeface="Times New Roman" pitchFamily="18" charset="0"/>
              <a:cs typeface="Times New Roman" pitchFamily="18" charset="0"/>
            </a:endParaRPr>
          </a:p>
        </p:txBody>
      </p:sp>
      <p:pic>
        <p:nvPicPr>
          <p:cNvPr id="4"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43457" cy="655060"/>
          </a:xfrm>
          <a:prstGeom prst="rect">
            <a:avLst/>
          </a:prstGeom>
          <a:noFill/>
          <a:ln w="9525">
            <a:noFill/>
            <a:miter lim="800000"/>
            <a:headEnd/>
            <a:tailEnd/>
          </a:ln>
        </p:spPr>
      </p:pic>
      <p:sp>
        <p:nvSpPr>
          <p:cNvPr id="5" name="Прямоугольник 4"/>
          <p:cNvSpPr/>
          <p:nvPr/>
        </p:nvSpPr>
        <p:spPr>
          <a:xfrm>
            <a:off x="3635896" y="559339"/>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6" name="Скругленный прямоугольник 5"/>
          <p:cNvSpPr/>
          <p:nvPr/>
        </p:nvSpPr>
        <p:spPr>
          <a:xfrm>
            <a:off x="714348" y="3429000"/>
            <a:ext cx="329260" cy="57606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043608" y="3357563"/>
            <a:ext cx="7344816" cy="2708434"/>
          </a:xfrm>
          <a:prstGeom prst="rect">
            <a:avLst/>
          </a:prstGeom>
        </p:spPr>
        <p:style>
          <a:lnRef idx="0">
            <a:scrgbClr r="0" g="0" b="0"/>
          </a:lnRef>
          <a:fillRef idx="1001">
            <a:schemeClr val="lt1"/>
          </a:fillRef>
          <a:effectRef idx="0">
            <a:scrgbClr r="0" g="0" b="0"/>
          </a:effectRef>
          <a:fontRef idx="major"/>
        </p:style>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ВЕДОМСТВЕННАЯ СТРУКТУРА РАСХОДОВ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lang="ru-RU" sz="1000" dirty="0" err="1" smtClean="0">
                <a:solidFill>
                  <a:schemeClr val="accent3">
                    <a:lumMod val="50000"/>
                  </a:schemeClr>
                </a:solidFill>
                <a:latin typeface="Times New Roman" pitchFamily="18" charset="0"/>
                <a:cs typeface="Times New Roman" pitchFamily="18" charset="0"/>
              </a:rPr>
              <a:t>группам</a:t>
            </a:r>
            <a:r>
              <a:rPr lang="ru-RU" sz="1000" dirty="0" smtClean="0">
                <a:solidFill>
                  <a:schemeClr val="accent3">
                    <a:lumMod val="50000"/>
                  </a:schemeClr>
                </a:solidFill>
                <a:latin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lang="ru-RU" sz="1000" dirty="0" err="1" smtClean="0">
                <a:solidFill>
                  <a:schemeClr val="accent3">
                    <a:lumMod val="50000"/>
                  </a:schemeClr>
                </a:solidFill>
                <a:latin typeface="Times New Roman" pitchFamily="18" charset="0"/>
                <a:cs typeface="Times New Roman" pitchFamily="18" charset="0"/>
              </a:rPr>
              <a:t>непрограммным</a:t>
            </a:r>
            <a:r>
              <a:rPr lang="ru-RU" sz="1000" dirty="0" smtClean="0">
                <a:solidFill>
                  <a:schemeClr val="accent3">
                    <a:lumMod val="50000"/>
                  </a:schemeClr>
                </a:solidFill>
                <a:latin typeface="Times New Roman" pitchFamily="18" charset="0"/>
                <a:cs typeface="Times New Roman" pitchFamily="18" charset="0"/>
              </a:rPr>
              <a:t> направлениям деятельности), группам (</a:t>
            </a:r>
            <a:r>
              <a:rPr lang="ru-RU" sz="1000" dirty="0" err="1" smtClean="0">
                <a:solidFill>
                  <a:schemeClr val="accent3">
                    <a:lumMod val="50000"/>
                  </a:schemeClr>
                </a:solidFill>
                <a:latin typeface="Times New Roman" pitchFamily="18" charset="0"/>
                <a:cs typeface="Times New Roman" pitchFamily="18" charset="0"/>
              </a:rPr>
              <a:t>группам</a:t>
            </a:r>
            <a:r>
              <a:rPr lang="ru-RU" sz="1000" dirty="0" smtClean="0">
                <a:solidFill>
                  <a:schemeClr val="accent3">
                    <a:lumMod val="50000"/>
                  </a:schemeClr>
                </a:solidFill>
                <a:latin typeface="Times New Roman" pitchFamily="18" charset="0"/>
                <a:cs typeface="Times New Roman" pitchFamily="18" charset="0"/>
              </a:rPr>
              <a:t> и подгруппам) видов расходов классификации расходов бюджетов.</a:t>
            </a:r>
          </a:p>
          <a:p>
            <a:pPr algn="just"/>
            <a:r>
              <a:rPr lang="ru-RU" sz="1000" b="1" dirty="0" smtClean="0">
                <a:solidFill>
                  <a:schemeClr val="accent3">
                    <a:lumMod val="50000"/>
                  </a:schemeClr>
                </a:solidFill>
                <a:latin typeface="Times New Roman" pitchFamily="18" charset="0"/>
                <a:cs typeface="Times New Roman" pitchFamily="18" charset="0"/>
              </a:rPr>
              <a:t>ВНЕШНИЙ ДОЛГ</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Обязательства, возникающие в иностранной валюте, за исключением обязательств субъектов Российской Федерации и муниципальных образований перед Российской Федерацией, возникающих в иностранной валюте в рамках использования целевых иностранных кредитов (заимствований).</a:t>
            </a:r>
          </a:p>
          <a:p>
            <a:pPr algn="just"/>
            <a:r>
              <a:rPr lang="ru-RU" sz="1000" b="1" dirty="0" smtClean="0">
                <a:solidFill>
                  <a:schemeClr val="accent3">
                    <a:lumMod val="50000"/>
                  </a:schemeClr>
                </a:solidFill>
                <a:latin typeface="Times New Roman" pitchFamily="18" charset="0"/>
                <a:cs typeface="Times New Roman" pitchFamily="18" charset="0"/>
              </a:rPr>
              <a:t>ВНУТРЕННИЙ ДОЛГ</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Обязательства, возникающие в валюте Российской Федерации, а также обязательства субъектов Российской Федерации и муниципальных образований перед Российской Федерацией, возникающие в иностранной валюте в рамках использования целевых иностранных кредитов (заимствований).</a:t>
            </a:r>
          </a:p>
          <a:p>
            <a:pPr algn="just"/>
            <a:r>
              <a:rPr lang="ru-RU" sz="1000" b="1" dirty="0" smtClean="0">
                <a:solidFill>
                  <a:schemeClr val="accent3">
                    <a:lumMod val="50000"/>
                  </a:schemeClr>
                </a:solidFill>
                <a:latin typeface="Times New Roman" pitchFamily="18" charset="0"/>
                <a:cs typeface="Times New Roman" pitchFamily="18" charset="0"/>
              </a:rPr>
              <a:t>ВРЕМЕННЫЙ КАССОВЫЙ РАЗРЫВ</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Прогнозируемая в определенный период текущего финансового года недостаточность на едином счете бюджета денежных средств, необходимых для осуществления кассовых выплат из бюджета.</a:t>
            </a:r>
            <a:endParaRPr lang="ru-RU" sz="10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3974">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43457" cy="655060"/>
          </a:xfrm>
          <a:prstGeom prst="rect">
            <a:avLst/>
          </a:prstGeom>
          <a:noFill/>
          <a:ln w="9525">
            <a:noFill/>
            <a:miter lim="800000"/>
            <a:headEnd/>
            <a:tailEnd/>
          </a:ln>
        </p:spPr>
      </p:pic>
      <p:sp>
        <p:nvSpPr>
          <p:cNvPr id="3" name="Прямоугольник 2"/>
          <p:cNvSpPr/>
          <p:nvPr/>
        </p:nvSpPr>
        <p:spPr>
          <a:xfrm>
            <a:off x="3714743" y="548680"/>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4" name="Скругленный прямоугольник 3"/>
          <p:cNvSpPr/>
          <p:nvPr/>
        </p:nvSpPr>
        <p:spPr>
          <a:xfrm>
            <a:off x="755576" y="1000108"/>
            <a:ext cx="458838" cy="700700"/>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214414" y="1000109"/>
            <a:ext cx="7174010" cy="5478423"/>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ГЛАВНЫЙ АДМИНИСТРАТОР ДОХОДОВ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Бюджетным Кодексом.</a:t>
            </a:r>
          </a:p>
          <a:p>
            <a:pPr algn="just"/>
            <a:r>
              <a:rPr lang="ru-RU" sz="1000" b="1" dirty="0" smtClean="0">
                <a:solidFill>
                  <a:schemeClr val="accent3">
                    <a:lumMod val="50000"/>
                  </a:schemeClr>
                </a:solidFill>
                <a:latin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дефицита бюджета.</a:t>
            </a:r>
          </a:p>
          <a:p>
            <a:pPr algn="just"/>
            <a:r>
              <a:rPr lang="ru-RU" sz="1000" b="1" dirty="0" smtClean="0">
                <a:solidFill>
                  <a:schemeClr val="accent3">
                    <a:lumMod val="50000"/>
                  </a:schemeClr>
                </a:solidFill>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если иное не установлено Бюджетным Кодексом.</a:t>
            </a:r>
          </a:p>
          <a:p>
            <a:r>
              <a:rPr lang="ru-RU" sz="1000" b="1" dirty="0" smtClean="0">
                <a:solidFill>
                  <a:schemeClr val="accent3">
                    <a:lumMod val="50000"/>
                  </a:schemeClr>
                </a:solidFill>
                <a:latin typeface="Times New Roman" pitchFamily="18" charset="0"/>
                <a:cs typeface="Times New Roman" pitchFamily="18" charset="0"/>
              </a:rPr>
              <a:t>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a:t>
            </a:r>
            <a:endParaRPr lang="ru-RU" sz="1000" dirty="0" smtClean="0">
              <a:solidFill>
                <a:schemeClr val="accent3">
                  <a:lumMod val="50000"/>
                </a:schemeClr>
              </a:solidFill>
              <a:latin typeface="Times New Roman" pitchFamily="18" charset="0"/>
              <a:cs typeface="Times New Roman" pitchFamily="18" charset="0"/>
            </a:endParaRPr>
          </a:p>
          <a:p>
            <a:r>
              <a:rPr lang="ru-RU" sz="1000" dirty="0" smtClean="0">
                <a:solidFill>
                  <a:schemeClr val="accent3">
                    <a:lumMod val="50000"/>
                  </a:schemeClr>
                </a:solidFill>
                <a:latin typeface="Times New Roman" pitchFamily="18" charset="0"/>
                <a:cs typeface="Times New Roman" pitchFamily="18" charset="0"/>
              </a:rPr>
              <a:t>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p>
          <a:p>
            <a:r>
              <a:rPr lang="ru-RU" sz="1000" b="1" dirty="0" smtClean="0">
                <a:solidFill>
                  <a:schemeClr val="accent3">
                    <a:lumMod val="50000"/>
                  </a:schemeClr>
                </a:solidFill>
                <a:latin typeface="Times New Roman" pitchFamily="18" charset="0"/>
                <a:cs typeface="Times New Roman" pitchFamily="18" charset="0"/>
              </a:rPr>
              <a:t>ГОСУДАРСТВЕННОЕ (МУНИЦИПАЛЬНОЕ) ЗАДАНИЕ</a:t>
            </a:r>
            <a:endParaRPr lang="ru-RU" sz="1000" dirty="0" smtClean="0">
              <a:solidFill>
                <a:schemeClr val="accent3">
                  <a:lumMod val="50000"/>
                </a:schemeClr>
              </a:solidFill>
              <a:latin typeface="Times New Roman" pitchFamily="18" charset="0"/>
              <a:cs typeface="Times New Roman" pitchFamily="18" charset="0"/>
            </a:endParaRPr>
          </a:p>
          <a:p>
            <a:r>
              <a:rPr lang="ru-RU" sz="1000" dirty="0" smtClean="0">
                <a:solidFill>
                  <a:schemeClr val="accent3">
                    <a:lumMod val="50000"/>
                  </a:schemeClr>
                </a:solidFill>
                <a:latin typeface="Times New Roman" pitchFamily="18" charset="0"/>
                <a:cs typeface="Times New Roman" pitchFamily="18" charset="0"/>
              </a:rPr>
              <a:t>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r>
              <a:rPr lang="ru-RU" sz="1000" b="1" dirty="0" smtClean="0">
                <a:solidFill>
                  <a:schemeClr val="accent3">
                    <a:lumMod val="50000"/>
                  </a:schemeClr>
                </a:solidFill>
                <a:latin typeface="Times New Roman" pitchFamily="18" charset="0"/>
                <a:cs typeface="Times New Roman" pitchFamily="18" charset="0"/>
              </a:rPr>
              <a:t>ГОСУДАРСТВЕННЫЕ (МУНИЦИПАЛЬНЫЕ) УСЛУГИ (РАБОТЫ)</a:t>
            </a:r>
            <a:endParaRPr lang="ru-RU" sz="1000" dirty="0" smtClean="0">
              <a:solidFill>
                <a:schemeClr val="accent3">
                  <a:lumMod val="50000"/>
                </a:schemeClr>
              </a:solidFill>
              <a:latin typeface="Times New Roman" pitchFamily="18" charset="0"/>
              <a:cs typeface="Times New Roman" pitchFamily="18" charset="0"/>
            </a:endParaRPr>
          </a:p>
          <a:p>
            <a:r>
              <a:rPr lang="ru-RU" sz="1000" dirty="0" smtClean="0">
                <a:solidFill>
                  <a:schemeClr val="accent3">
                    <a:lumMod val="50000"/>
                  </a:schemeClr>
                </a:solidFill>
                <a:latin typeface="Times New Roman" pitchFamily="18" charset="0"/>
                <a:cs typeface="Times New Roman" pitchFamily="18" charset="0"/>
              </a:rPr>
              <a:t>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endParaRPr lang="ru-RU" sz="1000" dirty="0" smtClean="0">
              <a:latin typeface="Times New Roman" pitchFamily="18" charset="0"/>
              <a:cs typeface="Times New Roman" pitchFamily="18" charset="0"/>
            </a:endParaRPr>
          </a:p>
          <a:p>
            <a:pPr algn="just"/>
            <a:endParaRPr lang="ru-RU" sz="1000" dirty="0" smtClean="0">
              <a:latin typeface="Times New Roman" pitchFamily="18" charset="0"/>
              <a:cs typeface="Times New Roman" pitchFamily="18" charset="0"/>
            </a:endParaRPr>
          </a:p>
        </p:txBody>
      </p:sp>
    </p:spTree>
  </p:cSld>
  <p:clrMapOvr>
    <a:masterClrMapping/>
  </p:clrMapOvr>
  <p:transition spd="slow" advClick="0" advTm="3847">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2651"/>
            <a:ext cx="467544" cy="563558"/>
          </a:xfrm>
          <a:prstGeom prst="rect">
            <a:avLst/>
          </a:prstGeom>
          <a:noFill/>
          <a:ln w="9525">
            <a:noFill/>
            <a:miter lim="800000"/>
            <a:headEnd/>
            <a:tailEnd/>
          </a:ln>
        </p:spPr>
      </p:pic>
      <p:sp>
        <p:nvSpPr>
          <p:cNvPr id="3" name="Прямоугольник 2"/>
          <p:cNvSpPr/>
          <p:nvPr/>
        </p:nvSpPr>
        <p:spPr>
          <a:xfrm>
            <a:off x="3669026" y="416462"/>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a:off x="1285852" y="785794"/>
            <a:ext cx="7102572" cy="714379"/>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ГОСУДАРСТВЕННЫЙ ИЛИ МУНИЦИПАЛЬНЫЙ ДОЛГ</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субъектом Российской Федерации или муниципальным образованием.</a:t>
            </a:r>
            <a:endParaRPr lang="ru-RU" sz="1000" dirty="0">
              <a:solidFill>
                <a:schemeClr val="accent3">
                  <a:lumMod val="50000"/>
                </a:schemeClr>
              </a:solidFill>
              <a:latin typeface="Times New Roman" pitchFamily="18" charset="0"/>
              <a:cs typeface="Times New Roman" pitchFamily="18" charset="0"/>
            </a:endParaRPr>
          </a:p>
        </p:txBody>
      </p:sp>
      <p:sp>
        <p:nvSpPr>
          <p:cNvPr id="5" name="Скругленный прямоугольник 4"/>
          <p:cNvSpPr/>
          <p:nvPr/>
        </p:nvSpPr>
        <p:spPr>
          <a:xfrm>
            <a:off x="755576" y="1500174"/>
            <a:ext cx="458838" cy="704690"/>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85852" y="1500174"/>
            <a:ext cx="7102572" cy="2092881"/>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ДЕНЕЖНЫЕ ОБЯЗАТЕЛЬСТВА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algn="just"/>
            <a:r>
              <a:rPr lang="ru-RU" sz="1000" b="1" dirty="0" smtClean="0">
                <a:solidFill>
                  <a:schemeClr val="accent3">
                    <a:lumMod val="50000"/>
                  </a:schemeClr>
                </a:solidFill>
                <a:latin typeface="Times New Roman" pitchFamily="18" charset="0"/>
                <a:cs typeface="Times New Roman" pitchFamily="18" charset="0"/>
              </a:rPr>
              <a:t>ДЕФИЦИТ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Превышение расходов бюджета над его доходами.</a:t>
            </a:r>
          </a:p>
          <a:p>
            <a:pPr algn="just"/>
            <a:r>
              <a:rPr lang="ru-RU" sz="1000" b="1" dirty="0" smtClean="0">
                <a:solidFill>
                  <a:schemeClr val="accent3">
                    <a:lumMod val="50000"/>
                  </a:schemeClr>
                </a:solidFill>
                <a:latin typeface="Times New Roman" pitchFamily="18" charset="0"/>
                <a:cs typeface="Times New Roman" pitchFamily="18" charset="0"/>
              </a:rPr>
              <a:t>ДОТАЦИИ</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algn="just"/>
            <a:r>
              <a:rPr lang="ru-RU" sz="1000" b="1" dirty="0" smtClean="0">
                <a:solidFill>
                  <a:schemeClr val="accent3">
                    <a:lumMod val="50000"/>
                  </a:schemeClr>
                </a:solidFill>
                <a:latin typeface="Times New Roman" pitchFamily="18" charset="0"/>
                <a:cs typeface="Times New Roman" pitchFamily="18" charset="0"/>
              </a:rPr>
              <a:t>ДОХОДЫ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a:t>
            </a:r>
            <a:r>
              <a:rPr lang="ru-RU" sz="1000" dirty="0" smtClean="0">
                <a:solidFill>
                  <a:schemeClr val="accent3">
                    <a:lumMod val="50000"/>
                  </a:schemeClr>
                </a:solidFill>
              </a:rPr>
              <a:t>.</a:t>
            </a:r>
            <a:endParaRPr lang="ru-RU" sz="1000" dirty="0">
              <a:solidFill>
                <a:schemeClr val="accent3">
                  <a:lumMod val="50000"/>
                </a:schemeClr>
              </a:solidFill>
            </a:endParaRPr>
          </a:p>
        </p:txBody>
      </p:sp>
      <p:sp>
        <p:nvSpPr>
          <p:cNvPr id="7" name="Скругленный прямоугольник 6"/>
          <p:cNvSpPr/>
          <p:nvPr/>
        </p:nvSpPr>
        <p:spPr>
          <a:xfrm>
            <a:off x="755576" y="3571876"/>
            <a:ext cx="458838" cy="793228"/>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295127" y="3571876"/>
            <a:ext cx="7102572" cy="861774"/>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ЕДИНЫЙ СЧЕТ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Счет (совокупность счетов для федерального бюджета, бюджетов государственных внебюджетных фондов Российской Федерации),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учета средств бюджета и осуществления операций по кассовым поступлениям в бюджет и кассовым выплатам из бюджета.</a:t>
            </a:r>
            <a:endParaRPr lang="ru-RU" sz="1000" dirty="0">
              <a:solidFill>
                <a:schemeClr val="accent3">
                  <a:lumMod val="50000"/>
                </a:schemeClr>
              </a:solidFill>
              <a:latin typeface="Times New Roman" pitchFamily="18" charset="0"/>
              <a:cs typeface="Times New Roman" pitchFamily="18" charset="0"/>
            </a:endParaRPr>
          </a:p>
        </p:txBody>
      </p:sp>
      <p:sp>
        <p:nvSpPr>
          <p:cNvPr id="9" name="Скругленный прямоугольник 8"/>
          <p:cNvSpPr/>
          <p:nvPr/>
        </p:nvSpPr>
        <p:spPr>
          <a:xfrm>
            <a:off x="755576" y="4572008"/>
            <a:ext cx="458838" cy="801208"/>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285852" y="4433650"/>
            <a:ext cx="7102572" cy="2143140"/>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КАЗЕННОЕ УЧРЕЖДЕНИЕ</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p>
          <a:p>
            <a:pPr algn="just"/>
            <a:r>
              <a:rPr lang="ru-RU" sz="1000" b="1" dirty="0" smtClean="0">
                <a:solidFill>
                  <a:schemeClr val="accent3">
                    <a:lumMod val="50000"/>
                  </a:schemeClr>
                </a:solidFill>
                <a:latin typeface="Times New Roman" pitchFamily="18" charset="0"/>
                <a:cs typeface="Times New Roman" pitchFamily="18" charset="0"/>
              </a:rPr>
              <a:t>КАССОВОЕ ОБСЛУЖИВАНИЕ ИСПОЛНЕНИЯ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Проведение и учет операций по кассовым поступлениям в бюджет и кассовым выплатам из бюджета.</a:t>
            </a:r>
          </a:p>
          <a:p>
            <a:pPr algn="just"/>
            <a:r>
              <a:rPr lang="ru-RU" sz="1000" b="1" dirty="0" smtClean="0">
                <a:solidFill>
                  <a:schemeClr val="accent3">
                    <a:lumMod val="50000"/>
                  </a:schemeClr>
                </a:solidFill>
                <a:latin typeface="Times New Roman" pitchFamily="18" charset="0"/>
                <a:cs typeface="Times New Roman" pitchFamily="18" charset="0"/>
              </a:rPr>
              <a:t>КОНСОЛИДИРОВАННЫЙ БЮДЖЕТ</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lgn="just"/>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endParaRPr lang="ru-RU" sz="1000" dirty="0">
              <a:latin typeface="Times New Roman" pitchFamily="18" charset="0"/>
              <a:cs typeface="Times New Roman" pitchFamily="18" charset="0"/>
            </a:endParaRPr>
          </a:p>
        </p:txBody>
      </p:sp>
    </p:spTree>
  </p:cSld>
  <p:clrMapOvr>
    <a:masterClrMapping/>
  </p:clrMapOvr>
  <p:transition spd="slow" advClick="0" advTm="4466">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2" y="3718"/>
            <a:ext cx="467576" cy="563596"/>
          </a:xfrm>
          <a:prstGeom prst="rect">
            <a:avLst/>
          </a:prstGeom>
          <a:noFill/>
          <a:ln w="9525">
            <a:noFill/>
            <a:miter lim="800000"/>
            <a:headEnd/>
            <a:tailEnd/>
          </a:ln>
        </p:spPr>
      </p:pic>
      <p:sp>
        <p:nvSpPr>
          <p:cNvPr id="3" name="Прямоугольник 2"/>
          <p:cNvSpPr/>
          <p:nvPr/>
        </p:nvSpPr>
        <p:spPr>
          <a:xfrm>
            <a:off x="3714743" y="536848"/>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4" name="Скругленный прямоугольник 3"/>
          <p:cNvSpPr/>
          <p:nvPr/>
        </p:nvSpPr>
        <p:spPr>
          <a:xfrm>
            <a:off x="742278" y="1000108"/>
            <a:ext cx="472136" cy="553998"/>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285852" y="1000108"/>
            <a:ext cx="7174580" cy="553998"/>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ЛИМИТ БЮДЖЕТНЫХ ОБЯЗАТЕЛЬСТВ</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Объем прав в денежном выражении на принятие казенным учреждением бюджетных обязательств и (или) их исполнение в текущем финансовом году (текущем финансовом году и плановом периоде).</a:t>
            </a:r>
            <a:endParaRPr lang="ru-RU" sz="1000" dirty="0">
              <a:solidFill>
                <a:schemeClr val="accent3">
                  <a:lumMod val="50000"/>
                </a:schemeClr>
              </a:solidFill>
              <a:latin typeface="Times New Roman" pitchFamily="18" charset="0"/>
              <a:cs typeface="Times New Roman" pitchFamily="18" charset="0"/>
            </a:endParaRPr>
          </a:p>
        </p:txBody>
      </p:sp>
      <p:sp>
        <p:nvSpPr>
          <p:cNvPr id="6" name="Скругленный прямоугольник 5"/>
          <p:cNvSpPr/>
          <p:nvPr/>
        </p:nvSpPr>
        <p:spPr>
          <a:xfrm>
            <a:off x="742278" y="1658932"/>
            <a:ext cx="494022" cy="636672"/>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315662" y="1629556"/>
            <a:ext cx="7174580" cy="1015663"/>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МЕЖБЮДЖЕТНЫЕ ОТНОШЕНИЯ</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p>
          <a:p>
            <a:pPr algn="just"/>
            <a:r>
              <a:rPr lang="ru-RU" sz="1000" b="1" dirty="0" smtClean="0">
                <a:solidFill>
                  <a:schemeClr val="accent3">
                    <a:lumMod val="50000"/>
                  </a:schemeClr>
                </a:solidFill>
                <a:latin typeface="Times New Roman" pitchFamily="18" charset="0"/>
                <a:cs typeface="Times New Roman" pitchFamily="18" charset="0"/>
              </a:rPr>
              <a:t>МЕЖБЮДЖЕТНЫЕ ТРАНСФЕРТЫ</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endParaRPr lang="ru-RU" sz="1000" dirty="0">
              <a:solidFill>
                <a:schemeClr val="accent3">
                  <a:lumMod val="50000"/>
                </a:schemeClr>
              </a:solidFill>
              <a:latin typeface="Times New Roman" pitchFamily="18" charset="0"/>
              <a:cs typeface="Times New Roman" pitchFamily="18" charset="0"/>
            </a:endParaRPr>
          </a:p>
        </p:txBody>
      </p:sp>
      <p:sp>
        <p:nvSpPr>
          <p:cNvPr id="8" name="Скругленный прямоугольник 7"/>
          <p:cNvSpPr/>
          <p:nvPr/>
        </p:nvSpPr>
        <p:spPr>
          <a:xfrm>
            <a:off x="742278" y="2645219"/>
            <a:ext cx="472136" cy="653412"/>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315662" y="2636912"/>
            <a:ext cx="7174580" cy="1323439"/>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ОБОСНОВАНИЕ БЮДЖЕТНЫХ АССИГНОВАНИЙ</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Документ, характеризующий бюджетные ассигнования в очередном финансовом году (очередном финансовом году и плановом периоде).</a:t>
            </a:r>
          </a:p>
          <a:p>
            <a:pPr algn="just"/>
            <a:r>
              <a:rPr lang="ru-RU" sz="1000" b="1" dirty="0" smtClean="0">
                <a:solidFill>
                  <a:schemeClr val="accent3">
                    <a:lumMod val="50000"/>
                  </a:schemeClr>
                </a:solidFill>
                <a:latin typeface="Times New Roman" pitchFamily="18" charset="0"/>
                <a:cs typeface="Times New Roman" pitchFamily="18" charset="0"/>
              </a:rPr>
              <a:t>ОТЧЕТНЫЙ ФИНАНСОВЫЙ ГОД</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Год, предшествующий текущему финансовому году.</a:t>
            </a:r>
          </a:p>
          <a:p>
            <a:pPr algn="just"/>
            <a:r>
              <a:rPr lang="ru-RU" sz="1000" b="1" dirty="0" smtClean="0">
                <a:solidFill>
                  <a:schemeClr val="accent3">
                    <a:lumMod val="50000"/>
                  </a:schemeClr>
                </a:solidFill>
                <a:latin typeface="Times New Roman" pitchFamily="18" charset="0"/>
                <a:cs typeface="Times New Roman" pitchFamily="18" charset="0"/>
              </a:rPr>
              <a:t>ОЧЕРЕДНОЙ ФИНАНСОВЫЙ ГОД</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Год, следующий за текущим финансовым годом.</a:t>
            </a:r>
          </a:p>
          <a:p>
            <a:pPr algn="just"/>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1" name="Скругленный прямоугольник 10"/>
          <p:cNvSpPr/>
          <p:nvPr/>
        </p:nvSpPr>
        <p:spPr>
          <a:xfrm>
            <a:off x="742278" y="3861048"/>
            <a:ext cx="472136" cy="720080"/>
          </a:xfrm>
          <a:prstGeom prst="roundRect">
            <a:avLst/>
          </a:prstGeom>
          <a:blipFill>
            <a:blip r:embed="rId6"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303620" y="3789040"/>
            <a:ext cx="7174580" cy="2400657"/>
          </a:xfrm>
          <a:prstGeom prst="rect">
            <a:avLst/>
          </a:prstGeom>
        </p:spPr>
        <p:txBody>
          <a:bodyPr wrap="square">
            <a:spAutoFit/>
          </a:bodyPr>
          <a:lstStyle/>
          <a:p>
            <a:pPr lvl="0" algn="just"/>
            <a:r>
              <a:rPr lang="ru-RU" sz="1000" b="1" dirty="0" smtClean="0">
                <a:solidFill>
                  <a:schemeClr val="accent3">
                    <a:lumMod val="50000"/>
                  </a:schemeClr>
                </a:solidFill>
                <a:latin typeface="Times New Roman" pitchFamily="18" charset="0"/>
                <a:cs typeface="Times New Roman" pitchFamily="18" charset="0"/>
              </a:rPr>
              <a:t>ПЛАНОВЫЙ ПЕРИОД</a:t>
            </a:r>
            <a:endParaRPr lang="ru-RU" sz="1000" dirty="0" smtClean="0">
              <a:solidFill>
                <a:schemeClr val="accent3">
                  <a:lumMod val="50000"/>
                </a:schemeClr>
              </a:solidFill>
              <a:latin typeface="Times New Roman" pitchFamily="18" charset="0"/>
              <a:cs typeface="Times New Roman" pitchFamily="18" charset="0"/>
            </a:endParaRPr>
          </a:p>
          <a:p>
            <a:pPr lvl="0" algn="just"/>
            <a:r>
              <a:rPr lang="ru-RU" sz="1000" dirty="0" smtClean="0">
                <a:solidFill>
                  <a:schemeClr val="accent3">
                    <a:lumMod val="50000"/>
                  </a:schemeClr>
                </a:solidFill>
                <a:latin typeface="Times New Roman" pitchFamily="18" charset="0"/>
                <a:cs typeface="Times New Roman" pitchFamily="18" charset="0"/>
              </a:rPr>
              <a:t>Два финансовых года, следующие за очередным финансовым годом.</a:t>
            </a:r>
          </a:p>
          <a:p>
            <a:pPr lvl="0" algn="just"/>
            <a:r>
              <a:rPr lang="ru-RU" sz="1000" b="1" dirty="0" smtClean="0">
                <a:solidFill>
                  <a:schemeClr val="accent3">
                    <a:lumMod val="50000"/>
                  </a:schemeClr>
                </a:solidFill>
                <a:latin typeface="Times New Roman" pitchFamily="18" charset="0"/>
                <a:cs typeface="Times New Roman" pitchFamily="18" charset="0"/>
              </a:rPr>
              <a:t>ПОЛУЧАТЕЛЬ БЮДЖЕТНЫХ СРЕДСТВ (ПОЛУЧАТЕЛЬ СРЕДСТВ СООТВЕТСТВУЮЩЕГО БЮДЖЕТА)</a:t>
            </a:r>
            <a:endParaRPr lang="ru-RU" sz="1000" dirty="0" smtClean="0">
              <a:solidFill>
                <a:schemeClr val="accent3">
                  <a:lumMod val="50000"/>
                </a:schemeClr>
              </a:solidFill>
              <a:latin typeface="Times New Roman" pitchFamily="18" charset="0"/>
              <a:cs typeface="Times New Roman" pitchFamily="18" charset="0"/>
            </a:endParaRPr>
          </a:p>
          <a:p>
            <a:pPr lvl="0" algn="just"/>
            <a:r>
              <a:rPr lang="ru-RU" sz="1000" dirty="0" smtClean="0">
                <a:solidFill>
                  <a:schemeClr val="accent3">
                    <a:lumMod val="50000"/>
                  </a:schemeClr>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a:t>
            </a:r>
            <a:r>
              <a:rPr lang="ru-RU" sz="1000" dirty="0" err="1" smtClean="0">
                <a:solidFill>
                  <a:schemeClr val="accent3">
                    <a:lumMod val="50000"/>
                  </a:schemeClr>
                </a:solidFill>
                <a:latin typeface="Times New Roman" pitchFamily="18" charset="0"/>
                <a:cs typeface="Times New Roman" pitchFamily="18" charset="0"/>
              </a:rPr>
              <a:t>распорядителя</a:t>
            </a:r>
            <a:r>
              <a:rPr lang="ru-RU" sz="1000" dirty="0" smtClean="0">
                <a:solidFill>
                  <a:schemeClr val="accent3">
                    <a:lumMod val="50000"/>
                  </a:schemeClr>
                </a:solidFill>
                <a:latin typeface="Times New Roman" pitchFamily="18" charset="0"/>
                <a:cs typeface="Times New Roman" pitchFamily="18" charset="0"/>
              </a:rPr>
              <a:t>)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если иное не установлено Бюджетным Кодексом.</a:t>
            </a:r>
          </a:p>
          <a:p>
            <a:pPr lvl="0" algn="just"/>
            <a:r>
              <a:rPr lang="ru-RU" sz="1000" b="1" dirty="0" smtClean="0">
                <a:solidFill>
                  <a:schemeClr val="accent3">
                    <a:lumMod val="50000"/>
                  </a:schemeClr>
                </a:solidFill>
                <a:latin typeface="Times New Roman" pitchFamily="18" charset="0"/>
                <a:cs typeface="Times New Roman" pitchFamily="18" charset="0"/>
              </a:rPr>
              <a:t>ПРОФИЦИТ БЮДЖЕТА</a:t>
            </a:r>
            <a:endParaRPr lang="ru-RU" sz="1000" dirty="0" smtClean="0">
              <a:solidFill>
                <a:schemeClr val="accent3">
                  <a:lumMod val="50000"/>
                </a:schemeClr>
              </a:solidFill>
              <a:latin typeface="Times New Roman" pitchFamily="18" charset="0"/>
              <a:cs typeface="Times New Roman" pitchFamily="18" charset="0"/>
            </a:endParaRPr>
          </a:p>
          <a:p>
            <a:pPr lvl="0" algn="just"/>
            <a:r>
              <a:rPr lang="ru-RU" sz="1000" dirty="0" smtClean="0">
                <a:solidFill>
                  <a:schemeClr val="accent3">
                    <a:lumMod val="50000"/>
                  </a:schemeClr>
                </a:solidFill>
                <a:latin typeface="Times New Roman" pitchFamily="18" charset="0"/>
                <a:cs typeface="Times New Roman" pitchFamily="18" charset="0"/>
              </a:rPr>
              <a:t>Превышение доходов бюджета над его расходами.</a:t>
            </a:r>
          </a:p>
          <a:p>
            <a:pPr lvl="0" algn="just"/>
            <a:r>
              <a:rPr lang="ru-RU" sz="1000" b="1" dirty="0" smtClean="0">
                <a:solidFill>
                  <a:schemeClr val="accent3">
                    <a:lumMod val="50000"/>
                  </a:schemeClr>
                </a:solidFill>
                <a:latin typeface="Times New Roman" pitchFamily="18" charset="0"/>
                <a:cs typeface="Times New Roman" pitchFamily="18" charset="0"/>
              </a:rPr>
              <a:t>ПУБЛИЧНЫЕ ОБЯЗАТЕЛЬСТВА</a:t>
            </a:r>
            <a:endParaRPr lang="ru-RU" sz="1000" dirty="0" smtClean="0">
              <a:solidFill>
                <a:schemeClr val="accent3">
                  <a:lumMod val="50000"/>
                </a:schemeClr>
              </a:solidFill>
              <a:latin typeface="Times New Roman" pitchFamily="18" charset="0"/>
              <a:cs typeface="Times New Roman" pitchFamily="18" charset="0"/>
            </a:endParaRPr>
          </a:p>
          <a:p>
            <a:pPr lvl="0" algn="just"/>
            <a:r>
              <a:rPr lang="ru-RU" sz="1000" dirty="0" smtClean="0">
                <a:solidFill>
                  <a:schemeClr val="accent3">
                    <a:lumMod val="50000"/>
                  </a:schemeClr>
                </a:solidFill>
                <a:latin typeface="Times New Roman" pitchFamily="18" charset="0"/>
                <a:cs typeface="Times New Roman" pitchFamily="18" charset="0"/>
              </a:rPr>
              <a:t>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p:txBody>
      </p:sp>
    </p:spTree>
  </p:cSld>
  <p:clrMapOvr>
    <a:masterClrMapping/>
  </p:clrMapOvr>
  <p:transition spd="slow" advClick="0" advTm="3891">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16015" y="11469"/>
            <a:ext cx="565167" cy="681228"/>
          </a:xfrm>
          <a:prstGeom prst="rect">
            <a:avLst/>
          </a:prstGeom>
          <a:noFill/>
          <a:ln w="9525">
            <a:noFill/>
            <a:miter lim="800000"/>
            <a:headEnd/>
            <a:tailEnd/>
          </a:ln>
        </p:spPr>
      </p:pic>
      <p:sp>
        <p:nvSpPr>
          <p:cNvPr id="3" name="Прямоугольник 2"/>
          <p:cNvSpPr/>
          <p:nvPr/>
        </p:nvSpPr>
        <p:spPr>
          <a:xfrm>
            <a:off x="3639396" y="583622"/>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a:off x="1071538" y="928671"/>
            <a:ext cx="7316886" cy="1323439"/>
          </a:xfrm>
          <a:prstGeom prst="rect">
            <a:avLst/>
          </a:prstGeom>
        </p:spPr>
        <p:txBody>
          <a:bodyPr wrap="square">
            <a:spAutoFit/>
          </a:bodyPr>
          <a:lstStyle/>
          <a:p>
            <a:pPr lvl="0" algn="just"/>
            <a:r>
              <a:rPr lang="ru-RU" sz="1000" b="1" dirty="0" smtClean="0">
                <a:solidFill>
                  <a:schemeClr val="accent3">
                    <a:lumMod val="50000"/>
                  </a:schemeClr>
                </a:solidFill>
                <a:latin typeface="Times New Roman" pitchFamily="18" charset="0"/>
                <a:cs typeface="Times New Roman" pitchFamily="18" charset="0"/>
              </a:rPr>
              <a:t>ПУБЛИЧНЫЕ НОРМАТИВНЫЕ ОБЯЗАТЕЛЬСТВА</a:t>
            </a:r>
            <a:endParaRPr lang="ru-RU" sz="1000" dirty="0" smtClean="0">
              <a:solidFill>
                <a:schemeClr val="accent3">
                  <a:lumMod val="50000"/>
                </a:schemeClr>
              </a:solidFill>
              <a:latin typeface="Times New Roman" pitchFamily="18" charset="0"/>
              <a:cs typeface="Times New Roman" pitchFamily="18" charset="0"/>
            </a:endParaRPr>
          </a:p>
          <a:p>
            <a:pPr lvl="0" algn="just"/>
            <a:r>
              <a:rPr lang="ru-RU" sz="1000" dirty="0" smtClean="0">
                <a:solidFill>
                  <a:schemeClr val="accent3">
                    <a:lumMod val="50000"/>
                  </a:schemeClr>
                </a:solidFill>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endParaRPr lang="ru-RU" sz="1000" dirty="0">
              <a:solidFill>
                <a:schemeClr val="accent3">
                  <a:lumMod val="50000"/>
                </a:schemeClr>
              </a:solidFill>
              <a:latin typeface="Times New Roman" pitchFamily="18" charset="0"/>
              <a:cs typeface="Times New Roman" pitchFamily="18" charset="0"/>
            </a:endParaRPr>
          </a:p>
        </p:txBody>
      </p:sp>
      <p:sp>
        <p:nvSpPr>
          <p:cNvPr id="5" name="Скругленный прямоугольник 4"/>
          <p:cNvSpPr/>
          <p:nvPr/>
        </p:nvSpPr>
        <p:spPr>
          <a:xfrm>
            <a:off x="714348" y="2285992"/>
            <a:ext cx="450948" cy="854976"/>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71538" y="2214554"/>
            <a:ext cx="7316886" cy="2092881"/>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РАСПОРЯДИТЕЛЬ БЮДЖЕТНЫХ СРЕДСТВ (РАСПОРЯДИТЕЛЬ СРЕДСТВ СООТВЕТСТВУЮЩЕГО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Орган государственной власти (государственный орган), </a:t>
            </a:r>
            <a:r>
              <a:rPr lang="ru-RU" sz="1000" dirty="0" err="1" smtClean="0">
                <a:solidFill>
                  <a:schemeClr val="accent3">
                    <a:lumMod val="50000"/>
                  </a:schemeClr>
                </a:solidFill>
                <a:latin typeface="Times New Roman" pitchFamily="18" charset="0"/>
                <a:cs typeface="Times New Roman" pitchFamily="18" charset="0"/>
              </a:rPr>
              <a:t>орган</a:t>
            </a:r>
            <a:r>
              <a:rPr lang="ru-RU" sz="1000" dirty="0" smtClean="0">
                <a:solidFill>
                  <a:schemeClr val="accent3">
                    <a:lumMod val="50000"/>
                  </a:schemeClr>
                </a:solidFill>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казенное учреждение,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a:r>
              <a:rPr lang="ru-RU" sz="1000" b="1" dirty="0" smtClean="0">
                <a:solidFill>
                  <a:schemeClr val="accent3">
                    <a:lumMod val="50000"/>
                  </a:schemeClr>
                </a:solidFill>
                <a:latin typeface="Times New Roman" pitchFamily="18" charset="0"/>
                <a:cs typeface="Times New Roman" pitchFamily="18" charset="0"/>
              </a:rPr>
              <a:t>РАСХОДНЫЕ ОБЯЗАТЕЛЬСТВА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algn="just"/>
            <a:r>
              <a:rPr lang="ru-RU" sz="1000" b="1" dirty="0" smtClean="0">
                <a:solidFill>
                  <a:schemeClr val="accent3">
                    <a:lumMod val="50000"/>
                  </a:schemeClr>
                </a:solidFill>
                <a:latin typeface="Times New Roman" pitchFamily="18" charset="0"/>
                <a:cs typeface="Times New Roman" pitchFamily="18" charset="0"/>
              </a:rPr>
              <a:t>РАСХОДЫ БЮДЖЕТА</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endParaRPr lang="ru-RU" sz="1000" dirty="0">
              <a:solidFill>
                <a:schemeClr val="accent3">
                  <a:lumMod val="50000"/>
                </a:schemeClr>
              </a:solidFill>
              <a:latin typeface="Times New Roman" pitchFamily="18" charset="0"/>
              <a:cs typeface="Times New Roman" pitchFamily="18" charset="0"/>
            </a:endParaRPr>
          </a:p>
        </p:txBody>
      </p:sp>
      <p:sp>
        <p:nvSpPr>
          <p:cNvPr id="7" name="Скругленный прямоугольник 6"/>
          <p:cNvSpPr/>
          <p:nvPr/>
        </p:nvSpPr>
        <p:spPr>
          <a:xfrm>
            <a:off x="693885" y="4291092"/>
            <a:ext cx="398988" cy="653202"/>
          </a:xfrm>
          <a:prstGeom prst="roundRect">
            <a:avLst/>
          </a:prstGeom>
          <a:blipFill>
            <a:blip r:embed="rId4"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40026" y="4291092"/>
            <a:ext cx="7500990" cy="707886"/>
          </a:xfrm>
          <a:prstGeom prst="rect">
            <a:avLst/>
          </a:prstGeom>
        </p:spPr>
        <p:txBody>
          <a:bodyPr wrap="square">
            <a:spAutoFit/>
          </a:bodyPr>
          <a:lstStyle/>
          <a:p>
            <a:r>
              <a:rPr lang="ru-RU" sz="1000" b="1" dirty="0" smtClean="0">
                <a:solidFill>
                  <a:schemeClr val="accent3">
                    <a:lumMod val="50000"/>
                  </a:schemeClr>
                </a:solidFill>
                <a:latin typeface="Times New Roman" pitchFamily="18" charset="0"/>
                <a:cs typeface="Times New Roman" pitchFamily="18" charset="0"/>
              </a:rPr>
              <a:t>СВОДНАЯ БЮДЖЕТНАЯ РОСПИСЬ</a:t>
            </a:r>
            <a:endParaRPr lang="ru-RU" sz="1000" dirty="0" smtClean="0">
              <a:solidFill>
                <a:schemeClr val="accent3">
                  <a:lumMod val="50000"/>
                </a:schemeClr>
              </a:solidFill>
              <a:latin typeface="Times New Roman" pitchFamily="18" charset="0"/>
              <a:cs typeface="Times New Roman" pitchFamily="18" charset="0"/>
            </a:endParaRPr>
          </a:p>
          <a:p>
            <a:r>
              <a:rPr lang="ru-RU" sz="1000" dirty="0" smtClean="0">
                <a:solidFill>
                  <a:schemeClr val="accent3">
                    <a:lumMod val="50000"/>
                  </a:schemeClr>
                </a:solidFill>
                <a:latin typeface="Times New Roman" pitchFamily="18" charset="0"/>
                <a:cs typeface="Times New Roman" pitchFamily="18" charset="0"/>
              </a:rPr>
              <a:t>Документ, который составляется и ведется финансовым органом (</a:t>
            </a:r>
            <a:r>
              <a:rPr lang="ru-RU" sz="1000" dirty="0" err="1" smtClean="0">
                <a:solidFill>
                  <a:schemeClr val="accent3">
                    <a:lumMod val="50000"/>
                  </a:schemeClr>
                </a:solidFill>
                <a:latin typeface="Times New Roman" pitchFamily="18" charset="0"/>
                <a:cs typeface="Times New Roman" pitchFamily="18" charset="0"/>
              </a:rPr>
              <a:t>органом</a:t>
            </a:r>
            <a:r>
              <a:rPr lang="ru-RU" sz="1000" dirty="0" smtClean="0">
                <a:solidFill>
                  <a:schemeClr val="accent3">
                    <a:lumMod val="50000"/>
                  </a:schemeClr>
                </a:solidFill>
                <a:latin typeface="Times New Roman" pitchFamily="18" charset="0"/>
                <a:cs typeface="Times New Roman" pitchFamily="18" charset="0"/>
              </a:rPr>
              <a:t> управления государственным внебюджетным фондом) в соответствии с Бюджетным Кодексом в целях организации исполнения бюджета по расходам бюджета и источникам финансирования дефицита бюджета.</a:t>
            </a:r>
          </a:p>
        </p:txBody>
      </p:sp>
      <p:sp>
        <p:nvSpPr>
          <p:cNvPr id="9" name="Скругленный прямоугольник 8"/>
          <p:cNvSpPr/>
          <p:nvPr/>
        </p:nvSpPr>
        <p:spPr>
          <a:xfrm>
            <a:off x="714348" y="5036898"/>
            <a:ext cx="455995" cy="589174"/>
          </a:xfrm>
          <a:prstGeom prst="roundRect">
            <a:avLst/>
          </a:prstGeom>
          <a:blipFill>
            <a:blip r:embed="rId5"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071538" y="5072074"/>
            <a:ext cx="7316886" cy="553998"/>
          </a:xfrm>
          <a:prstGeom prst="rect">
            <a:avLst/>
          </a:prstGeom>
        </p:spPr>
        <p:txBody>
          <a:bodyPr wrap="square">
            <a:spAutoFit/>
          </a:bodyPr>
          <a:lstStyle/>
          <a:p>
            <a:pPr algn="just"/>
            <a:r>
              <a:rPr lang="ru-RU" sz="1000" b="1" dirty="0" smtClean="0">
                <a:solidFill>
                  <a:schemeClr val="accent3">
                    <a:lumMod val="50000"/>
                  </a:schemeClr>
                </a:solidFill>
                <a:latin typeface="Times New Roman" pitchFamily="18" charset="0"/>
                <a:cs typeface="Times New Roman" pitchFamily="18" charset="0"/>
              </a:rPr>
              <a:t>ТЕКУЩИЙ ФИНАНСОВЫЙ ГОД</a:t>
            </a:r>
            <a:endParaRPr lang="ru-RU" sz="1000" dirty="0" smtClean="0">
              <a:solidFill>
                <a:schemeClr val="accent3">
                  <a:lumMod val="50000"/>
                </a:schemeClr>
              </a:solidFill>
              <a:latin typeface="Times New Roman" pitchFamily="18" charset="0"/>
              <a:cs typeface="Times New Roman" pitchFamily="18" charset="0"/>
            </a:endParaRPr>
          </a:p>
          <a:p>
            <a:pPr algn="just"/>
            <a:r>
              <a:rPr lang="ru-RU" sz="1000" dirty="0" smtClean="0">
                <a:solidFill>
                  <a:schemeClr val="accent3">
                    <a:lumMod val="50000"/>
                  </a:schemeClr>
                </a:solidFill>
                <a:latin typeface="Times New Roman" pitchFamily="18" charset="0"/>
                <a:cs typeface="Times New Roman" pitchFamily="18"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endParaRPr lang="ru-RU" sz="10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402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29818" y="11469"/>
            <a:ext cx="565167" cy="681228"/>
          </a:xfrm>
          <a:prstGeom prst="rect">
            <a:avLst/>
          </a:prstGeom>
          <a:noFill/>
          <a:ln w="9525">
            <a:noFill/>
            <a:miter lim="800000"/>
            <a:headEnd/>
            <a:tailEnd/>
          </a:ln>
        </p:spPr>
      </p:pic>
      <p:sp>
        <p:nvSpPr>
          <p:cNvPr id="3" name="Прямоугольник 2"/>
          <p:cNvSpPr/>
          <p:nvPr/>
        </p:nvSpPr>
        <p:spPr>
          <a:xfrm>
            <a:off x="3681823" y="567176"/>
            <a:ext cx="1269129" cy="369332"/>
          </a:xfrm>
          <a:prstGeom prst="rect">
            <a:avLst/>
          </a:prstGeom>
        </p:spPr>
        <p:txBody>
          <a:bodyPr wrap="none">
            <a:spAutoFit/>
          </a:bodyPr>
          <a:lstStyle/>
          <a:p>
            <a:pPr algn="ctr">
              <a:defRPr/>
            </a:pPr>
            <a:r>
              <a:rPr lang="ru-RU"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Глоссарий</a:t>
            </a:r>
            <a:endParaRPr lang="ru-RU" dirty="0">
              <a:solidFill>
                <a:schemeClr val="accent3">
                  <a:lumMod val="50000"/>
                </a:schemeClr>
              </a:solidFill>
              <a:latin typeface="Times New Roman" pitchFamily="18" charset="0"/>
              <a:cs typeface="Times New Roman" pitchFamily="18" charset="0"/>
            </a:endParaRPr>
          </a:p>
        </p:txBody>
      </p:sp>
      <p:sp>
        <p:nvSpPr>
          <p:cNvPr id="4" name="Скругленный прямоугольник 3"/>
          <p:cNvSpPr/>
          <p:nvPr/>
        </p:nvSpPr>
        <p:spPr>
          <a:xfrm>
            <a:off x="714348" y="1000108"/>
            <a:ext cx="571504" cy="928694"/>
          </a:xfrm>
          <a:prstGeom prst="roundRect">
            <a:avLst/>
          </a:prstGeom>
          <a:blipFill>
            <a:blip r:embed="rId3" cstate="print">
              <a:duotone>
                <a:schemeClr val="accent1">
                  <a:shade val="45000"/>
                  <a:satMod val="135000"/>
                </a:schemeClr>
                <a:prstClr val="white"/>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75000"/>
                </a:schemeClr>
              </a:solidFill>
            </a:endParaRPr>
          </a:p>
        </p:txBody>
      </p:sp>
      <p:sp>
        <p:nvSpPr>
          <p:cNvPr id="5" name="Прямоугольник 4"/>
          <p:cNvSpPr/>
          <p:nvPr/>
        </p:nvSpPr>
        <p:spPr>
          <a:xfrm>
            <a:off x="1285852" y="1000109"/>
            <a:ext cx="7429552" cy="861774"/>
          </a:xfrm>
          <a:prstGeom prst="rect">
            <a:avLst/>
          </a:prstGeom>
        </p:spPr>
        <p:txBody>
          <a:bodyPr wrap="square">
            <a:spAutoFit/>
          </a:bodyPr>
          <a:lstStyle/>
          <a:p>
            <a:r>
              <a:rPr lang="ru-RU" sz="1000" b="1" dirty="0" smtClean="0">
                <a:solidFill>
                  <a:schemeClr val="accent3">
                    <a:lumMod val="50000"/>
                  </a:schemeClr>
                </a:solidFill>
                <a:latin typeface="Times New Roman" pitchFamily="18" charset="0"/>
                <a:cs typeface="Times New Roman" pitchFamily="18" charset="0"/>
              </a:rPr>
              <a:t>ФИНАНСОВЫЕ ОРГАНЫ</a:t>
            </a:r>
            <a:endParaRPr lang="ru-RU" sz="1000" dirty="0" smtClean="0">
              <a:solidFill>
                <a:schemeClr val="accent3">
                  <a:lumMod val="50000"/>
                </a:schemeClr>
              </a:solidFill>
              <a:latin typeface="Times New Roman" pitchFamily="18" charset="0"/>
              <a:cs typeface="Times New Roman" pitchFamily="18" charset="0"/>
            </a:endParaRPr>
          </a:p>
          <a:p>
            <a:r>
              <a:rPr lang="ru-RU" sz="1000" dirty="0" smtClean="0">
                <a:solidFill>
                  <a:schemeClr val="accent3">
                    <a:lumMod val="50000"/>
                  </a:schemeClr>
                </a:solidFill>
                <a:latin typeface="Times New Roman" pitchFamily="18" charset="0"/>
                <a:cs typeface="Times New Roman" pitchFamily="18" charset="0"/>
              </a:rPr>
              <a:t>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endParaRPr lang="ru-RU" sz="10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3875">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6512" y="541832"/>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ДЛЯ ЧЕГО НУЖЕН «БЮДЖЕТ ДЛЯ ГРАЖДАН»? </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3347864" y="1124744"/>
            <a:ext cx="4959432" cy="2575758"/>
          </a:xfrm>
          <a:prstGeom prst="rect">
            <a:avLst/>
          </a:prstGeom>
        </p:spPr>
        <p:txBody>
          <a:bodyPr wrap="square">
            <a:spAutoFit/>
          </a:bodyPr>
          <a:lstStyle/>
          <a:p>
            <a:pPr algn="just" eaLnBrk="1" hangingPunct="1"/>
            <a:r>
              <a:rPr lang="ru-RU" dirty="0" smtClean="0">
                <a:solidFill>
                  <a:schemeClr val="accent3">
                    <a:lumMod val="50000"/>
                  </a:schemeClr>
                </a:solidFill>
                <a:latin typeface="Times New Roman" pitchFamily="18" charset="0"/>
                <a:cs typeface="Times New Roman" pitchFamily="18" charset="0"/>
              </a:rPr>
              <a:t>Цель данной брошюры – информирование жителей района об исполнении районного бюджета за предыдущий год, о возможности общественного контроля за расходованием средств и влияния на управленческие решения. «Бюджет для граждан» нацелен на получение обратной связи от граждан, которым интересны современные проблемы Новохопёрского муниципального района в сфере финансов.</a:t>
            </a:r>
            <a:r>
              <a:rPr lang="ru-RU" altLang="ru-RU" b="1" dirty="0" smtClean="0">
                <a:solidFill>
                  <a:schemeClr val="accent3">
                    <a:lumMod val="50000"/>
                  </a:schemeClr>
                </a:solidFill>
                <a:latin typeface="Times New Roman" pitchFamily="18" charset="0"/>
                <a:cs typeface="Times New Roman" pitchFamily="18" charset="0"/>
              </a:rPr>
              <a:t>    </a:t>
            </a:r>
          </a:p>
        </p:txBody>
      </p:sp>
      <p:pic>
        <p:nvPicPr>
          <p:cNvPr id="8" name="Picture 6" descr="Герб района без вольной части"/>
          <p:cNvPicPr>
            <a:picLocks noChangeAspect="1" noChangeArrowheads="1"/>
          </p:cNvPicPr>
          <p:nvPr/>
        </p:nvPicPr>
        <p:blipFill>
          <a:blip r:embed="rId3" cstate="print">
            <a:lum bright="6000"/>
          </a:blip>
          <a:srcRect l="5396" t="31657" r="15033"/>
          <a:stretch>
            <a:fillRect/>
          </a:stretch>
        </p:blipFill>
        <p:spPr bwMode="auto">
          <a:xfrm>
            <a:off x="0" y="0"/>
            <a:ext cx="539552" cy="650353"/>
          </a:xfrm>
          <a:prstGeom prst="rect">
            <a:avLst/>
          </a:prstGeom>
          <a:noFill/>
          <a:ln w="9525">
            <a:noFill/>
            <a:miter lim="800000"/>
            <a:headEnd/>
            <a:tailEnd/>
          </a:ln>
        </p:spPr>
      </p:pic>
      <p:pic>
        <p:nvPicPr>
          <p:cNvPr id="26627" name="Picture 3" descr="https://odin.ru/img/gallery/2021/04/IMG_9962.png"/>
          <p:cNvPicPr>
            <a:picLocks noChangeAspect="1" noChangeArrowheads="1"/>
          </p:cNvPicPr>
          <p:nvPr/>
        </p:nvPicPr>
        <p:blipFill>
          <a:blip r:embed="rId4" cstate="print"/>
          <a:srcRect/>
          <a:stretch>
            <a:fillRect/>
          </a:stretch>
        </p:blipFill>
        <p:spPr bwMode="auto">
          <a:xfrm>
            <a:off x="767377" y="1209122"/>
            <a:ext cx="2487102" cy="1203501"/>
          </a:xfrm>
          <a:prstGeom prst="rect">
            <a:avLst/>
          </a:prstGeom>
          <a:noFill/>
        </p:spPr>
      </p:pic>
      <p:sp>
        <p:nvSpPr>
          <p:cNvPr id="10" name="Прямоугольник 9"/>
          <p:cNvSpPr/>
          <p:nvPr/>
        </p:nvSpPr>
        <p:spPr>
          <a:xfrm>
            <a:off x="4000496" y="4643446"/>
            <a:ext cx="4572000" cy="646331"/>
          </a:xfrm>
          <a:prstGeom prst="rect">
            <a:avLst/>
          </a:prstGeom>
        </p:spPr>
        <p:txBody>
          <a:bodyPr>
            <a:spAutoFit/>
          </a:bodyPr>
          <a:lstStyle/>
          <a:p>
            <a:r>
              <a:rPr lang="ru-RU" dirty="0" err="1" smtClean="0">
                <a:solidFill>
                  <a:schemeClr val="accent3">
                    <a:lumMod val="50000"/>
                  </a:schemeClr>
                </a:solidFill>
                <a:latin typeface="Times New Roman" pitchFamily="18" charset="0"/>
                <a:cs typeface="Times New Roman" pitchFamily="18" charset="0"/>
              </a:rPr>
              <a:t>E-mail</a:t>
            </a:r>
            <a:r>
              <a:rPr lang="ru-RU" dirty="0" smtClean="0">
                <a:solidFill>
                  <a:schemeClr val="accent3">
                    <a:lumMod val="50000"/>
                  </a:schemeClr>
                </a:solidFill>
                <a:latin typeface="Times New Roman" pitchFamily="18" charset="0"/>
                <a:cs typeface="Times New Roman" pitchFamily="18" charset="0"/>
              </a:rPr>
              <a:t>: </a:t>
            </a:r>
            <a:r>
              <a:rPr lang="en-US" dirty="0" smtClean="0">
                <a:solidFill>
                  <a:schemeClr val="accent3">
                    <a:lumMod val="50000"/>
                  </a:schemeClr>
                </a:solidFill>
                <a:latin typeface="Times New Roman" pitchFamily="18" charset="0"/>
                <a:cs typeface="Times New Roman" pitchFamily="18" charset="0"/>
              </a:rPr>
              <a:t>nhoper.fin</a:t>
            </a:r>
            <a:r>
              <a:rPr lang="ru-RU" dirty="0" smtClean="0">
                <a:solidFill>
                  <a:schemeClr val="accent3">
                    <a:lumMod val="50000"/>
                  </a:schemeClr>
                </a:solidFill>
                <a:latin typeface="Times New Roman" pitchFamily="18" charset="0"/>
                <a:cs typeface="Times New Roman" pitchFamily="18" charset="0"/>
              </a:rPr>
              <a:t>@</a:t>
            </a:r>
            <a:r>
              <a:rPr lang="en-US" dirty="0" smtClean="0">
                <a:solidFill>
                  <a:schemeClr val="accent3">
                    <a:lumMod val="50000"/>
                  </a:schemeClr>
                </a:solidFill>
                <a:latin typeface="Times New Roman" pitchFamily="18" charset="0"/>
                <a:cs typeface="Times New Roman" pitchFamily="18" charset="0"/>
              </a:rPr>
              <a:t>govvrn.ru</a:t>
            </a:r>
            <a:endParaRPr lang="ru-RU" dirty="0" smtClean="0">
              <a:solidFill>
                <a:schemeClr val="accent3">
                  <a:lumMod val="50000"/>
                </a:schemeClr>
              </a:solidFill>
              <a:latin typeface="Times New Roman" pitchFamily="18" charset="0"/>
              <a:cs typeface="Times New Roman" pitchFamily="18" charset="0"/>
            </a:endParaRPr>
          </a:p>
          <a:p>
            <a:r>
              <a:rPr lang="ru-RU" dirty="0" smtClean="0">
                <a:solidFill>
                  <a:schemeClr val="accent3">
                    <a:lumMod val="50000"/>
                  </a:schemeClr>
                </a:solidFill>
                <a:latin typeface="Times New Roman" pitchFamily="18" charset="0"/>
                <a:cs typeface="Times New Roman" pitchFamily="18" charset="0"/>
              </a:rPr>
              <a:t>Телефоны: </a:t>
            </a:r>
            <a:r>
              <a:rPr lang="en-US" dirty="0" smtClean="0">
                <a:solidFill>
                  <a:schemeClr val="accent3">
                    <a:lumMod val="50000"/>
                  </a:schemeClr>
                </a:solidFill>
                <a:latin typeface="Times New Roman" pitchFamily="18" charset="0"/>
                <a:cs typeface="Times New Roman" pitchFamily="18" charset="0"/>
              </a:rPr>
              <a:t>31209</a:t>
            </a:r>
            <a:r>
              <a:rPr lang="ru-RU" dirty="0" smtClean="0">
                <a:solidFill>
                  <a:schemeClr val="accent3">
                    <a:lumMod val="50000"/>
                  </a:schemeClr>
                </a:solidFill>
                <a:latin typeface="Times New Roman" pitchFamily="18" charset="0"/>
                <a:cs typeface="Times New Roman" pitchFamily="18" charset="0"/>
              </a:rPr>
              <a:t>; </a:t>
            </a:r>
            <a:r>
              <a:rPr lang="en-US" dirty="0" smtClean="0">
                <a:solidFill>
                  <a:schemeClr val="accent3">
                    <a:lumMod val="50000"/>
                  </a:schemeClr>
                </a:solidFill>
                <a:latin typeface="Times New Roman" pitchFamily="18" charset="0"/>
                <a:cs typeface="Times New Roman" pitchFamily="18" charset="0"/>
              </a:rPr>
              <a:t>32148</a:t>
            </a:r>
            <a:endParaRPr lang="ru-RU" dirty="0">
              <a:solidFill>
                <a:schemeClr val="accent3">
                  <a:lumMod val="50000"/>
                </a:schemeClr>
              </a:solidFill>
              <a:latin typeface="Times New Roman" pitchFamily="18" charset="0"/>
              <a:cs typeface="Times New Roman" pitchFamily="18" charset="0"/>
            </a:endParaRPr>
          </a:p>
        </p:txBody>
      </p:sp>
      <p:sp>
        <p:nvSpPr>
          <p:cNvPr id="11" name="Прямоугольник 10"/>
          <p:cNvSpPr/>
          <p:nvPr/>
        </p:nvSpPr>
        <p:spPr>
          <a:xfrm>
            <a:off x="1357290" y="4786322"/>
            <a:ext cx="1759456" cy="369332"/>
          </a:xfrm>
          <a:prstGeom prst="rect">
            <a:avLst/>
          </a:prstGeom>
        </p:spPr>
        <p:txBody>
          <a:bodyPr wrap="none">
            <a:spAutoFit/>
          </a:bodyPr>
          <a:lstStyle/>
          <a:p>
            <a:r>
              <a:rPr lang="ru-RU"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Обратная связь!</a:t>
            </a:r>
            <a:endParaRPr lang="ru-RU"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advClick="0" advTm="3966">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8" name="Rectangle 16"/>
          <p:cNvSpPr>
            <a:spLocks noChangeArrowheads="1"/>
          </p:cNvSpPr>
          <p:nvPr/>
        </p:nvSpPr>
        <p:spPr bwMode="auto">
          <a:xfrm>
            <a:off x="0" y="519063"/>
            <a:ext cx="9144000" cy="461665"/>
          </a:xfrm>
          <a:prstGeom prst="rect">
            <a:avLst/>
          </a:prstGeom>
          <a:noFill/>
          <a:ln w="9525" cap="flat" cmpd="sng" algn="ctr">
            <a:noFill/>
            <a:prstDash val="solid"/>
            <a:miter lim="800000"/>
            <a:headEnd/>
            <a:tailEnd/>
          </a:ln>
          <a:effectLst/>
        </p:spPr>
        <p:txBody>
          <a:bodyPr anchor="ctr">
            <a:spAutoFit/>
          </a:bodyPr>
          <a:lstStyle/>
          <a:p>
            <a:pPr algn="ctr">
              <a:defRPr/>
            </a:pPr>
            <a:r>
              <a:rPr lang="ru-RU" sz="2400" b="1" dirty="0" smtClean="0">
                <a:solidFill>
                  <a:schemeClr val="accent3">
                    <a:lumMod val="50000"/>
                  </a:schemeClr>
                </a:solidFill>
                <a:effectLst>
                  <a:outerShdw blurRad="38100" dist="38100" dir="2700000" algn="tl">
                    <a:srgbClr val="C0C0C0"/>
                  </a:outerShdw>
                </a:effectLst>
                <a:latin typeface="Times New Roman" pitchFamily="18" charset="0"/>
                <a:ea typeface="Calibri" pitchFamily="34" charset="0"/>
                <a:cs typeface="Times New Roman" pitchFamily="18" charset="0"/>
              </a:rPr>
              <a:t>Контактная информация для граждан</a:t>
            </a:r>
            <a:endParaRPr lang="ru-RU" sz="2400" dirty="0">
              <a:solidFill>
                <a:schemeClr val="accent3">
                  <a:lumMod val="50000"/>
                </a:schemeClr>
              </a:solidFill>
              <a:latin typeface="Times New Roman" pitchFamily="18" charset="0"/>
              <a:cs typeface="Times New Roman" pitchFamily="18" charset="0"/>
            </a:endParaRPr>
          </a:p>
        </p:txBody>
      </p:sp>
      <p:graphicFrame>
        <p:nvGraphicFramePr>
          <p:cNvPr id="11" name="Схема 10"/>
          <p:cNvGraphicFramePr/>
          <p:nvPr>
            <p:extLst>
              <p:ext uri="{D42A27DB-BD31-4B8C-83A1-F6EECF244321}">
                <p14:modId xmlns:p14="http://schemas.microsoft.com/office/powerpoint/2010/main" val="2549272299"/>
              </p:ext>
            </p:extLst>
          </p:nvPr>
        </p:nvGraphicFramePr>
        <p:xfrm>
          <a:off x="755576" y="4293096"/>
          <a:ext cx="7619784"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5576" y="980728"/>
            <a:ext cx="7632848"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ru-RU" b="1" dirty="0" smtClean="0">
                <a:solidFill>
                  <a:schemeClr val="accent3">
                    <a:lumMod val="50000"/>
                  </a:schemeClr>
                </a:solidFill>
                <a:latin typeface="Times New Roman" pitchFamily="18" charset="0"/>
                <a:cs typeface="Times New Roman" pitchFamily="18" charset="0"/>
              </a:rPr>
              <a:t>Брошюра подготовлена отделом финансов администрации Новохопёрского муниципального района Воронежской области</a:t>
            </a:r>
          </a:p>
          <a:p>
            <a:pPr algn="ctr"/>
            <a:endParaRPr lang="ru-RU" b="1"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397400,Воронежская область, город Новохоперск, улица Советская, дом 26</a:t>
            </a:r>
          </a:p>
          <a:p>
            <a:endParaRPr lang="ru-RU"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Контактные телефоны: 8 (47353) 31209; 8 (47353) 32148</a:t>
            </a:r>
          </a:p>
          <a:p>
            <a:endParaRPr lang="ru-RU" dirty="0" smtClean="0">
              <a:solidFill>
                <a:schemeClr val="bg2">
                  <a:lumMod val="50000"/>
                </a:schemeClr>
              </a:solidFill>
              <a:latin typeface="Times New Roman" pitchFamily="18" charset="0"/>
              <a:cs typeface="Times New Roman" pitchFamily="18" charset="0"/>
            </a:endParaRPr>
          </a:p>
          <a:p>
            <a:r>
              <a:rPr lang="ru-RU" dirty="0" smtClean="0">
                <a:solidFill>
                  <a:schemeClr val="bg2">
                    <a:lumMod val="50000"/>
                  </a:schemeClr>
                </a:solidFill>
                <a:latin typeface="Times New Roman" pitchFamily="18" charset="0"/>
                <a:cs typeface="Times New Roman" pitchFamily="18" charset="0"/>
              </a:rPr>
              <a:t>Адрес электронной почты: </a:t>
            </a:r>
            <a:r>
              <a:rPr lang="en-US" dirty="0" smtClean="0">
                <a:solidFill>
                  <a:schemeClr val="tx2"/>
                </a:solidFill>
                <a:latin typeface="Times New Roman" pitchFamily="18" charset="0"/>
                <a:cs typeface="Times New Roman" pitchFamily="18" charset="0"/>
                <a:hlinkClick r:id="rId7"/>
              </a:rPr>
              <a:t>nhoper.fin@govvrn.ru</a:t>
            </a:r>
            <a:endParaRPr lang="en-US" dirty="0" smtClean="0">
              <a:solidFill>
                <a:schemeClr val="tx2"/>
              </a:solidFill>
              <a:latin typeface="Times New Roman" pitchFamily="18" charset="0"/>
              <a:cs typeface="Times New Roman" pitchFamily="18" charset="0"/>
            </a:endParaRPr>
          </a:p>
          <a:p>
            <a:endParaRPr lang="en-US" dirty="0" smtClean="0">
              <a:solidFill>
                <a:schemeClr val="bg2">
                  <a:lumMod val="50000"/>
                </a:schemeClr>
              </a:solidFill>
              <a:latin typeface="Times New Roman" pitchFamily="18" charset="0"/>
              <a:cs typeface="Times New Roman" pitchFamily="18" charset="0"/>
            </a:endParaRPr>
          </a:p>
          <a:p>
            <a:pPr algn="ctr"/>
            <a:r>
              <a:rPr lang="ru-RU" b="1" dirty="0" smtClean="0">
                <a:solidFill>
                  <a:schemeClr val="bg2">
                    <a:lumMod val="50000"/>
                  </a:schemeClr>
                </a:solidFill>
                <a:latin typeface="Times New Roman" pitchFamily="18" charset="0"/>
                <a:cs typeface="Times New Roman" pitchFamily="18" charset="0"/>
              </a:rPr>
              <a:t>График работы отдела:</a:t>
            </a:r>
          </a:p>
          <a:p>
            <a:r>
              <a:rPr lang="ru-RU" dirty="0" smtClean="0">
                <a:solidFill>
                  <a:schemeClr val="bg2">
                    <a:lumMod val="50000"/>
                  </a:schemeClr>
                </a:solidFill>
                <a:latin typeface="Times New Roman" pitchFamily="18" charset="0"/>
                <a:cs typeface="Times New Roman" pitchFamily="18" charset="0"/>
              </a:rPr>
              <a:t>Понедельник – пятница с 8.00 до 17.00 часов</a:t>
            </a:r>
          </a:p>
          <a:p>
            <a:r>
              <a:rPr lang="ru-RU" dirty="0" smtClean="0">
                <a:solidFill>
                  <a:schemeClr val="bg2">
                    <a:lumMod val="50000"/>
                  </a:schemeClr>
                </a:solidFill>
                <a:latin typeface="Times New Roman" pitchFamily="18" charset="0"/>
                <a:cs typeface="Times New Roman" pitchFamily="18" charset="0"/>
              </a:rPr>
              <a:t>Перерыв с 12.00 до 13.00 часов</a:t>
            </a:r>
            <a:endParaRPr lang="ru-RU" dirty="0">
              <a:solidFill>
                <a:schemeClr val="bg2">
                  <a:lumMod val="50000"/>
                </a:schemeClr>
              </a:solidFill>
              <a:latin typeface="Times New Roman" pitchFamily="18" charset="0"/>
              <a:cs typeface="Times New Roman" pitchFamily="18" charset="0"/>
            </a:endParaRPr>
          </a:p>
        </p:txBody>
      </p:sp>
    </p:spTree>
  </p:cSld>
  <p:clrMapOvr>
    <a:masterClrMapping/>
  </p:clrMapOvr>
  <p:transition spd="slow" advClick="0" advTm="12438">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1472" cy="688828"/>
          </a:xfrm>
          <a:prstGeom prst="rect">
            <a:avLst/>
          </a:prstGeom>
          <a:noFill/>
          <a:ln w="9525">
            <a:noFill/>
            <a:miter lim="800000"/>
            <a:headEnd/>
            <a:tailEnd/>
          </a:ln>
        </p:spPr>
      </p:pic>
      <p:sp>
        <p:nvSpPr>
          <p:cNvPr id="3" name="Rectangle 5"/>
          <p:cNvSpPr>
            <a:spLocks noChangeArrowheads="1"/>
          </p:cNvSpPr>
          <p:nvPr/>
        </p:nvSpPr>
        <p:spPr bwMode="auto">
          <a:xfrm>
            <a:off x="-108520" y="541832"/>
            <a:ext cx="9144000" cy="369332"/>
          </a:xfrm>
          <a:prstGeom prst="rect">
            <a:avLst/>
          </a:prstGeom>
          <a:noFill/>
          <a:ln w="9525" cap="flat" cmpd="sng" algn="ctr">
            <a:noFill/>
            <a:prstDash val="solid"/>
            <a:miter lim="800000"/>
            <a:headEnd/>
            <a:tailEnd/>
          </a:ln>
          <a:effectLst/>
        </p:spPr>
        <p:txBody>
          <a:bodyPr anchor="ctr">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ПРИНЦИП ПРОЗРАЧНОСТИ (ОТКРЫТОСТИ) ОЗНАЧАЕТ:</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55576" y="1071546"/>
            <a:ext cx="7632848" cy="5078313"/>
          </a:xfrm>
          <a:prstGeom prst="rect">
            <a:avLst/>
          </a:prstGeom>
        </p:spPr>
        <p:txBody>
          <a:bodyPr wrap="square">
            <a:spAutoFit/>
          </a:bodyPr>
          <a:lstStyle/>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r>
              <a:rPr lang="ru-RU" dirty="0" smtClean="0">
                <a:solidFill>
                  <a:schemeClr val="accent3">
                    <a:lumMod val="50000"/>
                  </a:schemeClr>
                </a:solidFill>
                <a:latin typeface="Times New Roman" pitchFamily="18" charset="0"/>
                <a:cs typeface="Times New Roman" pitchFamily="18" charset="0"/>
              </a:rPr>
              <a:t>– обязательное опубликование в средствах массовой информации утвержденных бюджетов и отчетов об их исполнении; </a:t>
            </a:r>
            <a:endParaRPr lang="en-US" dirty="0" smtClean="0">
              <a:solidFill>
                <a:schemeClr val="accent3">
                  <a:lumMod val="50000"/>
                </a:schemeClr>
              </a:solidFill>
              <a:latin typeface="Times New Roman" pitchFamily="18" charset="0"/>
              <a:cs typeface="Times New Roman" pitchFamily="18" charset="0"/>
            </a:endParaRPr>
          </a:p>
          <a:p>
            <a:pPr algn="just"/>
            <a:r>
              <a:rPr lang="ru-RU" dirty="0" smtClean="0">
                <a:solidFill>
                  <a:schemeClr val="accent3">
                    <a:lumMod val="50000"/>
                  </a:schemeClr>
                </a:solidFill>
                <a:latin typeface="Times New Roman" pitchFamily="18" charset="0"/>
                <a:cs typeface="Times New Roman" pitchFamily="18" charset="0"/>
              </a:rPr>
              <a:t>– обязательную открытость для общества и средств массовой информации проектов бюджетов, внесенных в законодательные органы государственной власти; </a:t>
            </a:r>
            <a:endParaRPr lang="en-US" dirty="0" smtClean="0">
              <a:solidFill>
                <a:schemeClr val="accent3">
                  <a:lumMod val="50000"/>
                </a:schemeClr>
              </a:solidFill>
              <a:latin typeface="Times New Roman" pitchFamily="18" charset="0"/>
              <a:cs typeface="Times New Roman" pitchFamily="18" charset="0"/>
            </a:endParaRPr>
          </a:p>
          <a:p>
            <a:pPr algn="just"/>
            <a:r>
              <a:rPr lang="ru-RU" dirty="0" smtClean="0">
                <a:solidFill>
                  <a:schemeClr val="accent3">
                    <a:lumMod val="50000"/>
                  </a:schemeClr>
                </a:solidFill>
                <a:latin typeface="Times New Roman" pitchFamily="18" charset="0"/>
                <a:cs typeface="Times New Roman" pitchFamily="18" charset="0"/>
              </a:rPr>
              <a:t>– обеспечение доступа к информации, размещенной в информационно-телекоммуникационной сети «Интернет» на едином портале бюджетной системы Российской Федерации;</a:t>
            </a:r>
            <a:endParaRPr lang="en-US" dirty="0" smtClean="0">
              <a:solidFill>
                <a:schemeClr val="accent3">
                  <a:lumMod val="50000"/>
                </a:schemeClr>
              </a:solidFill>
              <a:latin typeface="Times New Roman" pitchFamily="18" charset="0"/>
              <a:cs typeface="Times New Roman" pitchFamily="18" charset="0"/>
            </a:endParaRPr>
          </a:p>
          <a:p>
            <a:pPr algn="just"/>
            <a:r>
              <a:rPr lang="ru-RU" dirty="0" smtClean="0">
                <a:solidFill>
                  <a:schemeClr val="accent3">
                    <a:lumMod val="50000"/>
                  </a:schemeClr>
                </a:solidFill>
                <a:latin typeface="Times New Roman" pitchFamily="18" charset="0"/>
                <a:cs typeface="Times New Roman" pitchFamily="18" charset="0"/>
              </a:rPr>
              <a:t> – стабильность и (или) преемственность бюджетной классификации Российской Федерации, а также обеспечение сопоставимости показателей бюджета отчетного, текущего, очередного финансового года и планового периода. </a:t>
            </a:r>
            <a:endParaRPr lang="en-US" dirty="0" smtClean="0">
              <a:solidFill>
                <a:schemeClr val="accent3">
                  <a:lumMod val="50000"/>
                </a:schemeClr>
              </a:solidFill>
              <a:latin typeface="Times New Roman" pitchFamily="18" charset="0"/>
              <a:cs typeface="Times New Roman" pitchFamily="18" charset="0"/>
            </a:endParaRPr>
          </a:p>
          <a:p>
            <a:pPr algn="r"/>
            <a:endParaRPr lang="en-US" dirty="0" smtClean="0">
              <a:solidFill>
                <a:schemeClr val="accent3">
                  <a:lumMod val="50000"/>
                </a:schemeClr>
              </a:solidFill>
              <a:latin typeface="Times New Roman" pitchFamily="18" charset="0"/>
              <a:cs typeface="Times New Roman" pitchFamily="18" charset="0"/>
            </a:endParaRPr>
          </a:p>
          <a:p>
            <a:pPr algn="r"/>
            <a:endParaRPr lang="en-US" dirty="0" smtClean="0">
              <a:solidFill>
                <a:schemeClr val="accent3">
                  <a:lumMod val="50000"/>
                </a:schemeClr>
              </a:solidFill>
              <a:latin typeface="Times New Roman" pitchFamily="18" charset="0"/>
              <a:cs typeface="Times New Roman" pitchFamily="18" charset="0"/>
            </a:endParaRPr>
          </a:p>
          <a:p>
            <a:pPr algn="r"/>
            <a:endParaRPr lang="en-US" dirty="0" smtClean="0">
              <a:solidFill>
                <a:schemeClr val="accent3">
                  <a:lumMod val="50000"/>
                </a:schemeClr>
              </a:solidFill>
              <a:latin typeface="Times New Roman" pitchFamily="18" charset="0"/>
              <a:cs typeface="Times New Roman" pitchFamily="18" charset="0"/>
            </a:endParaRPr>
          </a:p>
          <a:p>
            <a:pPr algn="r"/>
            <a:r>
              <a:rPr lang="ru-RU" dirty="0" smtClean="0">
                <a:solidFill>
                  <a:schemeClr val="accent3">
                    <a:lumMod val="50000"/>
                  </a:schemeClr>
                </a:solidFill>
                <a:latin typeface="Times New Roman" pitchFamily="18" charset="0"/>
                <a:cs typeface="Times New Roman" pitchFamily="18" charset="0"/>
              </a:rPr>
              <a:t>Бюджетный кодекс Российской Федерации статья 36</a:t>
            </a:r>
            <a:endParaRPr lang="ru-RU"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394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32" y="1"/>
            <a:ext cx="514941" cy="620688"/>
          </a:xfrm>
          <a:prstGeom prst="rect">
            <a:avLst/>
          </a:prstGeom>
          <a:noFill/>
          <a:ln w="9525">
            <a:noFill/>
            <a:miter lim="800000"/>
            <a:headEnd/>
            <a:tailEnd/>
          </a:ln>
        </p:spPr>
      </p:pic>
      <p:sp>
        <p:nvSpPr>
          <p:cNvPr id="3" name="Rectangle 5"/>
          <p:cNvSpPr>
            <a:spLocks noChangeArrowheads="1"/>
          </p:cNvSpPr>
          <p:nvPr/>
        </p:nvSpPr>
        <p:spPr bwMode="auto">
          <a:xfrm>
            <a:off x="642910" y="541832"/>
            <a:ext cx="8249570" cy="369332"/>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РЕАЛИЗАЦИЯ ПРИНЦИПА ПРОЗРАЧНОСТИ (ОТКРЫТОСТИ)</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55576" y="1000109"/>
            <a:ext cx="7632848" cy="3416320"/>
          </a:xfrm>
          <a:prstGeom prst="rect">
            <a:avLst/>
          </a:prstGeom>
        </p:spPr>
        <p:txBody>
          <a:bodyPr wrap="square">
            <a:spAutoFit/>
          </a:bodyPr>
          <a:lstStyle/>
          <a:p>
            <a:pPr indent="447675" algn="just"/>
            <a:r>
              <a:rPr lang="ru-RU" dirty="0" smtClean="0">
                <a:solidFill>
                  <a:schemeClr val="accent3">
                    <a:lumMod val="50000"/>
                  </a:schemeClr>
                </a:solidFill>
                <a:latin typeface="Times New Roman" pitchFamily="18" charset="0"/>
                <a:cs typeface="Times New Roman" pitchFamily="18" charset="0"/>
              </a:rPr>
              <a:t>Для повышения эффективности принимаемых решений, для обеспечения целевого использования бюджетных средств и возможности общественного контроля администрация Новохопёрского муниципального района обеспечивает открытость и прозрачность утверждения и исполнения бюджета Новохопёрского муниципального района с помощью: </a:t>
            </a:r>
          </a:p>
          <a:p>
            <a:pPr indent="447675" algn="just">
              <a:buFontTx/>
              <a:buChar char="-"/>
            </a:pPr>
            <a:r>
              <a:rPr lang="ru-RU" dirty="0" smtClean="0">
                <a:solidFill>
                  <a:schemeClr val="accent3">
                    <a:lumMod val="50000"/>
                  </a:schemeClr>
                </a:solidFill>
                <a:latin typeface="Times New Roman" pitchFamily="18" charset="0"/>
                <a:cs typeface="Times New Roman" pitchFamily="18" charset="0"/>
              </a:rPr>
              <a:t>информирования населения обо всех стадиях бюджетного процесса на сайте администрации района; </a:t>
            </a:r>
          </a:p>
          <a:p>
            <a:pPr indent="447675" algn="just">
              <a:buFontTx/>
              <a:buChar char="-"/>
            </a:pPr>
            <a:r>
              <a:rPr lang="ru-RU" dirty="0" smtClean="0">
                <a:solidFill>
                  <a:schemeClr val="accent3">
                    <a:lumMod val="50000"/>
                  </a:schemeClr>
                </a:solidFill>
                <a:latin typeface="Times New Roman" pitchFamily="18" charset="0"/>
                <a:cs typeface="Times New Roman" pitchFamily="18" charset="0"/>
              </a:rPr>
              <a:t> проведения публичных слушаний по проекту районного бюджета. </a:t>
            </a:r>
          </a:p>
          <a:p>
            <a:pPr indent="447675" algn="just"/>
            <a:r>
              <a:rPr lang="ru-RU" dirty="0" smtClean="0">
                <a:solidFill>
                  <a:schemeClr val="accent3">
                    <a:lumMod val="50000"/>
                  </a:schemeClr>
                </a:solidFill>
                <a:latin typeface="Times New Roman" pitchFamily="18" charset="0"/>
                <a:cs typeface="Times New Roman" pitchFamily="18" charset="0"/>
              </a:rPr>
              <a:t>Актуальную информацию о бюджете района Вы всегда найдете по ссылке:</a:t>
            </a:r>
          </a:p>
          <a:p>
            <a:pPr indent="447675" algn="just"/>
            <a:r>
              <a:rPr lang="en-US" dirty="0">
                <a:solidFill>
                  <a:schemeClr val="accent3">
                    <a:lumMod val="50000"/>
                  </a:schemeClr>
                </a:solidFill>
                <a:latin typeface="Times New Roman" pitchFamily="18" charset="0"/>
                <a:cs typeface="Times New Roman" pitchFamily="18" charset="0"/>
              </a:rPr>
              <a:t>https://nhoper-r36.gosuslugi.ru</a:t>
            </a:r>
          </a:p>
          <a:p>
            <a:pPr indent="447675" algn="just"/>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095" y="3635798"/>
            <a:ext cx="3137329" cy="2352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Заседании Совета народных депутатов Новохопёрского муниципального рай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4509120"/>
            <a:ext cx="2203376" cy="16525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4001">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1"/>
            <a:ext cx="571472" cy="688828"/>
          </a:xfrm>
          <a:prstGeom prst="rect">
            <a:avLst/>
          </a:prstGeom>
          <a:noFill/>
          <a:ln w="9525">
            <a:noFill/>
            <a:miter lim="800000"/>
            <a:headEnd/>
            <a:tailEnd/>
          </a:ln>
        </p:spPr>
      </p:pic>
      <p:sp>
        <p:nvSpPr>
          <p:cNvPr id="3" name="Rectangle 5"/>
          <p:cNvSpPr>
            <a:spLocks noChangeArrowheads="1"/>
          </p:cNvSpPr>
          <p:nvPr/>
        </p:nvSpPr>
        <p:spPr bwMode="auto">
          <a:xfrm>
            <a:off x="642926" y="655291"/>
            <a:ext cx="7817506"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ТЕРМИНЫ, ПРИМЕНЯЕМЫЕ В БЮДЖЕТНОМ ПРОЦЕССЕ</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3490" name="Picture 2" descr="http://berezovsky.krskstate.ru/dat/Image/39/Bezimyanniy4.jpg"/>
          <p:cNvPicPr>
            <a:picLocks noChangeAspect="1" noChangeArrowheads="1"/>
          </p:cNvPicPr>
          <p:nvPr/>
        </p:nvPicPr>
        <p:blipFill>
          <a:blip r:embed="rId3" cstate="print"/>
          <a:srcRect l="6805" t="20656" r="6426" b="1309"/>
          <a:stretch>
            <a:fillRect/>
          </a:stretch>
        </p:blipFill>
        <p:spPr bwMode="auto">
          <a:xfrm>
            <a:off x="896361" y="1349979"/>
            <a:ext cx="3318447" cy="2212298"/>
          </a:xfrm>
          <a:prstGeom prst="rect">
            <a:avLst/>
          </a:prstGeom>
          <a:noFill/>
        </p:spPr>
      </p:pic>
      <p:sp>
        <p:nvSpPr>
          <p:cNvPr id="7" name="Прямоугольник 6"/>
          <p:cNvSpPr/>
          <p:nvPr/>
        </p:nvSpPr>
        <p:spPr>
          <a:xfrm>
            <a:off x="4485558" y="1349979"/>
            <a:ext cx="3887862" cy="2308324"/>
          </a:xfrm>
          <a:prstGeom prst="rect">
            <a:avLst/>
          </a:prstGeom>
        </p:spPr>
        <p:txBody>
          <a:bodyPr wrap="square">
            <a:spAutoFit/>
          </a:bodyPr>
          <a:lstStyle/>
          <a:p>
            <a:pPr indent="447675" algn="just"/>
            <a: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Бюджет</a:t>
            </a:r>
            <a:r>
              <a:rPr lang="ru-RU" sz="1600" dirty="0" smtClean="0">
                <a:solidFill>
                  <a:schemeClr val="accent3">
                    <a:lumMod val="50000"/>
                  </a:schemeClr>
                </a:solidFill>
                <a:latin typeface="Times New Roman" pitchFamily="18" charset="0"/>
                <a:cs typeface="Times New Roman"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indent="447675" algn="just"/>
            <a: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Консолидированный бюджет </a:t>
            </a:r>
            <a:r>
              <a:rPr lang="ru-RU" sz="1600" dirty="0" smtClean="0">
                <a:solidFill>
                  <a:schemeClr val="accent3">
                    <a:lumMod val="50000"/>
                  </a:schemeClr>
                </a:solidFill>
                <a:latin typeface="Times New Roman" pitchFamily="18" charset="0"/>
                <a:cs typeface="Times New Roman" pitchFamily="18" charset="0"/>
              </a:rPr>
              <a:t>- свод бюджетов бюджетной системы Российской Федерации на соответствующей территории</a:t>
            </a:r>
            <a:endParaRPr lang="ru-RU" sz="1600" dirty="0">
              <a:solidFill>
                <a:schemeClr val="accent3">
                  <a:lumMod val="50000"/>
                </a:schemeClr>
              </a:solidFill>
              <a:latin typeface="Times New Roman" pitchFamily="18" charset="0"/>
              <a:cs typeface="Times New Roman" pitchFamily="18" charset="0"/>
            </a:endParaRPr>
          </a:p>
        </p:txBody>
      </p:sp>
      <p:sp>
        <p:nvSpPr>
          <p:cNvPr id="8" name="Прямоугольник 7"/>
          <p:cNvSpPr/>
          <p:nvPr/>
        </p:nvSpPr>
        <p:spPr>
          <a:xfrm>
            <a:off x="755576" y="3500438"/>
            <a:ext cx="7704856" cy="2800767"/>
          </a:xfrm>
          <a:prstGeom prst="rect">
            <a:avLst/>
          </a:prstGeom>
        </p:spPr>
        <p:txBody>
          <a:bodyPr wrap="square">
            <a:spAutoFit/>
          </a:bodyPr>
          <a:lstStyle/>
          <a:p>
            <a:pPr indent="447675" algn="just"/>
            <a: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Бюджетная система Российской Федерации </a:t>
            </a:r>
            <a:r>
              <a:rPr lang="ru-RU" sz="1600" dirty="0" smtClean="0">
                <a:solidFill>
                  <a:schemeClr val="accent3">
                    <a:lumMod val="50000"/>
                  </a:schemeClr>
                </a:solidFill>
                <a:latin typeface="Times New Roman" pitchFamily="18" charset="0"/>
                <a:cs typeface="Times New Roman" pitchFamily="18" charset="0"/>
              </a:rPr>
              <a:t>-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a:t>
            </a:r>
          </a:p>
          <a:p>
            <a:pPr indent="447675" algn="just"/>
            <a:r>
              <a:rPr lang="ru-RU" sz="16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Бюджетный процесс </a:t>
            </a:r>
            <a:r>
              <a:rPr lang="ru-RU" sz="1600" dirty="0" smtClean="0">
                <a:solidFill>
                  <a:schemeClr val="accent3">
                    <a:lumMod val="50000"/>
                  </a:schemeClr>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sz="16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433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0" y="0"/>
            <a:ext cx="564423" cy="680331"/>
          </a:xfrm>
          <a:prstGeom prst="rect">
            <a:avLst/>
          </a:prstGeom>
          <a:noFill/>
          <a:ln w="9525">
            <a:noFill/>
            <a:miter lim="800000"/>
            <a:headEnd/>
            <a:tailEnd/>
          </a:ln>
        </p:spPr>
      </p:pic>
      <p:sp>
        <p:nvSpPr>
          <p:cNvPr id="3" name="Rectangle 5"/>
          <p:cNvSpPr>
            <a:spLocks noChangeArrowheads="1"/>
          </p:cNvSpPr>
          <p:nvPr/>
        </p:nvSpPr>
        <p:spPr bwMode="auto">
          <a:xfrm>
            <a:off x="971600" y="476672"/>
            <a:ext cx="7500990" cy="646331"/>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НОВОХОПЁРСКОГО МУНИЦИПАЛЬНОГО РАЙОНА</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743389" y="1052736"/>
            <a:ext cx="7632848" cy="5170646"/>
          </a:xfrm>
          <a:prstGeom prst="rect">
            <a:avLst/>
          </a:prstGeom>
        </p:spPr>
        <p:txBody>
          <a:bodyPr wrap="square">
            <a:spAutoFit/>
          </a:bodyPr>
          <a:lstStyle/>
          <a:p>
            <a:pPr indent="447675" algn="just"/>
            <a:r>
              <a:rPr lang="ru-RU" sz="1500" u="sng"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 процесс сбора и учета доходов и осуществление расходов на основе сводной бюджетной росписи и кассового плана. </a:t>
            </a:r>
          </a:p>
          <a:p>
            <a:pPr indent="447675" algn="just"/>
            <a:r>
              <a:rPr lang="ru-RU" sz="15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a:t>
            </a:r>
            <a:r>
              <a:rPr lang="ru-RU" sz="1500" dirty="0" smtClean="0">
                <a:solidFill>
                  <a:schemeClr val="accent3">
                    <a:lumMod val="50000"/>
                  </a:schemeClr>
                </a:solidFill>
                <a:latin typeface="Times New Roman" pitchFamily="18" charset="0"/>
                <a:cs typeface="Times New Roman" pitchFamily="18" charset="0"/>
              </a:rPr>
              <a:t>– это этап бюджетного процесса, который начинается с момента утверждения решения о районном бюджете и продолжается в течение финансового года. </a:t>
            </a:r>
          </a:p>
          <a:p>
            <a:pPr indent="447675" algn="just"/>
            <a:r>
              <a:rPr lang="ru-RU" sz="1500" dirty="0" smtClean="0">
                <a:solidFill>
                  <a:schemeClr val="accent3">
                    <a:lumMod val="50000"/>
                  </a:schemeClr>
                </a:solidFill>
                <a:latin typeface="Times New Roman" pitchFamily="18" charset="0"/>
                <a:cs typeface="Times New Roman" pitchFamily="18" charset="0"/>
              </a:rPr>
              <a:t>Можно выделить следующие этапы этого процесса: </a:t>
            </a:r>
          </a:p>
          <a:p>
            <a:pPr indent="447675" algn="just">
              <a:buFontTx/>
              <a:buChar char="-"/>
            </a:pPr>
            <a:r>
              <a:rPr lang="ru-RU" sz="15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бюджета по доходам </a:t>
            </a:r>
            <a:r>
              <a:rPr lang="ru-RU" sz="1500" dirty="0" smtClean="0">
                <a:solidFill>
                  <a:schemeClr val="accent3">
                    <a:lumMod val="50000"/>
                  </a:schemeClr>
                </a:solidFill>
                <a:latin typeface="Times New Roman" pitchFamily="18" charset="0"/>
                <a:cs typeface="Times New Roman" pitchFamily="18" charset="0"/>
              </a:rPr>
              <a:t>заключается в обеспечении полного и своевременного поступления в бюджет налогов, сборов, доходов от использования имущества и других обязательных платежей, в соответствии с утвержденным планом мобилизации доходов; </a:t>
            </a:r>
          </a:p>
          <a:p>
            <a:pPr indent="447675" algn="just">
              <a:buFontTx/>
              <a:buChar char="-"/>
            </a:pPr>
            <a:r>
              <a:rPr lang="ru-RU" sz="1500" dirty="0" smtClean="0">
                <a:solidFill>
                  <a:schemeClr val="accent3">
                    <a:lumMod val="50000"/>
                  </a:schemeClr>
                </a:solidFill>
                <a:latin typeface="Times New Roman" pitchFamily="18" charset="0"/>
                <a:cs typeface="Times New Roman" pitchFamily="18" charset="0"/>
              </a:rPr>
              <a:t> </a:t>
            </a:r>
            <a:r>
              <a:rPr lang="ru-RU" sz="1500" b="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исполнение по расходам </a:t>
            </a:r>
            <a:r>
              <a:rPr lang="ru-RU" sz="1500" dirty="0" smtClean="0">
                <a:solidFill>
                  <a:schemeClr val="accent3">
                    <a:lumMod val="50000"/>
                  </a:schemeClr>
                </a:solidFill>
                <a:latin typeface="Times New Roman" pitchFamily="18" charset="0"/>
                <a:cs typeface="Times New Roman" pitchFamily="18" charset="0"/>
              </a:rPr>
              <a:t>означает последовательное финансирование мероприятий, предусмотренных решением о районном бюджете, в пределах утвержденных сумм с целью исполнения принятых муниципальным образованием расходных обязательств. </a:t>
            </a:r>
          </a:p>
          <a:p>
            <a:pPr indent="447675" algn="just"/>
            <a:r>
              <a:rPr lang="ru-RU" sz="1500" dirty="0" smtClean="0">
                <a:solidFill>
                  <a:schemeClr val="accent3">
                    <a:lumMod val="50000"/>
                  </a:schemeClr>
                </a:solidFill>
                <a:latin typeface="Times New Roman" pitchFamily="18" charset="0"/>
                <a:cs typeface="Times New Roman" pitchFamily="18" charset="0"/>
              </a:rPr>
              <a:t>Составление и утверждение отчета об исполнении районного бюджета является важной формой контроля за исполнением бюджета. Отчет об исполнении бюджета 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 </a:t>
            </a:r>
          </a:p>
          <a:p>
            <a:pPr indent="447675" algn="just"/>
            <a:r>
              <a:rPr lang="ru-RU" sz="1500" dirty="0" smtClean="0">
                <a:solidFill>
                  <a:schemeClr val="accent3">
                    <a:lumMod val="50000"/>
                  </a:schemeClr>
                </a:solidFill>
                <a:latin typeface="Times New Roman" pitchFamily="18" charset="0"/>
                <a:cs typeface="Times New Roman" pitchFamily="18" charset="0"/>
              </a:rPr>
              <a:t>Годовой отчет об исполнении бюджета предоставляется в Совет народных депутатов Новохопёрского муниципального района Воронежской области. По результатам рассмотрения отчета об исполнении районного бюджета Совет народных депутатов Новохопёрского муниципального района Воронежской области принимает решение об его утверждении либо отклонении.</a:t>
            </a:r>
            <a:endParaRPr lang="ru-RU" sz="1500" dirty="0">
              <a:solidFill>
                <a:schemeClr val="accent3">
                  <a:lumMod val="50000"/>
                </a:schemeClr>
              </a:solidFill>
              <a:latin typeface="Times New Roman" pitchFamily="18" charset="0"/>
              <a:cs typeface="Times New Roman" pitchFamily="18" charset="0"/>
            </a:endParaRPr>
          </a:p>
        </p:txBody>
      </p:sp>
    </p:spTree>
  </p:cSld>
  <p:clrMapOvr>
    <a:masterClrMapping/>
  </p:clrMapOvr>
  <p:transition spd="slow" advClick="0" advTm="4019">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ерб района без вольной части"/>
          <p:cNvPicPr>
            <a:picLocks noChangeAspect="1" noChangeArrowheads="1"/>
          </p:cNvPicPr>
          <p:nvPr/>
        </p:nvPicPr>
        <p:blipFill>
          <a:blip r:embed="rId2" cstate="print">
            <a:lum bright="6000"/>
          </a:blip>
          <a:srcRect l="5396" t="31657" r="15033"/>
          <a:stretch>
            <a:fillRect/>
          </a:stretch>
        </p:blipFill>
        <p:spPr bwMode="auto">
          <a:xfrm>
            <a:off x="-16071" y="1"/>
            <a:ext cx="555623" cy="669724"/>
          </a:xfrm>
          <a:prstGeom prst="rect">
            <a:avLst/>
          </a:prstGeom>
          <a:noFill/>
          <a:ln w="9525">
            <a:noFill/>
            <a:miter lim="800000"/>
            <a:headEnd/>
            <a:tailEnd/>
          </a:ln>
        </p:spPr>
      </p:pic>
      <p:sp>
        <p:nvSpPr>
          <p:cNvPr id="3" name="Rectangle 5"/>
          <p:cNvSpPr>
            <a:spLocks noChangeArrowheads="1"/>
          </p:cNvSpPr>
          <p:nvPr/>
        </p:nvSpPr>
        <p:spPr bwMode="auto">
          <a:xfrm>
            <a:off x="428596" y="476672"/>
            <a:ext cx="8286808" cy="923330"/>
          </a:xfrm>
          <a:prstGeom prst="rect">
            <a:avLst/>
          </a:prstGeom>
          <a:noFill/>
          <a:ln w="9525" cap="flat" cmpd="sng" algn="ctr">
            <a:noFill/>
            <a:prstDash val="solid"/>
            <a:miter lim="800000"/>
            <a:headEnd/>
            <a:tailEnd/>
          </a:ln>
          <a:effectLst/>
        </p:spPr>
        <p:txBody>
          <a:bodyPr wrap="square" anchor="ctr">
            <a:spAutoFit/>
          </a:bodyPr>
          <a:lstStyle/>
          <a:p>
            <a:pPr algn="ctr">
              <a:defRPr/>
            </a:pPr>
            <a:r>
              <a:rPr lang="ru-RU"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ОСНОВНЫЕ ПАРАМЕТРЫ </a:t>
            </a:r>
          </a:p>
          <a:p>
            <a:pPr algn="ctr">
              <a:defRPr/>
            </a:pPr>
            <a:r>
              <a:rPr lang="ru-RU"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СОЦИАЛЬНО-ЭКОНОМИЧЕСКОГО РАЗВИТИЯ</a:t>
            </a:r>
          </a:p>
          <a:p>
            <a:pPr algn="ctr">
              <a:defRPr/>
            </a:pPr>
            <a:r>
              <a:rPr lang="ru-RU"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Новохопёрского муниципального района</a:t>
            </a:r>
            <a:endParaRPr lang="ru-RU" b="1" dirty="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519771557"/>
              </p:ext>
            </p:extLst>
          </p:nvPr>
        </p:nvGraphicFramePr>
        <p:xfrm>
          <a:off x="1331641" y="1406218"/>
          <a:ext cx="6480718" cy="4327036"/>
        </p:xfrm>
        <a:graphic>
          <a:graphicData uri="http://schemas.openxmlformats.org/drawingml/2006/table">
            <a:tbl>
              <a:tblPr firstRow="1" firstCol="1" lastRow="1" lastCol="1" bandRow="1" bandCol="1">
                <a:tableStyleId>{5C22544A-7EE6-4342-B048-85BDC9FD1C3A}</a:tableStyleId>
              </a:tblPr>
              <a:tblGrid>
                <a:gridCol w="3816695"/>
                <a:gridCol w="936669"/>
                <a:gridCol w="842869"/>
                <a:gridCol w="884485"/>
              </a:tblGrid>
              <a:tr h="677566">
                <a:tc>
                  <a:txBody>
                    <a:bodyPr/>
                    <a:lstStyle/>
                    <a:p>
                      <a:pPr algn="ctr">
                        <a:lnSpc>
                          <a:spcPct val="150000"/>
                        </a:lnSpc>
                        <a:spcAft>
                          <a:spcPts val="0"/>
                        </a:spcAft>
                      </a:pPr>
                      <a:r>
                        <a:rPr lang="ru-RU" sz="1000" dirty="0">
                          <a:solidFill>
                            <a:schemeClr val="accent3">
                              <a:lumMod val="50000"/>
                            </a:schemeClr>
                          </a:solidFill>
                          <a:effectLst/>
                          <a:latin typeface="Times New Roman" pitchFamily="18" charset="0"/>
                          <a:cs typeface="Times New Roman" pitchFamily="18" charset="0"/>
                        </a:rPr>
                        <a:t>Наименование показателя</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en-US" sz="1000" dirty="0">
                          <a:solidFill>
                            <a:schemeClr val="accent3">
                              <a:lumMod val="50000"/>
                            </a:schemeClr>
                          </a:solidFill>
                          <a:effectLst/>
                          <a:latin typeface="Times New Roman" pitchFamily="18" charset="0"/>
                          <a:cs typeface="Times New Roman" pitchFamily="18" charset="0"/>
                        </a:rPr>
                        <a:t>20</a:t>
                      </a:r>
                      <a:r>
                        <a:rPr lang="ru-RU" sz="1000" dirty="0" smtClean="0">
                          <a:solidFill>
                            <a:schemeClr val="accent3">
                              <a:lumMod val="50000"/>
                            </a:schemeClr>
                          </a:solidFill>
                          <a:effectLst/>
                          <a:latin typeface="Times New Roman" pitchFamily="18" charset="0"/>
                          <a:cs typeface="Times New Roman" pitchFamily="18" charset="0"/>
                        </a:rPr>
                        <a:t>22 </a:t>
                      </a:r>
                      <a:r>
                        <a:rPr lang="ru-RU" sz="1000" dirty="0">
                          <a:solidFill>
                            <a:schemeClr val="accent3">
                              <a:lumMod val="50000"/>
                            </a:schemeClr>
                          </a:solidFill>
                          <a:effectLst/>
                          <a:latin typeface="Times New Roman" pitchFamily="18" charset="0"/>
                          <a:cs typeface="Times New Roman" pitchFamily="18" charset="0"/>
                        </a:rPr>
                        <a:t>год отчет</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cs typeface="Times New Roman" pitchFamily="18" charset="0"/>
                        </a:rPr>
                        <a:t>2023 </a:t>
                      </a:r>
                      <a:r>
                        <a:rPr lang="ru-RU" sz="1000" dirty="0">
                          <a:solidFill>
                            <a:schemeClr val="accent3">
                              <a:lumMod val="50000"/>
                            </a:schemeClr>
                          </a:solidFill>
                          <a:effectLst/>
                          <a:latin typeface="Times New Roman" pitchFamily="18" charset="0"/>
                          <a:cs typeface="Times New Roman" pitchFamily="18" charset="0"/>
                        </a:rPr>
                        <a:t>год отчёт</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cs typeface="Times New Roman" pitchFamily="18" charset="0"/>
                        </a:rPr>
                        <a:t>2024 </a:t>
                      </a:r>
                      <a:r>
                        <a:rPr lang="ru-RU" sz="1000" dirty="0">
                          <a:solidFill>
                            <a:schemeClr val="accent3">
                              <a:lumMod val="50000"/>
                            </a:schemeClr>
                          </a:solidFill>
                          <a:effectLst/>
                          <a:latin typeface="Times New Roman" pitchFamily="18" charset="0"/>
                          <a:cs typeface="Times New Roman" pitchFamily="18" charset="0"/>
                        </a:rPr>
                        <a:t>год оценка</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225855">
                <a:tc>
                  <a:txBody>
                    <a:bodyPr/>
                    <a:lstStyle/>
                    <a:p>
                      <a:pPr algn="ctr">
                        <a:lnSpc>
                          <a:spcPct val="115000"/>
                        </a:lnSpc>
                        <a:spcAft>
                          <a:spcPts val="0"/>
                        </a:spcAft>
                      </a:pPr>
                      <a:r>
                        <a:rPr lang="ru-RU" sz="1000" dirty="0">
                          <a:solidFill>
                            <a:schemeClr val="accent3">
                              <a:lumMod val="50000"/>
                            </a:schemeClr>
                          </a:solidFill>
                          <a:effectLst/>
                          <a:latin typeface="Times New Roman" pitchFamily="18" charset="0"/>
                          <a:cs typeface="Times New Roman" pitchFamily="18" charset="0"/>
                        </a:rPr>
                        <a:t>1</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2</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3</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4</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dirty="0">
                          <a:solidFill>
                            <a:schemeClr val="accent3">
                              <a:lumMod val="50000"/>
                            </a:schemeClr>
                          </a:solidFill>
                          <a:effectLst/>
                          <a:latin typeface="Times New Roman" pitchFamily="18" charset="0"/>
                          <a:cs typeface="Times New Roman" pitchFamily="18" charset="0"/>
                        </a:rPr>
                        <a:t>Численность населения (среднегодовая), тыс. чел.</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smtClean="0">
                          <a:solidFill>
                            <a:schemeClr val="accent3">
                              <a:lumMod val="50000"/>
                            </a:schemeClr>
                          </a:solidFill>
                          <a:effectLst/>
                          <a:latin typeface="Times New Roman" pitchFamily="18" charset="0"/>
                          <a:cs typeface="Times New Roman" pitchFamily="18" charset="0"/>
                        </a:rPr>
                        <a:t>35,6</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smtClean="0">
                          <a:solidFill>
                            <a:schemeClr val="accent3">
                              <a:lumMod val="50000"/>
                            </a:schemeClr>
                          </a:solidFill>
                          <a:effectLst/>
                          <a:latin typeface="Times New Roman" pitchFamily="18" charset="0"/>
                          <a:cs typeface="Times New Roman" pitchFamily="18" charset="0"/>
                        </a:rPr>
                        <a:t>35,1</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34,6</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16963">
                <a:tc>
                  <a:txBody>
                    <a:bodyPr/>
                    <a:lstStyle/>
                    <a:p>
                      <a:pPr algn="l">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Темп роста (снижения) промышленного производства в текущих ценах</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107,01</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95,1</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113,0</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Среднегодовая стоимость основных фондов</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13 341,4</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13 998,8</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14 768,7</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39898">
                <a:tc>
                  <a:txBody>
                    <a:bodyPr/>
                    <a:lstStyle/>
                    <a:p>
                      <a:pPr algn="l">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Инвестиции в основной капитал, тыс. руб.</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1 626 654,0</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1 840 252,4</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3 651 538,6</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dirty="0">
                          <a:solidFill>
                            <a:schemeClr val="accent3">
                              <a:lumMod val="50000"/>
                            </a:schemeClr>
                          </a:solidFill>
                          <a:effectLst/>
                          <a:latin typeface="Times New Roman" pitchFamily="18" charset="0"/>
                          <a:cs typeface="Times New Roman" pitchFamily="18" charset="0"/>
                        </a:rPr>
                        <a:t>Среднемесячные денежные доходы на душу населения, руб.</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34 611,0</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37 514,0</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44 509,0</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dirty="0">
                          <a:solidFill>
                            <a:schemeClr val="accent3">
                              <a:lumMod val="50000"/>
                            </a:schemeClr>
                          </a:solidFill>
                          <a:effectLst/>
                          <a:latin typeface="Times New Roman" pitchFamily="18" charset="0"/>
                          <a:cs typeface="Times New Roman" pitchFamily="18" charset="0"/>
                        </a:rPr>
                        <a:t>Среднемесячная  заработная плата в целом по району, руб./чел. </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34 800,0</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42 693,9</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52 591,2</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451710">
                <a:tc>
                  <a:txBody>
                    <a:bodyPr/>
                    <a:lstStyle/>
                    <a:p>
                      <a:pPr algn="l">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Индекс потребительских цен (среднегодовой),  в % </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114,2</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105,5</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106,5</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r h="308204">
                <a:tc>
                  <a:txBody>
                    <a:bodyPr/>
                    <a:lstStyle/>
                    <a:p>
                      <a:pPr algn="l">
                        <a:lnSpc>
                          <a:spcPct val="115000"/>
                        </a:lnSpc>
                        <a:spcAft>
                          <a:spcPts val="0"/>
                        </a:spcAft>
                      </a:pPr>
                      <a:r>
                        <a:rPr lang="ru-RU" sz="1000">
                          <a:solidFill>
                            <a:schemeClr val="accent3">
                              <a:lumMod val="50000"/>
                            </a:schemeClr>
                          </a:solidFill>
                          <a:effectLst/>
                          <a:latin typeface="Times New Roman" pitchFamily="18" charset="0"/>
                          <a:cs typeface="Times New Roman" pitchFamily="18" charset="0"/>
                        </a:rPr>
                        <a:t>Численность работающих, чел</a:t>
                      </a:r>
                      <a:endParaRPr lang="ru-RU" sz="100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a:solidFill>
                            <a:schemeClr val="accent3">
                              <a:lumMod val="50000"/>
                            </a:schemeClr>
                          </a:solidFill>
                          <a:effectLst/>
                          <a:latin typeface="Times New Roman" pitchFamily="18" charset="0"/>
                          <a:cs typeface="Times New Roman" pitchFamily="18" charset="0"/>
                        </a:rPr>
                        <a:t>6 652</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b="1" dirty="0">
                          <a:solidFill>
                            <a:schemeClr val="accent3">
                              <a:lumMod val="50000"/>
                            </a:schemeClr>
                          </a:solidFill>
                          <a:effectLst/>
                          <a:latin typeface="Times New Roman" pitchFamily="18" charset="0"/>
                          <a:cs typeface="Times New Roman" pitchFamily="18" charset="0"/>
                        </a:rPr>
                        <a:t>6 679</a:t>
                      </a:r>
                      <a:endParaRPr lang="ru-RU" sz="1000" b="1"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c>
                  <a:txBody>
                    <a:bodyPr/>
                    <a:lstStyle/>
                    <a:p>
                      <a:pPr algn="ctr">
                        <a:lnSpc>
                          <a:spcPct val="115000"/>
                        </a:lnSpc>
                        <a:spcAft>
                          <a:spcPts val="0"/>
                        </a:spcAft>
                      </a:pPr>
                      <a:r>
                        <a:rPr lang="ru-RU" sz="1000" dirty="0" smtClean="0">
                          <a:solidFill>
                            <a:schemeClr val="accent3">
                              <a:lumMod val="50000"/>
                            </a:schemeClr>
                          </a:solidFill>
                          <a:effectLst/>
                          <a:latin typeface="Times New Roman" pitchFamily="18" charset="0"/>
                          <a:ea typeface="Times New Roman"/>
                          <a:cs typeface="Times New Roman" pitchFamily="18" charset="0"/>
                        </a:rPr>
                        <a:t>6 720</a:t>
                      </a:r>
                      <a:endParaRPr lang="ru-RU" sz="1000" dirty="0">
                        <a:solidFill>
                          <a:schemeClr val="accent3">
                            <a:lumMod val="50000"/>
                          </a:schemeClr>
                        </a:solidFill>
                        <a:effectLst/>
                        <a:latin typeface="Times New Roman" pitchFamily="18" charset="0"/>
                        <a:ea typeface="Times New Roman"/>
                        <a:cs typeface="Times New Roman" pitchFamily="18" charset="0"/>
                      </a:endParaRPr>
                    </a:p>
                  </a:txBody>
                  <a:tcPr marL="67376" marR="67376" marT="0" marB="0" anchor="ctr">
                    <a:solidFill>
                      <a:schemeClr val="bg2"/>
                    </a:solidFill>
                  </a:tcPr>
                </a:tc>
              </a:tr>
            </a:tbl>
          </a:graphicData>
        </a:graphic>
      </p:graphicFrame>
    </p:spTree>
  </p:cSld>
  <p:clrMapOvr>
    <a:masterClrMapping/>
  </p:clrMapOvr>
  <p:transition spd="slow" advClick="0" advTm="428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8074</TotalTime>
  <Words>5020</Words>
  <Application>Microsoft Office PowerPoint</Application>
  <PresentationFormat>Экран (4:3)</PresentationFormat>
  <Paragraphs>703</Paragraphs>
  <Slides>40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NewsPrint</vt:lpstr>
      <vt:lpstr>Презентация PowerPoint</vt:lpstr>
      <vt:lpstr>Новохопёрский муниципальный район  Воронежской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Муниципальная  программа «Охрана окружающей среды, воспроизводство и использование природных ресурсов» за 2024 год</vt:lpstr>
      <vt:lpstr>Муниципальная  программа «Обеспечение общественного порядка и противодействие преступности» за 2024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dohod1</dc:creator>
  <cp:lastModifiedBy>fo-nhoper-12</cp:lastModifiedBy>
  <cp:revision>687</cp:revision>
  <dcterms:created xsi:type="dcterms:W3CDTF">2014-09-26T06:35:04Z</dcterms:created>
  <dcterms:modified xsi:type="dcterms:W3CDTF">2025-03-31T06:24:08Z</dcterms:modified>
</cp:coreProperties>
</file>