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402" r:id="rId3"/>
    <p:sldId id="398" r:id="rId4"/>
    <p:sldId id="400" r:id="rId5"/>
    <p:sldId id="399" r:id="rId6"/>
    <p:sldId id="397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D"/>
    <a:srgbClr val="6EA92D"/>
    <a:srgbClr val="548222"/>
    <a:srgbClr val="D07C7A"/>
    <a:srgbClr val="DDF0C6"/>
    <a:srgbClr val="FFFF99"/>
    <a:srgbClr val="82C333"/>
    <a:srgbClr val="98D252"/>
    <a:srgbClr val="B0DC7A"/>
    <a:srgbClr val="EBF6D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F341B2-9660-4EC1-8633-C806E0425179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4B5294-85DB-4A68-92B4-5BAA8B9F5B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DF0C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bravo-voronezh.ru/wp-content/uploads/2018/11/Gerb-Novohoperskogo-rayona.jpg"/>
          <p:cNvPicPr>
            <a:picLocks noChangeAspect="1" noChangeArrowheads="1"/>
          </p:cNvPicPr>
          <p:nvPr/>
        </p:nvPicPr>
        <p:blipFill>
          <a:blip r:embed="rId2" cstate="print"/>
          <a:srcRect b="1881"/>
          <a:stretch>
            <a:fillRect/>
          </a:stretch>
        </p:blipFill>
        <p:spPr bwMode="auto">
          <a:xfrm>
            <a:off x="107504" y="144016"/>
            <a:ext cx="936104" cy="9807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4572000" y="1988840"/>
            <a:ext cx="4248472" cy="2880320"/>
          </a:xfrm>
          <a:prstGeom prst="rect">
            <a:avLst/>
          </a:prstGeom>
          <a:solidFill>
            <a:srgbClr val="6EA92D"/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algn="ctr"/>
            <a:endParaRPr lang="ru-RU" sz="20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«БЛАГОУСТРОЙСТВО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СМОТРОВОЙ ПЛОЩАДКИ 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ВИДОМ НА ГОРОД НОВОХОПЁРСК И РЕКУ ХОПЁР»</a:t>
            </a:r>
          </a:p>
          <a:p>
            <a:pPr algn="ctr"/>
            <a:endParaRPr lang="ru-RU" sz="20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1403648" y="188640"/>
            <a:ext cx="7416824" cy="1008112"/>
          </a:xfrm>
          <a:prstGeom prst="rect">
            <a:avLst/>
          </a:prstGeom>
          <a:solidFill>
            <a:srgbClr val="6EA92D"/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МУНИЦИПАЛЬНО-ЧАСТНОГО </a:t>
            </a:r>
          </a:p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ПАРТНЁРСТВА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одзаголовок 2"/>
          <p:cNvSpPr txBox="1">
            <a:spLocks/>
          </p:cNvSpPr>
          <p:nvPr/>
        </p:nvSpPr>
        <p:spPr>
          <a:xfrm>
            <a:off x="971600" y="5445224"/>
            <a:ext cx="7416824" cy="1224136"/>
          </a:xfrm>
          <a:prstGeom prst="rect">
            <a:avLst/>
          </a:prstGeom>
          <a:solidFill>
            <a:srgbClr val="6EA92D"/>
          </a:solidFill>
          <a:ln>
            <a:noFill/>
          </a:ln>
          <a:effectLst>
            <a:softEdge rad="63500"/>
          </a:effectLst>
        </p:spPr>
        <p:txBody>
          <a:bodyPr>
            <a:noAutofit/>
          </a:bodyPr>
          <a:lstStyle/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Воронежская область, Новохопёрский район,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городское поселение – город Новохопёрск, </a:t>
            </a:r>
          </a:p>
          <a:p>
            <a:pPr algn="ctr"/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набережная вдоль реки Хопёр</a:t>
            </a:r>
            <a:endParaRPr lang="ru-RU" sz="2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r="1709" b="8333"/>
          <a:stretch>
            <a:fillRect/>
          </a:stretch>
        </p:blipFill>
        <p:spPr bwMode="auto">
          <a:xfrm>
            <a:off x="251520" y="1268760"/>
            <a:ext cx="42129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3096344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62219247"/>
              </p:ext>
            </p:extLst>
          </p:nvPr>
        </p:nvGraphicFramePr>
        <p:xfrm>
          <a:off x="3275856" y="692696"/>
          <a:ext cx="2808312" cy="3657600"/>
        </p:xfrm>
        <a:graphic>
          <a:graphicData uri="http://schemas.openxmlformats.org/drawingml/2006/table">
            <a:tbl>
              <a:tblPr firstRow="1" bandRow="1">
                <a:tableStyleId>{775DCB02-9BB8-47FD-8907-85C794F793BA}</a:tableStyleId>
              </a:tblPr>
              <a:tblGrid>
                <a:gridCol w="2808312"/>
              </a:tblGrid>
              <a:tr h="3528391">
                <a:tc>
                  <a:txBody>
                    <a:bodyPr/>
                    <a:lstStyle/>
                    <a:p>
                      <a:pPr algn="ctr" defTabSz="0"/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В состав Новохопёрского муниципального района </a:t>
                      </a: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входят 2 городских и 9 сельских поселений, которые включают в себя </a:t>
                      </a:r>
                      <a:r>
                        <a:rPr lang="ru-RU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67 </a:t>
                      </a: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населенных пунктов, в</a:t>
                      </a:r>
                      <a:r>
                        <a:rPr lang="ru-RU" sz="18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них проживают</a:t>
                      </a: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35,4</a:t>
                      </a: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тыс. чел., из них: </a:t>
                      </a:r>
                      <a:r>
                        <a:rPr lang="ru-RU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16,7</a:t>
                      </a: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тыс. чел. – городское население, </a:t>
                      </a:r>
                    </a:p>
                    <a:p>
                      <a:pPr algn="ctr" defTabSz="0"/>
                      <a:r>
                        <a:rPr lang="ru-RU" sz="1800" b="1" i="0" kern="1200" dirty="0" smtClean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18,7 </a:t>
                      </a: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тыс.</a:t>
                      </a:r>
                      <a:r>
                        <a:rPr lang="ru-RU" sz="1800" b="1" i="0" kern="1200" baseline="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 </a:t>
                      </a:r>
                      <a:r>
                        <a:rPr lang="ru-RU" sz="1800" b="1" i="0" kern="1200" dirty="0" smtClean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+mj-ea"/>
                          <a:cs typeface="Times New Roman" pitchFamily="18" charset="0"/>
                        </a:rPr>
                        <a:t>чел. – сельское население. </a:t>
                      </a:r>
                    </a:p>
                  </a:txBody>
                  <a:tcPr anchor="ctr">
                    <a:solidFill>
                      <a:srgbClr val="6EA92D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rcRect l="5147" t="4315" r="4776" b="5080"/>
          <a:stretch>
            <a:fillRect/>
          </a:stretch>
        </p:blipFill>
        <p:spPr>
          <a:xfrm>
            <a:off x="6156176" y="620688"/>
            <a:ext cx="298782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 descr="C:\Users\Администратор\Desktop\2015-03-13 14-45-42 Скриншот экрана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348880"/>
            <a:ext cx="2987824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ЦРБ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1035"/>
          <a:stretch>
            <a:fillRect/>
          </a:stretch>
        </p:blipFill>
        <p:spPr bwMode="auto">
          <a:xfrm>
            <a:off x="6012160" y="4406602"/>
            <a:ext cx="3131840" cy="23347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image?id=812854196216&amp;bid=812854196216&amp;t=3&amp;plc=WEB&amp;tkn=*THI8WHhcRMkEXiodejCoqVpPgZo"/>
          <p:cNvPicPr>
            <a:picLocks noChangeAspect="1" noChangeArrowheads="1"/>
          </p:cNvPicPr>
          <p:nvPr/>
        </p:nvPicPr>
        <p:blipFill>
          <a:blip r:embed="rId6" cstate="print"/>
          <a:srcRect t="14706"/>
          <a:stretch>
            <a:fillRect/>
          </a:stretch>
        </p:blipFill>
        <p:spPr bwMode="auto">
          <a:xfrm>
            <a:off x="3203848" y="4437112"/>
            <a:ext cx="2880320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79512" y="4437112"/>
            <a:ext cx="302433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0" y="1"/>
            <a:ext cx="9144000" cy="434287"/>
          </a:xfrm>
          <a:prstGeom prst="rect">
            <a:avLst/>
          </a:prstGeom>
          <a:solidFill>
            <a:srgbClr val="6EA92D"/>
          </a:solidFill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>
              <a:lnSpc>
                <a:spcPct val="96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3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Краткая характеристика Новохопёрского муниципального района</a:t>
            </a:r>
            <a:endParaRPr lang="ru-RU" sz="23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31912" y="4589512"/>
            <a:ext cx="3024336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188640"/>
            <a:ext cx="8496944" cy="576064"/>
          </a:xfrm>
          <a:prstGeom prst="rect">
            <a:avLst/>
          </a:prstGeom>
          <a:solidFill>
            <a:srgbClr val="6EA92D"/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ОПИСАНИЕ ПРОЕКТА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467544" y="692696"/>
          <a:ext cx="8280920" cy="3143300"/>
        </p:xfrm>
        <a:graphic>
          <a:graphicData uri="http://schemas.openxmlformats.org/drawingml/2006/table">
            <a:tbl>
              <a:tblPr/>
              <a:tblGrid>
                <a:gridCol w="3744416"/>
                <a:gridCol w="4536504"/>
              </a:tblGrid>
              <a:tr h="10889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ГЛАВНЫЕ УСЛОВИЯ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Сохранение основного назначения – предоставление населению места доступного и комфортного отдыха </a:t>
                      </a: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295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ПРЕДПОЧТИТЕЛЬНЫЙ СПОСОБ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РЕАЛИЗАЦИИ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Концессия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212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ПУБЛИЧНЫЙ ПАРТНЁР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Администрация городского поселения – г.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Новохопёрск Новохопёрского муниципального района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125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ИСТОЧНИКИ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ФИНАНСИРОВАНИЯ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Частные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инвестиции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2" name="Picture 2" descr="D:\Работа\РАБОТА 2015\ПОКАЗАТЕЛИ\РЕГИОНАЛЬНЫЕ ПОКАЗАТЕЛИ\Соглашение на 2023 год\ГЧП\отправлять\9.jpg"/>
          <p:cNvPicPr>
            <a:picLocks noChangeAspect="1" noChangeArrowheads="1"/>
          </p:cNvPicPr>
          <p:nvPr/>
        </p:nvPicPr>
        <p:blipFill>
          <a:blip r:embed="rId2" cstate="print">
            <a:lum bright="4000"/>
          </a:blip>
          <a:srcRect/>
          <a:stretch>
            <a:fillRect/>
          </a:stretch>
        </p:blipFill>
        <p:spPr bwMode="auto">
          <a:xfrm>
            <a:off x="251520" y="3717032"/>
            <a:ext cx="4104456" cy="2952328"/>
          </a:xfrm>
          <a:prstGeom prst="rect">
            <a:avLst/>
          </a:prstGeom>
          <a:noFill/>
        </p:spPr>
      </p:pic>
      <p:pic>
        <p:nvPicPr>
          <p:cNvPr id="1027" name="Picture 3" descr="D:\Работа\РАБОТА 2015\ПОКАЗАТЕЛИ\РЕГИОНАЛЬНЫЕ ПОКАЗАТЕЛИ\Соглашение на 2023 год\ГЧП\отправлять\5.jpg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/>
          <a:stretch>
            <a:fillRect/>
          </a:stretch>
        </p:blipFill>
        <p:spPr bwMode="auto">
          <a:xfrm>
            <a:off x="4499992" y="3717032"/>
            <a:ext cx="4464496" cy="2952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23528" y="188640"/>
            <a:ext cx="8496944" cy="576064"/>
          </a:xfrm>
          <a:prstGeom prst="rect">
            <a:avLst/>
          </a:prstGeom>
          <a:solidFill>
            <a:srgbClr val="6EA92D"/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ГЕОГРАФИЧЕСКОЕ РАСПОЛОЖЕНИЕ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395536" y="764704"/>
          <a:ext cx="8352928" cy="1529080"/>
        </p:xfrm>
        <a:graphic>
          <a:graphicData uri="http://schemas.openxmlformats.org/drawingml/2006/table">
            <a:tbl>
              <a:tblPr/>
              <a:tblGrid>
                <a:gridCol w="3137944"/>
                <a:gridCol w="5214984"/>
              </a:tblGrid>
              <a:tr h="4667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АДРЕС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Воронежская область, Новохоперский район, городское поселение-город Новохоперск,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набережная вдоль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реки Хопер.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667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КАДАСТРОВЫЙ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НОМЕР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6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36:17:0000000:6059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5297" name="Picture 1" descr="C:\Users\NFETIS~1\AppData\Local\Temp\Rar$DIa3300.25537\ГП_1.jpg"/>
          <p:cNvPicPr>
            <a:picLocks noChangeAspect="1" noChangeArrowheads="1"/>
          </p:cNvPicPr>
          <p:nvPr/>
        </p:nvPicPr>
        <p:blipFill>
          <a:blip r:embed="rId2" cstate="print"/>
          <a:srcRect l="54499" t="17348" r="1902" b="22897"/>
          <a:stretch>
            <a:fillRect/>
          </a:stretch>
        </p:blipFill>
        <p:spPr bwMode="auto">
          <a:xfrm>
            <a:off x="179512" y="2420888"/>
            <a:ext cx="4320480" cy="4104456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r="1709" b="8333"/>
          <a:stretch>
            <a:fillRect/>
          </a:stretch>
        </p:blipFill>
        <p:spPr bwMode="auto">
          <a:xfrm>
            <a:off x="4535488" y="2420888"/>
            <a:ext cx="42129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lum bright="12000"/>
          </a:blip>
          <a:srcRect r="1709" b="8333"/>
          <a:stretch>
            <a:fillRect/>
          </a:stretch>
        </p:blipFill>
        <p:spPr bwMode="auto">
          <a:xfrm>
            <a:off x="4499992" y="2420888"/>
            <a:ext cx="4212976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395536" y="0"/>
            <a:ext cx="8496944" cy="576064"/>
          </a:xfrm>
          <a:prstGeom prst="rect">
            <a:avLst/>
          </a:prstGeom>
          <a:solidFill>
            <a:srgbClr val="6EA92D"/>
          </a:solidFill>
          <a:effectLst>
            <a:softEdge rad="63500"/>
          </a:effectLst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ТРЕБОВАНИЯ И ОГРАНИЧЕНИЯ</a:t>
            </a: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620688"/>
            <a:ext cx="439248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 СМОТРОВОЙ ПЛОЩАДКЕ НЕОБХОДИМО ПРОИЗВЕСТИ СЛЕДУЮЩИЕ РАБОТЫ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реконструкция смотровой башни;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-установка детского игрового оборудования;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-установка видеонаблюдения;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прочие работы по благоустройству и озеленению территории;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-установка тематических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фотозон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-установка малых архитектурных форм;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-установка точек питания.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D:\Работа\РАБОТА 2015\ПОКАЗАТЕЛИ\РЕГИОНАЛЬНЫЕ ПОКАЗАТЕЛИ\Соглашение на 2023 год\ГЧП\отправлять\7431._Новохопёрск._Смотровая_площадка_Крымская.jpg"/>
          <p:cNvPicPr>
            <a:picLocks noChangeAspect="1" noChangeArrowheads="1"/>
          </p:cNvPicPr>
          <p:nvPr/>
        </p:nvPicPr>
        <p:blipFill>
          <a:blip r:embed="rId2" cstate="print">
            <a:lum bright="32000"/>
          </a:blip>
          <a:srcRect/>
          <a:stretch>
            <a:fillRect/>
          </a:stretch>
        </p:blipFill>
        <p:spPr bwMode="auto">
          <a:xfrm>
            <a:off x="4860032" y="764704"/>
            <a:ext cx="3960440" cy="3024336"/>
          </a:xfrm>
          <a:prstGeom prst="rect">
            <a:avLst/>
          </a:prstGeom>
          <a:noFill/>
        </p:spPr>
      </p:pic>
      <p:pic>
        <p:nvPicPr>
          <p:cNvPr id="6" name="Picture 1" descr="D:\Работа\РАБОТА 2015\ПОКАЗАТЕЛИ\РЕГИОНАЛЬНЫЕ ПОКАЗАТЕЛИ\Соглашение на 2023 год\ГЧП\отправлять\Kq8CaX8zSzjJYaal3IB5gw.jpg"/>
          <p:cNvPicPr>
            <a:picLocks noChangeAspect="1" noChangeArrowheads="1"/>
          </p:cNvPicPr>
          <p:nvPr/>
        </p:nvPicPr>
        <p:blipFill>
          <a:blip r:embed="rId3" cstate="print">
            <a:lum bright="14000"/>
          </a:blip>
          <a:srcRect/>
          <a:stretch>
            <a:fillRect/>
          </a:stretch>
        </p:blipFill>
        <p:spPr bwMode="auto">
          <a:xfrm>
            <a:off x="4860032" y="3933056"/>
            <a:ext cx="3960440" cy="280831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95536" y="4005064"/>
            <a:ext cx="439248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НА СМОТРОВОЙ ПЛОЩАДКЕ НЕ ДОПУСКАЕТСЯ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-изменение функционального назначения участка или его части;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-вырубка деревьев и кустарников; повреждение и уничтожение других зелёных насаждений;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-строительство объектов капитального строительства в границах зеленых зон общего пользования.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Работа\РАБОТА 2015\ПОКАЗАТЕЛИ\РЕГИОНАЛЬНЫЕ ПОКАЗАТЕЛИ\соглашение на 2016 год\ФАКТ за 2016 год\ДЛЯ РАЗДАТКИ\река Хопер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800"/>
            <a:ext cx="9144000" cy="52292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339752" y="96308"/>
            <a:ext cx="410445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Контакты: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Заместитель главы администрации Новохопёрского муниципального района  Петров Константин Викторович;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тел. (47353)3-10-60;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k-petrov@govvrn.ru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2147</TotalTime>
  <Words>254</Words>
  <Application>Microsoft Office PowerPoint</Application>
  <PresentationFormat>Экран (4:3)</PresentationFormat>
  <Paragraphs>47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nfetisova</cp:lastModifiedBy>
  <cp:revision>199</cp:revision>
  <dcterms:modified xsi:type="dcterms:W3CDTF">2024-01-17T11:34:53Z</dcterms:modified>
</cp:coreProperties>
</file>